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4" r:id="rId2"/>
  </p:sldMasterIdLst>
  <p:notesMasterIdLst>
    <p:notesMasterId r:id="rId28"/>
  </p:notesMasterIdLst>
  <p:sldIdLst>
    <p:sldId id="256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7" r:id="rId12"/>
    <p:sldId id="288" r:id="rId13"/>
    <p:sldId id="296" r:id="rId14"/>
    <p:sldId id="265" r:id="rId15"/>
    <p:sldId id="266" r:id="rId16"/>
    <p:sldId id="268" r:id="rId17"/>
    <p:sldId id="327" r:id="rId18"/>
    <p:sldId id="290" r:id="rId19"/>
    <p:sldId id="274" r:id="rId20"/>
    <p:sldId id="289" r:id="rId21"/>
    <p:sldId id="328" r:id="rId22"/>
    <p:sldId id="329" r:id="rId23"/>
    <p:sldId id="330" r:id="rId24"/>
    <p:sldId id="331" r:id="rId25"/>
    <p:sldId id="334" r:id="rId26"/>
    <p:sldId id="33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C4C36-C0B4-4CA9-8678-BA3F70A8E1E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2033D3E-C0E7-4E41-B5C9-CFA9E74DB67A}">
      <dgm:prSet phldrT="[Texte]"/>
      <dgm:spPr/>
      <dgm:t>
        <a:bodyPr/>
        <a:lstStyle/>
        <a:p>
          <a:r>
            <a:rPr lang="fr-CA" dirty="0"/>
            <a:t>Réussite scolaire</a:t>
          </a:r>
        </a:p>
      </dgm:t>
    </dgm:pt>
    <dgm:pt modelId="{DCECFA5E-CB9E-45FF-9100-C2B794B58EE5}" type="parTrans" cxnId="{DC7212FF-E1D3-4679-BA4A-6832BB626992}">
      <dgm:prSet/>
      <dgm:spPr/>
      <dgm:t>
        <a:bodyPr/>
        <a:lstStyle/>
        <a:p>
          <a:endParaRPr lang="fr-CA"/>
        </a:p>
      </dgm:t>
    </dgm:pt>
    <dgm:pt modelId="{2D7C00CA-6F12-4FF5-9393-8CCFE20BA793}" type="sibTrans" cxnId="{DC7212FF-E1D3-4679-BA4A-6832BB626992}">
      <dgm:prSet/>
      <dgm:spPr/>
      <dgm:t>
        <a:bodyPr/>
        <a:lstStyle/>
        <a:p>
          <a:endParaRPr lang="fr-CA"/>
        </a:p>
      </dgm:t>
    </dgm:pt>
    <dgm:pt modelId="{1104A0C6-131B-4925-AFB2-8FD2B45E8560}">
      <dgm:prSet phldrT="[Texte]"/>
      <dgm:spPr/>
      <dgm:t>
        <a:bodyPr/>
        <a:lstStyle/>
        <a:p>
          <a:r>
            <a:rPr lang="fr-CA" dirty="0"/>
            <a:t>Succès scolaire</a:t>
          </a:r>
        </a:p>
      </dgm:t>
    </dgm:pt>
    <dgm:pt modelId="{B1F5605D-9067-47DD-B2A1-ACC46C2131A5}" type="parTrans" cxnId="{804B15BB-61A2-498D-AC5B-76FC8041AF5A}">
      <dgm:prSet/>
      <dgm:spPr/>
      <dgm:t>
        <a:bodyPr/>
        <a:lstStyle/>
        <a:p>
          <a:endParaRPr lang="fr-CA"/>
        </a:p>
      </dgm:t>
    </dgm:pt>
    <dgm:pt modelId="{107EF865-B79E-48BD-B3E5-82AD531F8CEE}" type="sibTrans" cxnId="{804B15BB-61A2-498D-AC5B-76FC8041AF5A}">
      <dgm:prSet/>
      <dgm:spPr/>
      <dgm:t>
        <a:bodyPr/>
        <a:lstStyle/>
        <a:p>
          <a:endParaRPr lang="fr-CA"/>
        </a:p>
      </dgm:t>
    </dgm:pt>
    <dgm:pt modelId="{A4F4539B-0E59-4E6F-89E2-ED4A66FC4462}" type="pres">
      <dgm:prSet presAssocID="{BE0C4C36-C0B4-4CA9-8678-BA3F70A8E1E2}" presName="compositeShape" presStyleCnt="0">
        <dgm:presLayoutVars>
          <dgm:chMax val="7"/>
          <dgm:dir/>
          <dgm:resizeHandles val="exact"/>
        </dgm:presLayoutVars>
      </dgm:prSet>
      <dgm:spPr/>
    </dgm:pt>
    <dgm:pt modelId="{76FE4C84-918B-4F9A-B5A1-00DD95359C77}" type="pres">
      <dgm:prSet presAssocID="{D2033D3E-C0E7-4E41-B5C9-CFA9E74DB67A}" presName="circ1" presStyleLbl="vennNode1" presStyleIdx="0" presStyleCnt="2" custLinFactNeighborX="-544" custLinFactNeighborY="-774"/>
      <dgm:spPr/>
    </dgm:pt>
    <dgm:pt modelId="{5E29C091-0299-4E62-A33F-4163003B303C}" type="pres">
      <dgm:prSet presAssocID="{D2033D3E-C0E7-4E41-B5C9-CFA9E74DB67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051216-F4CB-4860-B7DE-F63F88C2370A}" type="pres">
      <dgm:prSet presAssocID="{1104A0C6-131B-4925-AFB2-8FD2B45E8560}" presName="circ2" presStyleLbl="vennNode1" presStyleIdx="1" presStyleCnt="2"/>
      <dgm:spPr/>
    </dgm:pt>
    <dgm:pt modelId="{66E7954D-FBE7-40D5-A48A-DF3F8E0D7416}" type="pres">
      <dgm:prSet presAssocID="{1104A0C6-131B-4925-AFB2-8FD2B45E85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27CDA2A-4BBF-4DD7-83FB-762D73209A13}" type="presOf" srcId="{D2033D3E-C0E7-4E41-B5C9-CFA9E74DB67A}" destId="{5E29C091-0299-4E62-A33F-4163003B303C}" srcOrd="1" destOrd="0" presId="urn:microsoft.com/office/officeart/2005/8/layout/venn1"/>
    <dgm:cxn modelId="{DD711D85-D52F-44A9-95BC-4081CE9C970A}" type="presOf" srcId="{1104A0C6-131B-4925-AFB2-8FD2B45E8560}" destId="{66E7954D-FBE7-40D5-A48A-DF3F8E0D7416}" srcOrd="1" destOrd="0" presId="urn:microsoft.com/office/officeart/2005/8/layout/venn1"/>
    <dgm:cxn modelId="{804B15BB-61A2-498D-AC5B-76FC8041AF5A}" srcId="{BE0C4C36-C0B4-4CA9-8678-BA3F70A8E1E2}" destId="{1104A0C6-131B-4925-AFB2-8FD2B45E8560}" srcOrd="1" destOrd="0" parTransId="{B1F5605D-9067-47DD-B2A1-ACC46C2131A5}" sibTransId="{107EF865-B79E-48BD-B3E5-82AD531F8CEE}"/>
    <dgm:cxn modelId="{31E259BD-73D8-4A6E-AA03-C90C42BE2398}" type="presOf" srcId="{BE0C4C36-C0B4-4CA9-8678-BA3F70A8E1E2}" destId="{A4F4539B-0E59-4E6F-89E2-ED4A66FC4462}" srcOrd="0" destOrd="0" presId="urn:microsoft.com/office/officeart/2005/8/layout/venn1"/>
    <dgm:cxn modelId="{19A002CF-3AFB-43EF-8BBD-88C2A8AF3B87}" type="presOf" srcId="{D2033D3E-C0E7-4E41-B5C9-CFA9E74DB67A}" destId="{76FE4C84-918B-4F9A-B5A1-00DD95359C77}" srcOrd="0" destOrd="0" presId="urn:microsoft.com/office/officeart/2005/8/layout/venn1"/>
    <dgm:cxn modelId="{7354BCF2-229B-438B-B471-5E15BAD7CE5C}" type="presOf" srcId="{1104A0C6-131B-4925-AFB2-8FD2B45E8560}" destId="{62051216-F4CB-4860-B7DE-F63F88C2370A}" srcOrd="0" destOrd="0" presId="urn:microsoft.com/office/officeart/2005/8/layout/venn1"/>
    <dgm:cxn modelId="{DC7212FF-E1D3-4679-BA4A-6832BB626992}" srcId="{BE0C4C36-C0B4-4CA9-8678-BA3F70A8E1E2}" destId="{D2033D3E-C0E7-4E41-B5C9-CFA9E74DB67A}" srcOrd="0" destOrd="0" parTransId="{DCECFA5E-CB9E-45FF-9100-C2B794B58EE5}" sibTransId="{2D7C00CA-6F12-4FF5-9393-8CCFE20BA793}"/>
    <dgm:cxn modelId="{B82588CD-0699-4841-A874-B0091A075BA9}" type="presParOf" srcId="{A4F4539B-0E59-4E6F-89E2-ED4A66FC4462}" destId="{76FE4C84-918B-4F9A-B5A1-00DD95359C77}" srcOrd="0" destOrd="0" presId="urn:microsoft.com/office/officeart/2005/8/layout/venn1"/>
    <dgm:cxn modelId="{197A64F0-BB87-45A3-A50E-4D4E3C9DC2F1}" type="presParOf" srcId="{A4F4539B-0E59-4E6F-89E2-ED4A66FC4462}" destId="{5E29C091-0299-4E62-A33F-4163003B303C}" srcOrd="1" destOrd="0" presId="urn:microsoft.com/office/officeart/2005/8/layout/venn1"/>
    <dgm:cxn modelId="{88A34E16-AFE2-4C0F-9508-759D9CEF16D8}" type="presParOf" srcId="{A4F4539B-0E59-4E6F-89E2-ED4A66FC4462}" destId="{62051216-F4CB-4860-B7DE-F63F88C2370A}" srcOrd="2" destOrd="0" presId="urn:microsoft.com/office/officeart/2005/8/layout/venn1"/>
    <dgm:cxn modelId="{B58BB2A5-64A2-4358-8F90-1409A4507184}" type="presParOf" srcId="{A4F4539B-0E59-4E6F-89E2-ED4A66FC4462}" destId="{66E7954D-FBE7-40D5-A48A-DF3F8E0D7416}" srcOrd="3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C4C36-C0B4-4CA9-8678-BA3F70A8E1E2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D2033D3E-C0E7-4E41-B5C9-CFA9E74DB67A}">
      <dgm:prSet phldrT="[Texte]"/>
      <dgm:spPr/>
      <dgm:t>
        <a:bodyPr/>
        <a:lstStyle/>
        <a:p>
          <a:r>
            <a:rPr lang="fr-CA" dirty="0"/>
            <a:t>Éducation à distance</a:t>
          </a:r>
        </a:p>
      </dgm:t>
    </dgm:pt>
    <dgm:pt modelId="{DCECFA5E-CB9E-45FF-9100-C2B794B58EE5}" type="parTrans" cxnId="{DC7212FF-E1D3-4679-BA4A-6832BB626992}">
      <dgm:prSet/>
      <dgm:spPr/>
      <dgm:t>
        <a:bodyPr/>
        <a:lstStyle/>
        <a:p>
          <a:endParaRPr lang="fr-CA"/>
        </a:p>
      </dgm:t>
    </dgm:pt>
    <dgm:pt modelId="{2D7C00CA-6F12-4FF5-9393-8CCFE20BA793}" type="sibTrans" cxnId="{DC7212FF-E1D3-4679-BA4A-6832BB626992}">
      <dgm:prSet/>
      <dgm:spPr/>
      <dgm:t>
        <a:bodyPr/>
        <a:lstStyle/>
        <a:p>
          <a:endParaRPr lang="fr-CA"/>
        </a:p>
      </dgm:t>
    </dgm:pt>
    <dgm:pt modelId="{1104A0C6-131B-4925-AFB2-8FD2B45E8560}">
      <dgm:prSet phldrT="[Texte]"/>
      <dgm:spPr/>
      <dgm:t>
        <a:bodyPr/>
        <a:lstStyle/>
        <a:p>
          <a:r>
            <a:rPr lang="fr-CA" dirty="0"/>
            <a:t>Succès scolaire</a:t>
          </a:r>
        </a:p>
      </dgm:t>
    </dgm:pt>
    <dgm:pt modelId="{B1F5605D-9067-47DD-B2A1-ACC46C2131A5}" type="parTrans" cxnId="{804B15BB-61A2-498D-AC5B-76FC8041AF5A}">
      <dgm:prSet/>
      <dgm:spPr/>
      <dgm:t>
        <a:bodyPr/>
        <a:lstStyle/>
        <a:p>
          <a:endParaRPr lang="fr-CA"/>
        </a:p>
      </dgm:t>
    </dgm:pt>
    <dgm:pt modelId="{107EF865-B79E-48BD-B3E5-82AD531F8CEE}" type="sibTrans" cxnId="{804B15BB-61A2-498D-AC5B-76FC8041AF5A}">
      <dgm:prSet/>
      <dgm:spPr/>
      <dgm:t>
        <a:bodyPr/>
        <a:lstStyle/>
        <a:p>
          <a:endParaRPr lang="fr-CA"/>
        </a:p>
      </dgm:t>
    </dgm:pt>
    <dgm:pt modelId="{A4F4539B-0E59-4E6F-89E2-ED4A66FC4462}" type="pres">
      <dgm:prSet presAssocID="{BE0C4C36-C0B4-4CA9-8678-BA3F70A8E1E2}" presName="compositeShape" presStyleCnt="0">
        <dgm:presLayoutVars>
          <dgm:chMax val="7"/>
          <dgm:dir/>
          <dgm:resizeHandles val="exact"/>
        </dgm:presLayoutVars>
      </dgm:prSet>
      <dgm:spPr/>
    </dgm:pt>
    <dgm:pt modelId="{76FE4C84-918B-4F9A-B5A1-00DD95359C77}" type="pres">
      <dgm:prSet presAssocID="{D2033D3E-C0E7-4E41-B5C9-CFA9E74DB67A}" presName="circ1" presStyleLbl="vennNode1" presStyleIdx="0" presStyleCnt="2" custLinFactX="-100000" custLinFactNeighborX="-176247" custLinFactNeighborY="-2411"/>
      <dgm:spPr/>
    </dgm:pt>
    <dgm:pt modelId="{5E29C091-0299-4E62-A33F-4163003B303C}" type="pres">
      <dgm:prSet presAssocID="{D2033D3E-C0E7-4E41-B5C9-CFA9E74DB67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051216-F4CB-4860-B7DE-F63F88C2370A}" type="pres">
      <dgm:prSet presAssocID="{1104A0C6-131B-4925-AFB2-8FD2B45E8560}" presName="circ2" presStyleLbl="vennNode1" presStyleIdx="1" presStyleCnt="2" custLinFactNeighborX="-1860" custLinFactNeighborY="-2"/>
      <dgm:spPr/>
    </dgm:pt>
    <dgm:pt modelId="{66E7954D-FBE7-40D5-A48A-DF3F8E0D7416}" type="pres">
      <dgm:prSet presAssocID="{1104A0C6-131B-4925-AFB2-8FD2B45E85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27CDA2A-4BBF-4DD7-83FB-762D73209A13}" type="presOf" srcId="{D2033D3E-C0E7-4E41-B5C9-CFA9E74DB67A}" destId="{5E29C091-0299-4E62-A33F-4163003B303C}" srcOrd="1" destOrd="0" presId="urn:microsoft.com/office/officeart/2005/8/layout/venn1"/>
    <dgm:cxn modelId="{DD711D85-D52F-44A9-95BC-4081CE9C970A}" type="presOf" srcId="{1104A0C6-131B-4925-AFB2-8FD2B45E8560}" destId="{66E7954D-FBE7-40D5-A48A-DF3F8E0D7416}" srcOrd="1" destOrd="0" presId="urn:microsoft.com/office/officeart/2005/8/layout/venn1"/>
    <dgm:cxn modelId="{804B15BB-61A2-498D-AC5B-76FC8041AF5A}" srcId="{BE0C4C36-C0B4-4CA9-8678-BA3F70A8E1E2}" destId="{1104A0C6-131B-4925-AFB2-8FD2B45E8560}" srcOrd="1" destOrd="0" parTransId="{B1F5605D-9067-47DD-B2A1-ACC46C2131A5}" sibTransId="{107EF865-B79E-48BD-B3E5-82AD531F8CEE}"/>
    <dgm:cxn modelId="{31E259BD-73D8-4A6E-AA03-C90C42BE2398}" type="presOf" srcId="{BE0C4C36-C0B4-4CA9-8678-BA3F70A8E1E2}" destId="{A4F4539B-0E59-4E6F-89E2-ED4A66FC4462}" srcOrd="0" destOrd="0" presId="urn:microsoft.com/office/officeart/2005/8/layout/venn1"/>
    <dgm:cxn modelId="{19A002CF-3AFB-43EF-8BBD-88C2A8AF3B87}" type="presOf" srcId="{D2033D3E-C0E7-4E41-B5C9-CFA9E74DB67A}" destId="{76FE4C84-918B-4F9A-B5A1-00DD95359C77}" srcOrd="0" destOrd="0" presId="urn:microsoft.com/office/officeart/2005/8/layout/venn1"/>
    <dgm:cxn modelId="{7354BCF2-229B-438B-B471-5E15BAD7CE5C}" type="presOf" srcId="{1104A0C6-131B-4925-AFB2-8FD2B45E8560}" destId="{62051216-F4CB-4860-B7DE-F63F88C2370A}" srcOrd="0" destOrd="0" presId="urn:microsoft.com/office/officeart/2005/8/layout/venn1"/>
    <dgm:cxn modelId="{DC7212FF-E1D3-4679-BA4A-6832BB626992}" srcId="{BE0C4C36-C0B4-4CA9-8678-BA3F70A8E1E2}" destId="{D2033D3E-C0E7-4E41-B5C9-CFA9E74DB67A}" srcOrd="0" destOrd="0" parTransId="{DCECFA5E-CB9E-45FF-9100-C2B794B58EE5}" sibTransId="{2D7C00CA-6F12-4FF5-9393-8CCFE20BA793}"/>
    <dgm:cxn modelId="{B82588CD-0699-4841-A874-B0091A075BA9}" type="presParOf" srcId="{A4F4539B-0E59-4E6F-89E2-ED4A66FC4462}" destId="{76FE4C84-918B-4F9A-B5A1-00DD95359C77}" srcOrd="0" destOrd="0" presId="urn:microsoft.com/office/officeart/2005/8/layout/venn1"/>
    <dgm:cxn modelId="{197A64F0-BB87-45A3-A50E-4D4E3C9DC2F1}" type="presParOf" srcId="{A4F4539B-0E59-4E6F-89E2-ED4A66FC4462}" destId="{5E29C091-0299-4E62-A33F-4163003B303C}" srcOrd="1" destOrd="0" presId="urn:microsoft.com/office/officeart/2005/8/layout/venn1"/>
    <dgm:cxn modelId="{88A34E16-AFE2-4C0F-9508-759D9CEF16D8}" type="presParOf" srcId="{A4F4539B-0E59-4E6F-89E2-ED4A66FC4462}" destId="{62051216-F4CB-4860-B7DE-F63F88C2370A}" srcOrd="2" destOrd="0" presId="urn:microsoft.com/office/officeart/2005/8/layout/venn1"/>
    <dgm:cxn modelId="{B58BB2A5-64A2-4358-8F90-1409A4507184}" type="presParOf" srcId="{A4F4539B-0E59-4E6F-89E2-ED4A66FC4462}" destId="{66E7954D-FBE7-40D5-A48A-DF3F8E0D7416}" srcOrd="3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C4C36-C0B4-4CA9-8678-BA3F70A8E1E2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D2033D3E-C0E7-4E41-B5C9-CFA9E74DB67A}">
      <dgm:prSet phldrT="[Texte]"/>
      <dgm:spPr/>
      <dgm:t>
        <a:bodyPr/>
        <a:lstStyle/>
        <a:p>
          <a:r>
            <a:rPr lang="fr-CA" dirty="0"/>
            <a:t>Succès scolaire</a:t>
          </a:r>
        </a:p>
      </dgm:t>
    </dgm:pt>
    <dgm:pt modelId="{DCECFA5E-CB9E-45FF-9100-C2B794B58EE5}" type="parTrans" cxnId="{DC7212FF-E1D3-4679-BA4A-6832BB626992}">
      <dgm:prSet/>
      <dgm:spPr/>
      <dgm:t>
        <a:bodyPr/>
        <a:lstStyle/>
        <a:p>
          <a:endParaRPr lang="fr-CA"/>
        </a:p>
      </dgm:t>
    </dgm:pt>
    <dgm:pt modelId="{2D7C00CA-6F12-4FF5-9393-8CCFE20BA793}" type="sibTrans" cxnId="{DC7212FF-E1D3-4679-BA4A-6832BB626992}">
      <dgm:prSet/>
      <dgm:spPr/>
      <dgm:t>
        <a:bodyPr/>
        <a:lstStyle/>
        <a:p>
          <a:endParaRPr lang="fr-CA"/>
        </a:p>
      </dgm:t>
    </dgm:pt>
    <dgm:pt modelId="{1104A0C6-131B-4925-AFB2-8FD2B45E8560}">
      <dgm:prSet phldrT="[Texte]"/>
      <dgm:spPr/>
      <dgm:t>
        <a:bodyPr/>
        <a:lstStyle/>
        <a:p>
          <a:r>
            <a:rPr lang="fr-CA" dirty="0"/>
            <a:t>Échec scolaire</a:t>
          </a:r>
        </a:p>
      </dgm:t>
    </dgm:pt>
    <dgm:pt modelId="{B1F5605D-9067-47DD-B2A1-ACC46C2131A5}" type="parTrans" cxnId="{804B15BB-61A2-498D-AC5B-76FC8041AF5A}">
      <dgm:prSet/>
      <dgm:spPr/>
      <dgm:t>
        <a:bodyPr/>
        <a:lstStyle/>
        <a:p>
          <a:endParaRPr lang="fr-CA"/>
        </a:p>
      </dgm:t>
    </dgm:pt>
    <dgm:pt modelId="{107EF865-B79E-48BD-B3E5-82AD531F8CEE}" type="sibTrans" cxnId="{804B15BB-61A2-498D-AC5B-76FC8041AF5A}">
      <dgm:prSet/>
      <dgm:spPr/>
      <dgm:t>
        <a:bodyPr/>
        <a:lstStyle/>
        <a:p>
          <a:endParaRPr lang="fr-CA"/>
        </a:p>
      </dgm:t>
    </dgm:pt>
    <dgm:pt modelId="{A4F4539B-0E59-4E6F-89E2-ED4A66FC4462}" type="pres">
      <dgm:prSet presAssocID="{BE0C4C36-C0B4-4CA9-8678-BA3F70A8E1E2}" presName="compositeShape" presStyleCnt="0">
        <dgm:presLayoutVars>
          <dgm:chMax val="7"/>
          <dgm:dir/>
          <dgm:resizeHandles val="exact"/>
        </dgm:presLayoutVars>
      </dgm:prSet>
      <dgm:spPr/>
    </dgm:pt>
    <dgm:pt modelId="{76FE4C84-918B-4F9A-B5A1-00DD95359C77}" type="pres">
      <dgm:prSet presAssocID="{D2033D3E-C0E7-4E41-B5C9-CFA9E74DB67A}" presName="circ1" presStyleLbl="vennNode1" presStyleIdx="0" presStyleCnt="2" custLinFactNeighborX="-544" custLinFactNeighborY="-774"/>
      <dgm:spPr/>
    </dgm:pt>
    <dgm:pt modelId="{5E29C091-0299-4E62-A33F-4163003B303C}" type="pres">
      <dgm:prSet presAssocID="{D2033D3E-C0E7-4E41-B5C9-CFA9E74DB67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051216-F4CB-4860-B7DE-F63F88C2370A}" type="pres">
      <dgm:prSet presAssocID="{1104A0C6-131B-4925-AFB2-8FD2B45E8560}" presName="circ2" presStyleLbl="vennNode1" presStyleIdx="1" presStyleCnt="2"/>
      <dgm:spPr/>
    </dgm:pt>
    <dgm:pt modelId="{66E7954D-FBE7-40D5-A48A-DF3F8E0D7416}" type="pres">
      <dgm:prSet presAssocID="{1104A0C6-131B-4925-AFB2-8FD2B45E85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27CDA2A-4BBF-4DD7-83FB-762D73209A13}" type="presOf" srcId="{D2033D3E-C0E7-4E41-B5C9-CFA9E74DB67A}" destId="{5E29C091-0299-4E62-A33F-4163003B303C}" srcOrd="1" destOrd="0" presId="urn:microsoft.com/office/officeart/2005/8/layout/venn1"/>
    <dgm:cxn modelId="{DD711D85-D52F-44A9-95BC-4081CE9C970A}" type="presOf" srcId="{1104A0C6-131B-4925-AFB2-8FD2B45E8560}" destId="{66E7954D-FBE7-40D5-A48A-DF3F8E0D7416}" srcOrd="1" destOrd="0" presId="urn:microsoft.com/office/officeart/2005/8/layout/venn1"/>
    <dgm:cxn modelId="{804B15BB-61A2-498D-AC5B-76FC8041AF5A}" srcId="{BE0C4C36-C0B4-4CA9-8678-BA3F70A8E1E2}" destId="{1104A0C6-131B-4925-AFB2-8FD2B45E8560}" srcOrd="1" destOrd="0" parTransId="{B1F5605D-9067-47DD-B2A1-ACC46C2131A5}" sibTransId="{107EF865-B79E-48BD-B3E5-82AD531F8CEE}"/>
    <dgm:cxn modelId="{31E259BD-73D8-4A6E-AA03-C90C42BE2398}" type="presOf" srcId="{BE0C4C36-C0B4-4CA9-8678-BA3F70A8E1E2}" destId="{A4F4539B-0E59-4E6F-89E2-ED4A66FC4462}" srcOrd="0" destOrd="0" presId="urn:microsoft.com/office/officeart/2005/8/layout/venn1"/>
    <dgm:cxn modelId="{19A002CF-3AFB-43EF-8BBD-88C2A8AF3B87}" type="presOf" srcId="{D2033D3E-C0E7-4E41-B5C9-CFA9E74DB67A}" destId="{76FE4C84-918B-4F9A-B5A1-00DD95359C77}" srcOrd="0" destOrd="0" presId="urn:microsoft.com/office/officeart/2005/8/layout/venn1"/>
    <dgm:cxn modelId="{7354BCF2-229B-438B-B471-5E15BAD7CE5C}" type="presOf" srcId="{1104A0C6-131B-4925-AFB2-8FD2B45E8560}" destId="{62051216-F4CB-4860-B7DE-F63F88C2370A}" srcOrd="0" destOrd="0" presId="urn:microsoft.com/office/officeart/2005/8/layout/venn1"/>
    <dgm:cxn modelId="{DC7212FF-E1D3-4679-BA4A-6832BB626992}" srcId="{BE0C4C36-C0B4-4CA9-8678-BA3F70A8E1E2}" destId="{D2033D3E-C0E7-4E41-B5C9-CFA9E74DB67A}" srcOrd="0" destOrd="0" parTransId="{DCECFA5E-CB9E-45FF-9100-C2B794B58EE5}" sibTransId="{2D7C00CA-6F12-4FF5-9393-8CCFE20BA793}"/>
    <dgm:cxn modelId="{B82588CD-0699-4841-A874-B0091A075BA9}" type="presParOf" srcId="{A4F4539B-0E59-4E6F-89E2-ED4A66FC4462}" destId="{76FE4C84-918B-4F9A-B5A1-00DD95359C77}" srcOrd="0" destOrd="0" presId="urn:microsoft.com/office/officeart/2005/8/layout/venn1"/>
    <dgm:cxn modelId="{197A64F0-BB87-45A3-A50E-4D4E3C9DC2F1}" type="presParOf" srcId="{A4F4539B-0E59-4E6F-89E2-ED4A66FC4462}" destId="{5E29C091-0299-4E62-A33F-4163003B303C}" srcOrd="1" destOrd="0" presId="urn:microsoft.com/office/officeart/2005/8/layout/venn1"/>
    <dgm:cxn modelId="{88A34E16-AFE2-4C0F-9508-759D9CEF16D8}" type="presParOf" srcId="{A4F4539B-0E59-4E6F-89E2-ED4A66FC4462}" destId="{62051216-F4CB-4860-B7DE-F63F88C2370A}" srcOrd="2" destOrd="0" presId="urn:microsoft.com/office/officeart/2005/8/layout/venn1"/>
    <dgm:cxn modelId="{B58BB2A5-64A2-4358-8F90-1409A4507184}" type="presParOf" srcId="{A4F4539B-0E59-4E6F-89E2-ED4A66FC4462}" destId="{66E7954D-FBE7-40D5-A48A-DF3F8E0D7416}" srcOrd="3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C84-918B-4F9A-B5A1-00DD95359C77}">
      <dsp:nvSpPr>
        <dsp:cNvPr id="0" name=""/>
        <dsp:cNvSpPr/>
      </dsp:nvSpPr>
      <dsp:spPr>
        <a:xfrm>
          <a:off x="47021" y="156407"/>
          <a:ext cx="1339611" cy="13396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Réussite scolaire</a:t>
          </a:r>
        </a:p>
      </dsp:txBody>
      <dsp:txXfrm>
        <a:off x="234084" y="314376"/>
        <a:ext cx="772388" cy="1023673"/>
      </dsp:txXfrm>
    </dsp:sp>
    <dsp:sp modelId="{62051216-F4CB-4860-B7DE-F63F88C2370A}">
      <dsp:nvSpPr>
        <dsp:cNvPr id="0" name=""/>
        <dsp:cNvSpPr/>
      </dsp:nvSpPr>
      <dsp:spPr>
        <a:xfrm>
          <a:off x="1019794" y="166776"/>
          <a:ext cx="1339611" cy="13396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Succès scolaire</a:t>
          </a:r>
        </a:p>
      </dsp:txBody>
      <dsp:txXfrm>
        <a:off x="1399954" y="324745"/>
        <a:ext cx="772388" cy="1023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C84-918B-4F9A-B5A1-00DD95359C77}">
      <dsp:nvSpPr>
        <dsp:cNvPr id="0" name=""/>
        <dsp:cNvSpPr/>
      </dsp:nvSpPr>
      <dsp:spPr>
        <a:xfrm>
          <a:off x="0" y="134478"/>
          <a:ext cx="1339611" cy="13396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Éducation à distance</a:t>
          </a:r>
        </a:p>
      </dsp:txBody>
      <dsp:txXfrm>
        <a:off x="187062" y="292447"/>
        <a:ext cx="772388" cy="1023673"/>
      </dsp:txXfrm>
    </dsp:sp>
    <dsp:sp modelId="{62051216-F4CB-4860-B7DE-F63F88C2370A}">
      <dsp:nvSpPr>
        <dsp:cNvPr id="0" name=""/>
        <dsp:cNvSpPr/>
      </dsp:nvSpPr>
      <dsp:spPr>
        <a:xfrm>
          <a:off x="994877" y="166749"/>
          <a:ext cx="1339611" cy="1339611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Succès scolaire</a:t>
          </a:r>
        </a:p>
      </dsp:txBody>
      <dsp:txXfrm>
        <a:off x="1375037" y="324718"/>
        <a:ext cx="772388" cy="1023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C84-918B-4F9A-B5A1-00DD95359C77}">
      <dsp:nvSpPr>
        <dsp:cNvPr id="0" name=""/>
        <dsp:cNvSpPr/>
      </dsp:nvSpPr>
      <dsp:spPr>
        <a:xfrm>
          <a:off x="47021" y="156407"/>
          <a:ext cx="1339611" cy="133961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Succès scolaire</a:t>
          </a:r>
        </a:p>
      </dsp:txBody>
      <dsp:txXfrm>
        <a:off x="234084" y="314376"/>
        <a:ext cx="772388" cy="1023673"/>
      </dsp:txXfrm>
    </dsp:sp>
    <dsp:sp modelId="{62051216-F4CB-4860-B7DE-F63F88C2370A}">
      <dsp:nvSpPr>
        <dsp:cNvPr id="0" name=""/>
        <dsp:cNvSpPr/>
      </dsp:nvSpPr>
      <dsp:spPr>
        <a:xfrm>
          <a:off x="1019794" y="166776"/>
          <a:ext cx="1339611" cy="133961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Échec scolaire</a:t>
          </a:r>
        </a:p>
      </dsp:txBody>
      <dsp:txXfrm>
        <a:off x="1399954" y="324745"/>
        <a:ext cx="772388" cy="102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5FABD-798C-6B4A-A5FF-044DA22F4E83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FC85A-63B6-E645-B80F-64E05E708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5CAD88-6F08-1CCE-E349-A3F24CB1B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00D17-1AF3-2149-85B2-15A2453F3A42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FA62A3B-1F8D-4B5F-E155-24EF42D299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2FF20AD-A37A-BCC2-E73D-BD103C5AD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72EDC4-A509-B0A6-5BFB-EAD34038F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CE797-43B1-6440-9BEF-71B580DCB5E7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19D4274-A296-29BF-72F6-326E59D459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E5A97AF-CDA9-33EE-B595-41947C073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4 étapes essentielles avant de se lancer dans les moteurs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E86-D357-48ED-BBA6-12105A698CC2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462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BCEF32-0FA4-5B28-D3F1-CEDBE2DE7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38DE5-C086-0F4F-BB8C-134E73DD3DE0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AD826B9-6127-2EE3-4D57-B547F284E7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4961468-5B5D-8B33-CE35-2312244F8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F3F3CE-BA0A-5457-00D7-529350C7E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F2262-C755-D443-9BFC-75D558FE4629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FB00D7D-20CA-5232-0C7C-C71BC266A9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F4A768C-0AC2-CAF2-FF25-11745D62D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DDFB87-D50F-B076-C60F-52CC70C4F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72E34-A10D-454B-8E06-DDB3C4231E10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50191A0-F06E-72DF-F7E7-32FBB6DCC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AAAEFBA-FEB2-04C9-ABA0-F372B84DA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3B8210-3B48-857F-71D6-08B0D1EE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8ECEF-5C19-B140-9DCC-C7C470148DEE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1C017AB-6F78-0C0B-1400-FEDFE5EA58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6D8F354-D909-DA93-AF96-021FD1B07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AAD310-A3FF-E7B8-1AFE-B7C39C3D0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B91AE-12C4-0C40-8881-858237E24DA0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9F30BDC-7AA9-BB8D-F88C-283FBB4AAC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4CB4A38-79CB-677C-52FB-B3E933461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4ABBF5-9CEA-96C8-8B31-7054426A5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84FA8-74E1-924E-8E32-C9D29858AB23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7C4DBFC-03F4-9091-9078-6FD331E466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03FE3D2-1BB7-CE0C-0635-B8F95B566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B174CF-4BAC-EAC0-C2CC-0A6AA285C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938BF-AF13-EC43-9564-397505F23183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D1D8974-823C-7C50-C137-C7E76E6EFF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82C5CD0-F9C4-863C-1910-E531BEBB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28CD4D-37B4-D9F7-C415-DE7ECACED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89304-05DB-D345-91DF-7A88DDF91A48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4402E17-988A-53DD-D31E-650D196F5F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D8C3DF-BDF3-1DA2-7EEC-B628ABE13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4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2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27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9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4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43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3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7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31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LBIBLIO-Gabarit-Bibl-VF-3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8595" y="897405"/>
            <a:ext cx="10972800" cy="749829"/>
          </a:xfrm>
        </p:spPr>
        <p:txBody>
          <a:bodyPr>
            <a:noAutofit/>
          </a:bodyPr>
          <a:lstStyle>
            <a:lvl1pPr algn="l">
              <a:defRPr sz="4000" b="0" i="0">
                <a:solidFill>
                  <a:srgbClr val="E7021A"/>
                </a:solidFill>
                <a:latin typeface="Arial Narrow"/>
                <a:cs typeface="Arial Narrow"/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26336" y="6423046"/>
            <a:ext cx="9025467" cy="3810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598311" y="2489201"/>
            <a:ext cx="10972800" cy="2870200"/>
          </a:xfrm>
        </p:spPr>
        <p:txBody>
          <a:bodyPr>
            <a:normAutofit/>
          </a:bodyPr>
          <a:lstStyle>
            <a:lvl1pPr>
              <a:buClr>
                <a:srgbClr val="E7021A"/>
              </a:buCl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051982" y="1848862"/>
            <a:ext cx="6062116" cy="564138"/>
          </a:xfrm>
        </p:spPr>
        <p:txBody>
          <a:bodyPr>
            <a:noAutofit/>
          </a:bodyPr>
          <a:lstStyle>
            <a:lvl1pPr marL="0" indent="0">
              <a:buNone/>
              <a:defRPr sz="2300">
                <a:latin typeface="Arial Narrow"/>
                <a:cs typeface="Arial Narrow"/>
              </a:defRPr>
            </a:lvl1pPr>
            <a:lvl2pPr marL="457200" indent="0">
              <a:buNone/>
              <a:defRPr sz="2300"/>
            </a:lvl2pPr>
            <a:lvl3pPr marL="914400" indent="0">
              <a:buNone/>
              <a:defRPr sz="2300"/>
            </a:lvl3pPr>
            <a:lvl4pPr marL="1371600" indent="0">
              <a:buNone/>
              <a:defRPr sz="2300"/>
            </a:lvl4pPr>
            <a:lvl5pPr marL="1828800" indent="0">
              <a:buNone/>
              <a:defRPr sz="2300"/>
            </a:lvl5pPr>
          </a:lstStyle>
          <a:p>
            <a:pPr lvl="0"/>
            <a:r>
              <a:rPr lang="fr-CA" dirty="0"/>
              <a:t>Cliquez pour modifier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Énum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>
          <a:xfrm>
            <a:off x="2168525" y="1800000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96924"/>
            <a:ext cx="10515600" cy="63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38200" y="6089649"/>
            <a:ext cx="9715500" cy="365125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2168524" y="4955854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9"/>
          <p:cNvSpPr>
            <a:spLocks noGrp="1"/>
          </p:cNvSpPr>
          <p:nvPr>
            <p:ph type="body" sz="quarter" idx="18"/>
          </p:nvPr>
        </p:nvSpPr>
        <p:spPr>
          <a:xfrm>
            <a:off x="2168524" y="3905036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19"/>
          </p:nvPr>
        </p:nvSpPr>
        <p:spPr>
          <a:xfrm>
            <a:off x="2168524" y="2854218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3400" y="6089649"/>
            <a:ext cx="660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fr-CA" dirty="0">
                <a:solidFill>
                  <a:schemeClr val="accent1"/>
                </a:solidFill>
              </a:rPr>
              <a:t>/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fld id="{4E01775E-5B3F-4228-9482-929D37EC1B9C}" type="slidenum">
              <a:rPr lang="fr-CA" b="1" smtClean="0">
                <a:solidFill>
                  <a:schemeClr val="bg2">
                    <a:lumMod val="50000"/>
                  </a:schemeClr>
                </a:solidFill>
              </a:rPr>
              <a:pPr/>
              <a:t>‹N°›</a:t>
            </a:fld>
            <a:endParaRPr lang="fr-CA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9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LBIBLIO-Gabarit-Bibl-VF-3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8595" y="897405"/>
            <a:ext cx="10972800" cy="749829"/>
          </a:xfrm>
        </p:spPr>
        <p:txBody>
          <a:bodyPr>
            <a:noAutofit/>
          </a:bodyPr>
          <a:lstStyle>
            <a:lvl1pPr algn="l">
              <a:defRPr sz="4000" b="0" i="0">
                <a:solidFill>
                  <a:srgbClr val="E7021A"/>
                </a:solidFill>
                <a:latin typeface="Arial Narrow"/>
                <a:cs typeface="Arial Narrow"/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26336" y="6423046"/>
            <a:ext cx="9025467" cy="3810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598311" y="2489201"/>
            <a:ext cx="10972800" cy="2870200"/>
          </a:xfrm>
        </p:spPr>
        <p:txBody>
          <a:bodyPr>
            <a:normAutofit/>
          </a:bodyPr>
          <a:lstStyle>
            <a:lvl1pPr>
              <a:buClr>
                <a:srgbClr val="E7021A"/>
              </a:buCl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051982" y="1848862"/>
            <a:ext cx="6062116" cy="564138"/>
          </a:xfrm>
        </p:spPr>
        <p:txBody>
          <a:bodyPr>
            <a:noAutofit/>
          </a:bodyPr>
          <a:lstStyle>
            <a:lvl1pPr marL="0" indent="0">
              <a:buNone/>
              <a:defRPr sz="2300">
                <a:latin typeface="Arial Narrow"/>
                <a:cs typeface="Arial Narrow"/>
              </a:defRPr>
            </a:lvl1pPr>
            <a:lvl2pPr marL="457200" indent="0">
              <a:buNone/>
              <a:defRPr sz="2300"/>
            </a:lvl2pPr>
            <a:lvl3pPr marL="914400" indent="0">
              <a:buNone/>
              <a:defRPr sz="2300"/>
            </a:lvl3pPr>
            <a:lvl4pPr marL="1371600" indent="0">
              <a:buNone/>
              <a:defRPr sz="2300"/>
            </a:lvl4pPr>
            <a:lvl5pPr marL="1828800" indent="0">
              <a:buNone/>
              <a:defRPr sz="2300"/>
            </a:lvl5pPr>
          </a:lstStyle>
          <a:p>
            <a:pPr lvl="0"/>
            <a:r>
              <a:rPr lang="fr-CA" dirty="0"/>
              <a:t>Cliquez pour modifier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4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95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88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52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72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9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54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69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513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73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57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492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Énum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>
          <a:xfrm>
            <a:off x="2168525" y="1800000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96924"/>
            <a:ext cx="10515600" cy="63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38200" y="6089649"/>
            <a:ext cx="9715500" cy="365125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2168524" y="4955854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9"/>
          <p:cNvSpPr>
            <a:spLocks noGrp="1"/>
          </p:cNvSpPr>
          <p:nvPr>
            <p:ph type="body" sz="quarter" idx="18"/>
          </p:nvPr>
        </p:nvSpPr>
        <p:spPr>
          <a:xfrm>
            <a:off x="2168524" y="3905036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19"/>
          </p:nvPr>
        </p:nvSpPr>
        <p:spPr>
          <a:xfrm>
            <a:off x="2168524" y="2854218"/>
            <a:ext cx="9185275" cy="827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55600" indent="0">
              <a:buNone/>
              <a:defRPr/>
            </a:lvl2pPr>
            <a:lvl3pPr marL="6223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3400" y="6089649"/>
            <a:ext cx="660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fr-CA" dirty="0">
                <a:solidFill>
                  <a:schemeClr val="accent1"/>
                </a:solidFill>
              </a:rPr>
              <a:t>/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fld id="{4E01775E-5B3F-4228-9482-929D37EC1B9C}" type="slidenum">
              <a:rPr lang="fr-CA" b="1" smtClean="0">
                <a:solidFill>
                  <a:schemeClr val="bg2">
                    <a:lumMod val="50000"/>
                  </a:schemeClr>
                </a:solidFill>
              </a:rPr>
              <a:pPr/>
              <a:t>‹N°›</a:t>
            </a:fld>
            <a:endParaRPr lang="fr-CA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7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0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719D2E-E40E-134D-9232-EA662F26B3E8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5614B-5459-594A-96D4-00310F3F8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90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27" r:id="rId18"/>
    <p:sldLayoutId id="214748372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7E84-55D5-9548-9767-AF7332CBBE76}" type="datetimeFigureOut">
              <a:rPr lang="fr-FR" smtClean="0"/>
              <a:pPr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9A27-F40F-A342-9C4E-1277721D98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19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3" Type="http://schemas.openxmlformats.org/officeDocument/2006/relationships/tags" Target="../tags/tag20.xml"/><Relationship Id="rId21" Type="http://schemas.microsoft.com/office/2007/relationships/diagramDrawing" Target="../diagrams/drawing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" Type="http://schemas.openxmlformats.org/officeDocument/2006/relationships/tags" Target="../tags/tag19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32.xml"/><Relationship Id="rId11" Type="http://schemas.microsoft.com/office/2007/relationships/diagramDrawing" Target="../diagrams/drawing1.xml"/><Relationship Id="rId5" Type="http://schemas.openxmlformats.org/officeDocument/2006/relationships/tags" Target="../tags/tag22.xm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8369-C6A4-6087-FA0B-F672E9D0A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SÉANCE 4 </a:t>
            </a:r>
            <a:br>
              <a:rPr lang="fr-FR" dirty="0"/>
            </a:br>
            <a:r>
              <a:rPr lang="fr-FR" dirty="0"/>
              <a:t>Constitution de corpus bibliométriques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F3381-159E-FDAE-0EF0-F8C783CE6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Usage des interfaces de </a:t>
            </a:r>
            <a:r>
              <a:rPr lang="fr-FR" dirty="0" err="1"/>
              <a:t>oPENALEX</a:t>
            </a:r>
            <a:r>
              <a:rPr lang="fr-FR" dirty="0"/>
              <a:t> ET LENS.ORG</a:t>
            </a:r>
          </a:p>
        </p:txBody>
      </p:sp>
    </p:spTree>
    <p:extLst>
      <p:ext uri="{BB962C8B-B14F-4D97-AF65-F5344CB8AC3E}">
        <p14:creationId xmlns:p14="http://schemas.microsoft.com/office/powerpoint/2010/main" val="226685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ADCB53-4077-FE8A-194A-53230028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1"/>
            <a:ext cx="91440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Opérateurs booléens et principaux opérateurs d'interrogation des bases de données bibliographiques</a:t>
            </a:r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endParaRPr lang="fr-FR" altLang="fr-FR" sz="4400">
              <a:solidFill>
                <a:schemeClr val="tx2"/>
              </a:solidFill>
            </a:endParaRPr>
          </a:p>
          <a:p>
            <a:pPr eaLnBrk="0" hangingPunct="0"/>
            <a:r>
              <a:rPr lang="fr-FR" altLang="fr-FR" b="1">
                <a:latin typeface="Comic Sans MS" panose="030F0902030302020204" pitchFamily="66" charset="0"/>
              </a:rPr>
              <a:t>OR</a:t>
            </a:r>
            <a:r>
              <a:rPr lang="fr-FR" altLang="fr-FR">
                <a:latin typeface="Comic Sans MS" panose="030F0902030302020204" pitchFamily="66" charset="0"/>
              </a:rPr>
              <a:t>: A OR B </a:t>
            </a:r>
          </a:p>
          <a:p>
            <a:pPr eaLnBrk="0" hangingPunct="0"/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br>
              <a:rPr lang="fr-FR" altLang="fr-FR">
                <a:latin typeface="Comic Sans MS" panose="030F0902030302020204" pitchFamily="66" charset="0"/>
              </a:rPr>
            </a:br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r>
              <a:rPr lang="fr-FR" altLang="fr-FR">
                <a:latin typeface="Comic Sans MS" panose="030F0902030302020204" pitchFamily="66" charset="0"/>
              </a:rPr>
              <a:t>Dans le cas d'ensembles:   </a:t>
            </a:r>
            <a:br>
              <a:rPr lang="fr-FR" altLang="fr-FR">
                <a:latin typeface="Comic Sans MS" panose="030F0902030302020204" pitchFamily="66" charset="0"/>
              </a:rPr>
            </a:br>
            <a:r>
              <a:rPr lang="fr-FR" altLang="fr-FR">
                <a:latin typeface="Comic Sans MS" panose="030F0902030302020204" pitchFamily="66" charset="0"/>
              </a:rPr>
              <a:t>Dans le cas de termes (Terme1 OR Terme2): signifie que l'on souhaite consulter les réponses où apparaissent au moins l'un des termes recherché.</a:t>
            </a:r>
            <a:r>
              <a:rPr lang="fr-FR" altLang="fr-FR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EC365236-CC11-5FBC-F20C-1BCF71D6D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61950" y="2211388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C2BB3FC0-5E0E-227C-37C9-E808CA5D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1295400" cy="1143000"/>
          </a:xfrm>
          <a:prstGeom prst="ellipse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A50B1051-6F31-FFE1-FF62-A972B174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1295400" cy="1143000"/>
          </a:xfrm>
          <a:prstGeom prst="ellipse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BA6D1462-FA80-1AB2-7AFB-07ACB9A4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470275"/>
            <a:ext cx="1236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A              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E659B8F-A7E4-69CC-9711-527949C7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1"/>
            <a:ext cx="91440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Opérateurs booléens et principaux opérateurs d'interrogation des bases de données bibliographiques</a:t>
            </a:r>
          </a:p>
          <a:p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endParaRPr lang="fr-FR" altLang="fr-FR" b="1">
              <a:solidFill>
                <a:srgbClr val="000066"/>
              </a:solidFill>
              <a:latin typeface="Book Antiqua" panose="02040602050305030304" pitchFamily="18" charset="0"/>
            </a:endParaRPr>
          </a:p>
          <a:p>
            <a:pPr eaLnBrk="0" hangingPunct="0"/>
            <a:r>
              <a:rPr lang="fr-FR" altLang="fr-FR">
                <a:latin typeface="Book Antiqua" panose="02040602050305030304" pitchFamily="18" charset="0"/>
              </a:rPr>
              <a:t>   </a:t>
            </a:r>
            <a:endParaRPr lang="fr-FR" altLang="fr-FR" sz="4400">
              <a:solidFill>
                <a:schemeClr val="tx2"/>
              </a:solidFill>
            </a:endParaRPr>
          </a:p>
          <a:p>
            <a:pPr eaLnBrk="0" hangingPunct="0"/>
            <a:r>
              <a:rPr lang="fr-FR" altLang="fr-FR" b="1">
                <a:latin typeface="Comic Sans MS" panose="030F0902030302020204" pitchFamily="66" charset="0"/>
              </a:rPr>
              <a:t>NOT</a:t>
            </a:r>
            <a:r>
              <a:rPr lang="fr-FR" altLang="fr-FR">
                <a:latin typeface="Comic Sans MS" panose="030F0902030302020204" pitchFamily="66" charset="0"/>
              </a:rPr>
              <a:t>: A NOT B </a:t>
            </a:r>
            <a:br>
              <a:rPr lang="fr-FR" altLang="fr-FR">
                <a:latin typeface="Comic Sans MS" panose="030F0902030302020204" pitchFamily="66" charset="0"/>
              </a:rPr>
            </a:br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endParaRPr lang="fr-FR" altLang="fr-FR">
              <a:latin typeface="Comic Sans MS" panose="030F0902030302020204" pitchFamily="66" charset="0"/>
            </a:endParaRPr>
          </a:p>
          <a:p>
            <a:pPr eaLnBrk="0" hangingPunct="0"/>
            <a:r>
              <a:rPr lang="fr-FR" altLang="fr-FR">
                <a:latin typeface="Comic Sans MS" panose="030F0902030302020204" pitchFamily="66" charset="0"/>
              </a:rPr>
              <a:t>Dans le cas d'ensembles:   </a:t>
            </a:r>
            <a:br>
              <a:rPr lang="fr-FR" altLang="fr-FR">
                <a:latin typeface="Comic Sans MS" panose="030F0902030302020204" pitchFamily="66" charset="0"/>
              </a:rPr>
            </a:br>
            <a:r>
              <a:rPr lang="fr-FR" altLang="fr-FR">
                <a:latin typeface="Comic Sans MS" panose="030F0902030302020204" pitchFamily="66" charset="0"/>
              </a:rPr>
              <a:t>Dans le cas de termes (Terme1 NOT Terme2): signifie que l'on souhaite avoir toutes les réponses où figure le terme "Terme1" sans qu'apparaissent les réponses où figure le terme "Terme2".</a:t>
            </a:r>
            <a:r>
              <a:rPr lang="fr-FR" altLang="fr-FR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7EE8BD0B-2A89-7026-11E3-052C534FE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61950" y="2211388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772C789-3453-3645-7AA4-CB435064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82850"/>
            <a:ext cx="28194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18B02029-0838-4C5D-38E2-727F391A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089275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/>
              <a:t>A                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  <p:custDataLst>
              <p:tags r:id="rId1"/>
            </p:custDataLst>
          </p:nvPr>
        </p:nvSpPr>
        <p:spPr>
          <a:xfrm>
            <a:off x="2168525" y="1840564"/>
            <a:ext cx="9185275" cy="827088"/>
          </a:xfrm>
        </p:spPr>
        <p:txBody>
          <a:bodyPr anchor="ctr"/>
          <a:lstStyle/>
          <a:p>
            <a:r>
              <a:rPr lang="fr-CA" dirty="0"/>
              <a:t>Cerner et formuler son sujet par un </a:t>
            </a:r>
            <a:r>
              <a:rPr lang="fr-CA" b="1" dirty="0"/>
              <a:t>énoncé court </a:t>
            </a:r>
            <a:r>
              <a:rPr lang="fr-CA" dirty="0"/>
              <a:t>et </a:t>
            </a:r>
            <a:r>
              <a:rPr lang="fr-CA" b="1" dirty="0"/>
              <a:t>concis</a:t>
            </a:r>
            <a:r>
              <a:rPr lang="fr-CA" dirty="0"/>
              <a:t>, idéalement sous forme d’une question ouverte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Préparez votre recherche</a:t>
            </a:r>
            <a:br>
              <a:rPr lang="fr-CA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fr-CA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168524" y="4975769"/>
            <a:ext cx="9185275" cy="827088"/>
          </a:xfrm>
        </p:spPr>
        <p:txBody>
          <a:bodyPr anchor="ctr"/>
          <a:lstStyle/>
          <a:p>
            <a:r>
              <a:rPr lang="fr-CA" b="1" dirty="0"/>
              <a:t>Construire sa stratégie </a:t>
            </a:r>
            <a:r>
              <a:rPr lang="fr-CA" dirty="0"/>
              <a:t>de recherche en organisant les mots-clés en ensemble et choisir l’opérateur approprié (ET, OU, SAUF)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  <p:custDataLst>
              <p:tags r:id="rId4"/>
            </p:custDataLst>
          </p:nvPr>
        </p:nvSpPr>
        <p:spPr>
          <a:xfrm>
            <a:off x="2168524" y="3942200"/>
            <a:ext cx="9185275" cy="827088"/>
          </a:xfrm>
        </p:spPr>
        <p:txBody>
          <a:bodyPr anchor="ctr">
            <a:normAutofit fontScale="70000" lnSpcReduction="20000"/>
          </a:bodyPr>
          <a:lstStyle/>
          <a:p>
            <a:endParaRPr lang="fr-CA" dirty="0"/>
          </a:p>
          <a:p>
            <a:r>
              <a:rPr lang="fr-CA" dirty="0"/>
              <a:t>Dresser la </a:t>
            </a:r>
            <a:r>
              <a:rPr lang="fr-CA" b="1" dirty="0"/>
              <a:t>liste des mots-clés </a:t>
            </a:r>
            <a:r>
              <a:rPr lang="fr-CA" dirty="0"/>
              <a:t>associés à ces termes : synonymes, termes équivalents, termes génériques et spécifiques, traduction, etc.</a:t>
            </a:r>
          </a:p>
          <a:p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  <p:custDataLst>
              <p:tags r:id="rId5"/>
            </p:custDataLst>
          </p:nvPr>
        </p:nvSpPr>
        <p:spPr>
          <a:xfrm>
            <a:off x="2168524" y="2891382"/>
            <a:ext cx="9185275" cy="827088"/>
          </a:xfrm>
        </p:spPr>
        <p:txBody>
          <a:bodyPr anchor="ctr"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Établir son </a:t>
            </a:r>
            <a:r>
              <a:rPr lang="fr-CA" b="1" dirty="0"/>
              <a:t>plan de concepts </a:t>
            </a:r>
            <a:r>
              <a:rPr lang="fr-CA" dirty="0"/>
              <a:t>en identifiant les principaux concepts</a:t>
            </a:r>
            <a:endParaRPr lang="fr-CA" b="1" dirty="0"/>
          </a:p>
          <a:p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/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fld id="{4E01775E-5B3F-4228-9482-929D37EC1B9C}" type="slidenum">
              <a:rPr lang="fr-CA" b="1" smtClean="0">
                <a:solidFill>
                  <a:schemeClr val="bg2">
                    <a:lumMod val="50000"/>
                  </a:schemeClr>
                </a:solidFill>
              </a:rPr>
              <a:pPr/>
              <a:t>12</a:t>
            </a:fld>
            <a:endParaRPr lang="fr-CA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>
            <p:custDataLst>
              <p:tags r:id="rId7"/>
            </p:custDataLst>
          </p:nvPr>
        </p:nvSpPr>
        <p:spPr>
          <a:xfrm>
            <a:off x="1000991" y="1921599"/>
            <a:ext cx="665019" cy="665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Ellipse 9"/>
          <p:cNvSpPr/>
          <p:nvPr>
            <p:custDataLst>
              <p:tags r:id="rId8"/>
            </p:custDataLst>
          </p:nvPr>
        </p:nvSpPr>
        <p:spPr>
          <a:xfrm>
            <a:off x="1000991" y="2972417"/>
            <a:ext cx="665019" cy="665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Ellipse 10"/>
          <p:cNvSpPr/>
          <p:nvPr>
            <p:custDataLst>
              <p:tags r:id="rId9"/>
            </p:custDataLst>
          </p:nvPr>
        </p:nvSpPr>
        <p:spPr>
          <a:xfrm>
            <a:off x="1000991" y="4023235"/>
            <a:ext cx="665019" cy="665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Ellipse 11"/>
          <p:cNvSpPr/>
          <p:nvPr>
            <p:custDataLst>
              <p:tags r:id="rId10"/>
            </p:custDataLst>
          </p:nvPr>
        </p:nvSpPr>
        <p:spPr>
          <a:xfrm>
            <a:off x="1000991" y="5056804"/>
            <a:ext cx="665019" cy="665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076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Préparer sa recherche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Formuler le sujet en un énoncé court et concis, idéalement sur forme d’une question ouverte: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chemeClr val="tx1"/>
                </a:solidFill>
              </a:rPr>
              <a:t>		« Comment l’estime de soi favorise-t-elle la réussite scolaire chez les élèves du primaire? »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6F2453D-2B82-758A-95DE-6ADECF1063D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00991" y="1921599"/>
            <a:ext cx="665019" cy="665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05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Minion Pro"/>
              </a:rPr>
              <a:t>Identifier les principaux concepts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2423973" y="1597306"/>
            <a:ext cx="6762113" cy="1140106"/>
          </a:xfrm>
        </p:spPr>
        <p:txBody>
          <a:bodyPr/>
          <a:lstStyle/>
          <a:p>
            <a:r>
              <a:rPr lang="fr-CA" sz="1800" dirty="0"/>
              <a:t>Dresser la liste des mots-clés associés à ces termes : synonymes, termes équivalents, termes génériques et spécifiques, </a:t>
            </a:r>
          </a:p>
          <a:p>
            <a:r>
              <a:rPr lang="fr-CA" sz="1800" dirty="0"/>
              <a:t>Organiser les mots-clés en ensemble et choisir l’opérateur booléen </a:t>
            </a:r>
            <a:r>
              <a:rPr lang="fr-CA" sz="1600" dirty="0"/>
              <a:t>(ET, OU, SAUF)</a:t>
            </a:r>
          </a:p>
          <a:p>
            <a:endParaRPr lang="fr-CA" sz="1800" dirty="0"/>
          </a:p>
          <a:p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1940689" y="3142526"/>
          <a:ext cx="8262174" cy="250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545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538">
                <a:tc>
                  <a:txBody>
                    <a:bodyPr/>
                    <a:lstStyle/>
                    <a:p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Estime de soi</a:t>
                      </a:r>
                    </a:p>
                    <a:p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dirty="0"/>
                        <a:t>Concept</a:t>
                      </a:r>
                      <a:r>
                        <a:rPr lang="fr-CA" baseline="0" dirty="0"/>
                        <a:t> de soi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Réussite</a:t>
                      </a:r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 scolaire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Rendement</a:t>
                      </a:r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 scolaire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Élèves</a:t>
                      </a:r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 du primaire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Élèves</a:t>
                      </a:r>
                      <a:r>
                        <a:rPr lang="fr-CA" baseline="0" dirty="0">
                          <a:solidFill>
                            <a:schemeClr val="tx1"/>
                          </a:solidFill>
                        </a:rPr>
                        <a:t> des écoles primaires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02DC282D-DD85-5898-F61E-41FDCDDC1D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3576" y="1597306"/>
            <a:ext cx="665019" cy="665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2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Traduire et organiser les mots-clés en ensemble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2423973" y="1950334"/>
            <a:ext cx="6762113" cy="856527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fr-FR" sz="1000" b="1" dirty="0">
                <a:solidFill>
                  <a:srgbClr val="FF0000"/>
                </a:solidFill>
                <a:latin typeface="Minion Pro"/>
                <a:cs typeface="Minion Pro"/>
              </a:rPr>
              <a:t>Et (and)</a:t>
            </a:r>
            <a:r>
              <a:rPr lang="fr-FR" sz="1000" dirty="0">
                <a:solidFill>
                  <a:srgbClr val="FF0000"/>
                </a:solidFill>
                <a:latin typeface="Minion Pro"/>
                <a:cs typeface="Minion Pro"/>
              </a:rPr>
              <a:t> </a:t>
            </a:r>
            <a:r>
              <a:rPr lang="fr-FR" sz="1000" dirty="0">
                <a:solidFill>
                  <a:prstClr val="black"/>
                </a:solidFill>
                <a:latin typeface="Minion Pro"/>
                <a:cs typeface="Minion Pro"/>
              </a:rPr>
              <a:t>:    Pour préciser la recherche et diminuer le nombre de références</a:t>
            </a:r>
          </a:p>
          <a:p>
            <a:pPr>
              <a:spcBef>
                <a:spcPts val="600"/>
              </a:spcBef>
              <a:defRPr/>
            </a:pPr>
            <a:r>
              <a:rPr lang="fr-FR" sz="1000" b="1" dirty="0">
                <a:solidFill>
                  <a:srgbClr val="E7021A"/>
                </a:solidFill>
                <a:latin typeface="Minion Pro"/>
                <a:cs typeface="Minion Pro"/>
              </a:rPr>
              <a:t>Ou (or) </a:t>
            </a:r>
            <a:r>
              <a:rPr lang="fr-FR" sz="1000" dirty="0">
                <a:latin typeface="Minion Pro"/>
                <a:cs typeface="Minion Pro"/>
              </a:rPr>
              <a:t>:      Pour élargir la recherche et augmenter le nombre de références</a:t>
            </a:r>
          </a:p>
          <a:p>
            <a:pPr>
              <a:spcBef>
                <a:spcPts val="600"/>
              </a:spcBef>
              <a:defRPr/>
            </a:pPr>
            <a:r>
              <a:rPr lang="fr-FR" sz="1000" b="1" dirty="0">
                <a:solidFill>
                  <a:srgbClr val="E7021A"/>
                </a:solidFill>
                <a:latin typeface="Minion Pro"/>
                <a:cs typeface="Minion Pro"/>
              </a:rPr>
              <a:t>Sauf (not) </a:t>
            </a:r>
            <a:r>
              <a:rPr lang="fr-FR" sz="1000" dirty="0">
                <a:latin typeface="Minion Pro"/>
                <a:cs typeface="Minion Pro"/>
              </a:rPr>
              <a:t>: Pour exclure des concepts ou des mots-clés</a:t>
            </a:r>
            <a:br>
              <a:rPr lang="fr-FR" sz="1000" dirty="0">
                <a:solidFill>
                  <a:srgbClr val="E7021A"/>
                </a:solidFill>
                <a:latin typeface="Minion Pro"/>
                <a:cs typeface="Minion Pro"/>
              </a:rPr>
            </a:br>
            <a:r>
              <a:rPr lang="fr-FR" sz="2000" dirty="0">
                <a:solidFill>
                  <a:srgbClr val="E7021A"/>
                </a:solidFill>
                <a:latin typeface="Minion Pro"/>
                <a:cs typeface="Minion Pro"/>
              </a:rPr>
              <a:t> </a:t>
            </a:r>
            <a:br>
              <a:rPr lang="fr-FR" sz="2000" dirty="0">
                <a:solidFill>
                  <a:srgbClr val="E7021A"/>
                </a:solidFill>
                <a:latin typeface="Minion Pro"/>
                <a:cs typeface="Minion Pro"/>
              </a:rPr>
            </a:b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1973263" y="3063123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699">
                <a:tc>
                  <a:txBody>
                    <a:bodyPr/>
                    <a:lstStyle/>
                    <a:p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Self  Concept</a:t>
                      </a:r>
                    </a:p>
                    <a:p>
                      <a:r>
                        <a:rPr lang="fr-CA" b="1" baseline="0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Self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Esteem</a:t>
                      </a:r>
                      <a:endParaRPr lang="fr-CA" b="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b="1" baseline="0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Self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Efficacy</a:t>
                      </a:r>
                      <a:endParaRPr lang="fr-CA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fr-CA" b="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0" dirty="0" err="1">
                          <a:solidFill>
                            <a:schemeClr val="tx1"/>
                          </a:solidFill>
                        </a:rPr>
                        <a:t>Academic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Achievement</a:t>
                      </a:r>
                      <a:endParaRPr lang="fr-CA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b="1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b="0" dirty="0" err="1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r-CA" b="0" dirty="0" err="1">
                          <a:solidFill>
                            <a:schemeClr val="tx1"/>
                          </a:solidFill>
                        </a:rPr>
                        <a:t>chievement</a:t>
                      </a:r>
                      <a:endParaRPr lang="fr-CA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b="1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b="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r-CA" b="0" dirty="0" err="1">
                          <a:solidFill>
                            <a:schemeClr val="tx1"/>
                          </a:solidFill>
                        </a:rPr>
                        <a:t>chievement</a:t>
                      </a:r>
                      <a:endParaRPr lang="fr-CA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0" dirty="0" err="1">
                          <a:solidFill>
                            <a:schemeClr val="tx1"/>
                          </a:solidFill>
                        </a:rPr>
                        <a:t>Elementary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Students</a:t>
                      </a:r>
                      <a:endParaRPr lang="fr-CA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CA" b="1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Middle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r>
                        <a:rPr lang="fr-CA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="0" baseline="0" dirty="0" err="1">
                          <a:solidFill>
                            <a:schemeClr val="tx1"/>
                          </a:solidFill>
                        </a:rPr>
                        <a:t>Students</a:t>
                      </a:r>
                      <a:endParaRPr lang="fr-CA" b="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9CA50977-8A65-2CAE-DEA0-A0A012B82D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3576" y="2046087"/>
            <a:ext cx="665019" cy="665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9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/>
              <a:t>Construire sa stratégie de recherche</a:t>
            </a:r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817320" y="2775253"/>
            <a:ext cx="9185275" cy="453781"/>
          </a:xfrm>
        </p:spPr>
        <p:txBody>
          <a:bodyPr anchor="ctr">
            <a:normAutofit fontScale="85000" lnSpcReduction="20000"/>
          </a:bodyPr>
          <a:lstStyle/>
          <a:p>
            <a:endParaRPr lang="fr-CA" dirty="0">
              <a:solidFill>
                <a:schemeClr val="accent1"/>
              </a:solidFill>
            </a:endParaRPr>
          </a:p>
          <a:p>
            <a:endParaRPr lang="fr-CA" dirty="0">
              <a:solidFill>
                <a:schemeClr val="accent1"/>
              </a:solidFill>
            </a:endParaRPr>
          </a:p>
          <a:p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  <p:custDataLst>
              <p:tags r:id="rId3"/>
            </p:custDataLst>
          </p:nvPr>
        </p:nvSpPr>
        <p:spPr>
          <a:xfrm>
            <a:off x="1204497" y="1664065"/>
            <a:ext cx="10410920" cy="1384044"/>
          </a:xfrm>
        </p:spPr>
        <p:txBody>
          <a:bodyPr anchor="ctr">
            <a:normAutofit fontScale="55000" lnSpcReduction="20000"/>
          </a:bodyPr>
          <a:lstStyle/>
          <a:p>
            <a:endParaRPr lang="fr-CA" dirty="0"/>
          </a:p>
          <a:p>
            <a:r>
              <a:rPr lang="fr-CA" dirty="0"/>
              <a:t>Construire votre </a:t>
            </a:r>
            <a:r>
              <a:rPr lang="fr-CA" u="sng" dirty="0">
                <a:solidFill>
                  <a:schemeClr val="accent1"/>
                </a:solidFill>
              </a:rPr>
              <a:t>stratégie de recherche </a:t>
            </a:r>
            <a:r>
              <a:rPr lang="fr-CA" dirty="0"/>
              <a:t>selon chaque bases de données une fois que votre plan de concepts est complété (vocabulaire libre et contrôlé)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A" dirty="0"/>
              <a:t>Utilisez les opérateurs booléens et les symboles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A" dirty="0"/>
              <a:t>Toujours inscrire les opérateurs booléens en lettres majuscules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/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fld id="{4E01775E-5B3F-4228-9482-929D37EC1B9C}" type="slidenum">
              <a:rPr lang="fr-CA" b="1" smtClean="0">
                <a:solidFill>
                  <a:schemeClr val="bg2">
                    <a:lumMod val="50000"/>
                  </a:schemeClr>
                </a:solidFill>
              </a:rPr>
              <a:pPr/>
              <a:t>16</a:t>
            </a:fld>
            <a:endParaRPr lang="fr-CA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EEBB8-CDFF-442D-A3F4-88BE86C6675A}"/>
              </a:ext>
            </a:extLst>
          </p:cNvPr>
          <p:cNvSpPr/>
          <p:nvPr/>
        </p:nvSpPr>
        <p:spPr>
          <a:xfrm>
            <a:off x="1582880" y="3510611"/>
            <a:ext cx="66502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C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1F3937-D7EA-40EF-B888-EDA56CEDC6D3}"/>
              </a:ext>
            </a:extLst>
          </p:cNvPr>
          <p:cNvSpPr/>
          <p:nvPr/>
        </p:nvSpPr>
        <p:spPr>
          <a:xfrm>
            <a:off x="734105" y="5708136"/>
            <a:ext cx="3306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Limite la recherche à l’intersection des concepts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5DEA3D-1618-4710-9447-3CB8F48DAAE8}"/>
              </a:ext>
            </a:extLst>
          </p:cNvPr>
          <p:cNvSpPr/>
          <p:nvPr/>
        </p:nvSpPr>
        <p:spPr>
          <a:xfrm>
            <a:off x="4374970" y="5708136"/>
            <a:ext cx="312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Additionne les concepts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91C4A-EA1C-4EDD-9DB4-051AAD799534}"/>
              </a:ext>
            </a:extLst>
          </p:cNvPr>
          <p:cNvSpPr/>
          <p:nvPr/>
        </p:nvSpPr>
        <p:spPr>
          <a:xfrm>
            <a:off x="7661850" y="5599411"/>
            <a:ext cx="326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Exclus un concept indésirable</a:t>
            </a:r>
          </a:p>
          <a:p>
            <a:r>
              <a:rPr lang="fr-CA" dirty="0"/>
              <a:t>(précise la recherche, mais</a:t>
            </a:r>
          </a:p>
          <a:p>
            <a:r>
              <a:rPr lang="fr-CA" dirty="0"/>
              <a:t>ATTENTION)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EC2B459-00E4-4A94-AB97-C505081B9A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7331" y="1638420"/>
            <a:ext cx="713547" cy="7176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latin typeface="Arial" panose="020B0604020202020204" pitchFamily="34" charset="0"/>
                <a:ea typeface="Source Sans Pro" panose="020B0703030403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28" name="Diagramme 27">
            <a:extLst>
              <a:ext uri="{FF2B5EF4-FFF2-40B4-BE49-F238E27FC236}">
                <a16:creationId xmlns:a16="http://schemas.microsoft.com/office/drawing/2014/main" id="{EAD31EB6-2B3B-42F9-9497-81724F1CF15A}"/>
              </a:ext>
            </a:extLst>
          </p:cNvPr>
          <p:cNvGraphicFramePr/>
          <p:nvPr/>
        </p:nvGraphicFramePr>
        <p:xfrm>
          <a:off x="4374970" y="4073654"/>
          <a:ext cx="2413715" cy="167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975E77B-145E-4755-985D-AD5BB7AD50AC}"/>
              </a:ext>
            </a:extLst>
          </p:cNvPr>
          <p:cNvSpPr txBox="1"/>
          <p:nvPr/>
        </p:nvSpPr>
        <p:spPr>
          <a:xfrm>
            <a:off x="1245704" y="3680543"/>
            <a:ext cx="12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Overpass Black" panose="00000A00000000000000" pitchFamily="2" charset="0"/>
              </a:rPr>
              <a:t>ET / AND</a:t>
            </a:r>
          </a:p>
        </p:txBody>
      </p:sp>
      <p:graphicFrame>
        <p:nvGraphicFramePr>
          <p:cNvPr id="34" name="Diagramme 33">
            <a:extLst>
              <a:ext uri="{FF2B5EF4-FFF2-40B4-BE49-F238E27FC236}">
                <a16:creationId xmlns:a16="http://schemas.microsoft.com/office/drawing/2014/main" id="{537735D9-3791-4701-8AA0-CF99228FF4D3}"/>
              </a:ext>
            </a:extLst>
          </p:cNvPr>
          <p:cNvGraphicFramePr/>
          <p:nvPr/>
        </p:nvGraphicFramePr>
        <p:xfrm>
          <a:off x="838200" y="4086951"/>
          <a:ext cx="2413715" cy="167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BD4B762A-CD50-490F-B6B3-CDE884582ACE}"/>
              </a:ext>
            </a:extLst>
          </p:cNvPr>
          <p:cNvSpPr txBox="1"/>
          <p:nvPr/>
        </p:nvSpPr>
        <p:spPr>
          <a:xfrm>
            <a:off x="5049666" y="3659727"/>
            <a:ext cx="11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Overpass Black" panose="00000A00000000000000" pitchFamily="2" charset="0"/>
              </a:rPr>
              <a:t>OU / OR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9ABD197-50DF-4157-B306-0FB4D8479D76}"/>
              </a:ext>
            </a:extLst>
          </p:cNvPr>
          <p:cNvSpPr txBox="1"/>
          <p:nvPr/>
        </p:nvSpPr>
        <p:spPr>
          <a:xfrm>
            <a:off x="8534017" y="3659727"/>
            <a:ext cx="18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Overpass Black" panose="00000A00000000000000" pitchFamily="2" charset="0"/>
              </a:rPr>
              <a:t>SAUF / NOT</a:t>
            </a:r>
          </a:p>
        </p:txBody>
      </p:sp>
      <p:graphicFrame>
        <p:nvGraphicFramePr>
          <p:cNvPr id="39" name="Diagramme 38">
            <a:extLst>
              <a:ext uri="{FF2B5EF4-FFF2-40B4-BE49-F238E27FC236}">
                <a16:creationId xmlns:a16="http://schemas.microsoft.com/office/drawing/2014/main" id="{61660A58-DA04-450C-B817-7FCC58455C41}"/>
              </a:ext>
            </a:extLst>
          </p:cNvPr>
          <p:cNvGraphicFramePr/>
          <p:nvPr/>
        </p:nvGraphicFramePr>
        <p:xfrm>
          <a:off x="8086942" y="4055246"/>
          <a:ext cx="2413715" cy="167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5BE3A38-F3F4-4DCE-922A-245BC3D7C048}"/>
              </a:ext>
            </a:extLst>
          </p:cNvPr>
          <p:cNvSpPr/>
          <p:nvPr/>
        </p:nvSpPr>
        <p:spPr>
          <a:xfrm>
            <a:off x="1817320" y="4086951"/>
            <a:ext cx="329532" cy="1641459"/>
          </a:xfrm>
          <a:prstGeom prst="rect">
            <a:avLst/>
          </a:prstGeom>
          <a:noFill/>
          <a:ln>
            <a:solidFill>
              <a:srgbClr val="8E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D0768A-A546-4783-AFEE-4F7982C5FCCB}"/>
              </a:ext>
            </a:extLst>
          </p:cNvPr>
          <p:cNvSpPr/>
          <p:nvPr/>
        </p:nvSpPr>
        <p:spPr>
          <a:xfrm>
            <a:off x="4342822" y="4159297"/>
            <a:ext cx="2530308" cy="1440114"/>
          </a:xfrm>
          <a:prstGeom prst="rect">
            <a:avLst/>
          </a:prstGeom>
          <a:noFill/>
          <a:ln>
            <a:solidFill>
              <a:srgbClr val="8E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31EECC-3408-4CDD-90FC-8A5AD80E14E2}"/>
              </a:ext>
            </a:extLst>
          </p:cNvPr>
          <p:cNvSpPr/>
          <p:nvPr/>
        </p:nvSpPr>
        <p:spPr>
          <a:xfrm>
            <a:off x="8102072" y="4187623"/>
            <a:ext cx="999176" cy="1440114"/>
          </a:xfrm>
          <a:prstGeom prst="rect">
            <a:avLst/>
          </a:prstGeom>
          <a:noFill/>
          <a:ln>
            <a:solidFill>
              <a:srgbClr val="8E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302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EEDE935-68E9-DA00-E518-C63361D2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38483"/>
            <a:ext cx="5143500" cy="566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82C5907-7B63-37FD-2971-BAB86DD67C63}"/>
              </a:ext>
            </a:extLst>
          </p:cNvPr>
          <p:cNvSpPr txBox="1"/>
          <p:nvPr/>
        </p:nvSpPr>
        <p:spPr>
          <a:xfrm>
            <a:off x="3455504" y="600268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www.ebsi.umontreal.ca</a:t>
            </a:r>
            <a:r>
              <a:rPr lang="fr-FR" dirty="0"/>
              <a:t>/</a:t>
            </a:r>
            <a:r>
              <a:rPr lang="fr-FR" dirty="0" err="1"/>
              <a:t>jetrouve</a:t>
            </a:r>
            <a:r>
              <a:rPr lang="fr-FR" dirty="0"/>
              <a:t>/biblio/</a:t>
            </a:r>
            <a:r>
              <a:rPr lang="fr-FR" dirty="0" err="1"/>
              <a:t>booleens.htm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7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2302946" y="740781"/>
            <a:ext cx="8229600" cy="480349"/>
          </a:xfrm>
        </p:spPr>
        <p:txBody>
          <a:bodyPr/>
          <a:lstStyle/>
          <a:p>
            <a:r>
              <a:rPr lang="fr-FR" sz="2000" dirty="0"/>
              <a:t>Comment reconnaître les différents types </a:t>
            </a:r>
            <a:r>
              <a:rPr lang="fr-FR" sz="1800" dirty="0"/>
              <a:t>d’articles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fr-CA" cap="all" dirty="0">
              <a:solidFill>
                <a:schemeClr val="accent1"/>
              </a:solidFill>
              <a:latin typeface="Franklin Gothic Demi Cond"/>
              <a:ea typeface="Times New Roman"/>
              <a:cs typeface="Arial"/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221129"/>
            <a:ext cx="6800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:(('femme' OR '</a:t>
            </a:r>
            <a:r>
              <a:rPr lang="fr-FR" sz="2400" b="0" i="0" dirty="0" err="1">
                <a:effectLst/>
                <a:latin typeface="Söhne"/>
              </a:rPr>
              <a:t>women</a:t>
            </a:r>
            <a:r>
              <a:rPr lang="fr-FR" sz="2400" b="0" i="0" dirty="0">
                <a:effectLst/>
                <a:latin typeface="Söhne"/>
              </a:rPr>
              <a:t>') AND 'science')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fr-FR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effectLst/>
                <a:latin typeface="Söhne"/>
              </a:rPr>
              <a:t>Signification :</a:t>
            </a:r>
            <a:r>
              <a:rPr lang="fr-FR" b="0" i="0" dirty="0">
                <a:effectLst/>
                <a:latin typeface="Söhne"/>
              </a:rPr>
              <a:t> Recherche les articles dont le titre contient les mots "femme" ou "</a:t>
            </a:r>
            <a:r>
              <a:rPr lang="fr-FR" b="0" i="0" dirty="0" err="1">
                <a:effectLst/>
                <a:latin typeface="Söhne"/>
              </a:rPr>
              <a:t>women</a:t>
            </a:r>
            <a:r>
              <a:rPr lang="fr-FR" b="0" i="0" dirty="0">
                <a:effectLst/>
                <a:latin typeface="Söhne"/>
              </a:rPr>
              <a:t>" et "science".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effectLst/>
                <a:latin typeface="Söhne"/>
              </a:rPr>
              <a:t>Résultat attendu :</a:t>
            </a:r>
            <a:r>
              <a:rPr lang="fr-FR" b="0" i="0" dirty="0">
                <a:effectLst/>
                <a:latin typeface="Söhne"/>
              </a:rPr>
              <a:t> Articles sur les femmes dans le domaine scientifique.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9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29E2F6A-A8E0-DAFB-671F-BD2BF418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1"/>
            <a:ext cx="8458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600" b="1">
                <a:solidFill>
                  <a:srgbClr val="000066"/>
                </a:solidFill>
                <a:latin typeface="Comic Sans MS" panose="030F0902030302020204" pitchFamily="66" charset="0"/>
              </a:rPr>
              <a:t>Introduction</a:t>
            </a:r>
            <a:endParaRPr lang="fr-FR" altLang="fr-FR" sz="36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pPr algn="ctr"/>
            <a:endParaRPr lang="fr-FR" altLang="fr-FR" sz="36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pPr eaLnBrk="0" hangingPunct="0"/>
            <a:endParaRPr lang="fr-FR" altLang="fr-FR" sz="2000">
              <a:latin typeface="Comic Sans MS" panose="030F0902030302020204" pitchFamily="66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fr-FR" sz="2000" b="1">
                <a:latin typeface="Book Antiqua" panose="02040602050305030304" pitchFamily="18" charset="0"/>
                <a:cs typeface="Arial" panose="020B0604020202020204" pitchFamily="34" charset="0"/>
              </a:rPr>
              <a:t>Définition</a:t>
            </a:r>
            <a:r>
              <a:rPr lang="fr-FR" altLang="fr-FR" sz="200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altLang="fr-FR" sz="2000" b="1">
                <a:latin typeface="Book Antiqua" panose="02040602050305030304" pitchFamily="18" charset="0"/>
                <a:cs typeface="Arial" panose="020B0604020202020204" pitchFamily="34" charset="0"/>
              </a:rPr>
              <a:t>Base de données</a:t>
            </a:r>
            <a:r>
              <a:rPr lang="fr-FR" altLang="fr-FR" sz="2000">
                <a:latin typeface="Book Antiqua" panose="02040602050305030304" pitchFamily="18" charset="0"/>
                <a:cs typeface="Arial" panose="020B0604020202020204" pitchFamily="34" charset="0"/>
              </a:rPr>
              <a:t> : ensemble structuré de données accessibles au moyen d'un logiciel</a:t>
            </a:r>
            <a:endParaRPr lang="fr-FR" altLang="fr-FR" sz="2000">
              <a:latin typeface="Book Antiqua" panose="0204060205030503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fr-FR" sz="2000" b="1">
                <a:latin typeface="Book Antiqua" panose="02040602050305030304" pitchFamily="18" charset="0"/>
                <a:cs typeface="Arial" panose="020B0604020202020204" pitchFamily="34" charset="0"/>
              </a:rPr>
              <a:t>Base de données bibliographiques</a:t>
            </a:r>
            <a:r>
              <a:rPr lang="fr-FR" altLang="fr-FR" sz="2000">
                <a:latin typeface="Book Antiqua" panose="02040602050305030304" pitchFamily="18" charset="0"/>
                <a:cs typeface="Arial" panose="020B0604020202020204" pitchFamily="34" charset="0"/>
              </a:rPr>
              <a:t> : ensemble structuré de données sous formes de références, accessibles au moyen d'un logiciel</a:t>
            </a:r>
            <a:endParaRPr lang="fr-FR" altLang="fr-FR" sz="2000">
              <a:latin typeface="Book Antiqua" panose="0204060205030503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fr-FR" sz="2000">
                <a:latin typeface="Book Antiqua" panose="02040602050305030304" pitchFamily="18" charset="0"/>
              </a:rPr>
              <a:t>La consultation d'une seule base de donnée bibliographique n'est en aucun cas suffisant pour faire une bibliographie exhaustive. </a:t>
            </a:r>
          </a:p>
          <a:p>
            <a:pPr eaLnBrk="0" hangingPunct="0"/>
            <a:endParaRPr lang="fr-FR" altLang="fr-FR" sz="2000">
              <a:latin typeface="Book Antiqua" panose="02040602050305030304" pitchFamily="18" charset="0"/>
            </a:endParaRPr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84ECAAB1-9008-949C-BE1D-40E860F0F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2564" y="2905125"/>
            <a:ext cx="21748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br>
              <a:rPr lang="fr-FR" sz="2400" b="0" i="0" dirty="0">
                <a:effectLst/>
                <a:latin typeface="Söhne"/>
              </a:rPr>
            </a:br>
            <a:r>
              <a:rPr lang="fr-FR" sz="2400" b="0" i="0" dirty="0">
                <a:effectLst/>
                <a:latin typeface="Söhne"/>
              </a:rPr>
              <a:t>abstract:(('vaccine' OR 'vaccination') AND 'COVID-19')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fr-FR" b="0" i="0" dirty="0"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fr-FR" b="1" dirty="0">
                <a:latin typeface="Söhne"/>
              </a:rPr>
              <a:t>Signification : Recherche les articles dont le résumé contient les mots "vaccine" ou "vaccination" et "COVID-19".</a:t>
            </a:r>
          </a:p>
          <a:p>
            <a:pPr lvl="1">
              <a:buFont typeface="+mj-lt"/>
              <a:buAutoNum type="arabicPeriod"/>
            </a:pPr>
            <a:r>
              <a:rPr lang="fr-FR" b="1" dirty="0">
                <a:latin typeface="Söhne"/>
              </a:rPr>
              <a:t>Résultat attendu : Articles sur les vaccins contre le COVID-19.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07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:(('</a:t>
            </a:r>
            <a:r>
              <a:rPr lang="fr-FR" sz="2400" b="0" i="0" dirty="0" err="1">
                <a:effectLst/>
                <a:latin typeface="Söhne"/>
              </a:rPr>
              <a:t>renewable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energy</a:t>
            </a:r>
            <a:r>
              <a:rPr lang="fr-FR" sz="2400" b="0" i="0" dirty="0">
                <a:effectLst/>
                <a:latin typeface="Söhne"/>
              </a:rPr>
              <a:t>’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OR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'</a:t>
            </a:r>
            <a:r>
              <a:rPr lang="fr-FR" sz="2400" b="0" i="0" dirty="0" err="1">
                <a:effectLst/>
                <a:latin typeface="Söhne"/>
              </a:rPr>
              <a:t>sustainable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energy</a:t>
            </a:r>
            <a:r>
              <a:rPr lang="fr-FR" sz="2400" b="0" i="0" dirty="0">
                <a:effectLst/>
                <a:latin typeface="Söhne"/>
              </a:rPr>
              <a:t>’)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('</a:t>
            </a:r>
            <a:r>
              <a:rPr lang="fr-FR" sz="2400" b="0" i="0" dirty="0" err="1">
                <a:effectLst/>
                <a:latin typeface="Söhne"/>
              </a:rPr>
              <a:t>policy</a:t>
            </a:r>
            <a:r>
              <a:rPr lang="fr-FR" sz="2400" b="0" i="0" dirty="0">
                <a:effectLst/>
                <a:latin typeface="Söhne"/>
              </a:rPr>
              <a:t>' OR '</a:t>
            </a:r>
            <a:r>
              <a:rPr lang="fr-FR" sz="2400" b="0" i="0" dirty="0" err="1">
                <a:effectLst/>
                <a:latin typeface="Söhne"/>
              </a:rPr>
              <a:t>regulation</a:t>
            </a:r>
            <a:r>
              <a:rPr lang="fr-FR" sz="2400" b="0" i="0" dirty="0">
                <a:effectLst/>
                <a:latin typeface="Söhne"/>
              </a:rPr>
              <a:t>'))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fr-FR" b="0" i="0" dirty="0"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fr-FR" b="1" dirty="0">
                <a:latin typeface="Söhne"/>
              </a:rPr>
              <a:t>Signification : Recherche les articles sur les politiques ou réglementations liées aux énergies renouvelables ou durables.</a:t>
            </a:r>
          </a:p>
          <a:p>
            <a:pPr lvl="1">
              <a:buFont typeface="+mj-lt"/>
              <a:buAutoNum type="arabicPeriod"/>
            </a:pPr>
            <a:r>
              <a:rPr lang="fr-FR" b="1" dirty="0">
                <a:latin typeface="Söhne"/>
              </a:rPr>
              <a:t>Résultat attendu : Articles sur les politiques énergétiques ou réglementations concernant les énergies renouvelables.</a:t>
            </a:r>
          </a:p>
          <a:p>
            <a:pPr marL="742950" lvl="1" indent="-285750" algn="l">
              <a:buFont typeface="+mj-lt"/>
              <a:buAutoNum type="arabicPeriod"/>
            </a:pPr>
            <a:endParaRPr lang="fr-FR" b="0" i="0" dirty="0">
              <a:effectLst/>
              <a:latin typeface="Söhne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48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693504"/>
            <a:ext cx="4996923" cy="3816625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(abstract:("neural network*"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OR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"</a:t>
            </a:r>
            <a:r>
              <a:rPr lang="fr-FR" sz="2400" b="0" i="0" dirty="0" err="1">
                <a:effectLst/>
                <a:latin typeface="Söhne"/>
              </a:rPr>
              <a:t>deep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learning</a:t>
            </a:r>
            <a:r>
              <a:rPr lang="fr-FR" sz="2400" b="0" i="0" dirty="0">
                <a:effectLst/>
                <a:latin typeface="Söhne"/>
              </a:rPr>
              <a:t>")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 err="1">
                <a:effectLst/>
                <a:latin typeface="Söhne"/>
              </a:rPr>
              <a:t>field_of_study</a:t>
            </a:r>
            <a:r>
              <a:rPr lang="fr-FR" sz="2400" b="0" i="0" dirty="0">
                <a:effectLst/>
                <a:latin typeface="Söhne"/>
              </a:rPr>
              <a:t>:("computer science"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OR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"</a:t>
            </a:r>
            <a:r>
              <a:rPr lang="fr-FR" sz="2400" b="0" i="0" dirty="0" err="1">
                <a:effectLst/>
                <a:latin typeface="Söhne"/>
              </a:rPr>
              <a:t>artificial</a:t>
            </a:r>
            <a:r>
              <a:rPr lang="fr-FR" sz="2400" b="0" i="0" dirty="0">
                <a:effectLst/>
                <a:latin typeface="Söhne"/>
              </a:rPr>
              <a:t> intelligence")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</a:t>
            </a:r>
            <a:r>
              <a:rPr lang="fr-FR" sz="2400" b="0" i="0" dirty="0" err="1">
                <a:effectLst/>
                <a:latin typeface="Söhne"/>
              </a:rPr>
              <a:t>author</a:t>
            </a:r>
            <a:r>
              <a:rPr lang="fr-FR" sz="2400" b="0" i="0" dirty="0">
                <a:effectLst/>
                <a:latin typeface="Söhne"/>
              </a:rPr>
              <a:t>:("John Doe" OR "Jane Smith"))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 err="1">
                <a:effectLst/>
                <a:latin typeface="Söhne"/>
              </a:rPr>
              <a:t>year</a:t>
            </a:r>
            <a:r>
              <a:rPr lang="fr-FR" sz="2400" b="0" i="0" dirty="0">
                <a:effectLst/>
                <a:latin typeface="Söhne"/>
              </a:rPr>
              <a:t>:[2019 TO 2022])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fr-FR" dirty="0">
              <a:latin typeface="Söhne"/>
            </a:endParaRPr>
          </a:p>
          <a:p>
            <a:pPr marL="457200" lvl="1" indent="0">
              <a:buNone/>
            </a:pPr>
            <a:r>
              <a:rPr lang="fr-FR" dirty="0"/>
              <a:t>Recherche les articles dont le résumé contient "neural network" ou "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", qui sont dans le domaine d'étude "computer science" ou "</a:t>
            </a:r>
            <a:r>
              <a:rPr lang="fr-FR" dirty="0" err="1"/>
              <a:t>artificial</a:t>
            </a:r>
            <a:r>
              <a:rPr lang="fr-FR" dirty="0"/>
              <a:t> intelligence", et qui ont été écrits par les auteurs "John Doe" ou "Jane Smith" ou qui ont été publiés entre 2019 et 2022.</a:t>
            </a:r>
            <a:endParaRPr lang="fr-FR" b="0" i="0" dirty="0">
              <a:effectLst/>
              <a:latin typeface="Söhne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</a:t>
            </a: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:("</a:t>
            </a:r>
            <a:r>
              <a:rPr lang="fr-FR" sz="2400" b="0" i="0" dirty="0" err="1">
                <a:effectLst/>
                <a:latin typeface="Söhne"/>
              </a:rPr>
              <a:t>climate</a:t>
            </a:r>
            <a:r>
              <a:rPr lang="fr-FR" sz="2400" b="0" i="0" dirty="0">
                <a:effectLst/>
                <a:latin typeface="Söhne"/>
              </a:rPr>
              <a:t> change" OR "global </a:t>
            </a:r>
            <a:r>
              <a:rPr lang="fr-FR" sz="2400" b="0" i="0" dirty="0" err="1">
                <a:effectLst/>
                <a:latin typeface="Söhne"/>
              </a:rPr>
              <a:t>warming</a:t>
            </a:r>
            <a:r>
              <a:rPr lang="fr-FR" sz="2400" b="0" i="0" dirty="0">
                <a:effectLst/>
                <a:latin typeface="Söhne"/>
              </a:rPr>
              <a:t>")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(abstract:("impact" OR "adaptation") OR </a:t>
            </a:r>
            <a:r>
              <a:rPr lang="fr-FR" sz="2400" b="0" i="0" dirty="0" err="1">
                <a:effectLst/>
                <a:latin typeface="Söhne"/>
              </a:rPr>
              <a:t>field_of_study</a:t>
            </a:r>
            <a:r>
              <a:rPr lang="fr-FR" sz="2400" b="0" i="0" dirty="0">
                <a:effectLst/>
                <a:latin typeface="Söhne"/>
              </a:rPr>
              <a:t>:("</a:t>
            </a:r>
            <a:r>
              <a:rPr lang="fr-FR" sz="2400" b="0" i="0" dirty="0" err="1">
                <a:effectLst/>
                <a:latin typeface="Söhne"/>
              </a:rPr>
              <a:t>environmental</a:t>
            </a:r>
            <a:r>
              <a:rPr lang="fr-FR" sz="2400" b="0" i="0" dirty="0">
                <a:effectLst/>
                <a:latin typeface="Söhne"/>
              </a:rPr>
              <a:t> science" OR "</a:t>
            </a:r>
            <a:r>
              <a:rPr lang="fr-FR" sz="2400" b="0" i="0" dirty="0" err="1">
                <a:effectLst/>
                <a:latin typeface="Söhne"/>
              </a:rPr>
              <a:t>climate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studies</a:t>
            </a:r>
            <a:r>
              <a:rPr lang="fr-FR" sz="2400" b="0" i="0" dirty="0">
                <a:effectLst/>
                <a:latin typeface="Söhne"/>
              </a:rPr>
              <a:t>")) </a:t>
            </a:r>
          </a:p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AND </a:t>
            </a:r>
          </a:p>
          <a:p>
            <a:pPr marL="0" indent="0" algn="ctr">
              <a:buNone/>
            </a:pPr>
            <a:r>
              <a:rPr lang="fr-FR" sz="2400" b="0" i="0" dirty="0" err="1">
                <a:effectLst/>
                <a:latin typeface="Söhne"/>
              </a:rPr>
              <a:t>year</a:t>
            </a:r>
            <a:r>
              <a:rPr lang="fr-FR" sz="2400" b="0" i="0" dirty="0">
                <a:effectLst/>
                <a:latin typeface="Söhne"/>
              </a:rPr>
              <a:t>:[2010 TO 2022])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endParaRPr lang="fr-FR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fr-FR" b="1" dirty="0">
                <a:latin typeface="Söhne"/>
              </a:rPr>
              <a:t>Recherche les articles dont le titre contient "</a:t>
            </a:r>
            <a:r>
              <a:rPr lang="fr-FR" b="1" dirty="0" err="1">
                <a:latin typeface="Söhne"/>
              </a:rPr>
              <a:t>climate</a:t>
            </a:r>
            <a:r>
              <a:rPr lang="fr-FR" b="1" dirty="0">
                <a:latin typeface="Söhne"/>
              </a:rPr>
              <a:t> change" ou "global </a:t>
            </a:r>
            <a:r>
              <a:rPr lang="fr-FR" b="1" dirty="0" err="1">
                <a:latin typeface="Söhne"/>
              </a:rPr>
              <a:t>warming</a:t>
            </a:r>
            <a:r>
              <a:rPr lang="fr-FR" b="1" dirty="0">
                <a:latin typeface="Söhne"/>
              </a:rPr>
              <a:t>", et dont le résumé contient "impact" ou "adaptation", ou qui sont dans le domaine d'étude "</a:t>
            </a:r>
            <a:r>
              <a:rPr lang="fr-FR" b="1" dirty="0" err="1">
                <a:latin typeface="Söhne"/>
              </a:rPr>
              <a:t>environmental</a:t>
            </a:r>
            <a:r>
              <a:rPr lang="fr-FR" b="1" dirty="0">
                <a:latin typeface="Söhne"/>
              </a:rPr>
              <a:t> science" ou "</a:t>
            </a:r>
            <a:r>
              <a:rPr lang="fr-FR" b="1" dirty="0" err="1">
                <a:latin typeface="Söhne"/>
              </a:rPr>
              <a:t>climate</a:t>
            </a:r>
            <a:r>
              <a:rPr lang="fr-FR" b="1" dirty="0">
                <a:latin typeface="Söhne"/>
              </a:rPr>
              <a:t> </a:t>
            </a:r>
            <a:r>
              <a:rPr lang="fr-FR" b="1" dirty="0" err="1">
                <a:latin typeface="Söhne"/>
              </a:rPr>
              <a:t>studies</a:t>
            </a:r>
            <a:r>
              <a:rPr lang="fr-FR" b="1" dirty="0">
                <a:latin typeface="Söhne"/>
              </a:rPr>
              <a:t>", et qui ont été publiés entre 2010 et 2022.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67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</a:t>
            </a: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:"théorie des champs" OR </a:t>
            </a:r>
            <a:r>
              <a:rPr lang="fr-FR" sz="2400" b="0" i="0" dirty="0" err="1">
                <a:effectLst/>
                <a:latin typeface="Söhne"/>
              </a:rPr>
              <a:t>abstract:"théorie</a:t>
            </a:r>
            <a:r>
              <a:rPr lang="fr-FR" sz="2400" b="0" i="0" dirty="0">
                <a:effectLst/>
                <a:latin typeface="Söhne"/>
              </a:rPr>
              <a:t> des champs") AND </a:t>
            </a:r>
            <a:r>
              <a:rPr lang="fr-FR" sz="2400" b="0" i="0" dirty="0" err="1">
                <a:effectLst/>
                <a:latin typeface="Söhne"/>
              </a:rPr>
              <a:t>author</a:t>
            </a:r>
            <a:r>
              <a:rPr lang="fr-FR" sz="2400" b="0" i="0" dirty="0">
                <a:effectLst/>
                <a:latin typeface="Söhne"/>
              </a:rPr>
              <a:t>:"Bourdieu"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>
              <a:latin typeface="Söhne"/>
            </a:endParaRPr>
          </a:p>
          <a:p>
            <a:r>
              <a:rPr lang="fr-FR" dirty="0"/>
              <a:t>Recherche les articles dont le titre ou le résumé contient le terme "théorie des champs".</a:t>
            </a:r>
          </a:p>
          <a:p>
            <a:r>
              <a:rPr lang="fr-FR" dirty="0"/>
              <a:t>Se limite aux articles dont l'auteur est "Bourdieu".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79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E4B-F093-DF49-9A18-9DF626C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avec </a:t>
            </a:r>
            <a:r>
              <a:rPr lang="fr-FR" dirty="0" err="1"/>
              <a:t>OpenAlex</a:t>
            </a:r>
            <a:r>
              <a:rPr lang="fr-FR" dirty="0"/>
              <a:t> et </a:t>
            </a:r>
            <a:r>
              <a:rPr lang="fr-FR" dirty="0" err="1"/>
              <a:t>Lens.ORG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2169C-4E5C-995A-EBCC-A965D073B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C696C-81DF-CB20-F4F7-51171288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2400" b="0" i="0" dirty="0">
                <a:effectLst/>
                <a:latin typeface="Söhne"/>
              </a:rPr>
              <a:t>((</a:t>
            </a: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:"théorie des champs" OR </a:t>
            </a:r>
            <a:r>
              <a:rPr lang="fr-FR" sz="2400" b="0" i="0" dirty="0" err="1">
                <a:effectLst/>
                <a:latin typeface="Söhne"/>
              </a:rPr>
              <a:t>abstract:"théorie</a:t>
            </a:r>
            <a:r>
              <a:rPr lang="fr-FR" sz="2400" b="0" i="0" dirty="0">
                <a:effectLst/>
                <a:latin typeface="Söhne"/>
              </a:rPr>
              <a:t> des champs") OR (</a:t>
            </a:r>
            <a:r>
              <a:rPr lang="fr-FR" sz="2400" b="0" i="0" dirty="0" err="1">
                <a:effectLst/>
                <a:latin typeface="Söhne"/>
              </a:rPr>
              <a:t>title</a:t>
            </a:r>
            <a:r>
              <a:rPr lang="fr-FR" sz="2400" b="0" i="0" dirty="0">
                <a:effectLst/>
                <a:latin typeface="Söhne"/>
              </a:rPr>
              <a:t>:"</a:t>
            </a:r>
            <a:r>
              <a:rPr lang="fr-FR" sz="2400" b="0" i="0" dirty="0" err="1">
                <a:effectLst/>
                <a:latin typeface="Söhne"/>
              </a:rPr>
              <a:t>field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theory</a:t>
            </a:r>
            <a:r>
              <a:rPr lang="fr-FR" sz="2400" b="0" i="0" dirty="0">
                <a:effectLst/>
                <a:latin typeface="Söhne"/>
              </a:rPr>
              <a:t>" OR abstract:"</a:t>
            </a:r>
            <a:r>
              <a:rPr lang="fr-FR" sz="2400" b="0" i="0" dirty="0" err="1">
                <a:effectLst/>
                <a:latin typeface="Söhne"/>
              </a:rPr>
              <a:t>field</a:t>
            </a:r>
            <a:r>
              <a:rPr lang="fr-FR" sz="2400" b="0" i="0" dirty="0">
                <a:effectLst/>
                <a:latin typeface="Söhne"/>
              </a:rPr>
              <a:t> </a:t>
            </a:r>
            <a:r>
              <a:rPr lang="fr-FR" sz="2400" b="0" i="0" dirty="0" err="1">
                <a:effectLst/>
                <a:latin typeface="Söhne"/>
              </a:rPr>
              <a:t>theory</a:t>
            </a:r>
            <a:r>
              <a:rPr lang="fr-FR" sz="2400" b="0" i="0" dirty="0">
                <a:effectLst/>
                <a:latin typeface="Söhne"/>
              </a:rPr>
              <a:t>")) AND </a:t>
            </a:r>
            <a:r>
              <a:rPr lang="fr-FR" sz="2400" b="0" i="0" dirty="0" err="1">
                <a:effectLst/>
                <a:latin typeface="Söhne"/>
              </a:rPr>
              <a:t>author</a:t>
            </a:r>
            <a:r>
              <a:rPr lang="fr-FR" sz="2400" b="0" i="0" dirty="0">
                <a:effectLst/>
                <a:latin typeface="Söhne"/>
              </a:rPr>
              <a:t>:"Bourdieu"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A70ECA6-691C-F85B-13F6-4D30268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Signification et résultat attendu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CB8C3-AEC6-38FF-2F41-D9AED1B2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>
              <a:latin typeface="Söhne"/>
            </a:endParaRPr>
          </a:p>
          <a:p>
            <a:r>
              <a:rPr lang="fr-FR" dirty="0"/>
              <a:t>Recherche les articles dont le titre ou le résumé contient le terme "théorie des champs" en français ou "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" en anglais.</a:t>
            </a:r>
          </a:p>
          <a:p>
            <a:r>
              <a:rPr lang="fr-FR" dirty="0"/>
              <a:t>Se limite aux articles dont l'auteur est "Bourdieu".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9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8AFBF20-8521-60FE-B09F-3F6266D6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41B1A80-557A-2DEB-6476-62E82659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altLang="fr-FR" sz="3200" b="1">
                <a:latin typeface="Book Antiqua" panose="02040602050305030304" pitchFamily="18" charset="0"/>
              </a:rPr>
              <a:t>Base de données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7415478C-D1CE-C124-814E-83A2F040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17675"/>
            <a:ext cx="5035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/>
              <a:t>Etapes d'une recherche dans une base de données</a:t>
            </a:r>
            <a:r>
              <a:rPr lang="fr-FR" altLang="fr-FR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7FC18-2780-E064-2342-DA520A35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8F81212-20C6-A9A8-23B7-61F1FBE1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 sz="3200" b="1">
              <a:latin typeface="Book Antiqua" panose="02040602050305030304" pitchFamily="18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F89A73F-C5FC-6101-9F7C-7BFD9D58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17675"/>
            <a:ext cx="5035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/>
              <a:t>Etapes d'une recherche dans une base de données</a:t>
            </a:r>
            <a:r>
              <a:rPr lang="fr-FR" altLang="fr-FR"/>
              <a:t> 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3A446E31-C7F1-2980-4150-313C30DEB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814B9957-DB71-7A1A-04BE-6B838721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444" y="3232150"/>
            <a:ext cx="12693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altLang="fr-FR" b="1"/>
              <a:t>Documents</a:t>
            </a:r>
          </a:p>
          <a:p>
            <a:pPr algn="ctr"/>
            <a:r>
              <a:rPr lang="fr-FR" altLang="fr-FR" b="1"/>
              <a:t>pertinents</a:t>
            </a:r>
          </a:p>
          <a:p>
            <a:pPr algn="ctr"/>
            <a:r>
              <a:rPr lang="fr-FR" altLang="fr-FR" b="1"/>
              <a:t>(positifs)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F08A96FD-BC4F-0B41-AB8D-A6D9BA3C8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52" y="3232150"/>
            <a:ext cx="15963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altLang="fr-FR" b="1"/>
              <a:t>Documents</a:t>
            </a:r>
          </a:p>
          <a:p>
            <a:pPr algn="ctr"/>
            <a:r>
              <a:rPr lang="fr-FR" altLang="fr-FR" b="1"/>
              <a:t>non pertinents</a:t>
            </a:r>
          </a:p>
          <a:p>
            <a:pPr algn="ctr"/>
            <a:r>
              <a:rPr lang="fr-FR" altLang="fr-FR" b="1"/>
              <a:t>(négatifs)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3A029F32-C779-4C55-ED2A-F79767B1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6056314"/>
            <a:ext cx="3280322" cy="461665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/>
              <a:t>Document dont le contenu peut correspondre au </a:t>
            </a:r>
          </a:p>
          <a:p>
            <a:r>
              <a:rPr lang="fr-FR" altLang="fr-FR" sz="1200"/>
              <a:t>questionnement de l’utilisateur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0452CF1A-8AE0-DABE-F100-1D487C8D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056314"/>
            <a:ext cx="3271152" cy="461665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/>
              <a:t>Document dont le contenu ne correspond pas au </a:t>
            </a:r>
          </a:p>
          <a:p>
            <a:r>
              <a:rPr lang="fr-FR" altLang="fr-FR" sz="1200"/>
              <a:t>questionnement de l’utilisateur</a:t>
            </a:r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1CA24197-0D41-D0DB-38B3-AD6E6E5DD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105400"/>
            <a:ext cx="304800" cy="9906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FD2ADA43-F8BC-F169-036B-C802C69A5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5029200"/>
            <a:ext cx="914400" cy="9906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0513288-D16C-678F-CD38-FFB01978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Comic Sans MS" panose="030F0902030302020204" pitchFamily="66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5563298-C44F-95C1-E5B8-7453E53E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altLang="fr-FR" sz="3200" b="1">
                <a:latin typeface="Book Antiqua" panose="02040602050305030304" pitchFamily="18" charset="0"/>
              </a:rPr>
              <a:t>Equation de recherche :</a:t>
            </a:r>
          </a:p>
          <a:p>
            <a:pPr algn="ctr"/>
            <a:r>
              <a:rPr lang="fr-FR" altLang="fr-FR" sz="3200" b="1">
                <a:latin typeface="Book Antiqua" panose="02040602050305030304" pitchFamily="18" charset="0"/>
              </a:rPr>
              <a:t>formulation de la question de </a:t>
            </a:r>
          </a:p>
          <a:p>
            <a:pPr algn="ctr"/>
            <a:r>
              <a:rPr lang="fr-FR" altLang="fr-FR" sz="3200" b="1">
                <a:latin typeface="Book Antiqua" panose="02040602050305030304" pitchFamily="18" charset="0"/>
              </a:rPr>
              <a:t>l’utilisateur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BB5BE8F-BC17-A99D-BF66-EC1746CA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17675"/>
            <a:ext cx="5035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/>
              <a:t>Etapes d'une recherche dans une base de données</a:t>
            </a:r>
            <a:r>
              <a:rPr lang="fr-FR" altLang="fr-FR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CE3A7B-A472-3773-392C-931A95B0C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Comic Sans MS" panose="030F0902030302020204" pitchFamily="66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3CB62D4-0F53-F86D-08E2-F7C8F618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 sz="3200" b="1">
              <a:latin typeface="Book Antiqua" panose="02040602050305030304" pitchFamily="18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9E0F1511-D0B0-45BA-DBFE-CBED186E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17675"/>
            <a:ext cx="5035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/>
              <a:t>Etapes d'une recherche dans une base de données</a:t>
            </a:r>
            <a:r>
              <a:rPr lang="fr-FR" altLang="fr-FR"/>
              <a:t> 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6B7D4CC6-886C-3621-398E-DB3FBCB0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3048000" cy="274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9C725BA7-8264-D8BB-433C-8CAFFFA1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51075"/>
            <a:ext cx="601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non trouvés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8DCD95FF-9B7F-8768-274F-2CE634D1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757489"/>
            <a:ext cx="179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Non pertinents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DB9FF4C0-6211-86A6-677C-E8892CA3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757489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Pertinents</a:t>
            </a:r>
          </a:p>
          <a:p>
            <a:r>
              <a:rPr lang="fr-FR" altLang="fr-FR" sz="2000" b="1"/>
              <a:t>(silence)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22160D14-A51B-1814-670C-87F46228E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6" y="3089276"/>
            <a:ext cx="199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trouvés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4103EF6C-CFCD-1C3D-F60B-C74851E1A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7F697318-84CA-6BBF-9915-B697CAAE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976689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pertinents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78792AB1-6CFE-2281-01A7-A8913E87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3851276"/>
            <a:ext cx="1539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2000" b="1"/>
              <a:t>Non pertinents (bruit)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CAEA9E-1DB9-5672-BB77-94E29952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Comic Sans MS" panose="030F0902030302020204" pitchFamily="66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C3A5D39-3ED7-8249-FC85-930E5E48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 sz="3200" b="1">
              <a:latin typeface="Book Antiqua" panose="02040602050305030304" pitchFamily="18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3E57F8ED-A78E-43D7-B54D-323A47C3D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0"/>
            <a:ext cx="5870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>
                <a:solidFill>
                  <a:srgbClr val="800000"/>
                </a:solidFill>
              </a:rPr>
              <a:t>Recherche non pertinente : silence et bruit trop importants</a:t>
            </a:r>
            <a:r>
              <a:rPr lang="fr-FR" altLang="fr-FR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B9BE6580-6393-5646-1862-8C0183764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51075"/>
            <a:ext cx="601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non trouvés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AD248469-0C4D-8972-31DB-FF9744328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14601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2000" b="1"/>
              <a:t>Non pertinents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2309FE5B-8F71-C49D-0299-B1C06450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757489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Pertinents</a:t>
            </a:r>
          </a:p>
          <a:p>
            <a:r>
              <a:rPr lang="fr-FR" altLang="fr-FR" sz="2000" b="1"/>
              <a:t>(silence)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6D1FDA96-C26A-9815-866A-9FFC73880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048000" cy="274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/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514E5CD8-0461-4B88-D8C8-65F5CE081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6" y="3089276"/>
            <a:ext cx="199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trouvés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C27609C0-C7D3-6DA8-30CB-42E5C4CD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798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1200" b="1"/>
              <a:t>Perti</a:t>
            </a:r>
          </a:p>
          <a:p>
            <a:r>
              <a:rPr lang="fr-FR" altLang="fr-FR" sz="1200" b="1"/>
              <a:t>nents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CD76FE71-F559-8D08-2689-05A260F94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0814"/>
            <a:ext cx="1905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2800" b="1"/>
              <a:t>Non pertinents (bruit)</a:t>
            </a:r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8AD733C6-A85D-B4A8-5F24-6ACF4FFC7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786E080-8751-787B-7D79-A1800E5A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La recherche d'informations dans une base de données</a:t>
            </a:r>
          </a:p>
          <a:p>
            <a:pPr algn="ctr" eaLnBrk="0" hangingPunct="0"/>
            <a:endParaRPr lang="fr-FR" altLang="fr-FR" sz="3200" b="1">
              <a:solidFill>
                <a:srgbClr val="000066"/>
              </a:solidFill>
              <a:latin typeface="Comic Sans MS" panose="030F0902030302020204" pitchFamily="66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2F32D4-5993-050D-C256-9992DA643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6172200" cy="3505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 sz="3200" b="1">
              <a:latin typeface="Book Antiqua" panose="02040602050305030304" pitchFamily="18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866EC424-21CC-DF1C-8A7E-E12D0AF9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371600"/>
            <a:ext cx="455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b="1">
                <a:solidFill>
                  <a:srgbClr val="800000"/>
                </a:solidFill>
              </a:rPr>
              <a:t>Recherche pertinente : silence et bruit faibles</a:t>
            </a:r>
            <a:r>
              <a:rPr lang="fr-FR" altLang="fr-FR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7752E967-F404-3DBC-30C3-3A0E4F68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9400"/>
            <a:ext cx="3048000" cy="274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fr-FR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78768B89-F58F-8C0B-BC97-99C430145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51075"/>
            <a:ext cx="601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non trouvés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584F7AA9-78FC-B422-83AD-9625748C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757489"/>
            <a:ext cx="179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Non pertinents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898E3EE8-3461-6138-E772-E52058BD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1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000" b="1"/>
              <a:t>Pertinents</a:t>
            </a:r>
          </a:p>
          <a:p>
            <a:r>
              <a:rPr lang="fr-FR" altLang="fr-FR" sz="2000" b="1"/>
              <a:t>(silence)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2BE55051-735C-D931-2993-696BE3F8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6" y="3089276"/>
            <a:ext cx="199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b="1"/>
              <a:t>Documents trouvés</a:t>
            </a: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0A06B1E6-B445-3725-620A-860AE618E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8AD83403-7DFC-F276-526E-9EE31280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4281488"/>
            <a:ext cx="1725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2800" b="1"/>
              <a:t>pertinents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DF8E82F0-FF92-0284-C77E-DB95F7FD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6" y="3851276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2000" b="1"/>
              <a:t> </a:t>
            </a:r>
            <a:r>
              <a:rPr lang="fr-FR" altLang="fr-FR" sz="1200" b="1"/>
              <a:t>bruit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3C4C7C8-5256-A9A2-5C62-52030A35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"/>
            <a:ext cx="9144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fr-FR" sz="3200" b="1">
                <a:solidFill>
                  <a:srgbClr val="000066"/>
                </a:solidFill>
                <a:latin typeface="Comic Sans MS" panose="030F0902030302020204" pitchFamily="66" charset="0"/>
              </a:rPr>
              <a:t>Opérateurs booléens et principaux opérateurs d'interrogation des bases de données bibliographiques</a:t>
            </a:r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endParaRPr lang="fr-FR" altLang="fr-FR" sz="3200" b="1">
              <a:solidFill>
                <a:srgbClr val="000066"/>
              </a:solidFill>
              <a:latin typeface="Tempus Sans ITC" panose="020F0502020204030204" pitchFamily="34" charset="0"/>
            </a:endParaRPr>
          </a:p>
          <a:p>
            <a:endParaRPr lang="fr-FR" altLang="fr-FR" b="1">
              <a:solidFill>
                <a:srgbClr val="000066"/>
              </a:solidFill>
              <a:latin typeface="Book Antiqua" panose="02040602050305030304" pitchFamily="18" charset="0"/>
            </a:endParaRPr>
          </a:p>
          <a:p>
            <a:pPr eaLnBrk="0" hangingPunct="0"/>
            <a:r>
              <a:rPr lang="fr-FR" altLang="fr-FR">
                <a:latin typeface="Book Antiqua" panose="02040602050305030304" pitchFamily="18" charset="0"/>
              </a:rPr>
              <a:t>    </a:t>
            </a:r>
            <a:r>
              <a:rPr lang="fr-FR" altLang="fr-FR" b="1">
                <a:latin typeface="Book Antiqua" panose="02040602050305030304" pitchFamily="18" charset="0"/>
              </a:rPr>
              <a:t>AND</a:t>
            </a:r>
            <a:r>
              <a:rPr lang="fr-FR" altLang="fr-FR">
                <a:latin typeface="Book Antiqua" panose="02040602050305030304" pitchFamily="18" charset="0"/>
              </a:rPr>
              <a:t>: A and B</a:t>
            </a:r>
          </a:p>
          <a:p>
            <a:pPr eaLnBrk="0" hangingPunct="0"/>
            <a:endParaRPr lang="fr-FR" altLang="fr-FR">
              <a:latin typeface="Book Antiqua" panose="02040602050305030304" pitchFamily="18" charset="0"/>
            </a:endParaRPr>
          </a:p>
          <a:p>
            <a:pPr eaLnBrk="0" hangingPunct="0"/>
            <a:endParaRPr lang="fr-FR" altLang="fr-FR">
              <a:latin typeface="Book Antiqua" panose="02040602050305030304" pitchFamily="18" charset="0"/>
            </a:endParaRPr>
          </a:p>
          <a:p>
            <a:pPr eaLnBrk="0" hangingPunct="0"/>
            <a:r>
              <a:rPr lang="fr-FR" altLang="fr-FR">
                <a:latin typeface="Book Antiqua" panose="02040602050305030304" pitchFamily="18" charset="0"/>
              </a:rPr>
              <a:t> </a:t>
            </a:r>
          </a:p>
          <a:p>
            <a:pPr eaLnBrk="0" hangingPunct="0"/>
            <a:endParaRPr lang="fr-FR" altLang="fr-FR">
              <a:latin typeface="Book Antiqua" panose="02040602050305030304" pitchFamily="18" charset="0"/>
            </a:endParaRPr>
          </a:p>
          <a:p>
            <a:pPr eaLnBrk="0" hangingPunct="0"/>
            <a:br>
              <a:rPr lang="fr-FR" altLang="fr-FR">
                <a:latin typeface="Book Antiqua" panose="02040602050305030304" pitchFamily="18" charset="0"/>
              </a:rPr>
            </a:br>
            <a:r>
              <a:rPr lang="fr-FR" altLang="fr-FR">
                <a:latin typeface="Book Antiqua" panose="02040602050305030304" pitchFamily="18" charset="0"/>
              </a:rPr>
              <a:t>Dans le cas d'ensembles:                            </a:t>
            </a:r>
            <a:br>
              <a:rPr lang="fr-FR" altLang="fr-FR">
                <a:latin typeface="Book Antiqua" panose="02040602050305030304" pitchFamily="18" charset="0"/>
              </a:rPr>
            </a:br>
            <a:r>
              <a:rPr lang="fr-FR" altLang="fr-FR">
                <a:latin typeface="Book Antiqua" panose="02040602050305030304" pitchFamily="18" charset="0"/>
              </a:rPr>
              <a:t>Dans le cas de termes (Terme1 AND Terme2): signifie que l'on souhaite consulter les réponses où apparaissent simultanément les 2 termes recherchés. 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1CDDFE2C-1DE0-011C-C424-CACF69DA6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61950" y="2211388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31763" name="Picture 19">
            <a:extLst>
              <a:ext uri="{FF2B5EF4-FFF2-40B4-BE49-F238E27FC236}">
                <a16:creationId xmlns:a16="http://schemas.microsoft.com/office/drawing/2014/main" id="{85A3B38A-77CD-1F1B-A0C8-F00A8875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2850"/>
            <a:ext cx="2667000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4" name="Text Box 20">
            <a:extLst>
              <a:ext uri="{FF2B5EF4-FFF2-40B4-BE49-F238E27FC236}">
                <a16:creationId xmlns:a16="http://schemas.microsoft.com/office/drawing/2014/main" id="{57C92DDA-E26B-14AA-170C-9745164F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089275"/>
            <a:ext cx="1236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A               B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{861B4B1E-4DE1-4545-9054-BF9893B5BF9E}tf10001058</Template>
  <TotalTime>389</TotalTime>
  <Words>1364</Words>
  <Application>Microsoft Macintosh PowerPoint</Application>
  <PresentationFormat>Grand écran</PresentationFormat>
  <Paragraphs>241</Paragraphs>
  <Slides>25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9" baseType="lpstr">
      <vt:lpstr>Arial</vt:lpstr>
      <vt:lpstr>Arial Narrow</vt:lpstr>
      <vt:lpstr>Book Antiqua</vt:lpstr>
      <vt:lpstr>Calibri</vt:lpstr>
      <vt:lpstr>Calibri Light</vt:lpstr>
      <vt:lpstr>Comic Sans MS</vt:lpstr>
      <vt:lpstr>Franklin Gothic Demi Cond</vt:lpstr>
      <vt:lpstr>Minion Pro</vt:lpstr>
      <vt:lpstr>Overpass Black</vt:lpstr>
      <vt:lpstr>Söhne</vt:lpstr>
      <vt:lpstr>Tempus Sans ITC</vt:lpstr>
      <vt:lpstr>Wingdings</vt:lpstr>
      <vt:lpstr>Céleste</vt:lpstr>
      <vt:lpstr>Thème Office</vt:lpstr>
      <vt:lpstr>SÉANCE 4  Constitution de corpus bibliométriques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Préparez votre recherche </vt:lpstr>
      <vt:lpstr>Préparer sa recherche</vt:lpstr>
      <vt:lpstr>Identifier les principaux concepts</vt:lpstr>
      <vt:lpstr>Traduire et organiser les mots-clés en ensemble</vt:lpstr>
      <vt:lpstr>Construire sa stratégie de recherche</vt:lpstr>
      <vt:lpstr>Présentation PowerPoint</vt:lpstr>
      <vt:lpstr>Comment reconnaître les différents types d’articles</vt:lpstr>
      <vt:lpstr>Exemples avec OpenAlex et Lens.ORG</vt:lpstr>
      <vt:lpstr>Exemples avec OpenAlex et Lens.ORG</vt:lpstr>
      <vt:lpstr>Exemples avec OpenAlex et Lens.ORG</vt:lpstr>
      <vt:lpstr>Exemples avec OpenAlex et Lens.ORG</vt:lpstr>
      <vt:lpstr>Exemples avec OpenAlex et Lens.ORG</vt:lpstr>
      <vt:lpstr>Exemples avec OpenAlex et Lens.ORG</vt:lpstr>
      <vt:lpstr>Exemples avec OpenAlex et Lens.ORG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4  Constitution de corpus bibliométriques</dc:title>
  <dc:creator>Abdelghani Maddi</dc:creator>
  <cp:lastModifiedBy>Abdelghani Maddi</cp:lastModifiedBy>
  <cp:revision>11</cp:revision>
  <dcterms:created xsi:type="dcterms:W3CDTF">2024-02-28T10:27:16Z</dcterms:created>
  <dcterms:modified xsi:type="dcterms:W3CDTF">2024-02-28T16:57:09Z</dcterms:modified>
</cp:coreProperties>
</file>