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BF3533"/>
    <a:srgbClr val="5C5C5C"/>
    <a:srgbClr val="444444"/>
    <a:srgbClr val="ECECEC"/>
    <a:srgbClr val="2E3A40"/>
    <a:srgbClr val="39596E"/>
    <a:srgbClr val="4E7A98"/>
    <a:srgbClr val="90201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466" y="-2146"/>
      </p:cViewPr>
      <p:guideLst>
        <p:guide orient="horz" pos="3367"/>
        <p:guide pos="2382"/>
      </p:guideLst>
    </p:cSldViewPr>
  </p:slideViewPr>
  <p:notesTextViewPr>
    <p:cViewPr>
      <p:scale>
        <a:sx n="100" d="100"/>
        <a:sy n="100" d="100"/>
      </p:scale>
      <p:origin x="0" y="0"/>
    </p:cViewPr>
  </p:notesTextViewPr>
  <p:sorterViewPr>
    <p:cViewPr>
      <p:scale>
        <a:sx n="182" d="100"/>
        <a:sy n="182"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83668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00702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2867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44473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42309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33769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6F6A27C-E2F9-C140-AA96-063441F5E1DC}" type="datetimeFigureOut">
              <a:rPr lang="fr-FR" smtClean="0"/>
              <a:t>11/06/2019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6017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36F6A27C-E2F9-C140-AA96-063441F5E1DC}" type="datetimeFigureOut">
              <a:rPr lang="fr-FR" smtClean="0"/>
              <a:t>11/06/2019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1373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F6A27C-E2F9-C140-AA96-063441F5E1DC}" type="datetimeFigureOut">
              <a:rPr lang="fr-FR" smtClean="0"/>
              <a:t>11/06/2019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73715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67444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‹N°›</a:t>
            </a:fld>
            <a:endParaRPr lang="fr-FR"/>
          </a:p>
        </p:txBody>
      </p:sp>
    </p:spTree>
    <p:extLst>
      <p:ext uri="{BB962C8B-B14F-4D97-AF65-F5344CB8AC3E}">
        <p14:creationId xmlns:p14="http://schemas.microsoft.com/office/powerpoint/2010/main" val="2486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36F6A27C-E2F9-C140-AA96-063441F5E1DC}" type="datetimeFigureOut">
              <a:rPr lang="fr-FR" smtClean="0"/>
              <a:t>11/06/2019</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8CC829F0-9E9D-5843-8AC4-BFFFF05F267C}" type="slidenum">
              <a:rPr lang="fr-FR" smtClean="0"/>
              <a:t>‹N°›</a:t>
            </a:fld>
            <a:endParaRPr lang="fr-FR"/>
          </a:p>
        </p:txBody>
      </p:sp>
    </p:spTree>
    <p:extLst>
      <p:ext uri="{BB962C8B-B14F-4D97-AF65-F5344CB8AC3E}">
        <p14:creationId xmlns:p14="http://schemas.microsoft.com/office/powerpoint/2010/main" val="237549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12"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2D71D4-0252-47FA-81A3-7E9B877DE770}"/>
              </a:ext>
            </a:extLst>
          </p:cNvPr>
          <p:cNvSpPr/>
          <p:nvPr/>
        </p:nvSpPr>
        <p:spPr>
          <a:xfrm>
            <a:off x="-1353" y="1642403"/>
            <a:ext cx="2640269" cy="9046235"/>
          </a:xfrm>
          <a:prstGeom prst="rect">
            <a:avLst/>
          </a:prstGeom>
          <a:solidFill>
            <a:srgbClr val="2E3A4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pic>
        <p:nvPicPr>
          <p:cNvPr id="5" name="Picture 4">
            <a:extLst>
              <a:ext uri="{FF2B5EF4-FFF2-40B4-BE49-F238E27FC236}">
                <a16:creationId xmlns:a16="http://schemas.microsoft.com/office/drawing/2014/main" id="{0FA7A0C6-F780-4B11-B327-DD02DF4480CB}"/>
              </a:ext>
            </a:extLst>
          </p:cNvPr>
          <p:cNvPicPr>
            <a:picLocks noChangeAspect="1"/>
          </p:cNvPicPr>
          <p:nvPr/>
        </p:nvPicPr>
        <p:blipFill>
          <a:blip r:embed="rId2"/>
          <a:stretch>
            <a:fillRect/>
          </a:stretch>
        </p:blipFill>
        <p:spPr>
          <a:xfrm>
            <a:off x="-8909" y="-25050"/>
            <a:ext cx="7571759" cy="2417915"/>
          </a:xfrm>
          <a:prstGeom prst="rect">
            <a:avLst/>
          </a:prstGeom>
        </p:spPr>
      </p:pic>
      <p:sp>
        <p:nvSpPr>
          <p:cNvPr id="22" name="Rectangle 21">
            <a:extLst>
              <a:ext uri="{FF2B5EF4-FFF2-40B4-BE49-F238E27FC236}">
                <a16:creationId xmlns:a16="http://schemas.microsoft.com/office/drawing/2014/main" id="{16BD8EAA-91B9-4F06-A842-98C0A5CE5549}"/>
              </a:ext>
            </a:extLst>
          </p:cNvPr>
          <p:cNvSpPr/>
          <p:nvPr/>
        </p:nvSpPr>
        <p:spPr>
          <a:xfrm>
            <a:off x="421810" y="139354"/>
            <a:ext cx="4687703" cy="234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fr-FR" sz="3200" b="1" dirty="0" smtClean="0">
                <a:solidFill>
                  <a:srgbClr val="4BACC6"/>
                </a:solidFill>
                <a:ea typeface="Times New Roman" panose="02020603050405020304" pitchFamily="18" charset="0"/>
                <a:cs typeface="Arial" panose="020B0604020202020204" pitchFamily="34" charset="0"/>
              </a:rPr>
              <a:t>Maman Guéro</a:t>
            </a:r>
            <a:r>
              <a:rPr lang="fr-FR" sz="3200" b="1" dirty="0" smtClean="0">
                <a:solidFill>
                  <a:srgbClr val="4C5358"/>
                </a:solidFill>
                <a:ea typeface="Times New Roman" panose="02020603050405020304" pitchFamily="18" charset="0"/>
                <a:cs typeface="Arial" panose="020B0604020202020204" pitchFamily="34" charset="0"/>
              </a:rPr>
              <a:t> </a:t>
            </a:r>
            <a:r>
              <a:rPr lang="fr-FR" sz="3200" b="1" dirty="0" smtClean="0">
                <a:solidFill>
                  <a:schemeClr val="bg1"/>
                </a:solidFill>
                <a:ea typeface="Times New Roman" panose="02020603050405020304" pitchFamily="18" charset="0"/>
                <a:cs typeface="Arial" panose="020B0604020202020204" pitchFamily="34" charset="0"/>
              </a:rPr>
              <a:t>Abdel-Majid</a:t>
            </a:r>
            <a:endParaRPr lang="fr-FR" sz="3200" dirty="0">
              <a:solidFill>
                <a:schemeClr val="bg1"/>
              </a:solidFill>
              <a:ea typeface="Times New Roman" panose="02020603050405020304" pitchFamily="18" charset="0"/>
              <a:cs typeface="Arial" panose="020B0604020202020204" pitchFamily="34" charset="0"/>
            </a:endParaRPr>
          </a:p>
        </p:txBody>
      </p:sp>
      <p:sp>
        <p:nvSpPr>
          <p:cNvPr id="23" name="Text Box 5">
            <a:extLst>
              <a:ext uri="{FF2B5EF4-FFF2-40B4-BE49-F238E27FC236}">
                <a16:creationId xmlns:a16="http://schemas.microsoft.com/office/drawing/2014/main" id="{AAEA90BF-69AF-4D02-ACE7-1A1B4D5F5369}"/>
              </a:ext>
            </a:extLst>
          </p:cNvPr>
          <p:cNvSpPr txBox="1">
            <a:spLocks noChangeArrowheads="1"/>
          </p:cNvSpPr>
          <p:nvPr/>
        </p:nvSpPr>
        <p:spPr bwMode="auto">
          <a:xfrm>
            <a:off x="1645998" y="666417"/>
            <a:ext cx="3244185" cy="73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just"/>
            <a:r>
              <a:rPr lang="fr-FR" sz="1100" dirty="0" smtClean="0">
                <a:solidFill>
                  <a:schemeClr val="bg1"/>
                </a:solidFill>
                <a:cs typeface="Calibri"/>
              </a:rPr>
              <a:t>Étudiant </a:t>
            </a:r>
            <a:r>
              <a:rPr lang="fr-FR" sz="1100" dirty="0">
                <a:solidFill>
                  <a:schemeClr val="bg1"/>
                </a:solidFill>
                <a:cs typeface="Calibri"/>
              </a:rPr>
              <a:t>rigoureux et dynamique, désireux de mettre en application mon apprentissage théorique. Formé aux mathématiques, physique et sciences de l'ingénieur, je suis doté d’une motivation inouïe, d’un sens de l'organisation et une bonne résistance à la compétition. </a:t>
            </a:r>
          </a:p>
        </p:txBody>
      </p:sp>
      <p:sp>
        <p:nvSpPr>
          <p:cNvPr id="58" name="Freeform: Shape 57">
            <a:extLst>
              <a:ext uri="{FF2B5EF4-FFF2-40B4-BE49-F238E27FC236}">
                <a16:creationId xmlns:a16="http://schemas.microsoft.com/office/drawing/2014/main" id="{DC796FB9-6F12-4D0A-89B8-BA0A4B6EDA7F}"/>
              </a:ext>
            </a:extLst>
          </p:cNvPr>
          <p:cNvSpPr/>
          <p:nvPr/>
        </p:nvSpPr>
        <p:spPr>
          <a:xfrm flipH="1">
            <a:off x="178221" y="5804769"/>
            <a:ext cx="2236689" cy="377992"/>
          </a:xfrm>
          <a:custGeom>
            <a:avLst/>
            <a:gdLst>
              <a:gd name="connsiteX0" fmla="*/ 2048647 w 2236689"/>
              <a:gd name="connsiteY0" fmla="*/ 0 h 377992"/>
              <a:gd name="connsiteX1" fmla="*/ 2029720 w 2236689"/>
              <a:gd name="connsiteY1" fmla="*/ 1908 h 377992"/>
              <a:gd name="connsiteX2" fmla="*/ 1260809 w 2236689"/>
              <a:gd name="connsiteY2" fmla="*/ 1908 h 377992"/>
              <a:gd name="connsiteX3" fmla="*/ 1219795 w 2236689"/>
              <a:gd name="connsiteY3" fmla="*/ 1908 h 377992"/>
              <a:gd name="connsiteX4" fmla="*/ 1200868 w 2236689"/>
              <a:gd name="connsiteY4" fmla="*/ 0 h 377992"/>
              <a:gd name="connsiteX5" fmla="*/ 1181941 w 2236689"/>
              <a:gd name="connsiteY5" fmla="*/ 1908 h 377992"/>
              <a:gd name="connsiteX6" fmla="*/ 1054748 w 2236689"/>
              <a:gd name="connsiteY6" fmla="*/ 1908 h 377992"/>
              <a:gd name="connsiteX7" fmla="*/ 1035821 w 2236689"/>
              <a:gd name="connsiteY7" fmla="*/ 0 h 377992"/>
              <a:gd name="connsiteX8" fmla="*/ 1016894 w 2236689"/>
              <a:gd name="connsiteY8" fmla="*/ 1908 h 377992"/>
              <a:gd name="connsiteX9" fmla="*/ 975880 w 2236689"/>
              <a:gd name="connsiteY9" fmla="*/ 1908 h 377992"/>
              <a:gd name="connsiteX10" fmla="*/ 206969 w 2236689"/>
              <a:gd name="connsiteY10" fmla="*/ 1908 h 377992"/>
              <a:gd name="connsiteX11" fmla="*/ 188042 w 2236689"/>
              <a:gd name="connsiteY11" fmla="*/ 0 h 377992"/>
              <a:gd name="connsiteX12" fmla="*/ 0 w 2236689"/>
              <a:gd name="connsiteY12" fmla="*/ 188042 h 377992"/>
              <a:gd name="connsiteX13" fmla="*/ 150145 w 2236689"/>
              <a:gd name="connsiteY13" fmla="*/ 372264 h 377992"/>
              <a:gd name="connsiteX14" fmla="*/ 184051 w 2236689"/>
              <a:gd name="connsiteY14" fmla="*/ 375682 h 377992"/>
              <a:gd name="connsiteX15" fmla="*/ 184051 w 2236689"/>
              <a:gd name="connsiteY15" fmla="*/ 377992 h 377992"/>
              <a:gd name="connsiteX16" fmla="*/ 975880 w 2236689"/>
              <a:gd name="connsiteY16" fmla="*/ 377992 h 377992"/>
              <a:gd name="connsiteX17" fmla="*/ 1039812 w 2236689"/>
              <a:gd name="connsiteY17" fmla="*/ 377992 h 377992"/>
              <a:gd name="connsiteX18" fmla="*/ 1196877 w 2236689"/>
              <a:gd name="connsiteY18" fmla="*/ 377992 h 377992"/>
              <a:gd name="connsiteX19" fmla="*/ 1260809 w 2236689"/>
              <a:gd name="connsiteY19" fmla="*/ 377992 h 377992"/>
              <a:gd name="connsiteX20" fmla="*/ 2052638 w 2236689"/>
              <a:gd name="connsiteY20" fmla="*/ 377992 h 377992"/>
              <a:gd name="connsiteX21" fmla="*/ 2052638 w 2236689"/>
              <a:gd name="connsiteY21" fmla="*/ 375682 h 377992"/>
              <a:gd name="connsiteX22" fmla="*/ 2086544 w 2236689"/>
              <a:gd name="connsiteY22" fmla="*/ 372264 h 377992"/>
              <a:gd name="connsiteX23" fmla="*/ 2236689 w 2236689"/>
              <a:gd name="connsiteY23" fmla="*/ 188042 h 377992"/>
              <a:gd name="connsiteX24" fmla="*/ 2048647 w 2236689"/>
              <a:gd name="connsiteY24"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36689" h="377992">
                <a:moveTo>
                  <a:pt x="2048647" y="0"/>
                </a:moveTo>
                <a:lnTo>
                  <a:pt x="2029720" y="1908"/>
                </a:lnTo>
                <a:lnTo>
                  <a:pt x="1260809" y="1908"/>
                </a:lnTo>
                <a:lnTo>
                  <a:pt x="1219795" y="1908"/>
                </a:lnTo>
                <a:lnTo>
                  <a:pt x="1200868" y="0"/>
                </a:ln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2052638" y="377992"/>
                </a:lnTo>
                <a:lnTo>
                  <a:pt x="2052638" y="375682"/>
                </a:lnTo>
                <a:lnTo>
                  <a:pt x="2086544" y="372264"/>
                </a:lnTo>
                <a:cubicBezTo>
                  <a:pt x="2172232" y="354730"/>
                  <a:pt x="2236689" y="278914"/>
                  <a:pt x="2236689" y="188042"/>
                </a:cubicBezTo>
                <a:cubicBezTo>
                  <a:pt x="2236689" y="84189"/>
                  <a:pt x="2152500" y="0"/>
                  <a:pt x="2048647" y="0"/>
                </a:cubicBezTo>
                <a:close/>
              </a:path>
            </a:pathLst>
          </a:cu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rgbClr val="FFFFFF"/>
                </a:solidFill>
                <a:ea typeface="Calibri" panose="020F0502020204030204" pitchFamily="34" charset="0"/>
                <a:cs typeface="Arial" panose="020B0604020202020204" pitchFamily="34" charset="0"/>
              </a:rPr>
              <a:t>LANGUES</a:t>
            </a:r>
            <a:endParaRPr lang="fr-FR" dirty="0"/>
          </a:p>
        </p:txBody>
      </p:sp>
      <p:sp>
        <p:nvSpPr>
          <p:cNvPr id="59" name="Rectangle 58">
            <a:extLst>
              <a:ext uri="{FF2B5EF4-FFF2-40B4-BE49-F238E27FC236}">
                <a16:creationId xmlns:a16="http://schemas.microsoft.com/office/drawing/2014/main" id="{7CA16254-A8DA-421E-A4AF-4EBECCF34DE4}"/>
              </a:ext>
            </a:extLst>
          </p:cNvPr>
          <p:cNvSpPr/>
          <p:nvPr/>
        </p:nvSpPr>
        <p:spPr>
          <a:xfrm>
            <a:off x="181497" y="8593629"/>
            <a:ext cx="2158902" cy="1442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Autofit/>
          </a:bodyPr>
          <a:lstStyle/>
          <a:p>
            <a:pPr marL="285750" indent="-285750" fontAlgn="base">
              <a:lnSpc>
                <a:spcPct val="107000"/>
              </a:lnSpc>
              <a:spcBef>
                <a:spcPts val="600"/>
              </a:spcBef>
              <a:spcAft>
                <a:spcPts val="600"/>
              </a:spcAft>
              <a:buBlip>
                <a:blip r:embed="rId3"/>
              </a:buBlip>
              <a:tabLst>
                <a:tab pos="268288" algn="l"/>
                <a:tab pos="4340225" algn="l"/>
              </a:tabLst>
            </a:pPr>
            <a:r>
              <a:rPr lang="fr-FR" sz="1400" b="1" dirty="0" smtClean="0">
                <a:solidFill>
                  <a:schemeClr val="bg1"/>
                </a:solidFill>
                <a:cs typeface="Arial" panose="020B0604020202020204" pitchFamily="34" charset="0"/>
              </a:rPr>
              <a:t>Activités religieuses</a:t>
            </a:r>
            <a:endParaRPr lang="fr-FR" sz="1400" b="1" dirty="0">
              <a:solidFill>
                <a:schemeClr val="bg1"/>
              </a:solidFill>
              <a:cs typeface="Arial" panose="020B0604020202020204" pitchFamily="34" charset="0"/>
            </a:endParaRPr>
          </a:p>
          <a:p>
            <a:pPr marL="285750" indent="-285750" fontAlgn="base">
              <a:lnSpc>
                <a:spcPct val="107000"/>
              </a:lnSpc>
              <a:spcBef>
                <a:spcPts val="600"/>
              </a:spcBef>
              <a:spcAft>
                <a:spcPts val="600"/>
              </a:spcAft>
              <a:buBlip>
                <a:blip r:embed="rId3"/>
              </a:buBlip>
              <a:tabLst>
                <a:tab pos="268288" algn="l"/>
                <a:tab pos="4340225" algn="l"/>
              </a:tabLst>
            </a:pPr>
            <a:r>
              <a:rPr lang="fr-FR" sz="1400" b="1" dirty="0" smtClean="0">
                <a:solidFill>
                  <a:schemeClr val="bg1"/>
                </a:solidFill>
                <a:cs typeface="Arial" panose="020B0604020202020204" pitchFamily="34" charset="0"/>
              </a:rPr>
              <a:t>Internet</a:t>
            </a:r>
            <a:endParaRPr lang="fr-FR" sz="1400" b="1" dirty="0">
              <a:solidFill>
                <a:schemeClr val="bg1"/>
              </a:solidFill>
              <a:cs typeface="Arial" panose="020B0604020202020204" pitchFamily="34" charset="0"/>
            </a:endParaRPr>
          </a:p>
          <a:p>
            <a:pPr marL="285750" indent="-285750" fontAlgn="base">
              <a:lnSpc>
                <a:spcPct val="107000"/>
              </a:lnSpc>
              <a:spcBef>
                <a:spcPts val="600"/>
              </a:spcBef>
              <a:spcAft>
                <a:spcPts val="600"/>
              </a:spcAft>
              <a:buBlip>
                <a:blip r:embed="rId3"/>
              </a:buBlip>
              <a:tabLst>
                <a:tab pos="268288" algn="l"/>
                <a:tab pos="4340225" algn="l"/>
              </a:tabLst>
            </a:pPr>
            <a:r>
              <a:rPr lang="fr-FR" sz="1400" b="1" dirty="0" smtClean="0">
                <a:solidFill>
                  <a:schemeClr val="bg1"/>
                </a:solidFill>
                <a:cs typeface="Arial" panose="020B0604020202020204" pitchFamily="34" charset="0"/>
              </a:rPr>
              <a:t>Gaming</a:t>
            </a:r>
            <a:endParaRPr lang="fr-FR" sz="1400" b="1" dirty="0">
              <a:solidFill>
                <a:schemeClr val="bg1"/>
              </a:solidFill>
              <a:cs typeface="Arial" panose="020B0604020202020204" pitchFamily="34" charset="0"/>
            </a:endParaRPr>
          </a:p>
          <a:p>
            <a:pPr marL="285750" indent="-285750" fontAlgn="base">
              <a:lnSpc>
                <a:spcPct val="107000"/>
              </a:lnSpc>
              <a:spcBef>
                <a:spcPts val="600"/>
              </a:spcBef>
              <a:spcAft>
                <a:spcPts val="600"/>
              </a:spcAft>
              <a:buBlip>
                <a:blip r:embed="rId3"/>
              </a:buBlip>
              <a:tabLst>
                <a:tab pos="268288" algn="l"/>
                <a:tab pos="4340225" algn="l"/>
              </a:tabLst>
            </a:pPr>
            <a:r>
              <a:rPr lang="fr-FR" sz="1400" b="1" dirty="0" smtClean="0">
                <a:solidFill>
                  <a:schemeClr val="bg1"/>
                </a:solidFill>
                <a:cs typeface="Arial" panose="020B0604020202020204" pitchFamily="34" charset="0"/>
              </a:rPr>
              <a:t>Taekwondo</a:t>
            </a:r>
            <a:endParaRPr lang="fr-FR" sz="1400" b="1" dirty="0">
              <a:solidFill>
                <a:schemeClr val="bg1"/>
              </a:solidFill>
              <a:cs typeface="Arial" panose="020B0604020202020204" pitchFamily="34" charset="0"/>
            </a:endParaRPr>
          </a:p>
        </p:txBody>
      </p:sp>
      <p:sp>
        <p:nvSpPr>
          <p:cNvPr id="61" name="Freeform: Shape 60">
            <a:extLst>
              <a:ext uri="{FF2B5EF4-FFF2-40B4-BE49-F238E27FC236}">
                <a16:creationId xmlns:a16="http://schemas.microsoft.com/office/drawing/2014/main" id="{5474A46E-F533-4BE8-A159-83ED48AA3F3D}"/>
              </a:ext>
            </a:extLst>
          </p:cNvPr>
          <p:cNvSpPr/>
          <p:nvPr/>
        </p:nvSpPr>
        <p:spPr>
          <a:xfrm flipH="1">
            <a:off x="178221" y="8128119"/>
            <a:ext cx="2236689" cy="377992"/>
          </a:xfrm>
          <a:custGeom>
            <a:avLst/>
            <a:gdLst>
              <a:gd name="connsiteX0" fmla="*/ 2048647 w 2236689"/>
              <a:gd name="connsiteY0" fmla="*/ 0 h 377992"/>
              <a:gd name="connsiteX1" fmla="*/ 2029720 w 2236689"/>
              <a:gd name="connsiteY1" fmla="*/ 1908 h 377992"/>
              <a:gd name="connsiteX2" fmla="*/ 1260809 w 2236689"/>
              <a:gd name="connsiteY2" fmla="*/ 1908 h 377992"/>
              <a:gd name="connsiteX3" fmla="*/ 1219795 w 2236689"/>
              <a:gd name="connsiteY3" fmla="*/ 1908 h 377992"/>
              <a:gd name="connsiteX4" fmla="*/ 1200868 w 2236689"/>
              <a:gd name="connsiteY4" fmla="*/ 0 h 377992"/>
              <a:gd name="connsiteX5" fmla="*/ 1181941 w 2236689"/>
              <a:gd name="connsiteY5" fmla="*/ 1908 h 377992"/>
              <a:gd name="connsiteX6" fmla="*/ 1054748 w 2236689"/>
              <a:gd name="connsiteY6" fmla="*/ 1908 h 377992"/>
              <a:gd name="connsiteX7" fmla="*/ 1035821 w 2236689"/>
              <a:gd name="connsiteY7" fmla="*/ 0 h 377992"/>
              <a:gd name="connsiteX8" fmla="*/ 1016894 w 2236689"/>
              <a:gd name="connsiteY8" fmla="*/ 1908 h 377992"/>
              <a:gd name="connsiteX9" fmla="*/ 975880 w 2236689"/>
              <a:gd name="connsiteY9" fmla="*/ 1908 h 377992"/>
              <a:gd name="connsiteX10" fmla="*/ 206969 w 2236689"/>
              <a:gd name="connsiteY10" fmla="*/ 1908 h 377992"/>
              <a:gd name="connsiteX11" fmla="*/ 188042 w 2236689"/>
              <a:gd name="connsiteY11" fmla="*/ 0 h 377992"/>
              <a:gd name="connsiteX12" fmla="*/ 0 w 2236689"/>
              <a:gd name="connsiteY12" fmla="*/ 188042 h 377992"/>
              <a:gd name="connsiteX13" fmla="*/ 150145 w 2236689"/>
              <a:gd name="connsiteY13" fmla="*/ 372264 h 377992"/>
              <a:gd name="connsiteX14" fmla="*/ 184051 w 2236689"/>
              <a:gd name="connsiteY14" fmla="*/ 375682 h 377992"/>
              <a:gd name="connsiteX15" fmla="*/ 184051 w 2236689"/>
              <a:gd name="connsiteY15" fmla="*/ 377992 h 377992"/>
              <a:gd name="connsiteX16" fmla="*/ 975880 w 2236689"/>
              <a:gd name="connsiteY16" fmla="*/ 377992 h 377992"/>
              <a:gd name="connsiteX17" fmla="*/ 1039812 w 2236689"/>
              <a:gd name="connsiteY17" fmla="*/ 377992 h 377992"/>
              <a:gd name="connsiteX18" fmla="*/ 1196877 w 2236689"/>
              <a:gd name="connsiteY18" fmla="*/ 377992 h 377992"/>
              <a:gd name="connsiteX19" fmla="*/ 1260809 w 2236689"/>
              <a:gd name="connsiteY19" fmla="*/ 377992 h 377992"/>
              <a:gd name="connsiteX20" fmla="*/ 2052638 w 2236689"/>
              <a:gd name="connsiteY20" fmla="*/ 377992 h 377992"/>
              <a:gd name="connsiteX21" fmla="*/ 2052638 w 2236689"/>
              <a:gd name="connsiteY21" fmla="*/ 375682 h 377992"/>
              <a:gd name="connsiteX22" fmla="*/ 2086544 w 2236689"/>
              <a:gd name="connsiteY22" fmla="*/ 372264 h 377992"/>
              <a:gd name="connsiteX23" fmla="*/ 2236689 w 2236689"/>
              <a:gd name="connsiteY23" fmla="*/ 188042 h 377992"/>
              <a:gd name="connsiteX24" fmla="*/ 2048647 w 2236689"/>
              <a:gd name="connsiteY24"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36689" h="377992">
                <a:moveTo>
                  <a:pt x="2048647" y="0"/>
                </a:moveTo>
                <a:lnTo>
                  <a:pt x="2029720" y="1908"/>
                </a:lnTo>
                <a:lnTo>
                  <a:pt x="1260809" y="1908"/>
                </a:lnTo>
                <a:lnTo>
                  <a:pt x="1219795" y="1908"/>
                </a:lnTo>
                <a:lnTo>
                  <a:pt x="1200868" y="0"/>
                </a:ln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2052638" y="377992"/>
                </a:lnTo>
                <a:lnTo>
                  <a:pt x="2052638" y="375682"/>
                </a:lnTo>
                <a:lnTo>
                  <a:pt x="2086544" y="372264"/>
                </a:lnTo>
                <a:cubicBezTo>
                  <a:pt x="2172232" y="354730"/>
                  <a:pt x="2236689" y="278914"/>
                  <a:pt x="2236689" y="188042"/>
                </a:cubicBezTo>
                <a:cubicBezTo>
                  <a:pt x="2236689" y="84189"/>
                  <a:pt x="2152500" y="0"/>
                  <a:pt x="2048647" y="0"/>
                </a:cubicBezTo>
                <a:close/>
              </a:path>
            </a:pathLst>
          </a:cu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rgbClr val="FFFFFF"/>
                </a:solidFill>
                <a:ea typeface="Calibri" panose="020F0502020204030204" pitchFamily="34" charset="0"/>
                <a:cs typeface="Arial" panose="020B0604020202020204" pitchFamily="34" charset="0"/>
              </a:rPr>
              <a:t>CENTRES D’INTERET</a:t>
            </a:r>
            <a:endParaRPr lang="fr-FR" sz="1100" dirty="0">
              <a:ea typeface="Calibri" panose="020F0502020204030204" pitchFamily="34" charset="0"/>
              <a:cs typeface="Arial" panose="020B0604020202020204" pitchFamily="34" charset="0"/>
            </a:endParaRPr>
          </a:p>
        </p:txBody>
      </p:sp>
      <p:sp>
        <p:nvSpPr>
          <p:cNvPr id="71" name="Freeform: Shape 70">
            <a:extLst>
              <a:ext uri="{FF2B5EF4-FFF2-40B4-BE49-F238E27FC236}">
                <a16:creationId xmlns:a16="http://schemas.microsoft.com/office/drawing/2014/main" id="{2E679B9B-E132-4FD7-9BC3-57DAEC4A8B92}"/>
              </a:ext>
            </a:extLst>
          </p:cNvPr>
          <p:cNvSpPr/>
          <p:nvPr/>
        </p:nvSpPr>
        <p:spPr>
          <a:xfrm>
            <a:off x="1643236" y="498159"/>
            <a:ext cx="3008324" cy="110308"/>
          </a:xfrm>
          <a:custGeom>
            <a:avLst/>
            <a:gdLst>
              <a:gd name="connsiteX0" fmla="*/ 125553 w 3008324"/>
              <a:gd name="connsiteY0" fmla="*/ 0 h 252539"/>
              <a:gd name="connsiteX1" fmla="*/ 127877 w 3008324"/>
              <a:gd name="connsiteY1" fmla="*/ 469 h 252539"/>
              <a:gd name="connsiteX2" fmla="*/ 127877 w 3008324"/>
              <a:gd name="connsiteY2" fmla="*/ 0 h 252539"/>
              <a:gd name="connsiteX3" fmla="*/ 2890028 w 3008324"/>
              <a:gd name="connsiteY3" fmla="*/ 0 h 252539"/>
              <a:gd name="connsiteX4" fmla="*/ 2890028 w 3008324"/>
              <a:gd name="connsiteY4" fmla="*/ 2898 h 252539"/>
              <a:gd name="connsiteX5" fmla="*/ 2931642 w 3008324"/>
              <a:gd name="connsiteY5" fmla="*/ 11300 h 252539"/>
              <a:gd name="connsiteX6" fmla="*/ 3008324 w 3008324"/>
              <a:gd name="connsiteY6" fmla="*/ 126986 h 252539"/>
              <a:gd name="connsiteX7" fmla="*/ 2931642 w 3008324"/>
              <a:gd name="connsiteY7" fmla="*/ 242673 h 252539"/>
              <a:gd name="connsiteX8" fmla="*/ 2890028 w 3008324"/>
              <a:gd name="connsiteY8" fmla="*/ 251074 h 252539"/>
              <a:gd name="connsiteX9" fmla="*/ 2890028 w 3008324"/>
              <a:gd name="connsiteY9" fmla="*/ 251105 h 252539"/>
              <a:gd name="connsiteX10" fmla="*/ 2889874 w 3008324"/>
              <a:gd name="connsiteY10" fmla="*/ 251105 h 252539"/>
              <a:gd name="connsiteX11" fmla="*/ 2882771 w 3008324"/>
              <a:gd name="connsiteY11" fmla="*/ 252539 h 252539"/>
              <a:gd name="connsiteX12" fmla="*/ 2875668 w 3008324"/>
              <a:gd name="connsiteY12" fmla="*/ 251105 h 252539"/>
              <a:gd name="connsiteX13" fmla="*/ 127877 w 3008324"/>
              <a:gd name="connsiteY13" fmla="*/ 251105 h 252539"/>
              <a:gd name="connsiteX14" fmla="*/ 127877 w 3008324"/>
              <a:gd name="connsiteY14" fmla="*/ 250637 h 252539"/>
              <a:gd name="connsiteX15" fmla="*/ 125553 w 3008324"/>
              <a:gd name="connsiteY15" fmla="*/ 251106 h 252539"/>
              <a:gd name="connsiteX16" fmla="*/ 0 w 3008324"/>
              <a:gd name="connsiteY16" fmla="*/ 125553 h 252539"/>
              <a:gd name="connsiteX17" fmla="*/ 125553 w 3008324"/>
              <a:gd name="connsiteY17" fmla="*/ 0 h 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8324" h="252539">
                <a:moveTo>
                  <a:pt x="125553" y="0"/>
                </a:moveTo>
                <a:lnTo>
                  <a:pt x="127877" y="469"/>
                </a:lnTo>
                <a:lnTo>
                  <a:pt x="127877" y="0"/>
                </a:lnTo>
                <a:lnTo>
                  <a:pt x="2890028" y="0"/>
                </a:lnTo>
                <a:lnTo>
                  <a:pt x="2890028" y="2898"/>
                </a:lnTo>
                <a:lnTo>
                  <a:pt x="2931642" y="11300"/>
                </a:lnTo>
                <a:cubicBezTo>
                  <a:pt x="2976705" y="30360"/>
                  <a:pt x="3008324" y="74980"/>
                  <a:pt x="3008324" y="126986"/>
                </a:cubicBezTo>
                <a:cubicBezTo>
                  <a:pt x="3008324" y="178992"/>
                  <a:pt x="2976705" y="223612"/>
                  <a:pt x="2931642" y="242673"/>
                </a:cubicBezTo>
                <a:lnTo>
                  <a:pt x="2890028" y="251074"/>
                </a:lnTo>
                <a:lnTo>
                  <a:pt x="2890028" y="251105"/>
                </a:lnTo>
                <a:lnTo>
                  <a:pt x="2889874" y="251105"/>
                </a:lnTo>
                <a:lnTo>
                  <a:pt x="2882771" y="252539"/>
                </a:lnTo>
                <a:lnTo>
                  <a:pt x="2875668" y="251105"/>
                </a:lnTo>
                <a:lnTo>
                  <a:pt x="127877" y="251105"/>
                </a:lnTo>
                <a:lnTo>
                  <a:pt x="127877" y="250637"/>
                </a:lnTo>
                <a:lnTo>
                  <a:pt x="125553" y="251106"/>
                </a:lnTo>
                <a:cubicBezTo>
                  <a:pt x="56212" y="251106"/>
                  <a:pt x="0" y="194894"/>
                  <a:pt x="0" y="125553"/>
                </a:cubicBezTo>
                <a:cubicBezTo>
                  <a:pt x="0" y="56212"/>
                  <a:pt x="56212" y="0"/>
                  <a:pt x="125553" y="0"/>
                </a:cubicBezTo>
                <a:close/>
              </a:path>
            </a:pathLst>
          </a:custGeom>
          <a:noFill/>
          <a:ln w="254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fr-FR" sz="1200" dirty="0" smtClean="0"/>
              <a:t>Développeur Web Junior</a:t>
            </a:r>
            <a:endParaRPr lang="fr-FR" sz="1200" dirty="0"/>
          </a:p>
        </p:txBody>
      </p:sp>
      <p:sp>
        <p:nvSpPr>
          <p:cNvPr id="35" name="Freeform: Shape 34">
            <a:extLst>
              <a:ext uri="{FF2B5EF4-FFF2-40B4-BE49-F238E27FC236}">
                <a16:creationId xmlns:a16="http://schemas.microsoft.com/office/drawing/2014/main" id="{FDC8A106-B5B7-4F27-A6AE-7B112EC27EDD}"/>
              </a:ext>
            </a:extLst>
          </p:cNvPr>
          <p:cNvSpPr/>
          <p:nvPr/>
        </p:nvSpPr>
        <p:spPr>
          <a:xfrm flipH="1">
            <a:off x="194388" y="2395320"/>
            <a:ext cx="2236689" cy="377992"/>
          </a:xfrm>
          <a:custGeom>
            <a:avLst/>
            <a:gdLst>
              <a:gd name="connsiteX0" fmla="*/ 2048647 w 2236689"/>
              <a:gd name="connsiteY0" fmla="*/ 0 h 377992"/>
              <a:gd name="connsiteX1" fmla="*/ 2029720 w 2236689"/>
              <a:gd name="connsiteY1" fmla="*/ 1908 h 377992"/>
              <a:gd name="connsiteX2" fmla="*/ 1260809 w 2236689"/>
              <a:gd name="connsiteY2" fmla="*/ 1908 h 377992"/>
              <a:gd name="connsiteX3" fmla="*/ 1219795 w 2236689"/>
              <a:gd name="connsiteY3" fmla="*/ 1908 h 377992"/>
              <a:gd name="connsiteX4" fmla="*/ 1200868 w 2236689"/>
              <a:gd name="connsiteY4" fmla="*/ 0 h 377992"/>
              <a:gd name="connsiteX5" fmla="*/ 1181941 w 2236689"/>
              <a:gd name="connsiteY5" fmla="*/ 1908 h 377992"/>
              <a:gd name="connsiteX6" fmla="*/ 1054748 w 2236689"/>
              <a:gd name="connsiteY6" fmla="*/ 1908 h 377992"/>
              <a:gd name="connsiteX7" fmla="*/ 1035821 w 2236689"/>
              <a:gd name="connsiteY7" fmla="*/ 0 h 377992"/>
              <a:gd name="connsiteX8" fmla="*/ 1016894 w 2236689"/>
              <a:gd name="connsiteY8" fmla="*/ 1908 h 377992"/>
              <a:gd name="connsiteX9" fmla="*/ 975880 w 2236689"/>
              <a:gd name="connsiteY9" fmla="*/ 1908 h 377992"/>
              <a:gd name="connsiteX10" fmla="*/ 206969 w 2236689"/>
              <a:gd name="connsiteY10" fmla="*/ 1908 h 377992"/>
              <a:gd name="connsiteX11" fmla="*/ 188042 w 2236689"/>
              <a:gd name="connsiteY11" fmla="*/ 0 h 377992"/>
              <a:gd name="connsiteX12" fmla="*/ 0 w 2236689"/>
              <a:gd name="connsiteY12" fmla="*/ 188042 h 377992"/>
              <a:gd name="connsiteX13" fmla="*/ 150145 w 2236689"/>
              <a:gd name="connsiteY13" fmla="*/ 372264 h 377992"/>
              <a:gd name="connsiteX14" fmla="*/ 184051 w 2236689"/>
              <a:gd name="connsiteY14" fmla="*/ 375682 h 377992"/>
              <a:gd name="connsiteX15" fmla="*/ 184051 w 2236689"/>
              <a:gd name="connsiteY15" fmla="*/ 377992 h 377992"/>
              <a:gd name="connsiteX16" fmla="*/ 975880 w 2236689"/>
              <a:gd name="connsiteY16" fmla="*/ 377992 h 377992"/>
              <a:gd name="connsiteX17" fmla="*/ 1039812 w 2236689"/>
              <a:gd name="connsiteY17" fmla="*/ 377992 h 377992"/>
              <a:gd name="connsiteX18" fmla="*/ 1196877 w 2236689"/>
              <a:gd name="connsiteY18" fmla="*/ 377992 h 377992"/>
              <a:gd name="connsiteX19" fmla="*/ 1260809 w 2236689"/>
              <a:gd name="connsiteY19" fmla="*/ 377992 h 377992"/>
              <a:gd name="connsiteX20" fmla="*/ 2052638 w 2236689"/>
              <a:gd name="connsiteY20" fmla="*/ 377992 h 377992"/>
              <a:gd name="connsiteX21" fmla="*/ 2052638 w 2236689"/>
              <a:gd name="connsiteY21" fmla="*/ 375682 h 377992"/>
              <a:gd name="connsiteX22" fmla="*/ 2086544 w 2236689"/>
              <a:gd name="connsiteY22" fmla="*/ 372264 h 377992"/>
              <a:gd name="connsiteX23" fmla="*/ 2236689 w 2236689"/>
              <a:gd name="connsiteY23" fmla="*/ 188042 h 377992"/>
              <a:gd name="connsiteX24" fmla="*/ 2048647 w 2236689"/>
              <a:gd name="connsiteY24"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36689" h="377992">
                <a:moveTo>
                  <a:pt x="2048647" y="0"/>
                </a:moveTo>
                <a:lnTo>
                  <a:pt x="2029720" y="1908"/>
                </a:lnTo>
                <a:lnTo>
                  <a:pt x="1260809" y="1908"/>
                </a:lnTo>
                <a:lnTo>
                  <a:pt x="1219795" y="1908"/>
                </a:lnTo>
                <a:lnTo>
                  <a:pt x="1200868" y="0"/>
                </a:lnTo>
                <a:lnTo>
                  <a:pt x="1181941" y="1908"/>
                </a:lnTo>
                <a:lnTo>
                  <a:pt x="1054748" y="1908"/>
                </a:lnTo>
                <a:lnTo>
                  <a:pt x="1035821" y="0"/>
                </a:lnTo>
                <a:lnTo>
                  <a:pt x="1016894" y="1908"/>
                </a:lnTo>
                <a:lnTo>
                  <a:pt x="975880" y="1908"/>
                </a:lnTo>
                <a:lnTo>
                  <a:pt x="206969" y="1908"/>
                </a:lnTo>
                <a:lnTo>
                  <a:pt x="188042" y="0"/>
                </a:lnTo>
                <a:cubicBezTo>
                  <a:pt x="84189" y="0"/>
                  <a:pt x="0" y="84189"/>
                  <a:pt x="0" y="188042"/>
                </a:cubicBezTo>
                <a:cubicBezTo>
                  <a:pt x="0" y="278914"/>
                  <a:pt x="64457" y="354730"/>
                  <a:pt x="150145" y="372264"/>
                </a:cubicBezTo>
                <a:lnTo>
                  <a:pt x="184051" y="375682"/>
                </a:lnTo>
                <a:lnTo>
                  <a:pt x="184051" y="377992"/>
                </a:lnTo>
                <a:lnTo>
                  <a:pt x="975880" y="377992"/>
                </a:lnTo>
                <a:lnTo>
                  <a:pt x="1039812" y="377992"/>
                </a:lnTo>
                <a:lnTo>
                  <a:pt x="1196877" y="377992"/>
                </a:lnTo>
                <a:lnTo>
                  <a:pt x="1260809" y="377992"/>
                </a:lnTo>
                <a:lnTo>
                  <a:pt x="2052638" y="377992"/>
                </a:lnTo>
                <a:lnTo>
                  <a:pt x="2052638" y="375682"/>
                </a:lnTo>
                <a:lnTo>
                  <a:pt x="2086544" y="372264"/>
                </a:lnTo>
                <a:cubicBezTo>
                  <a:pt x="2172232" y="354730"/>
                  <a:pt x="2236689" y="278914"/>
                  <a:pt x="2236689" y="188042"/>
                </a:cubicBezTo>
                <a:cubicBezTo>
                  <a:pt x="2236689" y="84189"/>
                  <a:pt x="2152500" y="0"/>
                  <a:pt x="2048647" y="0"/>
                </a:cubicBezTo>
                <a:close/>
              </a:path>
            </a:pathLst>
          </a:cu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smtClean="0">
                <a:solidFill>
                  <a:srgbClr val="FFFFFF"/>
                </a:solidFill>
                <a:ea typeface="Calibri" panose="020F0502020204030204" pitchFamily="34" charset="0"/>
                <a:cs typeface="Arial" panose="020B0604020202020204" pitchFamily="34" charset="0"/>
              </a:rPr>
              <a:t>Développement Web</a:t>
            </a:r>
            <a:endParaRPr lang="fr-FR" dirty="0"/>
          </a:p>
        </p:txBody>
      </p:sp>
      <p:sp>
        <p:nvSpPr>
          <p:cNvPr id="2" name="Rectangle 1">
            <a:extLst>
              <a:ext uri="{FF2B5EF4-FFF2-40B4-BE49-F238E27FC236}">
                <a16:creationId xmlns:a16="http://schemas.microsoft.com/office/drawing/2014/main" id="{F919EE7A-B8AA-4EB9-BFC8-DF818B4BBECE}"/>
              </a:ext>
            </a:extLst>
          </p:cNvPr>
          <p:cNvSpPr/>
          <p:nvPr/>
        </p:nvSpPr>
        <p:spPr>
          <a:xfrm>
            <a:off x="115547" y="2920562"/>
            <a:ext cx="1589959" cy="322845"/>
          </a:xfrm>
          <a:prstGeom prst="rect">
            <a:avLst/>
          </a:prstGeom>
        </p:spPr>
        <p:txBody>
          <a:bodyPr wrap="squar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HTML &amp; CSS</a:t>
            </a:r>
            <a:endParaRPr lang="fr-FR" sz="1400" b="1" dirty="0">
              <a:solidFill>
                <a:schemeClr val="bg1"/>
              </a:solidFill>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03F4508-5180-4200-AAE2-CDB18597FD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6" y="483853"/>
            <a:ext cx="1374147" cy="1368882"/>
          </a:xfrm>
          <a:prstGeom prst="ellipse">
            <a:avLst/>
          </a:prstGeom>
          <a:ln w="25400">
            <a:solidFill>
              <a:srgbClr val="4BACC6"/>
            </a:solidFill>
          </a:ln>
        </p:spPr>
      </p:pic>
      <p:sp>
        <p:nvSpPr>
          <p:cNvPr id="10" name="Rectangle 9">
            <a:extLst>
              <a:ext uri="{FF2B5EF4-FFF2-40B4-BE49-F238E27FC236}">
                <a16:creationId xmlns:a16="http://schemas.microsoft.com/office/drawing/2014/main" id="{D4FBC359-92FD-40FE-B069-C73E875A5C3D}"/>
              </a:ext>
            </a:extLst>
          </p:cNvPr>
          <p:cNvSpPr/>
          <p:nvPr/>
        </p:nvSpPr>
        <p:spPr>
          <a:xfrm>
            <a:off x="-7401" y="10517431"/>
            <a:ext cx="7578462" cy="216927"/>
          </a:xfrm>
          <a:prstGeom prst="rect">
            <a:avLst/>
          </a:prstGeom>
          <a:solidFill>
            <a:srgbClr val="4BACC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55" name="Freeform: Shape 54">
            <a:extLst>
              <a:ext uri="{FF2B5EF4-FFF2-40B4-BE49-F238E27FC236}">
                <a16:creationId xmlns:a16="http://schemas.microsoft.com/office/drawing/2014/main" id="{8582F00A-660C-4B15-82BE-33DA98C25413}"/>
              </a:ext>
            </a:extLst>
          </p:cNvPr>
          <p:cNvSpPr/>
          <p:nvPr/>
        </p:nvSpPr>
        <p:spPr>
          <a:xfrm rot="10800000" flipH="1" flipV="1">
            <a:off x="1832254" y="2950602"/>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39596E"/>
                </a:solidFill>
              </a:rPr>
              <a:t>85%</a:t>
            </a:r>
            <a:endParaRPr lang="fr-FR" sz="1200" dirty="0">
              <a:solidFill>
                <a:srgbClr val="39596E"/>
              </a:solidFill>
            </a:endParaRPr>
          </a:p>
        </p:txBody>
      </p:sp>
      <p:sp>
        <p:nvSpPr>
          <p:cNvPr id="56" name="Rectangle 55">
            <a:extLst>
              <a:ext uri="{FF2B5EF4-FFF2-40B4-BE49-F238E27FC236}">
                <a16:creationId xmlns:a16="http://schemas.microsoft.com/office/drawing/2014/main" id="{A0C70DEB-F1A1-43A5-855D-59374721F8E8}"/>
              </a:ext>
            </a:extLst>
          </p:cNvPr>
          <p:cNvSpPr/>
          <p:nvPr/>
        </p:nvSpPr>
        <p:spPr>
          <a:xfrm>
            <a:off x="115548" y="3304675"/>
            <a:ext cx="1206228"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a:solidFill>
                  <a:schemeClr val="bg1"/>
                </a:solidFill>
                <a:ea typeface="Calibri" panose="020F0502020204030204" pitchFamily="34" charset="0"/>
                <a:cs typeface="Arial" panose="020B0604020202020204" pitchFamily="34" charset="0"/>
              </a:rPr>
              <a:t>Bootstrap</a:t>
            </a:r>
          </a:p>
        </p:txBody>
      </p:sp>
      <p:sp>
        <p:nvSpPr>
          <p:cNvPr id="57" name="Freeform: Shape 56">
            <a:extLst>
              <a:ext uri="{FF2B5EF4-FFF2-40B4-BE49-F238E27FC236}">
                <a16:creationId xmlns:a16="http://schemas.microsoft.com/office/drawing/2014/main" id="{F132D734-4498-4C2E-B88F-133082C2DFB0}"/>
              </a:ext>
            </a:extLst>
          </p:cNvPr>
          <p:cNvSpPr/>
          <p:nvPr/>
        </p:nvSpPr>
        <p:spPr>
          <a:xfrm rot="10800000" flipH="1" flipV="1">
            <a:off x="1832254" y="3334715"/>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39596E"/>
                </a:solidFill>
              </a:rPr>
              <a:t>80%</a:t>
            </a:r>
            <a:endParaRPr lang="fr-FR" sz="1200" dirty="0">
              <a:solidFill>
                <a:srgbClr val="39596E"/>
              </a:solidFill>
            </a:endParaRPr>
          </a:p>
        </p:txBody>
      </p:sp>
      <p:sp>
        <p:nvSpPr>
          <p:cNvPr id="62" name="Rectangle 61">
            <a:extLst>
              <a:ext uri="{FF2B5EF4-FFF2-40B4-BE49-F238E27FC236}">
                <a16:creationId xmlns:a16="http://schemas.microsoft.com/office/drawing/2014/main" id="{0F3077AF-50EC-467A-971C-54111903482D}"/>
              </a:ext>
            </a:extLst>
          </p:cNvPr>
          <p:cNvSpPr/>
          <p:nvPr/>
        </p:nvSpPr>
        <p:spPr>
          <a:xfrm>
            <a:off x="115547" y="3706232"/>
            <a:ext cx="1206228"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a:solidFill>
                  <a:schemeClr val="bg1"/>
                </a:solidFill>
                <a:ea typeface="Calibri" panose="020F0502020204030204" pitchFamily="34" charset="0"/>
                <a:cs typeface="Arial" panose="020B0604020202020204" pitchFamily="34" charset="0"/>
              </a:rPr>
              <a:t>JavaScript</a:t>
            </a:r>
          </a:p>
        </p:txBody>
      </p:sp>
      <p:sp>
        <p:nvSpPr>
          <p:cNvPr id="63" name="Freeform: Shape 62">
            <a:extLst>
              <a:ext uri="{FF2B5EF4-FFF2-40B4-BE49-F238E27FC236}">
                <a16:creationId xmlns:a16="http://schemas.microsoft.com/office/drawing/2014/main" id="{16594CF3-9B69-40B9-83BF-764BD5372050}"/>
              </a:ext>
            </a:extLst>
          </p:cNvPr>
          <p:cNvSpPr/>
          <p:nvPr/>
        </p:nvSpPr>
        <p:spPr>
          <a:xfrm rot="10800000" flipH="1" flipV="1">
            <a:off x="1832254" y="3736272"/>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39596E"/>
                </a:solidFill>
              </a:rPr>
              <a:t>70%</a:t>
            </a:r>
            <a:endParaRPr lang="fr-FR" sz="1200" dirty="0">
              <a:solidFill>
                <a:srgbClr val="39596E"/>
              </a:solidFill>
            </a:endParaRPr>
          </a:p>
        </p:txBody>
      </p:sp>
      <p:sp>
        <p:nvSpPr>
          <p:cNvPr id="64" name="Rectangle 63">
            <a:extLst>
              <a:ext uri="{FF2B5EF4-FFF2-40B4-BE49-F238E27FC236}">
                <a16:creationId xmlns:a16="http://schemas.microsoft.com/office/drawing/2014/main" id="{EB0D47B8-0305-43F2-ABDA-A6E31BF04D7C}"/>
              </a:ext>
            </a:extLst>
          </p:cNvPr>
          <p:cNvSpPr/>
          <p:nvPr/>
        </p:nvSpPr>
        <p:spPr>
          <a:xfrm>
            <a:off x="115548" y="4107590"/>
            <a:ext cx="991746"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JQuery</a:t>
            </a:r>
            <a:endParaRPr lang="fr-FR" sz="1400" b="1" dirty="0">
              <a:solidFill>
                <a:schemeClr val="bg1"/>
              </a:solidFill>
              <a:ea typeface="Calibri" panose="020F0502020204030204" pitchFamily="34" charset="0"/>
              <a:cs typeface="Arial" panose="020B0604020202020204" pitchFamily="34" charset="0"/>
            </a:endParaRPr>
          </a:p>
        </p:txBody>
      </p:sp>
      <p:sp>
        <p:nvSpPr>
          <p:cNvPr id="65" name="Freeform: Shape 64">
            <a:extLst>
              <a:ext uri="{FF2B5EF4-FFF2-40B4-BE49-F238E27FC236}">
                <a16:creationId xmlns:a16="http://schemas.microsoft.com/office/drawing/2014/main" id="{81EF116E-707E-4AB2-BCCF-71F69A0D0C8B}"/>
              </a:ext>
            </a:extLst>
          </p:cNvPr>
          <p:cNvSpPr/>
          <p:nvPr/>
        </p:nvSpPr>
        <p:spPr>
          <a:xfrm rot="10800000" flipH="1" flipV="1">
            <a:off x="1832254" y="4137630"/>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39596E"/>
                </a:solidFill>
              </a:rPr>
              <a:t>85%</a:t>
            </a:r>
            <a:endParaRPr lang="fr-FR" sz="1200" dirty="0">
              <a:solidFill>
                <a:srgbClr val="39596E"/>
              </a:solidFill>
            </a:endParaRPr>
          </a:p>
        </p:txBody>
      </p:sp>
      <p:sp>
        <p:nvSpPr>
          <p:cNvPr id="66" name="Rectangle 65">
            <a:extLst>
              <a:ext uri="{FF2B5EF4-FFF2-40B4-BE49-F238E27FC236}">
                <a16:creationId xmlns:a16="http://schemas.microsoft.com/office/drawing/2014/main" id="{D24B49F0-CAE7-46F2-8298-8260D3D992CB}"/>
              </a:ext>
            </a:extLst>
          </p:cNvPr>
          <p:cNvSpPr/>
          <p:nvPr/>
        </p:nvSpPr>
        <p:spPr>
          <a:xfrm>
            <a:off x="115548" y="4508947"/>
            <a:ext cx="1040670"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Node.js</a:t>
            </a:r>
            <a:endParaRPr lang="fr-FR" sz="1400" b="1" dirty="0">
              <a:solidFill>
                <a:schemeClr val="bg1"/>
              </a:solidFill>
              <a:ea typeface="Calibri" panose="020F0502020204030204" pitchFamily="34" charset="0"/>
              <a:cs typeface="Arial" panose="020B0604020202020204" pitchFamily="34" charset="0"/>
            </a:endParaRPr>
          </a:p>
        </p:txBody>
      </p:sp>
      <p:sp>
        <p:nvSpPr>
          <p:cNvPr id="67" name="Freeform: Shape 66">
            <a:extLst>
              <a:ext uri="{FF2B5EF4-FFF2-40B4-BE49-F238E27FC236}">
                <a16:creationId xmlns:a16="http://schemas.microsoft.com/office/drawing/2014/main" id="{0A9104FD-5E8F-49B0-9825-C75A48974B0E}"/>
              </a:ext>
            </a:extLst>
          </p:cNvPr>
          <p:cNvSpPr/>
          <p:nvPr/>
        </p:nvSpPr>
        <p:spPr>
          <a:xfrm rot="10800000" flipH="1" flipV="1">
            <a:off x="1832254" y="4538987"/>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39596E"/>
                </a:solidFill>
              </a:rPr>
              <a:t>6</a:t>
            </a:r>
            <a:r>
              <a:rPr lang="fr-FR" sz="1200" dirty="0" smtClean="0">
                <a:solidFill>
                  <a:srgbClr val="39596E"/>
                </a:solidFill>
              </a:rPr>
              <a:t>5%</a:t>
            </a:r>
            <a:endParaRPr lang="fr-FR" sz="1200" dirty="0">
              <a:solidFill>
                <a:srgbClr val="39596E"/>
              </a:solidFill>
            </a:endParaRPr>
          </a:p>
        </p:txBody>
      </p:sp>
      <p:sp>
        <p:nvSpPr>
          <p:cNvPr id="68" name="Rectangle 67">
            <a:extLst>
              <a:ext uri="{FF2B5EF4-FFF2-40B4-BE49-F238E27FC236}">
                <a16:creationId xmlns:a16="http://schemas.microsoft.com/office/drawing/2014/main" id="{E4B6EE0F-A1B0-40F4-9619-A9DC029DFDC4}"/>
              </a:ext>
            </a:extLst>
          </p:cNvPr>
          <p:cNvSpPr/>
          <p:nvPr/>
        </p:nvSpPr>
        <p:spPr>
          <a:xfrm>
            <a:off x="115547" y="4875738"/>
            <a:ext cx="779381"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PHP</a:t>
            </a:r>
            <a:endParaRPr lang="fr-FR" sz="1400" b="1" dirty="0">
              <a:solidFill>
                <a:schemeClr val="bg1"/>
              </a:solidFill>
              <a:ea typeface="Calibri" panose="020F0502020204030204" pitchFamily="34" charset="0"/>
              <a:cs typeface="Arial" panose="020B0604020202020204" pitchFamily="34" charset="0"/>
            </a:endParaRPr>
          </a:p>
        </p:txBody>
      </p:sp>
      <p:sp>
        <p:nvSpPr>
          <p:cNvPr id="69" name="Freeform: Shape 68">
            <a:extLst>
              <a:ext uri="{FF2B5EF4-FFF2-40B4-BE49-F238E27FC236}">
                <a16:creationId xmlns:a16="http://schemas.microsoft.com/office/drawing/2014/main" id="{34700DF6-82AB-41B0-9E11-2FAE14FCEC38}"/>
              </a:ext>
            </a:extLst>
          </p:cNvPr>
          <p:cNvSpPr/>
          <p:nvPr/>
        </p:nvSpPr>
        <p:spPr>
          <a:xfrm rot="10800000" flipH="1" flipV="1">
            <a:off x="1832253" y="4905778"/>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39596E"/>
                </a:solidFill>
              </a:rPr>
              <a:t>7</a:t>
            </a:r>
            <a:r>
              <a:rPr lang="fr-FR" sz="1200" dirty="0" smtClean="0">
                <a:solidFill>
                  <a:srgbClr val="39596E"/>
                </a:solidFill>
              </a:rPr>
              <a:t>0%</a:t>
            </a:r>
            <a:endParaRPr lang="fr-FR" sz="1200" dirty="0">
              <a:solidFill>
                <a:srgbClr val="39596E"/>
              </a:solidFill>
            </a:endParaRPr>
          </a:p>
        </p:txBody>
      </p:sp>
      <p:sp>
        <p:nvSpPr>
          <p:cNvPr id="70" name="Rectangle 69">
            <a:extLst>
              <a:ext uri="{FF2B5EF4-FFF2-40B4-BE49-F238E27FC236}">
                <a16:creationId xmlns:a16="http://schemas.microsoft.com/office/drawing/2014/main" id="{62B4BF83-A660-4428-930D-2A8ABE207A7D}"/>
              </a:ext>
            </a:extLst>
          </p:cNvPr>
          <p:cNvSpPr/>
          <p:nvPr/>
        </p:nvSpPr>
        <p:spPr>
          <a:xfrm>
            <a:off x="115549" y="5258101"/>
            <a:ext cx="998991" cy="312650"/>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MySQL</a:t>
            </a:r>
            <a:endParaRPr lang="fr-FR" sz="1400" b="1" dirty="0">
              <a:solidFill>
                <a:schemeClr val="bg1"/>
              </a:solidFill>
              <a:ea typeface="Calibri" panose="020F0502020204030204" pitchFamily="34" charset="0"/>
              <a:cs typeface="Arial" panose="020B0604020202020204" pitchFamily="34" charset="0"/>
            </a:endParaRPr>
          </a:p>
        </p:txBody>
      </p:sp>
      <p:sp>
        <p:nvSpPr>
          <p:cNvPr id="72" name="Freeform: Shape 71">
            <a:extLst>
              <a:ext uri="{FF2B5EF4-FFF2-40B4-BE49-F238E27FC236}">
                <a16:creationId xmlns:a16="http://schemas.microsoft.com/office/drawing/2014/main" id="{21AFD964-587A-42C7-846D-D1D819717F8F}"/>
              </a:ext>
            </a:extLst>
          </p:cNvPr>
          <p:cNvSpPr/>
          <p:nvPr/>
        </p:nvSpPr>
        <p:spPr>
          <a:xfrm rot="10800000" flipH="1" flipV="1">
            <a:off x="1832255" y="5288141"/>
            <a:ext cx="598822" cy="263616"/>
          </a:xfrm>
          <a:custGeom>
            <a:avLst/>
            <a:gdLst>
              <a:gd name="connsiteX0" fmla="*/ 687073 w 858636"/>
              <a:gd name="connsiteY0" fmla="*/ 377992 h 377992"/>
              <a:gd name="connsiteX1" fmla="*/ 670594 w 858636"/>
              <a:gd name="connsiteY1" fmla="*/ 377992 h 377992"/>
              <a:gd name="connsiteX2" fmla="*/ 184051 w 858636"/>
              <a:gd name="connsiteY2" fmla="*/ 377992 h 377992"/>
              <a:gd name="connsiteX3" fmla="*/ 184051 w 858636"/>
              <a:gd name="connsiteY3" fmla="*/ 376084 h 377992"/>
              <a:gd name="connsiteX4" fmla="*/ 171563 w 858636"/>
              <a:gd name="connsiteY4" fmla="*/ 376084 h 377992"/>
              <a:gd name="connsiteX5" fmla="*/ 171563 w 858636"/>
              <a:gd name="connsiteY5" fmla="*/ 374423 h 377992"/>
              <a:gd name="connsiteX6" fmla="*/ 150145 w 858636"/>
              <a:gd name="connsiteY6" fmla="*/ 372264 h 377992"/>
              <a:gd name="connsiteX7" fmla="*/ 0 w 858636"/>
              <a:gd name="connsiteY7" fmla="*/ 188042 h 377992"/>
              <a:gd name="connsiteX8" fmla="*/ 150145 w 858636"/>
              <a:gd name="connsiteY8" fmla="*/ 3820 h 377992"/>
              <a:gd name="connsiteX9" fmla="*/ 171563 w 858636"/>
              <a:gd name="connsiteY9" fmla="*/ 1661 h 377992"/>
              <a:gd name="connsiteX10" fmla="*/ 171563 w 858636"/>
              <a:gd name="connsiteY10" fmla="*/ 0 h 377992"/>
              <a:gd name="connsiteX11" fmla="*/ 188042 w 858636"/>
              <a:gd name="connsiteY11" fmla="*/ 0 h 377992"/>
              <a:gd name="connsiteX12" fmla="*/ 674585 w 858636"/>
              <a:gd name="connsiteY12" fmla="*/ 0 h 377992"/>
              <a:gd name="connsiteX13" fmla="*/ 674585 w 858636"/>
              <a:gd name="connsiteY13" fmla="*/ 1908 h 377992"/>
              <a:gd name="connsiteX14" fmla="*/ 687073 w 858636"/>
              <a:gd name="connsiteY14" fmla="*/ 1908 h 377992"/>
              <a:gd name="connsiteX15" fmla="*/ 687073 w 858636"/>
              <a:gd name="connsiteY15" fmla="*/ 3569 h 377992"/>
              <a:gd name="connsiteX16" fmla="*/ 708491 w 858636"/>
              <a:gd name="connsiteY16" fmla="*/ 5728 h 377992"/>
              <a:gd name="connsiteX17" fmla="*/ 858636 w 858636"/>
              <a:gd name="connsiteY17" fmla="*/ 189950 h 377992"/>
              <a:gd name="connsiteX18" fmla="*/ 708491 w 858636"/>
              <a:gd name="connsiteY18" fmla="*/ 374172 h 377992"/>
              <a:gd name="connsiteX19" fmla="*/ 687073 w 858636"/>
              <a:gd name="connsiteY19" fmla="*/ 376331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636" h="377992">
                <a:moveTo>
                  <a:pt x="687073" y="377992"/>
                </a:moveTo>
                <a:lnTo>
                  <a:pt x="670594" y="377992"/>
                </a:lnTo>
                <a:lnTo>
                  <a:pt x="184051" y="377992"/>
                </a:lnTo>
                <a:lnTo>
                  <a:pt x="184051" y="376084"/>
                </a:lnTo>
                <a:lnTo>
                  <a:pt x="171563" y="376084"/>
                </a:lnTo>
                <a:lnTo>
                  <a:pt x="171563" y="374423"/>
                </a:lnTo>
                <a:lnTo>
                  <a:pt x="150145" y="372264"/>
                </a:lnTo>
                <a:cubicBezTo>
                  <a:pt x="64457" y="354730"/>
                  <a:pt x="0" y="278914"/>
                  <a:pt x="0" y="188042"/>
                </a:cubicBezTo>
                <a:cubicBezTo>
                  <a:pt x="0" y="97171"/>
                  <a:pt x="64457" y="21355"/>
                  <a:pt x="150145" y="3820"/>
                </a:cubicBezTo>
                <a:lnTo>
                  <a:pt x="171563" y="1661"/>
                </a:lnTo>
                <a:lnTo>
                  <a:pt x="171563" y="0"/>
                </a:lnTo>
                <a:lnTo>
                  <a:pt x="188042" y="0"/>
                </a:lnTo>
                <a:lnTo>
                  <a:pt x="674585" y="0"/>
                </a:lnTo>
                <a:lnTo>
                  <a:pt x="674585" y="1908"/>
                </a:lnTo>
                <a:lnTo>
                  <a:pt x="687073" y="1908"/>
                </a:lnTo>
                <a:lnTo>
                  <a:pt x="687073" y="3569"/>
                </a:lnTo>
                <a:lnTo>
                  <a:pt x="708491" y="5728"/>
                </a:lnTo>
                <a:cubicBezTo>
                  <a:pt x="794179" y="23262"/>
                  <a:pt x="858636" y="99078"/>
                  <a:pt x="858636" y="189950"/>
                </a:cubicBezTo>
                <a:cubicBezTo>
                  <a:pt x="858636" y="280821"/>
                  <a:pt x="794179" y="356638"/>
                  <a:pt x="708491" y="374172"/>
                </a:cubicBezTo>
                <a:lnTo>
                  <a:pt x="687073" y="376331"/>
                </a:lnTo>
                <a:close/>
              </a:path>
            </a:pathLst>
          </a:custGeom>
          <a:solidFill>
            <a:schemeClr val="bg1"/>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39596E"/>
                </a:solidFill>
              </a:rPr>
              <a:t>8</a:t>
            </a:r>
            <a:r>
              <a:rPr lang="fr-FR" sz="1200" dirty="0" smtClean="0">
                <a:solidFill>
                  <a:srgbClr val="39596E"/>
                </a:solidFill>
              </a:rPr>
              <a:t>0</a:t>
            </a:r>
            <a:r>
              <a:rPr lang="fr-FR" sz="1200" dirty="0">
                <a:solidFill>
                  <a:srgbClr val="39596E"/>
                </a:solidFill>
              </a:rPr>
              <a:t>%</a:t>
            </a:r>
          </a:p>
        </p:txBody>
      </p:sp>
      <p:sp>
        <p:nvSpPr>
          <p:cNvPr id="73" name="Rectangle 72">
            <a:extLst>
              <a:ext uri="{FF2B5EF4-FFF2-40B4-BE49-F238E27FC236}">
                <a16:creationId xmlns:a16="http://schemas.microsoft.com/office/drawing/2014/main" id="{22625F38-E2AE-4ABB-8C22-051AAD742790}"/>
              </a:ext>
            </a:extLst>
          </p:cNvPr>
          <p:cNvSpPr/>
          <p:nvPr/>
        </p:nvSpPr>
        <p:spPr>
          <a:xfrm>
            <a:off x="122542" y="6753463"/>
            <a:ext cx="1532151" cy="322845"/>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Zarma: </a:t>
            </a:r>
            <a:r>
              <a:rPr lang="fr-FR" sz="1200" dirty="0">
                <a:solidFill>
                  <a:schemeClr val="bg1"/>
                </a:solidFill>
                <a:ea typeface="Calibri" panose="020F0502020204030204" pitchFamily="34" charset="0"/>
                <a:cs typeface="Arial" panose="020B0604020202020204" pitchFamily="34" charset="0"/>
              </a:rPr>
              <a:t>Courant</a:t>
            </a:r>
            <a:endParaRPr lang="fr-FR" sz="1400" b="1" dirty="0">
              <a:solidFill>
                <a:schemeClr val="bg1"/>
              </a:solidFill>
              <a:ea typeface="Calibri" panose="020F050202020403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A9EA9F19-D5FA-4896-BE26-CCD7D5D1A283}"/>
              </a:ext>
            </a:extLst>
          </p:cNvPr>
          <p:cNvSpPr/>
          <p:nvPr/>
        </p:nvSpPr>
        <p:spPr>
          <a:xfrm>
            <a:off x="138355" y="7172917"/>
            <a:ext cx="1967205" cy="322845"/>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a:solidFill>
                  <a:schemeClr val="bg1"/>
                </a:solidFill>
                <a:ea typeface="Calibri" panose="020F0502020204030204" pitchFamily="34" charset="0"/>
                <a:cs typeface="Arial" panose="020B0604020202020204" pitchFamily="34" charset="0"/>
              </a:rPr>
              <a:t>Anglais: </a:t>
            </a:r>
            <a:r>
              <a:rPr lang="fr-FR" sz="1200" dirty="0">
                <a:solidFill>
                  <a:schemeClr val="bg1"/>
                </a:solidFill>
                <a:ea typeface="Calibri" panose="020F0502020204030204" pitchFamily="34" charset="0"/>
                <a:cs typeface="Arial" panose="020B0604020202020204" pitchFamily="34" charset="0"/>
              </a:rPr>
              <a:t>lu, parlé, écrit</a:t>
            </a:r>
            <a:endParaRPr lang="fr-FR" sz="1400" dirty="0">
              <a:solidFill>
                <a:schemeClr val="bg1"/>
              </a:solidFill>
              <a:ea typeface="Calibri" panose="020F050202020403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AE0C5A52-59C1-4700-A8F4-8937CF18B943}"/>
              </a:ext>
            </a:extLst>
          </p:cNvPr>
          <p:cNvSpPr/>
          <p:nvPr/>
        </p:nvSpPr>
        <p:spPr>
          <a:xfrm>
            <a:off x="141534" y="7574177"/>
            <a:ext cx="2032736" cy="322845"/>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a:solidFill>
                  <a:schemeClr val="bg1"/>
                </a:solidFill>
                <a:ea typeface="Calibri" panose="020F0502020204030204" pitchFamily="34" charset="0"/>
                <a:cs typeface="Arial" panose="020B0604020202020204" pitchFamily="34" charset="0"/>
              </a:rPr>
              <a:t>Français: </a:t>
            </a:r>
            <a:r>
              <a:rPr lang="fr-FR" sz="1200" dirty="0">
                <a:solidFill>
                  <a:schemeClr val="bg1"/>
                </a:solidFill>
                <a:ea typeface="Calibri" panose="020F0502020204030204" pitchFamily="34" charset="0"/>
                <a:cs typeface="Arial" panose="020B0604020202020204" pitchFamily="34" charset="0"/>
              </a:rPr>
              <a:t>lu, parlé, écrit</a:t>
            </a:r>
            <a:endParaRPr lang="fr-FR" sz="1400" dirty="0">
              <a:solidFill>
                <a:schemeClr val="bg1"/>
              </a:solidFill>
              <a:ea typeface="Calibri" panose="020F050202020403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B7365AE0-E8AA-41E2-92EF-3CEE1145F52C}"/>
              </a:ext>
            </a:extLst>
          </p:cNvPr>
          <p:cNvSpPr/>
          <p:nvPr/>
        </p:nvSpPr>
        <p:spPr>
          <a:xfrm>
            <a:off x="122542" y="6339509"/>
            <a:ext cx="2352054" cy="322845"/>
          </a:xfrm>
          <a:prstGeom prst="rect">
            <a:avLst/>
          </a:prstGeom>
        </p:spPr>
        <p:txBody>
          <a:bodyPr wrap="none">
            <a:spAutoFit/>
          </a:bodyPr>
          <a:lstStyle/>
          <a:p>
            <a:pPr marL="285750" indent="-285750" fontAlgn="base">
              <a:lnSpc>
                <a:spcPct val="107000"/>
              </a:lnSpc>
              <a:buBlip>
                <a:blip r:embed="rId3"/>
              </a:buBlip>
              <a:tabLst>
                <a:tab pos="268288" algn="l"/>
                <a:tab pos="4340225" algn="l"/>
              </a:tabLst>
            </a:pPr>
            <a:r>
              <a:rPr lang="fr-FR" sz="1400" b="1" dirty="0" smtClean="0">
                <a:solidFill>
                  <a:schemeClr val="bg1"/>
                </a:solidFill>
                <a:ea typeface="Calibri" panose="020F0502020204030204" pitchFamily="34" charset="0"/>
                <a:cs typeface="Arial" panose="020B0604020202020204" pitchFamily="34" charset="0"/>
              </a:rPr>
              <a:t>Haoussa: </a:t>
            </a:r>
            <a:r>
              <a:rPr lang="fr-FR" sz="1200" dirty="0">
                <a:solidFill>
                  <a:schemeClr val="bg1"/>
                </a:solidFill>
                <a:ea typeface="Calibri" panose="020F0502020204030204" pitchFamily="34" charset="0"/>
                <a:cs typeface="Arial" panose="020B0604020202020204" pitchFamily="34" charset="0"/>
              </a:rPr>
              <a:t>Langue maternelle</a:t>
            </a:r>
            <a:endParaRPr lang="fr-FR" sz="1400" b="1" dirty="0">
              <a:solidFill>
                <a:schemeClr val="bg1"/>
              </a:solidFill>
              <a:ea typeface="Calibri" panose="020F050202020403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EB8A1FEC-DBD9-406D-BE8C-5193A9E80733}"/>
              </a:ext>
            </a:extLst>
          </p:cNvPr>
          <p:cNvSpPr/>
          <p:nvPr/>
        </p:nvSpPr>
        <p:spPr>
          <a:xfrm>
            <a:off x="3313185" y="2420654"/>
            <a:ext cx="3659683" cy="377992"/>
          </a:xfrm>
          <a:custGeom>
            <a:avLst/>
            <a:gdLst>
              <a:gd name="connsiteX0" fmla="*/ 188042 w 3659683"/>
              <a:gd name="connsiteY0" fmla="*/ 0 h 377992"/>
              <a:gd name="connsiteX1" fmla="*/ 206969 w 3659683"/>
              <a:gd name="connsiteY1" fmla="*/ 1908 h 377992"/>
              <a:gd name="connsiteX2" fmla="*/ 1181941 w 3659683"/>
              <a:gd name="connsiteY2" fmla="*/ 1908 h 377992"/>
              <a:gd name="connsiteX3" fmla="*/ 1200868 w 3659683"/>
              <a:gd name="connsiteY3" fmla="*/ 0 h 377992"/>
              <a:gd name="connsiteX4" fmla="*/ 1219795 w 3659683"/>
              <a:gd name="connsiteY4" fmla="*/ 1908 h 377992"/>
              <a:gd name="connsiteX5" fmla="*/ 2455302 w 3659683"/>
              <a:gd name="connsiteY5" fmla="*/ 1908 h 377992"/>
              <a:gd name="connsiteX6" fmla="*/ 2458815 w 3659683"/>
              <a:gd name="connsiteY6" fmla="*/ 1908 h 377992"/>
              <a:gd name="connsiteX7" fmla="*/ 3468128 w 3659683"/>
              <a:gd name="connsiteY7" fmla="*/ 1908 h 377992"/>
              <a:gd name="connsiteX8" fmla="*/ 3468128 w 3659683"/>
              <a:gd name="connsiteY8" fmla="*/ 2262 h 377992"/>
              <a:gd name="connsiteX9" fmla="*/ 3471641 w 3659683"/>
              <a:gd name="connsiteY9" fmla="*/ 1908 h 377992"/>
              <a:gd name="connsiteX10" fmla="*/ 3659683 w 3659683"/>
              <a:gd name="connsiteY10" fmla="*/ 189950 h 377992"/>
              <a:gd name="connsiteX11" fmla="*/ 3471641 w 3659683"/>
              <a:gd name="connsiteY11" fmla="*/ 377992 h 377992"/>
              <a:gd name="connsiteX12" fmla="*/ 3468128 w 3659683"/>
              <a:gd name="connsiteY12" fmla="*/ 377638 h 377992"/>
              <a:gd name="connsiteX13" fmla="*/ 3468128 w 3659683"/>
              <a:gd name="connsiteY13" fmla="*/ 377992 h 377992"/>
              <a:gd name="connsiteX14" fmla="*/ 2458815 w 3659683"/>
              <a:gd name="connsiteY14" fmla="*/ 377992 h 377992"/>
              <a:gd name="connsiteX15" fmla="*/ 2455302 w 3659683"/>
              <a:gd name="connsiteY15" fmla="*/ 377992 h 377992"/>
              <a:gd name="connsiteX16" fmla="*/ 1196877 w 3659683"/>
              <a:gd name="connsiteY16" fmla="*/ 377992 h 377992"/>
              <a:gd name="connsiteX17" fmla="*/ 184051 w 3659683"/>
              <a:gd name="connsiteY17" fmla="*/ 377992 h 377992"/>
              <a:gd name="connsiteX18" fmla="*/ 184051 w 3659683"/>
              <a:gd name="connsiteY18" fmla="*/ 375682 h 377992"/>
              <a:gd name="connsiteX19" fmla="*/ 150145 w 3659683"/>
              <a:gd name="connsiteY19" fmla="*/ 372264 h 377992"/>
              <a:gd name="connsiteX20" fmla="*/ 0 w 3659683"/>
              <a:gd name="connsiteY20" fmla="*/ 188042 h 377992"/>
              <a:gd name="connsiteX21" fmla="*/ 188042 w 3659683"/>
              <a:gd name="connsiteY21"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59683" h="377992">
                <a:moveTo>
                  <a:pt x="188042" y="0"/>
                </a:moveTo>
                <a:lnTo>
                  <a:pt x="206969" y="1908"/>
                </a:lnTo>
                <a:lnTo>
                  <a:pt x="1181941" y="1908"/>
                </a:lnTo>
                <a:lnTo>
                  <a:pt x="1200868" y="0"/>
                </a:lnTo>
                <a:lnTo>
                  <a:pt x="1219795" y="1908"/>
                </a:lnTo>
                <a:lnTo>
                  <a:pt x="2455302" y="1908"/>
                </a:lnTo>
                <a:lnTo>
                  <a:pt x="2458815" y="1908"/>
                </a:lnTo>
                <a:lnTo>
                  <a:pt x="3468128" y="1908"/>
                </a:lnTo>
                <a:lnTo>
                  <a:pt x="3468128" y="2262"/>
                </a:lnTo>
                <a:lnTo>
                  <a:pt x="3471641" y="1908"/>
                </a:lnTo>
                <a:cubicBezTo>
                  <a:pt x="3575494" y="1908"/>
                  <a:pt x="3659683" y="86097"/>
                  <a:pt x="3659683" y="189950"/>
                </a:cubicBezTo>
                <a:cubicBezTo>
                  <a:pt x="3659683" y="293803"/>
                  <a:pt x="3575494" y="377992"/>
                  <a:pt x="3471641" y="377992"/>
                </a:cubicBezTo>
                <a:lnTo>
                  <a:pt x="3468128" y="377638"/>
                </a:lnTo>
                <a:lnTo>
                  <a:pt x="3468128" y="377992"/>
                </a:lnTo>
                <a:lnTo>
                  <a:pt x="2458815" y="377992"/>
                </a:lnTo>
                <a:lnTo>
                  <a:pt x="2455302" y="377992"/>
                </a:lnTo>
                <a:lnTo>
                  <a:pt x="1196877" y="377992"/>
                </a:lnTo>
                <a:lnTo>
                  <a:pt x="184051" y="377992"/>
                </a:lnTo>
                <a:lnTo>
                  <a:pt x="184051" y="375682"/>
                </a:lnTo>
                <a:lnTo>
                  <a:pt x="150145" y="372264"/>
                </a:lnTo>
                <a:cubicBezTo>
                  <a:pt x="64457" y="354730"/>
                  <a:pt x="0" y="278914"/>
                  <a:pt x="0" y="188042"/>
                </a:cubicBezTo>
                <a:cubicBezTo>
                  <a:pt x="0" y="84189"/>
                  <a:pt x="84189" y="0"/>
                  <a:pt x="188042" y="0"/>
                </a:cubicBezTo>
                <a:close/>
              </a:path>
            </a:pathLst>
          </a:cu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1910" algn="ctr">
              <a:lnSpc>
                <a:spcPct val="107000"/>
              </a:lnSpc>
              <a:spcAft>
                <a:spcPts val="800"/>
              </a:spcAft>
            </a:pPr>
            <a:r>
              <a:rPr lang="fr-FR" b="1" dirty="0">
                <a:solidFill>
                  <a:srgbClr val="FFFFFF"/>
                </a:solidFill>
                <a:ea typeface="Calibri" panose="020F0502020204030204" pitchFamily="34" charset="0"/>
                <a:cs typeface="Arial" panose="020B0604020202020204" pitchFamily="34" charset="0"/>
              </a:rPr>
              <a:t>EXPERIENCES PROFESSIONNELLES</a:t>
            </a:r>
            <a:endParaRPr lang="fr-FR" sz="1100" dirty="0">
              <a:ea typeface="Calibri" panose="020F0502020204030204" pitchFamily="34" charset="0"/>
              <a:cs typeface="Arial" panose="020B0604020202020204" pitchFamily="34" charset="0"/>
            </a:endParaRPr>
          </a:p>
        </p:txBody>
      </p:sp>
      <p:sp>
        <p:nvSpPr>
          <p:cNvPr id="48" name="Subtitle 2">
            <a:extLst>
              <a:ext uri="{FF2B5EF4-FFF2-40B4-BE49-F238E27FC236}">
                <a16:creationId xmlns:a16="http://schemas.microsoft.com/office/drawing/2014/main" id="{C5D7D869-46D6-4E24-AFD8-142B4D024F79}"/>
              </a:ext>
            </a:extLst>
          </p:cNvPr>
          <p:cNvSpPr/>
          <p:nvPr/>
        </p:nvSpPr>
        <p:spPr>
          <a:xfrm>
            <a:off x="2750868" y="2917777"/>
            <a:ext cx="4754038" cy="1627801"/>
          </a:xfrm>
          <a:prstGeom prst="rect">
            <a:avLst/>
          </a:prstGeom>
          <a:noFill/>
          <a:ln cap="flat">
            <a:noFill/>
            <a:prstDash val="solid"/>
          </a:ln>
        </p:spPr>
        <p:txBody>
          <a:bodyPr vert="horz" wrap="square" lIns="91440" tIns="45720" rIns="91440" bIns="45720" anchor="t" anchorCtr="0" compatLnSpc="0">
            <a:noAutofit/>
          </a:bodyPr>
          <a:lstStyle/>
          <a:p>
            <a:pPr marL="177800" lvl="0" indent="-177800">
              <a:buFont typeface="Symbol" panose="05050102010706020507" pitchFamily="18" charset="2"/>
              <a:buChar char=""/>
            </a:pPr>
            <a:r>
              <a:rPr lang="fr-FR" sz="1300" b="1" dirty="0" smtClean="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rPr>
              <a:t>ANEM AGADIR | Octobre 2018 </a:t>
            </a:r>
            <a:r>
              <a:rPr lang="fr-FR" sz="1300" b="1" dirty="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rPr>
              <a:t>– </a:t>
            </a:r>
            <a:r>
              <a:rPr lang="fr-FR" sz="1300" b="1" dirty="0" smtClean="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rPr>
              <a:t>Aujourd’hui</a:t>
            </a:r>
            <a:endParaRPr lang="fr-FR" sz="1200" dirty="0">
              <a:solidFill>
                <a:schemeClr val="tx1">
                  <a:lumMod val="85000"/>
                  <a:lumOff val="15000"/>
                </a:schemeClr>
              </a:solidFill>
              <a:latin typeface="Times New Roman" panose="02020603050405020304" pitchFamily="18" charset="0"/>
              <a:ea typeface="Times New Roman" panose="02020603050405020304" pitchFamily="18" charset="0"/>
            </a:endParaRPr>
          </a:p>
          <a:p>
            <a:pPr marL="268288">
              <a:spcAft>
                <a:spcPts val="0"/>
              </a:spcAft>
            </a:pPr>
            <a:r>
              <a:rPr lang="fr-FR" sz="1300" b="1" dirty="0" smtClean="0">
                <a:solidFill>
                  <a:schemeClr val="tx1">
                    <a:lumMod val="50000"/>
                    <a:lumOff val="50000"/>
                  </a:schemeClr>
                </a:solidFill>
                <a:latin typeface="Calibri" panose="020F0502020204030204" pitchFamily="34" charset="0"/>
                <a:ea typeface="Times New Roman" panose="02020603050405020304" pitchFamily="18" charset="0"/>
                <a:cs typeface="Arial" panose="020B0604020202020204" pitchFamily="34" charset="0"/>
              </a:rPr>
              <a:t>Trésorier</a:t>
            </a:r>
            <a:r>
              <a:rPr lang="fr-FR" sz="1300" dirty="0">
                <a:solidFill>
                  <a:schemeClr val="tx1">
                    <a:lumMod val="50000"/>
                    <a:lumOff val="50000"/>
                  </a:schemeClr>
                </a:solidFill>
                <a:latin typeface="Calibri" panose="020F0502020204030204" pitchFamily="34" charset="0"/>
                <a:ea typeface="Times New Roman" panose="02020603050405020304" pitchFamily="18" charset="0"/>
                <a:cs typeface="Arial" panose="020B0604020202020204" pitchFamily="34" charset="0"/>
              </a:rPr>
              <a:t> </a:t>
            </a:r>
            <a:r>
              <a:rPr lang="fr-FR" sz="1300" dirty="0" smtClean="0">
                <a:solidFill>
                  <a:schemeClr val="tx1">
                    <a:lumMod val="50000"/>
                    <a:lumOff val="50000"/>
                  </a:schemeClr>
                </a:solidFill>
                <a:latin typeface="Calibri" panose="020F0502020204030204" pitchFamily="34" charset="0"/>
                <a:ea typeface="Times New Roman" panose="02020603050405020304" pitchFamily="18" charset="0"/>
                <a:cs typeface="Arial" panose="020B0604020202020204" pitchFamily="34" charset="0"/>
              </a:rPr>
              <a:t>:</a:t>
            </a:r>
            <a:r>
              <a:rPr lang="fr-FR" sz="1300" dirty="0" smtClean="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rPr>
              <a:t> Etablir les comptes de l’association. Chargé de l’appel des cotisations. Etablir le rapport financier.</a:t>
            </a:r>
          </a:p>
          <a:p>
            <a:pPr marL="268288">
              <a:spcAft>
                <a:spcPts val="0"/>
              </a:spcAft>
            </a:pPr>
            <a:endParaRPr lang="fr-FR" sz="900" dirty="0" smtClean="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endParaRPr>
          </a:p>
          <a:p>
            <a:pPr marL="177800" lvl="0" indent="-177800">
              <a:buFont typeface="Symbol" panose="05050102010706020507" pitchFamily="18" charset="2"/>
              <a:buChar char=""/>
            </a:pPr>
            <a:r>
              <a:rPr lang="fr-FR" sz="1300" b="1" dirty="0" smtClean="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PMN Gavel Club </a:t>
            </a:r>
            <a:r>
              <a:rPr lang="fr-FR" sz="1300" b="1" dirty="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 </a:t>
            </a:r>
            <a:r>
              <a:rPr lang="fr-FR" sz="1300" b="1" dirty="0" smtClean="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Septembre 2016 </a:t>
            </a:r>
            <a:r>
              <a:rPr lang="fr-FR" sz="1300" b="1" dirty="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 </a:t>
            </a:r>
            <a:r>
              <a:rPr lang="fr-FR" sz="1300" b="1" dirty="0" smtClean="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Juillet 2017 </a:t>
            </a:r>
            <a:endParaRPr lang="fr-FR" sz="1200" dirty="0">
              <a:solidFill>
                <a:prstClr val="black">
                  <a:lumMod val="85000"/>
                  <a:lumOff val="15000"/>
                </a:prstClr>
              </a:solidFill>
              <a:latin typeface="Times New Roman" panose="02020603050405020304" pitchFamily="18" charset="0"/>
              <a:ea typeface="Times New Roman" panose="02020603050405020304" pitchFamily="18" charset="0"/>
            </a:endParaRPr>
          </a:p>
          <a:p>
            <a:pPr marL="268288" lvl="0"/>
            <a:r>
              <a:rPr lang="fr-FR" sz="1300" b="1" dirty="0" smtClean="0">
                <a:solidFill>
                  <a:prstClr val="black">
                    <a:lumMod val="50000"/>
                    <a:lumOff val="50000"/>
                  </a:prstClr>
                </a:solidFill>
                <a:latin typeface="Calibri" panose="020F0502020204030204" pitchFamily="34" charset="0"/>
                <a:ea typeface="Times New Roman" panose="02020603050405020304" pitchFamily="18" charset="0"/>
                <a:cs typeface="Arial" panose="020B0604020202020204" pitchFamily="34" charset="0"/>
              </a:rPr>
              <a:t>Président</a:t>
            </a:r>
            <a:r>
              <a:rPr lang="fr-FR" sz="1300" dirty="0">
                <a:solidFill>
                  <a:prstClr val="black">
                    <a:lumMod val="50000"/>
                    <a:lumOff val="50000"/>
                  </a:prstClr>
                </a:solidFill>
                <a:latin typeface="Calibri" panose="020F0502020204030204" pitchFamily="34" charset="0"/>
                <a:ea typeface="Times New Roman" panose="02020603050405020304" pitchFamily="18" charset="0"/>
                <a:cs typeface="Arial" panose="020B0604020202020204" pitchFamily="34" charset="0"/>
              </a:rPr>
              <a:t> :</a:t>
            </a:r>
            <a:r>
              <a:rPr lang="fr-FR" sz="1300" dirty="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 </a:t>
            </a:r>
            <a:r>
              <a:rPr lang="fr-FR" sz="1300" dirty="0" smtClean="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Présider les réunions du </a:t>
            </a:r>
            <a:r>
              <a:rPr lang="fr-FR" sz="1300" dirty="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c</a:t>
            </a:r>
            <a:r>
              <a:rPr lang="fr-FR" sz="1300" dirty="0" smtClean="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rPr>
              <a:t>lub. Superviser les opérations du club. Représenter le club dans les conseils de secteur et de district.</a:t>
            </a:r>
            <a:endParaRPr lang="fr-FR" sz="1300" dirty="0">
              <a:solidFill>
                <a:prstClr val="black">
                  <a:lumMod val="85000"/>
                  <a:lumOff val="15000"/>
                </a:prstClr>
              </a:solidFill>
              <a:latin typeface="Calibri" panose="020F0502020204030204" pitchFamily="34" charset="0"/>
              <a:ea typeface="Times New Roman" panose="02020603050405020304" pitchFamily="18" charset="0"/>
              <a:cs typeface="Arial" panose="020B0604020202020204" pitchFamily="34" charset="0"/>
            </a:endParaRPr>
          </a:p>
          <a:p>
            <a:pPr marL="268288">
              <a:spcAft>
                <a:spcPts val="0"/>
              </a:spcAft>
            </a:pPr>
            <a:endParaRPr lang="fr-FR" sz="900" dirty="0">
              <a:solidFill>
                <a:schemeClr val="tx1">
                  <a:lumMod val="85000"/>
                  <a:lumOff val="15000"/>
                </a:schemeClr>
              </a:solidFill>
              <a:latin typeface="Calibri" panose="020F0502020204030204" pitchFamily="34" charset="0"/>
              <a:ea typeface="Times New Roman" panose="02020603050405020304" pitchFamily="18" charset="0"/>
              <a:cs typeface="Arial" panose="020B0604020202020204" pitchFamily="34" charset="0"/>
            </a:endParaRPr>
          </a:p>
        </p:txBody>
      </p:sp>
      <p:sp>
        <p:nvSpPr>
          <p:cNvPr id="49" name="Freeform: Shape 48">
            <a:extLst>
              <a:ext uri="{FF2B5EF4-FFF2-40B4-BE49-F238E27FC236}">
                <a16:creationId xmlns:a16="http://schemas.microsoft.com/office/drawing/2014/main" id="{C99DF8DC-F532-4CB1-8057-B6334BEAD6EC}"/>
              </a:ext>
            </a:extLst>
          </p:cNvPr>
          <p:cNvSpPr/>
          <p:nvPr/>
        </p:nvSpPr>
        <p:spPr>
          <a:xfrm>
            <a:off x="3370265" y="4794404"/>
            <a:ext cx="3659683" cy="377992"/>
          </a:xfrm>
          <a:custGeom>
            <a:avLst/>
            <a:gdLst>
              <a:gd name="connsiteX0" fmla="*/ 188042 w 3659683"/>
              <a:gd name="connsiteY0" fmla="*/ 0 h 377992"/>
              <a:gd name="connsiteX1" fmla="*/ 206969 w 3659683"/>
              <a:gd name="connsiteY1" fmla="*/ 1908 h 377992"/>
              <a:gd name="connsiteX2" fmla="*/ 1181941 w 3659683"/>
              <a:gd name="connsiteY2" fmla="*/ 1908 h 377992"/>
              <a:gd name="connsiteX3" fmla="*/ 1200868 w 3659683"/>
              <a:gd name="connsiteY3" fmla="*/ 0 h 377992"/>
              <a:gd name="connsiteX4" fmla="*/ 1219795 w 3659683"/>
              <a:gd name="connsiteY4" fmla="*/ 1908 h 377992"/>
              <a:gd name="connsiteX5" fmla="*/ 2455302 w 3659683"/>
              <a:gd name="connsiteY5" fmla="*/ 1908 h 377992"/>
              <a:gd name="connsiteX6" fmla="*/ 2458815 w 3659683"/>
              <a:gd name="connsiteY6" fmla="*/ 1908 h 377992"/>
              <a:gd name="connsiteX7" fmla="*/ 3468128 w 3659683"/>
              <a:gd name="connsiteY7" fmla="*/ 1908 h 377992"/>
              <a:gd name="connsiteX8" fmla="*/ 3468128 w 3659683"/>
              <a:gd name="connsiteY8" fmla="*/ 2262 h 377992"/>
              <a:gd name="connsiteX9" fmla="*/ 3471641 w 3659683"/>
              <a:gd name="connsiteY9" fmla="*/ 1908 h 377992"/>
              <a:gd name="connsiteX10" fmla="*/ 3659683 w 3659683"/>
              <a:gd name="connsiteY10" fmla="*/ 189950 h 377992"/>
              <a:gd name="connsiteX11" fmla="*/ 3471641 w 3659683"/>
              <a:gd name="connsiteY11" fmla="*/ 377992 h 377992"/>
              <a:gd name="connsiteX12" fmla="*/ 3468128 w 3659683"/>
              <a:gd name="connsiteY12" fmla="*/ 377638 h 377992"/>
              <a:gd name="connsiteX13" fmla="*/ 3468128 w 3659683"/>
              <a:gd name="connsiteY13" fmla="*/ 377992 h 377992"/>
              <a:gd name="connsiteX14" fmla="*/ 2458815 w 3659683"/>
              <a:gd name="connsiteY14" fmla="*/ 377992 h 377992"/>
              <a:gd name="connsiteX15" fmla="*/ 2455302 w 3659683"/>
              <a:gd name="connsiteY15" fmla="*/ 377992 h 377992"/>
              <a:gd name="connsiteX16" fmla="*/ 1196877 w 3659683"/>
              <a:gd name="connsiteY16" fmla="*/ 377992 h 377992"/>
              <a:gd name="connsiteX17" fmla="*/ 184051 w 3659683"/>
              <a:gd name="connsiteY17" fmla="*/ 377992 h 377992"/>
              <a:gd name="connsiteX18" fmla="*/ 184051 w 3659683"/>
              <a:gd name="connsiteY18" fmla="*/ 375682 h 377992"/>
              <a:gd name="connsiteX19" fmla="*/ 150145 w 3659683"/>
              <a:gd name="connsiteY19" fmla="*/ 372264 h 377992"/>
              <a:gd name="connsiteX20" fmla="*/ 0 w 3659683"/>
              <a:gd name="connsiteY20" fmla="*/ 188042 h 377992"/>
              <a:gd name="connsiteX21" fmla="*/ 188042 w 3659683"/>
              <a:gd name="connsiteY21"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59683" h="377992">
                <a:moveTo>
                  <a:pt x="188042" y="0"/>
                </a:moveTo>
                <a:lnTo>
                  <a:pt x="206969" y="1908"/>
                </a:lnTo>
                <a:lnTo>
                  <a:pt x="1181941" y="1908"/>
                </a:lnTo>
                <a:lnTo>
                  <a:pt x="1200868" y="0"/>
                </a:lnTo>
                <a:lnTo>
                  <a:pt x="1219795" y="1908"/>
                </a:lnTo>
                <a:lnTo>
                  <a:pt x="2455302" y="1908"/>
                </a:lnTo>
                <a:lnTo>
                  <a:pt x="2458815" y="1908"/>
                </a:lnTo>
                <a:lnTo>
                  <a:pt x="3468128" y="1908"/>
                </a:lnTo>
                <a:lnTo>
                  <a:pt x="3468128" y="2262"/>
                </a:lnTo>
                <a:lnTo>
                  <a:pt x="3471641" y="1908"/>
                </a:lnTo>
                <a:cubicBezTo>
                  <a:pt x="3575494" y="1908"/>
                  <a:pt x="3659683" y="86097"/>
                  <a:pt x="3659683" y="189950"/>
                </a:cubicBezTo>
                <a:cubicBezTo>
                  <a:pt x="3659683" y="293803"/>
                  <a:pt x="3575494" y="377992"/>
                  <a:pt x="3471641" y="377992"/>
                </a:cubicBezTo>
                <a:lnTo>
                  <a:pt x="3468128" y="377638"/>
                </a:lnTo>
                <a:lnTo>
                  <a:pt x="3468128" y="377992"/>
                </a:lnTo>
                <a:lnTo>
                  <a:pt x="2458815" y="377992"/>
                </a:lnTo>
                <a:lnTo>
                  <a:pt x="2455302" y="377992"/>
                </a:lnTo>
                <a:lnTo>
                  <a:pt x="1196877" y="377992"/>
                </a:lnTo>
                <a:lnTo>
                  <a:pt x="184051" y="377992"/>
                </a:lnTo>
                <a:lnTo>
                  <a:pt x="184051" y="375682"/>
                </a:lnTo>
                <a:lnTo>
                  <a:pt x="150145" y="372264"/>
                </a:lnTo>
                <a:cubicBezTo>
                  <a:pt x="64457" y="354730"/>
                  <a:pt x="0" y="278914"/>
                  <a:pt x="0" y="188042"/>
                </a:cubicBezTo>
                <a:cubicBezTo>
                  <a:pt x="0" y="84189"/>
                  <a:pt x="84189" y="0"/>
                  <a:pt x="188042" y="0"/>
                </a:cubicBezTo>
                <a:close/>
              </a:path>
            </a:pathLst>
          </a:cu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1910" algn="ctr">
              <a:lnSpc>
                <a:spcPct val="107000"/>
              </a:lnSpc>
              <a:spcAft>
                <a:spcPts val="800"/>
              </a:spcAft>
            </a:pPr>
            <a:r>
              <a:rPr lang="fr-FR" b="1" dirty="0">
                <a:solidFill>
                  <a:srgbClr val="FFFFFF"/>
                </a:solidFill>
                <a:ea typeface="Calibri" panose="020F0502020204030204" pitchFamily="34" charset="0"/>
                <a:cs typeface="Arial" panose="020B0604020202020204" pitchFamily="34" charset="0"/>
              </a:rPr>
              <a:t>FORMATIONS</a:t>
            </a:r>
            <a:endParaRPr lang="fr-FR" sz="1000" dirty="0">
              <a:ea typeface="Calibri" panose="020F0502020204030204" pitchFamily="34" charset="0"/>
              <a:cs typeface="Arial" panose="020B0604020202020204" pitchFamily="34" charset="0"/>
            </a:endParaRPr>
          </a:p>
        </p:txBody>
      </p:sp>
      <p:sp>
        <p:nvSpPr>
          <p:cNvPr id="50" name="Subtitle 2">
            <a:extLst>
              <a:ext uri="{FF2B5EF4-FFF2-40B4-BE49-F238E27FC236}">
                <a16:creationId xmlns:a16="http://schemas.microsoft.com/office/drawing/2014/main" id="{C1C2422F-3056-4538-B7A3-24F048FF9B5F}"/>
              </a:ext>
            </a:extLst>
          </p:cNvPr>
          <p:cNvSpPr/>
          <p:nvPr/>
        </p:nvSpPr>
        <p:spPr>
          <a:xfrm>
            <a:off x="2765662" y="5233710"/>
            <a:ext cx="4701938" cy="2601177"/>
          </a:xfrm>
          <a:prstGeom prst="rect">
            <a:avLst/>
          </a:prstGeom>
          <a:noFill/>
          <a:ln cap="flat">
            <a:noFill/>
            <a:prstDash val="solid"/>
          </a:ln>
        </p:spPr>
        <p:txBody>
          <a:bodyPr vert="horz" wrap="square" lIns="91440" tIns="45720" rIns="91440" bIns="45720" anchor="t" anchorCtr="0" compatLnSpc="0">
            <a:noAutofit/>
          </a:bodyPr>
          <a:lstStyle/>
          <a:p>
            <a:pPr marL="180975" lvl="0" indent="-180975" fontAlgn="base">
              <a:lnSpc>
                <a:spcPct val="107000"/>
              </a:lnSpc>
              <a:spcBef>
                <a:spcPts val="100"/>
              </a:spcBef>
              <a:spcAft>
                <a:spcPts val="100"/>
              </a:spcAft>
              <a:buFont typeface="Symbol" panose="05050102010706020507" pitchFamily="18" charset="2"/>
              <a:buChar char=""/>
            </a:pPr>
            <a:r>
              <a:rPr lang="fr-FR" sz="1300" b="1" dirty="0" smtClean="0">
                <a:solidFill>
                  <a:schemeClr val="tx1">
                    <a:lumMod val="85000"/>
                    <a:lumOff val="15000"/>
                  </a:schemeClr>
                </a:solidFill>
                <a:latin typeface="Calibri" panose="020F0502020204030204" pitchFamily="34" charset="0"/>
                <a:cs typeface="Arial" panose="020B0604020202020204" pitchFamily="34" charset="0"/>
              </a:rPr>
              <a:t>L’ANNÉE 2019 </a:t>
            </a:r>
            <a:r>
              <a:rPr lang="fr-FR" sz="1300" b="1" dirty="0">
                <a:solidFill>
                  <a:schemeClr val="tx1">
                    <a:lumMod val="85000"/>
                    <a:lumOff val="15000"/>
                  </a:schemeClr>
                </a:solidFill>
                <a:latin typeface="Calibri" panose="020F0502020204030204" pitchFamily="34" charset="0"/>
                <a:cs typeface="Arial" panose="020B0604020202020204" pitchFamily="34" charset="0"/>
              </a:rPr>
              <a:t>:</a:t>
            </a:r>
          </a:p>
          <a:p>
            <a:pPr marL="630555" indent="-270510">
              <a:lnSpc>
                <a:spcPct val="107000"/>
              </a:lnSpc>
              <a:spcBef>
                <a:spcPts val="100"/>
              </a:spcBef>
              <a:spcAft>
                <a:spcPts val="100"/>
              </a:spcAft>
            </a:pPr>
            <a:r>
              <a:rPr lang="fr-FR" sz="1200" b="1"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rPr>
              <a:t>Apprendre-a-coder.com</a:t>
            </a:r>
            <a:endParaRPr lang="fr-FR" sz="1100"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806450" indent="-90488" fontAlgn="base">
              <a:lnSpc>
                <a:spcPct val="107000"/>
              </a:lnSpc>
              <a:spcBef>
                <a:spcPts val="100"/>
              </a:spcBef>
              <a:spcAft>
                <a:spcPts val="100"/>
              </a:spcAft>
              <a:buFont typeface="Wingdings" panose="05000000000000000000" pitchFamily="2" charset="2"/>
              <a:buChar char=""/>
            </a:pPr>
            <a:r>
              <a:rPr lang="fr-FR" sz="1200" dirty="0" smtClean="0">
                <a:solidFill>
                  <a:schemeClr val="tx1">
                    <a:lumMod val="50000"/>
                    <a:lumOff val="50000"/>
                  </a:schemeClr>
                </a:solidFill>
                <a:latin typeface="Calibri" panose="020F0502020204030204" pitchFamily="34" charset="0"/>
                <a:cs typeface="Arial" panose="020B0604020202020204" pitchFamily="34" charset="0"/>
              </a:rPr>
              <a:t>Formation online "Développeur Web"</a:t>
            </a:r>
          </a:p>
          <a:p>
            <a:pPr marL="180975" indent="-180975" fontAlgn="base">
              <a:lnSpc>
                <a:spcPct val="107000"/>
              </a:lnSpc>
              <a:spcBef>
                <a:spcPts val="100"/>
              </a:spcBef>
              <a:spcAft>
                <a:spcPts val="100"/>
              </a:spcAft>
              <a:buFont typeface="Symbol" panose="05050102010706020507" pitchFamily="18" charset="2"/>
              <a:buChar char=""/>
            </a:pPr>
            <a:r>
              <a:rPr lang="fr-FR" sz="1300" b="1" dirty="0" smtClean="0">
                <a:solidFill>
                  <a:schemeClr val="tx1">
                    <a:lumMod val="85000"/>
                    <a:lumOff val="15000"/>
                  </a:schemeClr>
                </a:solidFill>
                <a:latin typeface="Calibri" panose="020F0502020204030204" pitchFamily="34" charset="0"/>
                <a:cs typeface="Arial" panose="020B0604020202020204" pitchFamily="34" charset="0"/>
              </a:rPr>
              <a:t>L’ANNÉE 2019 </a:t>
            </a:r>
            <a:r>
              <a:rPr lang="fr-FR" sz="1300" b="1" dirty="0">
                <a:solidFill>
                  <a:schemeClr val="tx1">
                    <a:lumMod val="85000"/>
                    <a:lumOff val="15000"/>
                  </a:schemeClr>
                </a:solidFill>
                <a:latin typeface="Calibri" panose="020F0502020204030204" pitchFamily="34" charset="0"/>
                <a:cs typeface="Arial" panose="020B0604020202020204" pitchFamily="34" charset="0"/>
              </a:rPr>
              <a:t>:</a:t>
            </a:r>
          </a:p>
          <a:p>
            <a:pPr marL="630555" indent="-270510">
              <a:lnSpc>
                <a:spcPct val="107000"/>
              </a:lnSpc>
              <a:spcBef>
                <a:spcPts val="100"/>
              </a:spcBef>
              <a:spcAft>
                <a:spcPts val="100"/>
              </a:spcAft>
            </a:pPr>
            <a:r>
              <a:rPr lang="fr-FR" sz="1200" b="1"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rPr>
              <a:t>Ecole Polytechnique d’Agadir</a:t>
            </a:r>
            <a:endParaRPr lang="fr-FR" sz="11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806450" lvl="0" indent="-90488" fontAlgn="base">
              <a:lnSpc>
                <a:spcPct val="107000"/>
              </a:lnSpc>
              <a:spcBef>
                <a:spcPts val="100"/>
              </a:spcBef>
              <a:spcAft>
                <a:spcPts val="100"/>
              </a:spcAft>
              <a:buFont typeface="Wingdings" panose="05000000000000000000" pitchFamily="2" charset="2"/>
              <a:buChar char=""/>
            </a:pPr>
            <a:r>
              <a:rPr lang="fr-FR" sz="1200" dirty="0" smtClean="0">
                <a:solidFill>
                  <a:schemeClr val="tx1">
                    <a:lumMod val="50000"/>
                    <a:lumOff val="50000"/>
                  </a:schemeClr>
                </a:solidFill>
                <a:latin typeface="Calibri" panose="020F0502020204030204" pitchFamily="34" charset="0"/>
                <a:cs typeface="Arial" panose="020B0604020202020204" pitchFamily="34" charset="0"/>
              </a:rPr>
              <a:t>Classe préparatoire intégrée</a:t>
            </a:r>
            <a:endParaRPr lang="fr-FR" sz="1200" dirty="0">
              <a:solidFill>
                <a:schemeClr val="tx1">
                  <a:lumMod val="50000"/>
                  <a:lumOff val="50000"/>
                </a:schemeClr>
              </a:solidFill>
              <a:latin typeface="Calibri" panose="020F0502020204030204" pitchFamily="34" charset="0"/>
              <a:cs typeface="Arial" panose="020B0604020202020204" pitchFamily="34" charset="0"/>
            </a:endParaRPr>
          </a:p>
          <a:p>
            <a:pPr marL="715962" lvl="0" fontAlgn="base">
              <a:lnSpc>
                <a:spcPct val="107000"/>
              </a:lnSpc>
              <a:spcBef>
                <a:spcPts val="100"/>
              </a:spcBef>
              <a:spcAft>
                <a:spcPts val="100"/>
              </a:spcAft>
            </a:pPr>
            <a:endParaRPr lang="fr-FR" sz="1200" dirty="0">
              <a:solidFill>
                <a:schemeClr val="tx1">
                  <a:lumMod val="50000"/>
                  <a:lumOff val="50000"/>
                </a:schemeClr>
              </a:solidFill>
              <a:latin typeface="Calibri" panose="020F0502020204030204" pitchFamily="34" charset="0"/>
              <a:cs typeface="Arial" panose="020B0604020202020204" pitchFamily="34" charset="0"/>
            </a:endParaRPr>
          </a:p>
          <a:p>
            <a:pPr marL="180975" lvl="0" indent="-180975" fontAlgn="base">
              <a:lnSpc>
                <a:spcPct val="107000"/>
              </a:lnSpc>
              <a:spcBef>
                <a:spcPts val="100"/>
              </a:spcBef>
              <a:spcAft>
                <a:spcPts val="100"/>
              </a:spcAft>
              <a:buFont typeface="Symbol" panose="05050102010706020507" pitchFamily="18" charset="2"/>
              <a:buChar char=""/>
            </a:pPr>
            <a:r>
              <a:rPr lang="fr-FR" sz="1300" b="1" dirty="0">
                <a:solidFill>
                  <a:schemeClr val="tx1">
                    <a:lumMod val="85000"/>
                    <a:lumOff val="15000"/>
                  </a:schemeClr>
                </a:solidFill>
                <a:latin typeface="Calibri" panose="020F0502020204030204" pitchFamily="34" charset="0"/>
                <a:cs typeface="Arial" panose="020B0604020202020204" pitchFamily="34" charset="0"/>
              </a:rPr>
              <a:t>L’ANNÉE </a:t>
            </a:r>
            <a:r>
              <a:rPr lang="fr-FR" sz="1300" b="1" dirty="0" smtClean="0">
                <a:solidFill>
                  <a:schemeClr val="tx1">
                    <a:lumMod val="85000"/>
                    <a:lumOff val="15000"/>
                  </a:schemeClr>
                </a:solidFill>
                <a:latin typeface="Calibri" panose="020F0502020204030204" pitchFamily="34" charset="0"/>
                <a:cs typeface="Arial" panose="020B0604020202020204" pitchFamily="34" charset="0"/>
              </a:rPr>
              <a:t>2017 </a:t>
            </a:r>
            <a:r>
              <a:rPr lang="fr-FR" sz="1300" b="1" dirty="0">
                <a:solidFill>
                  <a:schemeClr val="tx1">
                    <a:lumMod val="85000"/>
                    <a:lumOff val="15000"/>
                  </a:schemeClr>
                </a:solidFill>
                <a:latin typeface="Calibri" panose="020F0502020204030204" pitchFamily="34" charset="0"/>
                <a:cs typeface="Arial" panose="020B0604020202020204" pitchFamily="34" charset="0"/>
              </a:rPr>
              <a:t>:</a:t>
            </a:r>
          </a:p>
          <a:p>
            <a:pPr marL="630555" indent="-270510">
              <a:lnSpc>
                <a:spcPct val="107000"/>
              </a:lnSpc>
              <a:spcBef>
                <a:spcPts val="100"/>
              </a:spcBef>
              <a:spcAft>
                <a:spcPts val="100"/>
              </a:spcAft>
            </a:pPr>
            <a:r>
              <a:rPr lang="fr-FR" sz="1200" b="1" dirty="0" smtClean="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rPr>
              <a:t>Prytanée Militaire de Niamey</a:t>
            </a:r>
            <a:endParaRPr lang="fr-FR" sz="11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806450" indent="-90488" fontAlgn="base">
              <a:lnSpc>
                <a:spcPct val="107000"/>
              </a:lnSpc>
              <a:spcBef>
                <a:spcPts val="100"/>
              </a:spcBef>
              <a:spcAft>
                <a:spcPts val="100"/>
              </a:spcAft>
              <a:buFont typeface="Wingdings" panose="05000000000000000000" pitchFamily="2" charset="2"/>
              <a:buChar char=""/>
            </a:pPr>
            <a:r>
              <a:rPr lang="fr-FR" sz="1200" dirty="0">
                <a:solidFill>
                  <a:schemeClr val="tx1">
                    <a:lumMod val="50000"/>
                    <a:lumOff val="50000"/>
                  </a:schemeClr>
                </a:solidFill>
                <a:latin typeface="Calibri" panose="020F0502020204030204" pitchFamily="34" charset="0"/>
                <a:cs typeface="Arial" panose="020B0604020202020204" pitchFamily="34" charset="0"/>
              </a:rPr>
              <a:t>Baccalauréat </a:t>
            </a:r>
            <a:r>
              <a:rPr lang="fr-FR" sz="1200" dirty="0" smtClean="0">
                <a:solidFill>
                  <a:schemeClr val="tx1">
                    <a:lumMod val="50000"/>
                    <a:lumOff val="50000"/>
                  </a:schemeClr>
                </a:solidFill>
                <a:latin typeface="Calibri" panose="020F0502020204030204" pitchFamily="34" charset="0"/>
                <a:cs typeface="Arial" panose="020B0604020202020204" pitchFamily="34" charset="0"/>
              </a:rPr>
              <a:t>C </a:t>
            </a:r>
          </a:p>
          <a:p>
            <a:pPr indent="-131445">
              <a:lnSpc>
                <a:spcPct val="107000"/>
              </a:lnSpc>
              <a:spcBef>
                <a:spcPts val="300"/>
              </a:spcBef>
              <a:spcAft>
                <a:spcPts val="300"/>
              </a:spcAft>
            </a:pPr>
            <a:r>
              <a:rPr lang="fr-FR" sz="1200" b="1" dirty="0" smtClean="0">
                <a:effectLst/>
                <a:latin typeface="Calibri" panose="020F0502020204030204" pitchFamily="34" charset="0"/>
                <a:ea typeface="Calibri" panose="020F0502020204030204" pitchFamily="34" charset="0"/>
                <a:cs typeface="Arial" panose="020B0604020202020204" pitchFamily="34" charset="0"/>
              </a:rPr>
              <a:t> </a:t>
            </a:r>
            <a:endParaRPr lang="fr-FR"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FAB4F22C-68EB-4D19-B8CA-362AC96A4640}"/>
              </a:ext>
            </a:extLst>
          </p:cNvPr>
          <p:cNvSpPr/>
          <p:nvPr/>
        </p:nvSpPr>
        <p:spPr>
          <a:xfrm>
            <a:off x="3370265" y="7943951"/>
            <a:ext cx="3659683" cy="377992"/>
          </a:xfrm>
          <a:custGeom>
            <a:avLst/>
            <a:gdLst>
              <a:gd name="connsiteX0" fmla="*/ 188042 w 3659683"/>
              <a:gd name="connsiteY0" fmla="*/ 0 h 377992"/>
              <a:gd name="connsiteX1" fmla="*/ 206969 w 3659683"/>
              <a:gd name="connsiteY1" fmla="*/ 1908 h 377992"/>
              <a:gd name="connsiteX2" fmla="*/ 1181941 w 3659683"/>
              <a:gd name="connsiteY2" fmla="*/ 1908 h 377992"/>
              <a:gd name="connsiteX3" fmla="*/ 1200868 w 3659683"/>
              <a:gd name="connsiteY3" fmla="*/ 0 h 377992"/>
              <a:gd name="connsiteX4" fmla="*/ 1219795 w 3659683"/>
              <a:gd name="connsiteY4" fmla="*/ 1908 h 377992"/>
              <a:gd name="connsiteX5" fmla="*/ 2455302 w 3659683"/>
              <a:gd name="connsiteY5" fmla="*/ 1908 h 377992"/>
              <a:gd name="connsiteX6" fmla="*/ 2458815 w 3659683"/>
              <a:gd name="connsiteY6" fmla="*/ 1908 h 377992"/>
              <a:gd name="connsiteX7" fmla="*/ 3468128 w 3659683"/>
              <a:gd name="connsiteY7" fmla="*/ 1908 h 377992"/>
              <a:gd name="connsiteX8" fmla="*/ 3468128 w 3659683"/>
              <a:gd name="connsiteY8" fmla="*/ 2262 h 377992"/>
              <a:gd name="connsiteX9" fmla="*/ 3471641 w 3659683"/>
              <a:gd name="connsiteY9" fmla="*/ 1908 h 377992"/>
              <a:gd name="connsiteX10" fmla="*/ 3659683 w 3659683"/>
              <a:gd name="connsiteY10" fmla="*/ 189950 h 377992"/>
              <a:gd name="connsiteX11" fmla="*/ 3471641 w 3659683"/>
              <a:gd name="connsiteY11" fmla="*/ 377992 h 377992"/>
              <a:gd name="connsiteX12" fmla="*/ 3468128 w 3659683"/>
              <a:gd name="connsiteY12" fmla="*/ 377638 h 377992"/>
              <a:gd name="connsiteX13" fmla="*/ 3468128 w 3659683"/>
              <a:gd name="connsiteY13" fmla="*/ 377992 h 377992"/>
              <a:gd name="connsiteX14" fmla="*/ 2458815 w 3659683"/>
              <a:gd name="connsiteY14" fmla="*/ 377992 h 377992"/>
              <a:gd name="connsiteX15" fmla="*/ 2455302 w 3659683"/>
              <a:gd name="connsiteY15" fmla="*/ 377992 h 377992"/>
              <a:gd name="connsiteX16" fmla="*/ 1196877 w 3659683"/>
              <a:gd name="connsiteY16" fmla="*/ 377992 h 377992"/>
              <a:gd name="connsiteX17" fmla="*/ 184051 w 3659683"/>
              <a:gd name="connsiteY17" fmla="*/ 377992 h 377992"/>
              <a:gd name="connsiteX18" fmla="*/ 184051 w 3659683"/>
              <a:gd name="connsiteY18" fmla="*/ 375682 h 377992"/>
              <a:gd name="connsiteX19" fmla="*/ 150145 w 3659683"/>
              <a:gd name="connsiteY19" fmla="*/ 372264 h 377992"/>
              <a:gd name="connsiteX20" fmla="*/ 0 w 3659683"/>
              <a:gd name="connsiteY20" fmla="*/ 188042 h 377992"/>
              <a:gd name="connsiteX21" fmla="*/ 188042 w 3659683"/>
              <a:gd name="connsiteY21" fmla="*/ 0 h 37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59683" h="377992">
                <a:moveTo>
                  <a:pt x="188042" y="0"/>
                </a:moveTo>
                <a:lnTo>
                  <a:pt x="206969" y="1908"/>
                </a:lnTo>
                <a:lnTo>
                  <a:pt x="1181941" y="1908"/>
                </a:lnTo>
                <a:lnTo>
                  <a:pt x="1200868" y="0"/>
                </a:lnTo>
                <a:lnTo>
                  <a:pt x="1219795" y="1908"/>
                </a:lnTo>
                <a:lnTo>
                  <a:pt x="2455302" y="1908"/>
                </a:lnTo>
                <a:lnTo>
                  <a:pt x="2458815" y="1908"/>
                </a:lnTo>
                <a:lnTo>
                  <a:pt x="3468128" y="1908"/>
                </a:lnTo>
                <a:lnTo>
                  <a:pt x="3468128" y="2262"/>
                </a:lnTo>
                <a:lnTo>
                  <a:pt x="3471641" y="1908"/>
                </a:lnTo>
                <a:cubicBezTo>
                  <a:pt x="3575494" y="1908"/>
                  <a:pt x="3659683" y="86097"/>
                  <a:pt x="3659683" y="189950"/>
                </a:cubicBezTo>
                <a:cubicBezTo>
                  <a:pt x="3659683" y="293803"/>
                  <a:pt x="3575494" y="377992"/>
                  <a:pt x="3471641" y="377992"/>
                </a:cubicBezTo>
                <a:lnTo>
                  <a:pt x="3468128" y="377638"/>
                </a:lnTo>
                <a:lnTo>
                  <a:pt x="3468128" y="377992"/>
                </a:lnTo>
                <a:lnTo>
                  <a:pt x="2458815" y="377992"/>
                </a:lnTo>
                <a:lnTo>
                  <a:pt x="2455302" y="377992"/>
                </a:lnTo>
                <a:lnTo>
                  <a:pt x="1196877" y="377992"/>
                </a:lnTo>
                <a:lnTo>
                  <a:pt x="184051" y="377992"/>
                </a:lnTo>
                <a:lnTo>
                  <a:pt x="184051" y="375682"/>
                </a:lnTo>
                <a:lnTo>
                  <a:pt x="150145" y="372264"/>
                </a:lnTo>
                <a:cubicBezTo>
                  <a:pt x="64457" y="354730"/>
                  <a:pt x="0" y="278914"/>
                  <a:pt x="0" y="188042"/>
                </a:cubicBezTo>
                <a:cubicBezTo>
                  <a:pt x="0" y="84189"/>
                  <a:pt x="84189" y="0"/>
                  <a:pt x="188042" y="0"/>
                </a:cubicBezTo>
                <a:close/>
              </a:path>
            </a:pathLst>
          </a:cu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1910" algn="ctr">
              <a:lnSpc>
                <a:spcPct val="107000"/>
              </a:lnSpc>
              <a:spcAft>
                <a:spcPts val="800"/>
              </a:spcAft>
            </a:pPr>
            <a:r>
              <a:rPr lang="fr-FR" b="1" dirty="0">
                <a:solidFill>
                  <a:srgbClr val="FFFFFF"/>
                </a:solidFill>
                <a:ea typeface="Calibri" panose="020F0502020204030204" pitchFamily="34" charset="0"/>
                <a:cs typeface="Arial" panose="020B0604020202020204" pitchFamily="34" charset="0"/>
              </a:rPr>
              <a:t>COMPETENCES</a:t>
            </a:r>
            <a:endParaRPr lang="fr-FR" sz="1000" dirty="0">
              <a:ea typeface="Calibri" panose="020F050202020403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D2E37E33-1075-4074-9C2E-36D7AD123584}"/>
              </a:ext>
            </a:extLst>
          </p:cNvPr>
          <p:cNvSpPr>
            <a:spLocks/>
          </p:cNvSpPr>
          <p:nvPr/>
        </p:nvSpPr>
        <p:spPr>
          <a:xfrm>
            <a:off x="2737350" y="8385428"/>
            <a:ext cx="4704944" cy="1937787"/>
          </a:xfrm>
          <a:prstGeom prst="rect">
            <a:avLst/>
          </a:prstGeom>
          <a:noFill/>
          <a:ln cap="flat">
            <a:noFill/>
            <a:prstDash val="solid"/>
          </a:ln>
        </p:spPr>
        <p:txBody>
          <a:bodyPr vert="horz" wrap="square" lIns="91440" tIns="45720" rIns="91440" bIns="45720" anchor="t" anchorCtr="0" compatLnSpc="0">
            <a:noAutofit/>
          </a:bodyPr>
          <a:lstStyle/>
          <a:p>
            <a:pPr marL="180975" indent="-180975">
              <a:spcBef>
                <a:spcPts val="600"/>
              </a:spcBef>
              <a:spcAft>
                <a:spcPts val="600"/>
              </a:spcAft>
              <a:buFont typeface="Arial" panose="020B0604020202020204" pitchFamily="34" charset="0"/>
              <a:buChar char="•"/>
            </a:pPr>
            <a:r>
              <a:rPr lang="fr-FR" sz="1200" b="1" dirty="0" smtClean="0">
                <a:latin typeface="Calibri" panose="020F0502020204030204" pitchFamily="34" charset="0"/>
                <a:cs typeface="Arial" panose="020B0604020202020204" pitchFamily="34" charset="0"/>
              </a:rPr>
              <a:t>Bureautique </a:t>
            </a:r>
            <a:r>
              <a:rPr lang="fr-FR" sz="1200" b="1" dirty="0">
                <a:latin typeface="Calibri" panose="020F0502020204030204" pitchFamily="34" charset="0"/>
                <a:cs typeface="Arial" panose="020B0604020202020204" pitchFamily="34" charset="0"/>
              </a:rPr>
              <a:t>: MOS (Word, Excel</a:t>
            </a:r>
            <a:r>
              <a:rPr lang="fr-FR" sz="1200" b="1" dirty="0" smtClean="0">
                <a:latin typeface="Calibri" panose="020F0502020204030204" pitchFamily="34" charset="0"/>
                <a:cs typeface="Arial" panose="020B0604020202020204" pitchFamily="34" charset="0"/>
              </a:rPr>
              <a:t>, PowerPoint, </a:t>
            </a:r>
            <a:r>
              <a:rPr lang="fr-FR" sz="1200" b="1" dirty="0">
                <a:latin typeface="Calibri" panose="020F0502020204030204" pitchFamily="34" charset="0"/>
                <a:cs typeface="Arial" panose="020B0604020202020204" pitchFamily="34" charset="0"/>
              </a:rPr>
              <a:t>Access) ;</a:t>
            </a:r>
          </a:p>
          <a:p>
            <a:pPr marL="180975" indent="-180975">
              <a:spcBef>
                <a:spcPts val="600"/>
              </a:spcBef>
              <a:spcAft>
                <a:spcPts val="600"/>
              </a:spcAft>
              <a:buFont typeface="Arial" panose="020B0604020202020204" pitchFamily="34" charset="0"/>
              <a:buChar char="•"/>
            </a:pPr>
            <a:r>
              <a:rPr lang="fr-FR" sz="1200" b="1" dirty="0" smtClean="0">
                <a:latin typeface="Calibri" panose="020F0502020204030204" pitchFamily="34" charset="0"/>
                <a:cs typeface="Arial" panose="020B0604020202020204" pitchFamily="34" charset="0"/>
              </a:rPr>
              <a:t>CFAO </a:t>
            </a:r>
            <a:r>
              <a:rPr lang="fr-FR" sz="1200" b="1" dirty="0">
                <a:latin typeface="Calibri" panose="020F0502020204030204" pitchFamily="34" charset="0"/>
                <a:cs typeface="Arial" panose="020B0604020202020204" pitchFamily="34" charset="0"/>
              </a:rPr>
              <a:t>: Autocad, SolidWorks, Blender ;</a:t>
            </a:r>
          </a:p>
          <a:p>
            <a:pPr marL="180975" indent="-180975">
              <a:spcBef>
                <a:spcPts val="600"/>
              </a:spcBef>
              <a:spcAft>
                <a:spcPts val="600"/>
              </a:spcAft>
              <a:buFont typeface="Arial" panose="020B0604020202020204" pitchFamily="34" charset="0"/>
              <a:buChar char="•"/>
            </a:pPr>
            <a:r>
              <a:rPr lang="fr-FR" sz="1200" b="1" dirty="0" smtClean="0">
                <a:latin typeface="Calibri" panose="020F0502020204030204" pitchFamily="34" charset="0"/>
                <a:cs typeface="Arial" panose="020B0604020202020204" pitchFamily="34" charset="0"/>
              </a:rPr>
              <a:t>Programmation </a:t>
            </a:r>
            <a:r>
              <a:rPr lang="fr-FR" sz="1200" b="1" dirty="0">
                <a:latin typeface="Calibri" panose="020F0502020204030204" pitchFamily="34" charset="0"/>
                <a:cs typeface="Arial" panose="020B0604020202020204" pitchFamily="34" charset="0"/>
              </a:rPr>
              <a:t>(langage C, C++) ;</a:t>
            </a:r>
          </a:p>
          <a:p>
            <a:pPr marL="180975" indent="-180975">
              <a:spcBef>
                <a:spcPts val="600"/>
              </a:spcBef>
              <a:spcAft>
                <a:spcPts val="600"/>
              </a:spcAft>
              <a:buFont typeface="Arial" panose="020B0604020202020204" pitchFamily="34" charset="0"/>
              <a:buChar char="•"/>
            </a:pPr>
            <a:r>
              <a:rPr lang="fr-FR" sz="1200" b="1" dirty="0" smtClean="0">
                <a:latin typeface="Calibri" panose="020F0502020204030204" pitchFamily="34" charset="0"/>
                <a:cs typeface="Arial" panose="020B0604020202020204" pitchFamily="34" charset="0"/>
              </a:rPr>
              <a:t>Développement </a:t>
            </a:r>
            <a:r>
              <a:rPr lang="fr-FR" sz="1200" b="1" dirty="0">
                <a:latin typeface="Calibri" panose="020F0502020204030204" pitchFamily="34" charset="0"/>
                <a:cs typeface="Arial" panose="020B0604020202020204" pitchFamily="34" charset="0"/>
              </a:rPr>
              <a:t>Web </a:t>
            </a:r>
            <a:r>
              <a:rPr lang="fr-FR" sz="1200" b="1" dirty="0" smtClean="0">
                <a:latin typeface="Calibri" panose="020F0502020204030204" pitchFamily="34" charset="0"/>
                <a:cs typeface="Arial" panose="020B0604020202020204" pitchFamily="34" charset="0"/>
              </a:rPr>
              <a:t>;</a:t>
            </a:r>
          </a:p>
          <a:p>
            <a:pPr marL="180975" indent="-180975">
              <a:spcBef>
                <a:spcPts val="600"/>
              </a:spcBef>
              <a:spcAft>
                <a:spcPts val="600"/>
              </a:spcAft>
              <a:buFont typeface="Arial" panose="020B0604020202020204" pitchFamily="34" charset="0"/>
              <a:buChar char="•"/>
            </a:pPr>
            <a:r>
              <a:rPr lang="fr-FR" sz="1200" b="1" dirty="0">
                <a:latin typeface="Calibri" panose="020F0502020204030204" pitchFamily="34" charset="0"/>
                <a:cs typeface="Arial" panose="020B0604020202020204" pitchFamily="34" charset="0"/>
              </a:rPr>
              <a:t>Système d'exploitation </a:t>
            </a:r>
            <a:r>
              <a:rPr lang="fr-FR" sz="1200" b="1" dirty="0" smtClean="0">
                <a:latin typeface="Calibri" panose="020F0502020204030204" pitchFamily="34" charset="0"/>
                <a:cs typeface="Arial" panose="020B0604020202020204" pitchFamily="34" charset="0"/>
              </a:rPr>
              <a:t>(Linux, Windows) ;</a:t>
            </a:r>
            <a:endParaRPr lang="fr-FR" sz="1200" b="1" dirty="0">
              <a:latin typeface="Calibri" panose="020F0502020204030204" pitchFamily="34" charset="0"/>
              <a:cs typeface="Arial" panose="020B0604020202020204" pitchFamily="34" charset="0"/>
            </a:endParaRPr>
          </a:p>
          <a:p>
            <a:pPr marL="180975" indent="-180975">
              <a:spcBef>
                <a:spcPts val="600"/>
              </a:spcBef>
              <a:spcAft>
                <a:spcPts val="600"/>
              </a:spcAft>
              <a:buFont typeface="Arial" panose="020B0604020202020204" pitchFamily="34" charset="0"/>
              <a:buChar char="•"/>
            </a:pPr>
            <a:r>
              <a:rPr lang="fr-FR" sz="1200" b="1" dirty="0" smtClean="0">
                <a:latin typeface="Calibri" panose="020F0502020204030204" pitchFamily="34" charset="0"/>
                <a:cs typeface="Arial" panose="020B0604020202020204" pitchFamily="34" charset="0"/>
              </a:rPr>
              <a:t>Technique </a:t>
            </a:r>
            <a:r>
              <a:rPr lang="fr-FR" sz="1200" b="1" dirty="0">
                <a:latin typeface="Calibri" panose="020F0502020204030204" pitchFamily="34" charset="0"/>
                <a:cs typeface="Arial" panose="020B0604020202020204" pitchFamily="34" charset="0"/>
              </a:rPr>
              <a:t>de communication : prise parole en public.</a:t>
            </a:r>
          </a:p>
        </p:txBody>
      </p:sp>
      <p:sp>
        <p:nvSpPr>
          <p:cNvPr id="53" name="Oval 52">
            <a:extLst>
              <a:ext uri="{FF2B5EF4-FFF2-40B4-BE49-F238E27FC236}">
                <a16:creationId xmlns:a16="http://schemas.microsoft.com/office/drawing/2014/main" id="{77CAE1FB-B02F-4657-AD49-C95EF3E3141F}"/>
              </a:ext>
            </a:extLst>
          </p:cNvPr>
          <p:cNvSpPr/>
          <p:nvPr/>
        </p:nvSpPr>
        <p:spPr>
          <a:xfrm>
            <a:off x="5170699" y="479100"/>
            <a:ext cx="294864" cy="294864"/>
          </a:xfrm>
          <a:prstGeom prst="ellipse">
            <a:avLst/>
          </a:pr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solidFill>
                <a:schemeClr val="bg1"/>
              </a:solidFill>
            </a:endParaRPr>
          </a:p>
        </p:txBody>
      </p:sp>
      <p:sp>
        <p:nvSpPr>
          <p:cNvPr id="54" name="Oval 53">
            <a:extLst>
              <a:ext uri="{FF2B5EF4-FFF2-40B4-BE49-F238E27FC236}">
                <a16:creationId xmlns:a16="http://schemas.microsoft.com/office/drawing/2014/main" id="{EA2DEB59-4512-4293-9564-23F33B4B7171}"/>
              </a:ext>
            </a:extLst>
          </p:cNvPr>
          <p:cNvSpPr/>
          <p:nvPr/>
        </p:nvSpPr>
        <p:spPr>
          <a:xfrm>
            <a:off x="5176795" y="864338"/>
            <a:ext cx="294864" cy="294864"/>
          </a:xfrm>
          <a:prstGeom prst="ellipse">
            <a:avLst/>
          </a:pr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solidFill>
                <a:schemeClr val="bg1"/>
              </a:solidFill>
            </a:endParaRPr>
          </a:p>
        </p:txBody>
      </p:sp>
      <p:sp>
        <p:nvSpPr>
          <p:cNvPr id="60" name="Oval 59">
            <a:extLst>
              <a:ext uri="{FF2B5EF4-FFF2-40B4-BE49-F238E27FC236}">
                <a16:creationId xmlns:a16="http://schemas.microsoft.com/office/drawing/2014/main" id="{B1739DA6-45BF-4209-9CDD-7B0BFF63E970}"/>
              </a:ext>
            </a:extLst>
          </p:cNvPr>
          <p:cNvSpPr/>
          <p:nvPr/>
        </p:nvSpPr>
        <p:spPr>
          <a:xfrm>
            <a:off x="5178630" y="1195981"/>
            <a:ext cx="294864" cy="294864"/>
          </a:xfrm>
          <a:prstGeom prst="ellipse">
            <a:avLst/>
          </a:pr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solidFill>
                <a:schemeClr val="bg1"/>
              </a:solidFill>
            </a:endParaRPr>
          </a:p>
        </p:txBody>
      </p:sp>
      <p:pic>
        <p:nvPicPr>
          <p:cNvPr id="74" name="Picture 73">
            <a:extLst>
              <a:ext uri="{FF2B5EF4-FFF2-40B4-BE49-F238E27FC236}">
                <a16:creationId xmlns:a16="http://schemas.microsoft.com/office/drawing/2014/main" id="{143B37D5-7F08-4B39-868E-3D61F252E6C9}"/>
              </a:ext>
            </a:extLst>
          </p:cNvPr>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bwMode="auto">
          <a:xfrm>
            <a:off x="5229691" y="524069"/>
            <a:ext cx="180000" cy="180000"/>
          </a:xfrm>
          <a:prstGeom prst="rect">
            <a:avLst/>
          </a:prstGeom>
          <a:noFill/>
          <a:ln>
            <a:noFill/>
          </a:ln>
        </p:spPr>
      </p:pic>
      <p:pic>
        <p:nvPicPr>
          <p:cNvPr id="76" name="Picture 75">
            <a:extLst>
              <a:ext uri="{FF2B5EF4-FFF2-40B4-BE49-F238E27FC236}">
                <a16:creationId xmlns:a16="http://schemas.microsoft.com/office/drawing/2014/main" id="{C5836029-27CD-48C1-8F5A-FC617633F624}"/>
              </a:ext>
            </a:extLst>
          </p:cNvPr>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bwMode="auto">
          <a:xfrm>
            <a:off x="5232919" y="923944"/>
            <a:ext cx="180512" cy="180512"/>
          </a:xfrm>
          <a:prstGeom prst="rect">
            <a:avLst/>
          </a:prstGeom>
          <a:noFill/>
          <a:ln>
            <a:noFill/>
          </a:ln>
        </p:spPr>
      </p:pic>
      <p:pic>
        <p:nvPicPr>
          <p:cNvPr id="78" name="Picture 77">
            <a:extLst>
              <a:ext uri="{FF2B5EF4-FFF2-40B4-BE49-F238E27FC236}">
                <a16:creationId xmlns:a16="http://schemas.microsoft.com/office/drawing/2014/main" id="{3143FEE4-3F7A-4151-8559-2FD03D1C5011}"/>
              </a:ext>
            </a:extLst>
          </p:cNvPr>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bwMode="auto">
          <a:xfrm>
            <a:off x="5233232" y="1246128"/>
            <a:ext cx="190868" cy="190868"/>
          </a:xfrm>
          <a:prstGeom prst="rect">
            <a:avLst/>
          </a:prstGeom>
          <a:noFill/>
          <a:ln>
            <a:noFill/>
          </a:ln>
        </p:spPr>
      </p:pic>
      <p:sp>
        <p:nvSpPr>
          <p:cNvPr id="80" name="Rectangle 79">
            <a:extLst>
              <a:ext uri="{FF2B5EF4-FFF2-40B4-BE49-F238E27FC236}">
                <a16:creationId xmlns:a16="http://schemas.microsoft.com/office/drawing/2014/main" id="{39C321F5-C3E0-493C-BDA0-B2012F65F34A}"/>
              </a:ext>
            </a:extLst>
          </p:cNvPr>
          <p:cNvSpPr/>
          <p:nvPr/>
        </p:nvSpPr>
        <p:spPr>
          <a:xfrm>
            <a:off x="5462013" y="130808"/>
            <a:ext cx="2194341" cy="734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fr-FR" sz="1400" dirty="0" smtClean="0">
                <a:solidFill>
                  <a:schemeClr val="bg1"/>
                </a:solidFill>
                <a:ea typeface="Times New Roman" panose="02020603050405020304" pitchFamily="18" charset="0"/>
                <a:cs typeface="Arial" panose="020B0604020202020204" pitchFamily="34" charset="0"/>
              </a:rPr>
              <a:t>21ans</a:t>
            </a:r>
            <a:r>
              <a:rPr lang="fr-FR" sz="1400" dirty="0">
                <a:solidFill>
                  <a:schemeClr val="bg1"/>
                </a:solidFill>
                <a:ea typeface="Times New Roman" panose="02020603050405020304" pitchFamily="18" charset="0"/>
                <a:cs typeface="Arial" panose="020B0604020202020204" pitchFamily="34" charset="0"/>
              </a:rPr>
              <a:t>, Célibataire </a:t>
            </a:r>
          </a:p>
          <a:p>
            <a:endParaRPr lang="fr-FR" sz="200" dirty="0">
              <a:solidFill>
                <a:schemeClr val="bg1"/>
              </a:solidFill>
              <a:effectLst/>
              <a:ea typeface="Times New Roman" panose="02020603050405020304" pitchFamily="18" charset="0"/>
              <a:cs typeface="Arial" panose="020B0604020202020204" pitchFamily="34" charset="0"/>
            </a:endParaRPr>
          </a:p>
          <a:p>
            <a:r>
              <a:rPr lang="fr-FR" sz="1400" dirty="0" smtClean="0">
                <a:solidFill>
                  <a:schemeClr val="bg1"/>
                </a:solidFill>
                <a:effectLst/>
                <a:ea typeface="Times New Roman" panose="02020603050405020304" pitchFamily="18" charset="0"/>
                <a:cs typeface="Arial" panose="020B0604020202020204" pitchFamily="34" charset="0"/>
              </a:rPr>
              <a:t>Ext Tilila LOT NR 3057 Tikiouine Agadir, </a:t>
            </a:r>
            <a:r>
              <a:rPr lang="fr-FR" sz="1400" b="1" dirty="0">
                <a:solidFill>
                  <a:schemeClr val="bg1"/>
                </a:solidFill>
                <a:effectLst/>
                <a:ea typeface="Times New Roman" panose="02020603050405020304" pitchFamily="18" charset="0"/>
                <a:cs typeface="Arial" panose="020B0604020202020204" pitchFamily="34" charset="0"/>
              </a:rPr>
              <a:t>MAROC</a:t>
            </a:r>
          </a:p>
        </p:txBody>
      </p:sp>
      <p:sp>
        <p:nvSpPr>
          <p:cNvPr id="81" name="Oval 80">
            <a:extLst>
              <a:ext uri="{FF2B5EF4-FFF2-40B4-BE49-F238E27FC236}">
                <a16:creationId xmlns:a16="http://schemas.microsoft.com/office/drawing/2014/main" id="{5BD33629-8C49-49F0-B003-18563F443EB6}"/>
              </a:ext>
            </a:extLst>
          </p:cNvPr>
          <p:cNvSpPr/>
          <p:nvPr/>
        </p:nvSpPr>
        <p:spPr>
          <a:xfrm>
            <a:off x="5174419" y="119549"/>
            <a:ext cx="294864" cy="294864"/>
          </a:xfrm>
          <a:prstGeom prst="ellipse">
            <a:avLst/>
          </a:pr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solidFill>
                <a:schemeClr val="bg1"/>
              </a:solidFill>
            </a:endParaRPr>
          </a:p>
        </p:txBody>
      </p:sp>
      <p:pic>
        <p:nvPicPr>
          <p:cNvPr id="82" name="Picture 81">
            <a:extLst>
              <a:ext uri="{FF2B5EF4-FFF2-40B4-BE49-F238E27FC236}">
                <a16:creationId xmlns:a16="http://schemas.microsoft.com/office/drawing/2014/main" id="{C120492F-826C-49CC-8136-FAE158C0EA42}"/>
              </a:ext>
            </a:extLst>
          </p:cNvPr>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bwMode="auto">
          <a:xfrm>
            <a:off x="5228216" y="171458"/>
            <a:ext cx="180000" cy="180000"/>
          </a:xfrm>
          <a:prstGeom prst="rect">
            <a:avLst/>
          </a:prstGeom>
          <a:noFill/>
          <a:ln>
            <a:noFill/>
          </a:ln>
        </p:spPr>
      </p:pic>
      <p:sp>
        <p:nvSpPr>
          <p:cNvPr id="83" name="Rectangle 82">
            <a:extLst>
              <a:ext uri="{FF2B5EF4-FFF2-40B4-BE49-F238E27FC236}">
                <a16:creationId xmlns:a16="http://schemas.microsoft.com/office/drawing/2014/main" id="{F470FF7C-7E81-4B49-BA22-A8B89CC037D2}"/>
              </a:ext>
            </a:extLst>
          </p:cNvPr>
          <p:cNvSpPr/>
          <p:nvPr/>
        </p:nvSpPr>
        <p:spPr>
          <a:xfrm>
            <a:off x="5526261" y="906685"/>
            <a:ext cx="1974398" cy="523220"/>
          </a:xfrm>
          <a:prstGeom prst="rect">
            <a:avLst/>
          </a:prstGeom>
        </p:spPr>
        <p:txBody>
          <a:bodyPr wrap="square" lIns="0" tIns="0" rIns="0" bIns="0">
            <a:spAutoFit/>
          </a:bodyPr>
          <a:lstStyle/>
          <a:p>
            <a:r>
              <a:rPr lang="en-US" sz="1400" dirty="0" smtClean="0">
                <a:solidFill>
                  <a:schemeClr val="bg1"/>
                </a:solidFill>
                <a:cs typeface="Arial" panose="020B0604020202020204" pitchFamily="34" charset="0"/>
              </a:rPr>
              <a:t>+212 766-954055 </a:t>
            </a:r>
            <a:endParaRPr lang="en-US" sz="1400" dirty="0">
              <a:solidFill>
                <a:schemeClr val="bg1"/>
              </a:solidFill>
              <a:cs typeface="Arial" panose="020B0604020202020204" pitchFamily="34" charset="0"/>
            </a:endParaRPr>
          </a:p>
          <a:p>
            <a:endParaRPr lang="en-US" sz="200" dirty="0">
              <a:solidFill>
                <a:schemeClr val="bg1"/>
              </a:solidFill>
              <a:cs typeface="Arial" panose="020B0604020202020204" pitchFamily="34" charset="0"/>
            </a:endParaRPr>
          </a:p>
          <a:p>
            <a:endParaRPr lang="fr-FR" sz="400" dirty="0">
              <a:solidFill>
                <a:schemeClr val="bg1"/>
              </a:solidFill>
              <a:cs typeface="Arial" panose="020B0604020202020204" pitchFamily="34" charset="0"/>
            </a:endParaRPr>
          </a:p>
          <a:p>
            <a:r>
              <a:rPr lang="en-US" sz="1400" dirty="0" smtClean="0">
                <a:solidFill>
                  <a:schemeClr val="bg1"/>
                </a:solidFill>
                <a:cs typeface="Arial" panose="020B0604020202020204" pitchFamily="34" charset="0"/>
              </a:rPr>
              <a:t>abdelguero63@gmail.com</a:t>
            </a:r>
            <a:endParaRPr lang="fr-FR" sz="1400" dirty="0">
              <a:solidFill>
                <a:schemeClr val="bg1"/>
              </a:solidFill>
              <a:cs typeface="Arial" panose="020B0604020202020204" pitchFamily="34" charset="0"/>
            </a:endParaRPr>
          </a:p>
        </p:txBody>
      </p:sp>
      <p:sp>
        <p:nvSpPr>
          <p:cNvPr id="84" name="Oval 83">
            <a:extLst>
              <a:ext uri="{FF2B5EF4-FFF2-40B4-BE49-F238E27FC236}">
                <a16:creationId xmlns:a16="http://schemas.microsoft.com/office/drawing/2014/main" id="{A8600F29-62EF-43CD-BF9A-CD0FBDF8A175}"/>
              </a:ext>
            </a:extLst>
          </p:cNvPr>
          <p:cNvSpPr/>
          <p:nvPr/>
        </p:nvSpPr>
        <p:spPr>
          <a:xfrm>
            <a:off x="5181313" y="1524112"/>
            <a:ext cx="294864" cy="294864"/>
          </a:xfrm>
          <a:prstGeom prst="ellipse">
            <a:avLst/>
          </a:prstGeom>
          <a:solidFill>
            <a:srgbClr val="4BAC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solidFill>
                <a:schemeClr val="bg1"/>
              </a:solidFill>
            </a:endParaRPr>
          </a:p>
        </p:txBody>
      </p:sp>
      <p:pic>
        <p:nvPicPr>
          <p:cNvPr id="85" name="Picture 84">
            <a:extLst>
              <a:ext uri="{FF2B5EF4-FFF2-40B4-BE49-F238E27FC236}">
                <a16:creationId xmlns:a16="http://schemas.microsoft.com/office/drawing/2014/main" id="{D054CADD-E3DC-45F5-B92B-7CB16E63E91D}"/>
              </a:ext>
            </a:extLst>
          </p:cNvPr>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bwMode="auto">
          <a:xfrm>
            <a:off x="5231380" y="1574259"/>
            <a:ext cx="190868" cy="190868"/>
          </a:xfrm>
          <a:prstGeom prst="rect">
            <a:avLst/>
          </a:prstGeom>
          <a:noFill/>
          <a:ln>
            <a:noFill/>
          </a:ln>
        </p:spPr>
      </p:pic>
      <p:sp>
        <p:nvSpPr>
          <p:cNvPr id="86" name="Rectangle 85">
            <a:extLst>
              <a:ext uri="{FF2B5EF4-FFF2-40B4-BE49-F238E27FC236}">
                <a16:creationId xmlns:a16="http://schemas.microsoft.com/office/drawing/2014/main" id="{C28DD5CE-BDC2-4F50-B866-D7FD607F2807}"/>
              </a:ext>
            </a:extLst>
          </p:cNvPr>
          <p:cNvSpPr/>
          <p:nvPr/>
        </p:nvSpPr>
        <p:spPr>
          <a:xfrm>
            <a:off x="5508244" y="1506272"/>
            <a:ext cx="1974398" cy="246221"/>
          </a:xfrm>
          <a:prstGeom prst="rect">
            <a:avLst/>
          </a:prstGeom>
        </p:spPr>
        <p:txBody>
          <a:bodyPr wrap="square" lIns="0" tIns="0" rIns="0" bIns="0">
            <a:spAutoFit/>
          </a:bodyPr>
          <a:lstStyle/>
          <a:p>
            <a:endParaRPr lang="en-US" sz="200" dirty="0" smtClean="0">
              <a:solidFill>
                <a:schemeClr val="bg1"/>
              </a:solidFill>
              <a:cs typeface="Arial" panose="020B0604020202020204" pitchFamily="34" charset="0"/>
            </a:endParaRPr>
          </a:p>
          <a:p>
            <a:r>
              <a:rPr lang="en-US" sz="1400" dirty="0" smtClean="0">
                <a:solidFill>
                  <a:schemeClr val="bg1"/>
                </a:solidFill>
                <a:cs typeface="Arial" panose="020B0604020202020204" pitchFamily="34" charset="0"/>
              </a:rPr>
              <a:t>abdelguero.co.nf</a:t>
            </a:r>
            <a:endParaRPr lang="fr-FR" sz="1400" dirty="0">
              <a:solidFill>
                <a:schemeClr val="bg1"/>
              </a:solidFill>
              <a:cs typeface="Arial" panose="020B0604020202020204" pitchFamily="34" charset="0"/>
            </a:endParaRPr>
          </a:p>
        </p:txBody>
      </p:sp>
    </p:spTree>
    <p:extLst>
      <p:ext uri="{BB962C8B-B14F-4D97-AF65-F5344CB8AC3E}">
        <p14:creationId xmlns:p14="http://schemas.microsoft.com/office/powerpoint/2010/main" val="490219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44444"/>
        </a:solidFill>
        <a:ln w="25400">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856</TotalTime>
  <Words>209</Words>
  <Application>Microsoft Office PowerPoint</Application>
  <PresentationFormat>Personnalisé</PresentationFormat>
  <Paragraphs>62</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Symbol</vt:lpstr>
      <vt:lpstr>Times New Roman</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Maman Guéro Abdel-Majid</cp:lastModifiedBy>
  <cp:revision>93</cp:revision>
  <dcterms:created xsi:type="dcterms:W3CDTF">2015-07-03T12:55:42Z</dcterms:created>
  <dcterms:modified xsi:type="dcterms:W3CDTF">2019-06-11T13:52:07Z</dcterms:modified>
</cp:coreProperties>
</file>