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F22E47-13C1-4B6F-9DF4-0B6236EC25FA}">
  <a:tblStyle styleId="{B4F22E47-13C1-4B6F-9DF4-0B6236EC25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5a2a18b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5a2a18b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5a2a18bb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5a2a18b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5a2a18bb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5a2a18bb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5a2a18b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5a2a18b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a5a2a18b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a5a2a18b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5a2a18b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5a2a18b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339100"/>
            <a:ext cx="25437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Team: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Darbeida Abdelhak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Khemsi Nebia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LAROUI Lamia</a:t>
            </a:r>
            <a:endParaRPr sz="16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704250" y="4730400"/>
            <a:ext cx="1735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2021/2022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Matrix Multiplication Rules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 Chosen</a:t>
            </a:r>
            <a:r>
              <a:rPr lang="en" sz="2000"/>
              <a:t>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Practical Example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Complexity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order to be able to multiply two matrices, the following rules must be respected: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we had Matrix_one has the size n x m (n rows, m columns) and Matrix_two p x q (p rows, q columns), we can multiply Matrix_one x Matrix_two only if m = p.</a:t>
            </a:r>
            <a:endParaRPr sz="1200"/>
          </a:p>
          <a:p>
            <a:pPr indent="-342900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resultant matrix depends on the rows of Matrix_one and the columns of Matrix_two, </a:t>
            </a:r>
            <a:r>
              <a:rPr lang="en"/>
              <a:t>therefore</a:t>
            </a:r>
            <a:r>
              <a:rPr lang="en"/>
              <a:t> Rusultan_matrix will have the size n x q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</a:t>
            </a:r>
            <a:r>
              <a:rPr lang="en"/>
              <a:t>Algorithm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4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this problem we choosed a naive algorithm and applied divide and conquer approach on it.</a:t>
            </a:r>
            <a:endParaRPr/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 matrices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Matrix_one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Matrix_two</a:t>
            </a:r>
            <a:endParaRPr i="1" sz="12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Rusultan_matrix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 a new matrix of the appropriate size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1 to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○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1 to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2" marL="2057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■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2057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■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1 to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3" marL="2743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■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 ← sum +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6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" sz="16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kj</a:t>
            </a:r>
            <a:endParaRPr baseline="-25000" i="1" sz="16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2057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■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Rusultan_matrix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-25000" i="1" lang="en" sz="16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← sum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Rusultan_matrix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i="1" sz="12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	      </a:t>
            </a:r>
            <a:r>
              <a:rPr lang="en" sz="1200"/>
              <a:t>N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Rusultan_matrix </a:t>
            </a:r>
            <a:r>
              <a:rPr baseline="-25000" lang="en" sz="2000"/>
              <a:t>nq </a:t>
            </a:r>
            <a:r>
              <a:rPr lang="en" sz="2200"/>
              <a:t> </a:t>
            </a:r>
            <a:r>
              <a:rPr lang="en" sz="2000"/>
              <a:t>= </a:t>
            </a:r>
            <a:r>
              <a:rPr lang="en"/>
              <a:t>⎲</a:t>
            </a:r>
            <a:r>
              <a:rPr lang="en" sz="2000"/>
              <a:t> </a:t>
            </a:r>
            <a:r>
              <a:rPr lang="en" sz="2200"/>
              <a:t> </a:t>
            </a:r>
            <a:r>
              <a:rPr lang="en" sz="2000"/>
              <a:t>Matrix_one</a:t>
            </a:r>
            <a:r>
              <a:rPr baseline="-25000" lang="en" sz="2000"/>
              <a:t>nk </a:t>
            </a:r>
            <a:r>
              <a:rPr lang="en" sz="2200"/>
              <a:t> </a:t>
            </a:r>
            <a:r>
              <a:rPr lang="en" sz="2000"/>
              <a:t>X </a:t>
            </a:r>
            <a:r>
              <a:rPr lang="en" sz="2200"/>
              <a:t>  </a:t>
            </a:r>
            <a:r>
              <a:rPr lang="en" sz="2000"/>
              <a:t>Matrix_two</a:t>
            </a:r>
            <a:r>
              <a:rPr baseline="-25000" lang="en" sz="2000"/>
              <a:t>kq</a:t>
            </a:r>
            <a:endParaRPr baseline="-25000" sz="2000"/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  			       </a:t>
            </a:r>
            <a:r>
              <a:rPr lang="en"/>
              <a:t>⎳</a:t>
            </a:r>
            <a:endParaRPr/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  				 </a:t>
            </a:r>
            <a:r>
              <a:rPr lang="en" sz="1400"/>
              <a:t>K =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Input: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Matrix_one = [m_one</a:t>
            </a:r>
            <a:r>
              <a:rPr baseline="-25000" lang="en">
                <a:solidFill>
                  <a:schemeClr val="dk1"/>
                </a:solidFill>
                <a:highlight>
                  <a:schemeClr val="lt1"/>
                </a:highlight>
              </a:rPr>
              <a:t>nm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] , Matrix_two = [m_two</a:t>
            </a:r>
            <a:r>
              <a:rPr baseline="-25000" lang="en">
                <a:solidFill>
                  <a:schemeClr val="dk1"/>
                </a:solidFill>
                <a:highlight>
                  <a:schemeClr val="lt1"/>
                </a:highlight>
              </a:rPr>
              <a:t>pq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]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Output: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Rusultan_matrix  = [r</a:t>
            </a:r>
            <a:r>
              <a:rPr baseline="-25000" lang="en">
                <a:solidFill>
                  <a:schemeClr val="dk1"/>
                </a:solidFill>
                <a:highlight>
                  <a:schemeClr val="lt1"/>
                </a:highlight>
              </a:rPr>
              <a:t>nq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] = Matrix_one x Matrix_two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            =                                                                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x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31175" y="26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{B4F22E47-13C1-4B6F-9DF4-0B6236EC25FA}</a:tableStyleId>
              </a:tblPr>
              <a:tblGrid>
                <a:gridCol w="390925"/>
                <a:gridCol w="390925"/>
                <a:gridCol w="390925"/>
                <a:gridCol w="3909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12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1q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21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22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2q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n1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n2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-25000" lang="en"/>
                        <a:t>nq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 rot="5400000">
            <a:off x="84300" y="3423700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88" name="Google Shape;88;p17"/>
          <p:cNvSpPr txBox="1"/>
          <p:nvPr/>
        </p:nvSpPr>
        <p:spPr>
          <a:xfrm rot="5400000">
            <a:off x="1231550" y="3444000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89" name="Google Shape;89;p17"/>
          <p:cNvSpPr txBox="1"/>
          <p:nvPr/>
        </p:nvSpPr>
        <p:spPr>
          <a:xfrm rot="5400000">
            <a:off x="449700" y="3444000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90" name="Google Shape;90;p17"/>
          <p:cNvSpPr txBox="1"/>
          <p:nvPr/>
        </p:nvSpPr>
        <p:spPr>
          <a:xfrm rot="2698063">
            <a:off x="910355" y="3423714"/>
            <a:ext cx="376534" cy="431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915200" y="2658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{B4F22E47-13C1-4B6F-9DF4-0B6236EC25FA}</a:tableStyleId>
              </a:tblPr>
              <a:tblGrid>
                <a:gridCol w="950475"/>
                <a:gridCol w="950475"/>
                <a:gridCol w="693750"/>
                <a:gridCol w="886300"/>
              </a:tblGrid>
              <a:tr h="47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12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1m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21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22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2m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n1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n2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nm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 rot="5400000">
            <a:off x="2318300" y="3527313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93" name="Google Shape;93;p17"/>
          <p:cNvSpPr txBox="1"/>
          <p:nvPr/>
        </p:nvSpPr>
        <p:spPr>
          <a:xfrm rot="5400000">
            <a:off x="5170900" y="3527313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 rot="5400000">
            <a:off x="3201225" y="3527313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 rot="2698063">
            <a:off x="4036042" y="3527352"/>
            <a:ext cx="376534" cy="431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6017750" y="2658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{B4F22E47-13C1-4B6F-9DF4-0B6236EC25FA}</a:tableStyleId>
              </a:tblPr>
              <a:tblGrid>
                <a:gridCol w="870250"/>
                <a:gridCol w="887025"/>
                <a:gridCol w="382850"/>
                <a:gridCol w="909925"/>
              </a:tblGrid>
              <a:tr h="4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12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1m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4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21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22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2m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2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n1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n2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m_one</a:t>
                      </a:r>
                      <a:r>
                        <a:rPr baseline="-25000" lang="en"/>
                        <a:t>nm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 rot="5400000">
            <a:off x="6235408" y="3541284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98" name="Google Shape;98;p17"/>
          <p:cNvSpPr txBox="1"/>
          <p:nvPr/>
        </p:nvSpPr>
        <p:spPr>
          <a:xfrm rot="5400000">
            <a:off x="8474400" y="3541284"/>
            <a:ext cx="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99" name="Google Shape;99;p17"/>
          <p:cNvSpPr txBox="1"/>
          <p:nvPr/>
        </p:nvSpPr>
        <p:spPr>
          <a:xfrm rot="5400000">
            <a:off x="7090325" y="3541275"/>
            <a:ext cx="3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  <p:sp>
        <p:nvSpPr>
          <p:cNvPr id="100" name="Google Shape;100;p17"/>
          <p:cNvSpPr txBox="1"/>
          <p:nvPr/>
        </p:nvSpPr>
        <p:spPr>
          <a:xfrm rot="2849549">
            <a:off x="7786404" y="3456337"/>
            <a:ext cx="360966" cy="43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apply the above Algorithm on this example we had this resultant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Matrix_one[3][3]				</a:t>
            </a:r>
            <a:r>
              <a:rPr lang="en"/>
              <a:t>Matrix_two[3][3]		           Rusultan_matrix  [3][3]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X						    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</a:t>
            </a:r>
            <a:r>
              <a:rPr lang="en"/>
              <a:t>n</a:t>
            </a:r>
            <a:r>
              <a:rPr lang="en"/>
              <a:t> x m						p x q						n x q</a:t>
            </a:r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364100" y="21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{B4F22E47-13C1-4B6F-9DF4-0B6236EC25FA}</a:tableStyleId>
              </a:tblPr>
              <a:tblGrid>
                <a:gridCol w="632800"/>
                <a:gridCol w="632800"/>
                <a:gridCol w="632800"/>
              </a:tblGrid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18"/>
          <p:cNvGraphicFramePr/>
          <p:nvPr/>
        </p:nvGraphicFramePr>
        <p:xfrm>
          <a:off x="3726050" y="21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{B4F22E47-13C1-4B6F-9DF4-0B6236EC25FA}</a:tableStyleId>
              </a:tblPr>
              <a:tblGrid>
                <a:gridCol w="632800"/>
                <a:gridCol w="632800"/>
                <a:gridCol w="632800"/>
              </a:tblGrid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18"/>
          <p:cNvGraphicFramePr/>
          <p:nvPr/>
        </p:nvGraphicFramePr>
        <p:xfrm>
          <a:off x="6895900" y="21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{B4F22E47-13C1-4B6F-9DF4-0B6236EC25FA}</a:tableStyleId>
              </a:tblPr>
              <a:tblGrid>
                <a:gridCol w="632800"/>
                <a:gridCol w="632800"/>
                <a:gridCol w="632800"/>
              </a:tblGrid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three nested for loops, each loop takes O(n) time. Therefor the complexity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 above Algorithm is O(n</a:t>
            </a:r>
            <a:r>
              <a:rPr baseline="30000" lang="en"/>
              <a:t>3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     </a:t>
            </a:r>
            <a:r>
              <a:rPr lang="en" sz="1200"/>
              <a:t>n</a:t>
            </a:r>
            <a:r>
              <a:rPr lang="en" sz="1200"/>
              <a:t>       n       n</a:t>
            </a:r>
            <a:endParaRPr sz="12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F(n) =</a:t>
            </a:r>
            <a:r>
              <a:rPr lang="en"/>
              <a:t> ⎲⎲⎲   </a:t>
            </a:r>
            <a:r>
              <a:rPr lang="en" sz="2000"/>
              <a:t> </a:t>
            </a:r>
            <a:r>
              <a:rPr lang="en" sz="2200"/>
              <a:t> Resultant_matrix = Resultant_matrix n</a:t>
            </a:r>
            <a:r>
              <a:rPr baseline="30000" lang="en" sz="2200"/>
              <a:t>3</a:t>
            </a:r>
            <a:r>
              <a:rPr lang="en" sz="2200"/>
              <a:t> = O(n</a:t>
            </a:r>
            <a:r>
              <a:rPr baseline="30000" lang="en" sz="2200"/>
              <a:t>3</a:t>
            </a:r>
            <a:r>
              <a:rPr lang="en" sz="2200"/>
              <a:t>)</a:t>
            </a:r>
            <a:endParaRPr sz="2000"/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r>
              <a:rPr lang="en"/>
              <a:t>⎳⎳⎳</a:t>
            </a:r>
            <a:endParaRPr/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 i = 1   j=1     k = 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