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3" autoAdjust="0"/>
    <p:restoredTop sz="94624" autoAdjust="0"/>
  </p:normalViewPr>
  <p:slideViewPr>
    <p:cSldViewPr>
      <p:cViewPr varScale="1">
        <p:scale>
          <a:sx n="69" d="100"/>
          <a:sy n="69" d="100"/>
        </p:scale>
        <p:origin x="-90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EC569C-D2D2-4B57-8FC7-61769C5599E5}" type="datetimeFigureOut">
              <a:rPr lang="en-US" smtClean="0"/>
              <a:t>09-May-22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D4193-2082-4C6B-A898-92062556FA1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18D4193-2082-4C6B-A898-92062556FA1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46B6C8-3B84-49CF-8B95-C2A4211037C1}" type="datetimeFigureOut">
              <a:rPr lang="en-US" smtClean="0"/>
              <a:t>09-May-22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6B6C8-3B84-49CF-8B95-C2A4211037C1}" type="datetimeFigureOut">
              <a:rPr lang="en-US" smtClean="0"/>
              <a:t>09-May-22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6B6C8-3B84-49CF-8B95-C2A4211037C1}" type="datetimeFigureOut">
              <a:rPr lang="en-US" smtClean="0"/>
              <a:t>09-May-22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46B6C8-3B84-49CF-8B95-C2A4211037C1}" type="datetimeFigureOut">
              <a:rPr lang="en-US" smtClean="0"/>
              <a:t>09-May-22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46B6C8-3B84-49CF-8B95-C2A4211037C1}" type="datetimeFigureOut">
              <a:rPr lang="en-US" smtClean="0"/>
              <a:t>09-May-22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46B6C8-3B84-49CF-8B95-C2A4211037C1}" type="datetimeFigureOut">
              <a:rPr lang="en-US" smtClean="0"/>
              <a:t>09-May-22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46B6C8-3B84-49CF-8B95-C2A4211037C1}" type="datetimeFigureOut">
              <a:rPr lang="en-US" smtClean="0"/>
              <a:t>09-May-22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46B6C8-3B84-49CF-8B95-C2A4211037C1}" type="datetimeFigureOut">
              <a:rPr lang="en-US" smtClean="0"/>
              <a:t>09-May-22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46B6C8-3B84-49CF-8B95-C2A4211037C1}" type="datetimeFigureOut">
              <a:rPr lang="en-US" smtClean="0"/>
              <a:t>09-May-22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6B6C8-3B84-49CF-8B95-C2A4211037C1}" type="datetimeFigureOut">
              <a:rPr lang="en-US" smtClean="0"/>
              <a:t>09-May-22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46B6C8-3B84-49CF-8B95-C2A4211037C1}" type="datetimeFigureOut">
              <a:rPr lang="en-US" smtClean="0"/>
              <a:t>09-May-22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C184AB-1EF6-4713-9A93-FE55EAA864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46B6C8-3B84-49CF-8B95-C2A4211037C1}" type="datetimeFigureOut">
              <a:rPr lang="en-US" smtClean="0"/>
              <a:t>09-May-22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184AB-1EF6-4713-9A93-FE55EAA864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endParaRPr lang="en-US" dirty="0"/>
          </a:p>
        </p:txBody>
      </p:sp>
      <p:sp>
        <p:nvSpPr>
          <p:cNvPr id="3" name="Subtitle 2"/>
          <p:cNvSpPr>
            <a:spLocks noGrp="1"/>
          </p:cNvSpPr>
          <p:nvPr>
            <p:ph type="subTitle" idx="1"/>
          </p:nvPr>
        </p:nvSpPr>
        <p:spPr/>
        <p:txBody>
          <a:bodyPr>
            <a:normAutofit/>
          </a:bodyPr>
          <a:lstStyle/>
          <a:p>
            <a:endParaRPr lang="en-US" dirty="0"/>
          </a:p>
        </p:txBody>
      </p:sp>
      <p:pic>
        <p:nvPicPr>
          <p:cNvPr id="1027" name="Picture 3"/>
          <p:cNvPicPr>
            <a:picLocks noChangeAspect="1" noChangeArrowheads="1"/>
          </p:cNvPicPr>
          <p:nvPr/>
        </p:nvPicPr>
        <p:blipFill>
          <a:blip r:embed="rId3"/>
          <a:srcRect/>
          <a:stretch>
            <a:fillRect/>
          </a:stretch>
        </p:blipFill>
        <p:spPr bwMode="auto">
          <a:xfrm>
            <a:off x="609600" y="1143000"/>
            <a:ext cx="8213555" cy="4138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a:t>La résistance </a:t>
            </a:r>
            <a:endParaRPr lang="fr-FR" dirty="0" smtClean="0"/>
          </a:p>
          <a:p>
            <a:endParaRPr lang="fr-FR" dirty="0"/>
          </a:p>
          <a:p>
            <a:r>
              <a:rPr lang="fr-FR" dirty="0"/>
              <a:t>Le </a:t>
            </a:r>
            <a:r>
              <a:rPr lang="fr-FR" dirty="0" smtClean="0"/>
              <a:t>condensateur</a:t>
            </a:r>
          </a:p>
          <a:p>
            <a:endParaRPr lang="fr-FR" dirty="0"/>
          </a:p>
          <a:p>
            <a:endParaRPr lang="fr-FR" dirty="0" smtClean="0"/>
          </a:p>
          <a:p>
            <a:r>
              <a:rPr lang="fr-FR" dirty="0"/>
              <a:t>La diode</a:t>
            </a:r>
            <a:endParaRPr lang="en-US" dirty="0"/>
          </a:p>
        </p:txBody>
      </p:sp>
      <p:pic>
        <p:nvPicPr>
          <p:cNvPr id="4" name="Picture 3" descr="Everything You Need to Know About Electrical Resistance - Circuit Basics"/>
          <p:cNvPicPr/>
          <p:nvPr/>
        </p:nvPicPr>
        <p:blipFill>
          <a:blip r:embed="rId2" cstate="print"/>
          <a:srcRect/>
          <a:stretch>
            <a:fillRect/>
          </a:stretch>
        </p:blipFill>
        <p:spPr bwMode="auto">
          <a:xfrm>
            <a:off x="4495800" y="1219200"/>
            <a:ext cx="1533525" cy="153352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267200" y="2590800"/>
            <a:ext cx="1981200" cy="1323975"/>
          </a:xfrm>
          <a:prstGeom prst="rect">
            <a:avLst/>
          </a:prstGeom>
          <a:noFill/>
          <a:ln w="9525">
            <a:noFill/>
            <a:miter lim="800000"/>
            <a:headEnd/>
            <a:tailEnd/>
          </a:ln>
        </p:spPr>
      </p:pic>
      <p:pic>
        <p:nvPicPr>
          <p:cNvPr id="6" name="Picture 5" descr="https://upload.wikimedia.org/wikipedia/commons/thumb/7/7a/Diode_symbole.png/220px-Diode_symbole.png"/>
          <p:cNvPicPr/>
          <p:nvPr/>
        </p:nvPicPr>
        <p:blipFill>
          <a:blip r:embed="rId4"/>
          <a:srcRect/>
          <a:stretch>
            <a:fillRect/>
          </a:stretch>
        </p:blipFill>
        <p:spPr bwMode="auto">
          <a:xfrm>
            <a:off x="3733800" y="4267200"/>
            <a:ext cx="2095500" cy="1657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smtClean="0"/>
              <a:t>Les </a:t>
            </a:r>
            <a:r>
              <a:rPr lang="fr-FR" dirty="0"/>
              <a:t>diodes </a:t>
            </a:r>
            <a:r>
              <a:rPr lang="fr-FR" dirty="0" smtClean="0"/>
              <a:t>LED</a:t>
            </a:r>
          </a:p>
          <a:p>
            <a:endParaRPr lang="fr-FR" dirty="0"/>
          </a:p>
          <a:p>
            <a:endParaRPr lang="fr-FR" dirty="0" smtClean="0"/>
          </a:p>
          <a:p>
            <a:r>
              <a:rPr lang="en-US" dirty="0" smtClean="0"/>
              <a:t> Le potentiomètre: </a:t>
            </a:r>
          </a:p>
          <a:p>
            <a:endParaRPr lang="en-US" dirty="0"/>
          </a:p>
        </p:txBody>
      </p:sp>
      <p:pic>
        <p:nvPicPr>
          <p:cNvPr id="4" name="Picture 3" descr="uxcell 16pcs 2 Colors x 8pcs 5mm Red Green LED Diode Lights Colored Lens  Diffused Round 20mA Lighting Bulb Lamp Electronic Components Light Emitting  Diodes: Amazon.com: Industrial &amp; Scientific"/>
          <p:cNvPicPr/>
          <p:nvPr/>
        </p:nvPicPr>
        <p:blipFill>
          <a:blip r:embed="rId2" cstate="print"/>
          <a:srcRect/>
          <a:stretch>
            <a:fillRect/>
          </a:stretch>
        </p:blipFill>
        <p:spPr bwMode="auto">
          <a:xfrm>
            <a:off x="4572000" y="1143000"/>
            <a:ext cx="1685925" cy="168592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114800" y="3276600"/>
            <a:ext cx="4734268" cy="2419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dirty="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r>
              <a:rPr lang="fr-FR" b="1" cap="none" dirty="0" smtClean="0">
                <a:ln w="9525">
                  <a:solidFill>
                    <a:schemeClr val="bg1"/>
                  </a:solidFill>
                  <a:prstDash val="solid"/>
                </a:ln>
                <a:effectLst>
                  <a:outerShdw blurRad="60007" dist="310007" dir="7680000" sy="30000" kx="1300200" algn="ctr" rotWithShape="0">
                    <a:prstClr val="black">
                      <a:alpha val="32000"/>
                    </a:prstClr>
                  </a:outerShdw>
                </a:effectLst>
              </a:rPr>
              <a:t>PARTIE SIMULATION</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 circuit</a:t>
            </a:r>
            <a:endParaRPr lang="en-US" dirty="0"/>
          </a:p>
        </p:txBody>
      </p:sp>
      <p:pic>
        <p:nvPicPr>
          <p:cNvPr id="5" name="Content Placeholder 4" descr="20220509_165005.jpg"/>
          <p:cNvPicPr>
            <a:picLocks noGrp="1" noChangeAspect="1"/>
          </p:cNvPicPr>
          <p:nvPr>
            <p:ph idx="1"/>
          </p:nvPr>
        </p:nvPicPr>
        <p:blipFill>
          <a:blip r:embed="rId2" cstate="print"/>
          <a:stretch>
            <a:fillRect/>
          </a:stretch>
        </p:blipFill>
        <p:spPr>
          <a:xfrm>
            <a:off x="1295400" y="1219200"/>
            <a:ext cx="6827309" cy="512048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0220509_164941.jpg"/>
          <p:cNvPicPr>
            <a:picLocks noGrp="1" noChangeAspect="1"/>
          </p:cNvPicPr>
          <p:nvPr>
            <p:ph idx="1"/>
          </p:nvPr>
        </p:nvPicPr>
        <p:blipFill>
          <a:blip r:embed="rId2" cstate="print"/>
          <a:stretch>
            <a:fillRect/>
          </a:stretch>
        </p:blipFill>
        <p:spPr>
          <a:xfrm>
            <a:off x="304800" y="228600"/>
            <a:ext cx="8473017" cy="6354763"/>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 montage</a:t>
            </a:r>
            <a:endParaRPr lang="en-US" dirty="0"/>
          </a:p>
        </p:txBody>
      </p:sp>
      <p:pic>
        <p:nvPicPr>
          <p:cNvPr id="5" name="Content Placeholder 4" descr="pfc.bmp"/>
          <p:cNvPicPr>
            <a:picLocks noGrp="1" noChangeAspect="1"/>
          </p:cNvPicPr>
          <p:nvPr>
            <p:ph idx="1"/>
          </p:nvPr>
        </p:nvPicPr>
        <p:blipFill>
          <a:blip r:embed="rId2" cstate="print"/>
          <a:stretch>
            <a:fillRect/>
          </a:stretch>
        </p:blipFill>
        <p:spPr>
          <a:xfrm>
            <a:off x="1066800" y="1219200"/>
            <a:ext cx="7257546" cy="510219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r>
              <a:rPr lang="fr-FR" dirty="0"/>
              <a:t>Dans le schéma de circuit LED D1 </a:t>
            </a:r>
            <a:r>
              <a:rPr lang="fr-FR" dirty="0" smtClean="0"/>
              <a:t>à D10 </a:t>
            </a:r>
            <a:r>
              <a:rPr lang="fr-FR" dirty="0"/>
              <a:t>affiche le niveau de la </a:t>
            </a:r>
            <a:r>
              <a:rPr lang="fr-FR" dirty="0" smtClean="0"/>
              <a:t>batterie.</a:t>
            </a:r>
          </a:p>
          <a:p>
            <a:endParaRPr lang="fr-FR" dirty="0"/>
          </a:p>
          <a:p>
            <a:r>
              <a:rPr lang="fr-FR" dirty="0" smtClean="0"/>
              <a:t>La </a:t>
            </a:r>
            <a:r>
              <a:rPr lang="fr-FR" dirty="0"/>
              <a:t>résistance R1 connecté entre les broches 6,7 et le sol contrôle la luminosité des LED</a:t>
            </a:r>
            <a:r>
              <a:rPr lang="fr-FR" dirty="0" smtClean="0"/>
              <a:t>.</a:t>
            </a:r>
          </a:p>
          <a:p>
            <a:endParaRPr lang="fr-FR" dirty="0"/>
          </a:p>
          <a:p>
            <a:r>
              <a:rPr lang="fr-FR" dirty="0" smtClean="0"/>
              <a:t>les </a:t>
            </a:r>
            <a:r>
              <a:rPr lang="fr-FR" dirty="0"/>
              <a:t>Résistances R2 et </a:t>
            </a:r>
            <a:r>
              <a:rPr lang="fr-FR" dirty="0" smtClean="0"/>
              <a:t>R3 dans la patte 4 </a:t>
            </a:r>
            <a:r>
              <a:rPr lang="fr-FR" dirty="0"/>
              <a:t>pour augmenter ou diminuer la </a:t>
            </a:r>
            <a:r>
              <a:rPr lang="fr-FR" dirty="0" err="1"/>
              <a:t>gâme</a:t>
            </a:r>
            <a:r>
              <a:rPr lang="fr-FR" dirty="0"/>
              <a:t> </a:t>
            </a:r>
            <a:r>
              <a:rPr lang="fr-FR" dirty="0" smtClean="0"/>
              <a:t>.</a:t>
            </a:r>
          </a:p>
          <a:p>
            <a:endParaRPr lang="fr-FR" dirty="0"/>
          </a:p>
          <a:p>
            <a:r>
              <a:rPr lang="fr-FR" dirty="0" smtClean="0"/>
              <a:t>les </a:t>
            </a:r>
            <a:r>
              <a:rPr lang="fr-FR" dirty="0"/>
              <a:t>Résistances R4 et RV1 forme un réseau diviseur de tension et le RV1 peut être utilisée pour l'étalonnage. </a:t>
            </a:r>
            <a:endParaRPr lang="fr-FR" dirty="0" smtClean="0"/>
          </a:p>
          <a:p>
            <a:endParaRPr lang="fr-FR" dirty="0"/>
          </a:p>
          <a:p>
            <a:r>
              <a:rPr lang="fr-FR" dirty="0" smtClean="0"/>
              <a:t>Si </a:t>
            </a:r>
            <a:r>
              <a:rPr lang="fr-FR" dirty="0"/>
              <a:t>La patte 9 « MODE </a:t>
            </a:r>
            <a:r>
              <a:rPr lang="fr-FR" dirty="0" smtClean="0"/>
              <a:t>» est </a:t>
            </a:r>
            <a:r>
              <a:rPr lang="fr-FR" dirty="0"/>
              <a:t>connectée à la broche 3 V+, alors l'appareil fonctionne en mode barre, où les LED s'allument cumulativement de 1 à 10, de sorte que pour un niveau de signal donné, toutes les LED qui la précèdent sont également allumées. </a:t>
            </a:r>
            <a:endParaRPr lang="fr-FR" dirty="0" smtClean="0"/>
          </a:p>
          <a:p>
            <a:endParaRPr lang="fr-FR" dirty="0"/>
          </a:p>
          <a:p>
            <a:r>
              <a:rPr lang="fr-FR" dirty="0" smtClean="0"/>
              <a:t>Si </a:t>
            </a:r>
            <a:r>
              <a:rPr lang="fr-FR" dirty="0"/>
              <a:t>la broche 9 n'est pas connectée, l'appareil fonctionne en mode point, où seule la LED représentant le niveau en question est allumée, tandis que celles derrière et devant ne sont pas allumées. </a:t>
            </a:r>
            <a:endParaRPr lang="fr-FR" dirty="0" smtClean="0"/>
          </a:p>
          <a:p>
            <a:endParaRPr lang="fr-FR" dirty="0"/>
          </a:p>
          <a:p>
            <a:r>
              <a:rPr lang="fr-FR" dirty="0" smtClean="0"/>
              <a:t>La </a:t>
            </a:r>
            <a:r>
              <a:rPr lang="fr-FR" dirty="0"/>
              <a:t>patte 3 : 'V+' et correspond à la connexion d'alimentation. </a:t>
            </a:r>
            <a:endParaRPr lang="fr-FR" dirty="0" smtClean="0"/>
          </a:p>
          <a:p>
            <a:endParaRPr lang="fr-FR" dirty="0"/>
          </a:p>
          <a:p>
            <a:r>
              <a:rPr lang="fr-FR" dirty="0" smtClean="0"/>
              <a:t>La </a:t>
            </a:r>
            <a:r>
              <a:rPr lang="fr-FR" dirty="0"/>
              <a:t>patte 2: La connexion à la terre (GND), cette broche est étiquetée soit à la terre soit en "V-".</a:t>
            </a:r>
            <a:endParaRPr lang="en-US" dirty="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 circuit PCB</a:t>
            </a:r>
            <a:endParaRPr lang="en-US" dirty="0"/>
          </a:p>
        </p:txBody>
      </p:sp>
      <p:pic>
        <p:nvPicPr>
          <p:cNvPr id="4" name="Content Placeholder 3" descr="PCB.bmp"/>
          <p:cNvPicPr>
            <a:picLocks noGrp="1" noChangeAspect="1"/>
          </p:cNvPicPr>
          <p:nvPr>
            <p:ph idx="1"/>
          </p:nvPr>
        </p:nvPicPr>
        <p:blipFill>
          <a:blip r:embed="rId2" cstate="print"/>
          <a:stretch>
            <a:fillRect/>
          </a:stretch>
        </p:blipFill>
        <p:spPr>
          <a:xfrm>
            <a:off x="1051209" y="1600200"/>
            <a:ext cx="7041581" cy="452596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Le typon</a:t>
            </a:r>
            <a:endParaRPr lang="en-US" dirty="0"/>
          </a:p>
        </p:txBody>
      </p:sp>
      <p:pic>
        <p:nvPicPr>
          <p:cNvPr id="4" name="Content Placeholder 3" descr="typon.bmp"/>
          <p:cNvPicPr>
            <a:picLocks noGrp="1" noChangeAspect="1"/>
          </p:cNvPicPr>
          <p:nvPr>
            <p:ph idx="1"/>
          </p:nvPr>
        </p:nvPicPr>
        <p:blipFill>
          <a:blip r:embed="rId2" cstate="print"/>
          <a:stretch>
            <a:fillRect/>
          </a:stretch>
        </p:blipFill>
        <p:spPr>
          <a:xfrm>
            <a:off x="1051209" y="1600200"/>
            <a:ext cx="7041581"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3D Visualiser</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056296" y="1600200"/>
            <a:ext cx="7031407"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800483" y="1600200"/>
            <a:ext cx="554303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Conclusion</a:t>
            </a:r>
            <a:endParaRPr lang="en-US" dirty="0"/>
          </a:p>
        </p:txBody>
      </p:sp>
      <p:sp>
        <p:nvSpPr>
          <p:cNvPr id="3" name="Content Placeholder 2"/>
          <p:cNvSpPr>
            <a:spLocks noGrp="1"/>
          </p:cNvSpPr>
          <p:nvPr>
            <p:ph idx="1"/>
          </p:nvPr>
        </p:nvSpPr>
        <p:spPr/>
        <p:txBody>
          <a:bodyPr>
            <a:normAutofit fontScale="47500" lnSpcReduction="20000"/>
          </a:bodyPr>
          <a:lstStyle/>
          <a:p>
            <a:r>
              <a:rPr lang="fr-FR" dirty="0"/>
              <a:t>Dans ce projet de fin de cycle nous avons réalisé un circuit électronique qui</a:t>
            </a:r>
            <a:br>
              <a:rPr lang="fr-FR" dirty="0"/>
            </a:br>
            <a:r>
              <a:rPr lang="fr-FR" dirty="0"/>
              <a:t>Testeur à LED de la tension d’une batterie de voiture</a:t>
            </a:r>
            <a:r>
              <a:rPr lang="fr-FR" dirty="0" smtClean="0"/>
              <a:t>.</a:t>
            </a:r>
          </a:p>
          <a:p>
            <a:endParaRPr lang="en-US" dirty="0"/>
          </a:p>
          <a:p>
            <a:r>
              <a:rPr lang="fr-FR" dirty="0"/>
              <a:t>Dans un premier temps, nous commencerons par une introduction générale et donnerons l'objectif de notre projet</a:t>
            </a:r>
            <a:r>
              <a:rPr lang="fr-FR" dirty="0" smtClean="0"/>
              <a:t>.</a:t>
            </a:r>
          </a:p>
          <a:p>
            <a:endParaRPr lang="en-US" dirty="0"/>
          </a:p>
          <a:p>
            <a:r>
              <a:rPr lang="fr-FR" dirty="0"/>
              <a:t>Ensuite, nous continuerions avec le premier chapitre où on a défini le testeur de la tension d’une batterie de voiture et parlé de son principe de fonctionnement, ses avantages et ses inconvénients</a:t>
            </a:r>
            <a:r>
              <a:rPr lang="fr-FR" dirty="0" smtClean="0"/>
              <a:t>.</a:t>
            </a:r>
          </a:p>
          <a:p>
            <a:endParaRPr lang="en-US" dirty="0"/>
          </a:p>
          <a:p>
            <a:r>
              <a:rPr lang="fr-FR" dirty="0"/>
              <a:t>Alors, arrive le deuxième chapitre qui est la partie que nous avons utilisée pour décrire nos composants et leur utilisation</a:t>
            </a:r>
            <a:r>
              <a:rPr lang="fr-FR" dirty="0" smtClean="0"/>
              <a:t>.</a:t>
            </a:r>
          </a:p>
          <a:p>
            <a:endParaRPr lang="en-US" dirty="0"/>
          </a:p>
          <a:p>
            <a:r>
              <a:rPr lang="fr-FR" dirty="0"/>
              <a:t>Vient ensuite le troisième et dernier chapitre du </a:t>
            </a:r>
            <a:r>
              <a:rPr lang="fr-FR" dirty="0" smtClean="0"/>
              <a:t>projet. Dans </a:t>
            </a:r>
            <a:r>
              <a:rPr lang="fr-FR" dirty="0"/>
              <a:t>cette partie, nous avons réalisé notre montage et faisons sa simulation</a:t>
            </a:r>
            <a:r>
              <a:rPr lang="fr-FR" dirty="0" smtClean="0"/>
              <a:t>.</a:t>
            </a:r>
          </a:p>
          <a:p>
            <a:endParaRPr lang="en-US" dirty="0"/>
          </a:p>
          <a:p>
            <a:r>
              <a:rPr lang="fr-FR" dirty="0"/>
              <a:t>En conclusion, ce projet de fin de cycle nous a appris à bien réaliser un montage dans une plaque d’essai et nous avons découvert des nouveaux composants tels que le LM3914 et leur fonctionnement</a:t>
            </a:r>
            <a:r>
              <a:rPr lang="fr-FR" dirty="0" smtClean="0"/>
              <a:t>.</a:t>
            </a:r>
          </a:p>
          <a:p>
            <a:endParaRPr lang="en-US" dirty="0"/>
          </a:p>
          <a:p>
            <a:r>
              <a:rPr lang="fr-FR" dirty="0"/>
              <a:t>Ainsi, les simulations sous ‘ISIS’ et les typons sous ‘ARES’. nous réalisons le circuit sur ISIS et PCB sur ARES et le circuit en 3D.</a:t>
            </a:r>
            <a:endParaRPr lang="en-US"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algn="ctr">
              <a:buNone/>
            </a:pPr>
            <a:r>
              <a:rPr lang="en-US" dirty="0" smtClean="0"/>
              <a:t>MERCI POUR VOTRE ATTENTION !</a:t>
            </a:r>
          </a:p>
          <a:p>
            <a:pPr algn="ctr">
              <a:buNone/>
            </a:pPr>
            <a:r>
              <a:rPr lang="fr-FR" smtClean="0">
                <a:sym typeface="Wingdings" pitchFamily="2" charset="2"/>
              </a:rPr>
              <a:t></a:t>
            </a:r>
            <a:endParaRPr lang="en-US"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dirty="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r>
              <a:rPr lang="fr-FR" b="1" cap="none" dirty="0" smtClean="0">
                <a:ln w="9525">
                  <a:solidFill>
                    <a:schemeClr val="bg1"/>
                  </a:solidFill>
                  <a:prstDash val="solid"/>
                </a:ln>
                <a:effectLst>
                  <a:outerShdw blurRad="60007" dist="310007" dir="7680000" sy="30000" kx="1300200" algn="ctr" rotWithShape="0">
                    <a:prstClr val="black">
                      <a:alpha val="32000"/>
                    </a:prstClr>
                  </a:outerShdw>
                </a:effectLst>
              </a:rPr>
              <a:t>INTRODUCTION GÉNÉRALE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r>
              <a:rPr lang="fr-FR" dirty="0" smtClean="0"/>
              <a:t> Une batterie de voiture est un type de batterie qui peut être rechargé. Il démarre le moteur électrique Et la batterie de voiture normale qui est utilisée pour démarrer la voiture est généralement une batterie au plomb avec une tension de 12 Volts, </a:t>
            </a:r>
          </a:p>
          <a:p>
            <a:endParaRPr lang="fr-FR" dirty="0" smtClean="0"/>
          </a:p>
          <a:p>
            <a:r>
              <a:rPr lang="fr-FR" dirty="0" smtClean="0"/>
              <a:t>La batterie joue de nombreux rôles importants dans la voiture, vous devez donc vous assurez qu'elle est valide pour une utilisation.</a:t>
            </a:r>
          </a:p>
          <a:p>
            <a:endParaRPr lang="fr-FR" dirty="0" smtClean="0"/>
          </a:p>
          <a:p>
            <a:r>
              <a:rPr lang="fr-FR" dirty="0" smtClean="0"/>
              <a:t>Pour cela, il est nécessaire d'utiliser un appareil qui détecte la tension de la batterie de la voiture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dirty="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r>
              <a:rPr lang="fr-FR" b="1" cap="none" dirty="0" smtClean="0">
                <a:ln w="9525">
                  <a:solidFill>
                    <a:schemeClr val="bg1"/>
                  </a:solidFill>
                  <a:prstDash val="solid"/>
                </a:ln>
                <a:effectLst>
                  <a:outerShdw blurRad="60007" dist="310007" dir="7680000" sy="30000" kx="1300200" algn="ctr" rotWithShape="0">
                    <a:prstClr val="black">
                      <a:alpha val="32000"/>
                    </a:prstClr>
                  </a:outerShdw>
                </a:effectLst>
              </a:rPr>
              <a:t>Objectif</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fr-FR" dirty="0"/>
              <a:t>L'objectif d'utiliser le détecteur de tension de la batterie est de vérifier l'état de la batterie et de détecter la capacité de la batterie.</a:t>
            </a:r>
            <a:endParaRPr lang="en-US" dirty="0"/>
          </a:p>
          <a:p>
            <a:r>
              <a:rPr lang="fr-FR" dirty="0"/>
              <a:t>Dans un projet de fin de cycle, nous avons réalisé un circuit électronique capable de détecter la tension de la batterie en allumant 10 LED qui peut identifier différents états de la batterie.</a:t>
            </a:r>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dirty="0">
              <a:ln w="9525">
                <a:solidFill>
                  <a:schemeClr val="bg1"/>
                </a:solidFill>
                <a:prstDash val="solid"/>
              </a:ln>
              <a:effectLst>
                <a:outerShdw blurRad="60007" dist="310007" dir="7680000" sy="30000" kx="1300200" algn="ctr" rotWithShape="0">
                  <a:prstClr val="black">
                    <a:alpha val="32000"/>
                  </a:prstClr>
                </a:outerShdw>
              </a:effectLst>
            </a:endParaRPr>
          </a:p>
          <a:p>
            <a:pPr algn="ctr"/>
            <a:endParaRPr lang="fr-FR" b="1" cap="none" dirty="0" smtClean="0">
              <a:ln w="9525">
                <a:solidFill>
                  <a:schemeClr val="bg1"/>
                </a:solidFill>
                <a:prstDash val="solid"/>
              </a:ln>
              <a:effectLst>
                <a:outerShdw blurRad="60007" dist="310007" dir="7680000" sy="30000" kx="1300200" algn="ctr" rotWithShape="0">
                  <a:prstClr val="black">
                    <a:alpha val="32000"/>
                  </a:prstClr>
                </a:outerShdw>
              </a:effectLst>
            </a:endParaRPr>
          </a:p>
          <a:p>
            <a:pPr algn="ctr"/>
            <a:r>
              <a:rPr lang="fr-FR" b="1" cap="none" dirty="0" smtClean="0">
                <a:ln w="9525">
                  <a:solidFill>
                    <a:schemeClr val="bg1"/>
                  </a:solidFill>
                  <a:prstDash val="solid"/>
                </a:ln>
                <a:effectLst>
                  <a:outerShdw blurRad="60007" dist="310007" dir="7680000" sy="30000" kx="1300200" algn="ctr" rotWithShape="0">
                    <a:prstClr val="black">
                      <a:alpha val="32000"/>
                    </a:prstClr>
                  </a:outerShdw>
                </a:effectLst>
              </a:rPr>
              <a:t>DESCRIPTION DES COMPOSANTS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LM3914</a:t>
            </a:r>
            <a:endParaRPr lang="en-US" dirty="0"/>
          </a:p>
        </p:txBody>
      </p:sp>
      <p:sp>
        <p:nvSpPr>
          <p:cNvPr id="3" name="Content Placeholder 2"/>
          <p:cNvSpPr>
            <a:spLocks noGrp="1"/>
          </p:cNvSpPr>
          <p:nvPr>
            <p:ph idx="1"/>
          </p:nvPr>
        </p:nvSpPr>
        <p:spPr/>
        <p:txBody>
          <a:bodyPr/>
          <a:lstStyle/>
          <a:p>
            <a:r>
              <a:rPr lang="fr-FR" dirty="0"/>
              <a:t>Le LM3914 est un circuit intégré (CI), utilisé pour faire fonctionner des écrans qui affichent visuellement l'amplitude d'un signal </a:t>
            </a:r>
            <a:r>
              <a:rPr lang="fr-FR" dirty="0" smtClean="0"/>
              <a:t>an</a:t>
            </a:r>
          </a:p>
          <a:p>
            <a:r>
              <a:rPr lang="fr-FR" dirty="0" smtClean="0"/>
              <a:t>alogique</a:t>
            </a:r>
            <a:r>
              <a:rPr lang="fr-FR" dirty="0"/>
              <a:t>. Il peut piloter jusqu'à 10 LEDS</a:t>
            </a:r>
            <a:endParaRPr lang="en-US" dirty="0"/>
          </a:p>
        </p:txBody>
      </p:sp>
      <p:pic>
        <p:nvPicPr>
          <p:cNvPr id="4" name="Picture 3" descr="https://diyodemag.com/_images/5d5e14cec672e0cb5369e6b5,816,816"/>
          <p:cNvPicPr/>
          <p:nvPr/>
        </p:nvPicPr>
        <p:blipFill>
          <a:blip r:embed="rId2"/>
          <a:srcRect/>
          <a:stretch>
            <a:fillRect/>
          </a:stretch>
        </p:blipFill>
        <p:spPr bwMode="auto">
          <a:xfrm>
            <a:off x="914400" y="4191000"/>
            <a:ext cx="2857500" cy="1905000"/>
          </a:xfrm>
          <a:prstGeom prst="rect">
            <a:avLst/>
          </a:prstGeom>
          <a:noFill/>
          <a:ln w="9525">
            <a:noFill/>
            <a:miter lim="800000"/>
            <a:headEnd/>
            <a:tailEnd/>
          </a:ln>
        </p:spPr>
      </p:pic>
      <p:pic>
        <p:nvPicPr>
          <p:cNvPr id="5" name="Picture 4" descr="https://diyodemag.com/_images/5d5e14cec672e0cb5369e6b3,816,816"/>
          <p:cNvPicPr/>
          <p:nvPr/>
        </p:nvPicPr>
        <p:blipFill>
          <a:blip r:embed="rId3"/>
          <a:srcRect/>
          <a:stretch>
            <a:fillRect/>
          </a:stretch>
        </p:blipFill>
        <p:spPr bwMode="auto">
          <a:xfrm>
            <a:off x="4724400" y="4114800"/>
            <a:ext cx="2557463" cy="1704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2402182" y="199645"/>
            <a:ext cx="3693818" cy="62773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429</Words>
  <Application>Microsoft Office PowerPoint</Application>
  <PresentationFormat>On-screen Show (4:3)</PresentationFormat>
  <Paragraphs>76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LM3914</vt:lpstr>
      <vt:lpstr>Slide 9</vt:lpstr>
      <vt:lpstr>Slide 10</vt:lpstr>
      <vt:lpstr>Slide 11</vt:lpstr>
      <vt:lpstr>Slide 12</vt:lpstr>
      <vt:lpstr>Le circuit</vt:lpstr>
      <vt:lpstr>Slide 14</vt:lpstr>
      <vt:lpstr>Le montage</vt:lpstr>
      <vt:lpstr>Slide 16</vt:lpstr>
      <vt:lpstr>Le circuit PCB</vt:lpstr>
      <vt:lpstr>Le typon</vt:lpstr>
      <vt:lpstr>3D Visualiser</vt:lpstr>
      <vt:lpstr>Conclusion</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hk</dc:creator>
  <cp:lastModifiedBy>hk</cp:lastModifiedBy>
  <cp:revision>10</cp:revision>
  <dcterms:created xsi:type="dcterms:W3CDTF">2022-05-09T21:56:23Z</dcterms:created>
  <dcterms:modified xsi:type="dcterms:W3CDTF">2022-05-09T22:47:16Z</dcterms:modified>
</cp:coreProperties>
</file>