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9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/>
          <p:cNvGrpSpPr/>
          <p:nvPr/>
        </p:nvGrpSpPr>
        <p:grpSpPr>
          <a:xfrm>
            <a:off x="3059832" y="188640"/>
            <a:ext cx="1800200" cy="2520280"/>
            <a:chOff x="395536" y="188640"/>
            <a:chExt cx="1800200" cy="2520280"/>
          </a:xfrm>
        </p:grpSpPr>
        <p:sp>
          <p:nvSpPr>
            <p:cNvPr id="4" name="Ovale 3"/>
            <p:cNvSpPr/>
            <p:nvPr/>
          </p:nvSpPr>
          <p:spPr>
            <a:xfrm>
              <a:off x="395536" y="188640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A</a:t>
              </a:r>
              <a:endParaRPr lang="it-IT" sz="28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395536" y="202484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B</a:t>
              </a:r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683568" y="872716"/>
              <a:ext cx="1512168" cy="1152128"/>
              <a:chOff x="683568" y="872716"/>
              <a:chExt cx="1512168" cy="1152128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683568" y="872716"/>
                <a:ext cx="144016" cy="1152128"/>
                <a:chOff x="683568" y="872716"/>
                <a:chExt cx="144016" cy="1152128"/>
              </a:xfrm>
            </p:grpSpPr>
            <p:cxnSp>
              <p:nvCxnSpPr>
                <p:cNvPr id="7" name="Connettore 1 6"/>
                <p:cNvCxnSpPr>
                  <a:stCxn id="4" idx="4"/>
                  <a:endCxn id="5" idx="0"/>
                </p:cNvCxnSpPr>
                <p:nvPr/>
              </p:nvCxnSpPr>
              <p:spPr>
                <a:xfrm>
                  <a:off x="755576" y="872716"/>
                  <a:ext cx="0" cy="1152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ttangolo 7"/>
                <p:cNvSpPr/>
                <p:nvPr/>
              </p:nvSpPr>
              <p:spPr>
                <a:xfrm>
                  <a:off x="683568" y="133764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/>
                  <p:cNvSpPr txBox="1"/>
                  <p:nvPr/>
                </p:nvSpPr>
                <p:spPr>
                  <a:xfrm>
                    <a:off x="755576" y="1196752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1196752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uppo 21"/>
          <p:cNvGrpSpPr/>
          <p:nvPr/>
        </p:nvGrpSpPr>
        <p:grpSpPr>
          <a:xfrm>
            <a:off x="7164288" y="188640"/>
            <a:ext cx="1512168" cy="1368152"/>
            <a:chOff x="395536" y="188640"/>
            <a:chExt cx="1512168" cy="1368152"/>
          </a:xfrm>
        </p:grpSpPr>
        <p:sp>
          <p:nvSpPr>
            <p:cNvPr id="23" name="Ovale 22"/>
            <p:cNvSpPr/>
            <p:nvPr/>
          </p:nvSpPr>
          <p:spPr>
            <a:xfrm>
              <a:off x="395536" y="188640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A</a:t>
              </a:r>
              <a:endParaRPr lang="it-IT" sz="2800" dirty="0"/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467544" y="872716"/>
              <a:ext cx="1440160" cy="684076"/>
              <a:chOff x="467544" y="872716"/>
              <a:chExt cx="1440160" cy="684076"/>
            </a:xfrm>
          </p:grpSpPr>
          <p:grpSp>
            <p:nvGrpSpPr>
              <p:cNvPr id="26" name="Gruppo 25"/>
              <p:cNvGrpSpPr/>
              <p:nvPr/>
            </p:nvGrpSpPr>
            <p:grpSpPr>
              <a:xfrm>
                <a:off x="683568" y="872716"/>
                <a:ext cx="144016" cy="608945"/>
                <a:chOff x="683568" y="872716"/>
                <a:chExt cx="144016" cy="608945"/>
              </a:xfrm>
            </p:grpSpPr>
            <p:cxnSp>
              <p:nvCxnSpPr>
                <p:cNvPr id="28" name="Connettore 1 27"/>
                <p:cNvCxnSpPr>
                  <a:stCxn id="23" idx="4"/>
                  <a:endCxn id="29" idx="0"/>
                </p:cNvCxnSpPr>
                <p:nvPr/>
              </p:nvCxnSpPr>
              <p:spPr>
                <a:xfrm>
                  <a:off x="755576" y="872716"/>
                  <a:ext cx="0" cy="4649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ttangolo 28"/>
                <p:cNvSpPr/>
                <p:nvPr/>
              </p:nvSpPr>
              <p:spPr>
                <a:xfrm>
                  <a:off x="683568" y="133764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/>
                  <p:cNvSpPr txBox="1"/>
                  <p:nvPr/>
                </p:nvSpPr>
                <p:spPr>
                  <a:xfrm>
                    <a:off x="467544" y="118746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7" name="CasellaDiTes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44" y="118746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Freccia a destra 29"/>
          <p:cNvSpPr/>
          <p:nvPr/>
        </p:nvSpPr>
        <p:spPr>
          <a:xfrm>
            <a:off x="5076056" y="1149169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124578" y="836712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698350"/>
                  </p:ext>
                </p:extLst>
              </p:nvPr>
            </p:nvGraphicFramePr>
            <p:xfrm>
              <a:off x="179512" y="323098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698350"/>
                  </p:ext>
                </p:extLst>
              </p:nvPr>
            </p:nvGraphicFramePr>
            <p:xfrm>
              <a:off x="179512" y="323098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6038" t="-8197" r="-3358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Freccia a destra 33"/>
          <p:cNvSpPr/>
          <p:nvPr/>
        </p:nvSpPr>
        <p:spPr>
          <a:xfrm>
            <a:off x="4165282" y="3933056"/>
            <a:ext cx="134282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876818"/>
                  </p:ext>
                </p:extLst>
              </p:nvPr>
            </p:nvGraphicFramePr>
            <p:xfrm>
              <a:off x="5652120" y="3245282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876818"/>
                  </p:ext>
                </p:extLst>
              </p:nvPr>
            </p:nvGraphicFramePr>
            <p:xfrm>
              <a:off x="5652120" y="3245282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411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4110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ella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72557"/>
                  </p:ext>
                </p:extLst>
              </p:nvPr>
            </p:nvGraphicFramePr>
            <p:xfrm>
              <a:off x="7452320" y="3261128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ella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72557"/>
                  </p:ext>
                </p:extLst>
              </p:nvPr>
            </p:nvGraphicFramePr>
            <p:xfrm>
              <a:off x="7452320" y="3261128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411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4110" t="-2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CasellaDiTesto 37"/>
          <p:cNvSpPr txBox="1"/>
          <p:nvPr/>
        </p:nvSpPr>
        <p:spPr>
          <a:xfrm>
            <a:off x="5652120" y="27089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7486248" y="274778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B=1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107504" y="5517232"/>
                <a:ext cx="4446089" cy="1285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4446089" cy="12856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4806431" y="5527703"/>
                <a:ext cx="4399474" cy="12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31" y="5527703"/>
                <a:ext cx="4399474" cy="12951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/>
          <p:cNvCxnSpPr/>
          <p:nvPr/>
        </p:nvCxnSpPr>
        <p:spPr>
          <a:xfrm flipH="1">
            <a:off x="4499992" y="4365104"/>
            <a:ext cx="14231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7757316" y="4365104"/>
            <a:ext cx="6311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07504" y="1613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  <a:r>
              <a:rPr lang="it-IT" dirty="0" smtClean="0"/>
              <a:t>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7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ccia a destra 29"/>
          <p:cNvSpPr/>
          <p:nvPr/>
        </p:nvSpPr>
        <p:spPr>
          <a:xfrm>
            <a:off x="2411760" y="1149169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2460282" y="836712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50421"/>
                  </p:ext>
                </p:extLst>
              </p:nvPr>
            </p:nvGraphicFramePr>
            <p:xfrm>
              <a:off x="179512" y="431110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809231"/>
                  </p:ext>
                </p:extLst>
              </p:nvPr>
            </p:nvGraphicFramePr>
            <p:xfrm>
              <a:off x="179512" y="431110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038" t="-8197" r="-33584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8197" r="-282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108197" r="-28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406557" r="-28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uppo 12"/>
          <p:cNvGrpSpPr/>
          <p:nvPr/>
        </p:nvGrpSpPr>
        <p:grpSpPr>
          <a:xfrm>
            <a:off x="395536" y="188640"/>
            <a:ext cx="1800200" cy="3456384"/>
            <a:chOff x="395536" y="188640"/>
            <a:chExt cx="1800200" cy="3456384"/>
          </a:xfrm>
        </p:grpSpPr>
        <p:grpSp>
          <p:nvGrpSpPr>
            <p:cNvPr id="21" name="Gruppo 20"/>
            <p:cNvGrpSpPr/>
            <p:nvPr/>
          </p:nvGrpSpPr>
          <p:grpSpPr>
            <a:xfrm>
              <a:off x="395536" y="188640"/>
              <a:ext cx="1800200" cy="2088232"/>
              <a:chOff x="395536" y="188640"/>
              <a:chExt cx="1800200" cy="2088232"/>
            </a:xfrm>
          </p:grpSpPr>
          <p:sp>
            <p:nvSpPr>
              <p:cNvPr id="4" name="Ovale 3"/>
              <p:cNvSpPr/>
              <p:nvPr/>
            </p:nvSpPr>
            <p:spPr>
              <a:xfrm>
                <a:off x="395536" y="188640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p:sp>
            <p:nvSpPr>
              <p:cNvPr id="5" name="Ovale 4"/>
              <p:cNvSpPr/>
              <p:nvPr/>
            </p:nvSpPr>
            <p:spPr>
              <a:xfrm>
                <a:off x="395536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B</a:t>
                </a:r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683568" y="872716"/>
                <a:ext cx="1512168" cy="708501"/>
                <a:chOff x="683568" y="872716"/>
                <a:chExt cx="1512168" cy="708501"/>
              </a:xfrm>
            </p:grpSpPr>
            <p:grpSp>
              <p:nvGrpSpPr>
                <p:cNvPr id="9" name="Gruppo 8"/>
                <p:cNvGrpSpPr/>
                <p:nvPr/>
              </p:nvGrpSpPr>
              <p:grpSpPr>
                <a:xfrm>
                  <a:off x="683568" y="872716"/>
                  <a:ext cx="144016" cy="708501"/>
                  <a:chOff x="683568" y="872716"/>
                  <a:chExt cx="144016" cy="708501"/>
                </a:xfrm>
              </p:grpSpPr>
              <p:cxnSp>
                <p:nvCxnSpPr>
                  <p:cNvPr id="7" name="Connettore 1 6"/>
                  <p:cNvCxnSpPr>
                    <a:stCxn id="4" idx="4"/>
                  </p:cNvCxnSpPr>
                  <p:nvPr/>
                </p:nvCxnSpPr>
                <p:spPr>
                  <a:xfrm>
                    <a:off x="755576" y="872716"/>
                    <a:ext cx="0" cy="7085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Rettangolo 7"/>
                  <p:cNvSpPr/>
                  <p:nvPr/>
                </p:nvSpPr>
                <p:spPr>
                  <a:xfrm>
                    <a:off x="683568" y="112162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asellaDiTesto 10"/>
                    <p:cNvSpPr txBox="1"/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𝐵𝐶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" name="CasellaDiTesto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2" name="Ovale 31"/>
            <p:cNvSpPr/>
            <p:nvPr/>
          </p:nvSpPr>
          <p:spPr>
            <a:xfrm>
              <a:off x="395536" y="29609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41"/>
                <p:cNvSpPr txBox="1"/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2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po 9"/>
            <p:cNvGrpSpPr/>
            <p:nvPr/>
          </p:nvGrpSpPr>
          <p:grpSpPr>
            <a:xfrm>
              <a:off x="683568" y="2276872"/>
              <a:ext cx="144016" cy="684076"/>
              <a:chOff x="683568" y="2276872"/>
              <a:chExt cx="144016" cy="684076"/>
            </a:xfrm>
          </p:grpSpPr>
          <p:sp>
            <p:nvSpPr>
              <p:cNvPr id="35" name="Rettangolo 34"/>
              <p:cNvSpPr/>
              <p:nvPr/>
            </p:nvSpPr>
            <p:spPr>
              <a:xfrm>
                <a:off x="683568" y="248977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5" name="Connettore 1 44"/>
              <p:cNvCxnSpPr>
                <a:stCxn id="5" idx="4"/>
                <a:endCxn id="32" idx="0"/>
              </p:cNvCxnSpPr>
              <p:nvPr/>
            </p:nvCxnSpPr>
            <p:spPr>
              <a:xfrm>
                <a:off x="755576" y="2276872"/>
                <a:ext cx="0" cy="684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po 45"/>
          <p:cNvGrpSpPr/>
          <p:nvPr/>
        </p:nvGrpSpPr>
        <p:grpSpPr>
          <a:xfrm>
            <a:off x="4788024" y="998730"/>
            <a:ext cx="1800200" cy="2664296"/>
            <a:chOff x="395536" y="980728"/>
            <a:chExt cx="1800200" cy="2664296"/>
          </a:xfrm>
        </p:grpSpPr>
        <p:grpSp>
          <p:nvGrpSpPr>
            <p:cNvPr id="47" name="Gruppo 46"/>
            <p:cNvGrpSpPr/>
            <p:nvPr/>
          </p:nvGrpSpPr>
          <p:grpSpPr>
            <a:xfrm>
              <a:off x="395536" y="980728"/>
              <a:ext cx="1800200" cy="1296144"/>
              <a:chOff x="395536" y="980728"/>
              <a:chExt cx="1800200" cy="1296144"/>
            </a:xfrm>
          </p:grpSpPr>
          <p:sp>
            <p:nvSpPr>
              <p:cNvPr id="54" name="Ovale 53"/>
              <p:cNvSpPr/>
              <p:nvPr/>
            </p:nvSpPr>
            <p:spPr>
              <a:xfrm>
                <a:off x="395536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B</a:t>
                </a:r>
              </a:p>
            </p:txBody>
          </p:sp>
          <p:grpSp>
            <p:nvGrpSpPr>
              <p:cNvPr id="55" name="Gruppo 54"/>
              <p:cNvGrpSpPr/>
              <p:nvPr/>
            </p:nvGrpSpPr>
            <p:grpSpPr>
              <a:xfrm>
                <a:off x="683568" y="980728"/>
                <a:ext cx="1512168" cy="600489"/>
                <a:chOff x="683568" y="980728"/>
                <a:chExt cx="1512168" cy="600489"/>
              </a:xfrm>
            </p:grpSpPr>
            <p:grpSp>
              <p:nvGrpSpPr>
                <p:cNvPr id="56" name="Gruppo 55"/>
                <p:cNvGrpSpPr/>
                <p:nvPr/>
              </p:nvGrpSpPr>
              <p:grpSpPr>
                <a:xfrm>
                  <a:off x="683568" y="1121621"/>
                  <a:ext cx="144016" cy="459596"/>
                  <a:chOff x="683568" y="1121621"/>
                  <a:chExt cx="144016" cy="459596"/>
                </a:xfrm>
              </p:grpSpPr>
              <p:cxnSp>
                <p:nvCxnSpPr>
                  <p:cNvPr id="58" name="Connettore 1 57"/>
                  <p:cNvCxnSpPr>
                    <a:stCxn id="59" idx="2"/>
                  </p:cNvCxnSpPr>
                  <p:nvPr/>
                </p:nvCxnSpPr>
                <p:spPr>
                  <a:xfrm>
                    <a:off x="755576" y="1265637"/>
                    <a:ext cx="0" cy="3155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ttangolo 58"/>
                  <p:cNvSpPr/>
                  <p:nvPr/>
                </p:nvSpPr>
                <p:spPr>
                  <a:xfrm>
                    <a:off x="683568" y="112162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asellaDiTesto 56"/>
                    <p:cNvSpPr txBox="1"/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57" name="CasellaDiTes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8" name="Ovale 47"/>
            <p:cNvSpPr/>
            <p:nvPr/>
          </p:nvSpPr>
          <p:spPr>
            <a:xfrm>
              <a:off x="395536" y="29609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uppo 49"/>
            <p:cNvGrpSpPr/>
            <p:nvPr/>
          </p:nvGrpSpPr>
          <p:grpSpPr>
            <a:xfrm>
              <a:off x="683568" y="2276872"/>
              <a:ext cx="144016" cy="684076"/>
              <a:chOff x="683568" y="2276872"/>
              <a:chExt cx="144016" cy="684076"/>
            </a:xfrm>
          </p:grpSpPr>
          <p:sp>
            <p:nvSpPr>
              <p:cNvPr id="51" name="Rettangolo 50"/>
              <p:cNvSpPr/>
              <p:nvPr/>
            </p:nvSpPr>
            <p:spPr>
              <a:xfrm>
                <a:off x="683568" y="248977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2" name="Connettore 1 51"/>
              <p:cNvCxnSpPr>
                <a:stCxn id="54" idx="4"/>
                <a:endCxn id="48" idx="0"/>
              </p:cNvCxnSpPr>
              <p:nvPr/>
            </p:nvCxnSpPr>
            <p:spPr>
              <a:xfrm>
                <a:off x="755576" y="2276872"/>
                <a:ext cx="0" cy="684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657281"/>
                  </p:ext>
                </p:extLst>
              </p:nvPr>
            </p:nvGraphicFramePr>
            <p:xfrm>
              <a:off x="4939291" y="4293096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17583"/>
                  </p:ext>
                </p:extLst>
              </p:nvPr>
            </p:nvGraphicFramePr>
            <p:xfrm>
              <a:off x="4939291" y="4293096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038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Figura a mano libera 14"/>
          <p:cNvSpPr/>
          <p:nvPr/>
        </p:nvSpPr>
        <p:spPr>
          <a:xfrm>
            <a:off x="4477932" y="2105891"/>
            <a:ext cx="329596" cy="1107085"/>
          </a:xfrm>
          <a:custGeom>
            <a:avLst/>
            <a:gdLst>
              <a:gd name="connsiteX0" fmla="*/ 489394 w 489394"/>
              <a:gd name="connsiteY0" fmla="*/ 0 h 942109"/>
              <a:gd name="connsiteX1" fmla="*/ 129175 w 489394"/>
              <a:gd name="connsiteY1" fmla="*/ 277091 h 942109"/>
              <a:gd name="connsiteX2" fmla="*/ 18339 w 489394"/>
              <a:gd name="connsiteY2" fmla="*/ 526473 h 942109"/>
              <a:gd name="connsiteX3" fmla="*/ 475539 w 489394"/>
              <a:gd name="connsiteY3" fmla="*/ 942109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4" h="942109">
                <a:moveTo>
                  <a:pt x="489394" y="0"/>
                </a:moveTo>
                <a:cubicBezTo>
                  <a:pt x="348539" y="94673"/>
                  <a:pt x="207684" y="189346"/>
                  <a:pt x="129175" y="277091"/>
                </a:cubicBezTo>
                <a:cubicBezTo>
                  <a:pt x="50666" y="364836"/>
                  <a:pt x="-39388" y="415637"/>
                  <a:pt x="18339" y="526473"/>
                </a:cubicBezTo>
                <a:cubicBezTo>
                  <a:pt x="76066" y="637309"/>
                  <a:pt x="275802" y="789709"/>
                  <a:pt x="475539" y="94210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igura a mano libera 60"/>
          <p:cNvSpPr/>
          <p:nvPr/>
        </p:nvSpPr>
        <p:spPr>
          <a:xfrm flipH="1" flipV="1">
            <a:off x="5498650" y="2065366"/>
            <a:ext cx="1089573" cy="1107085"/>
          </a:xfrm>
          <a:custGeom>
            <a:avLst/>
            <a:gdLst>
              <a:gd name="connsiteX0" fmla="*/ 489394 w 489394"/>
              <a:gd name="connsiteY0" fmla="*/ 0 h 942109"/>
              <a:gd name="connsiteX1" fmla="*/ 129175 w 489394"/>
              <a:gd name="connsiteY1" fmla="*/ 277091 h 942109"/>
              <a:gd name="connsiteX2" fmla="*/ 18339 w 489394"/>
              <a:gd name="connsiteY2" fmla="*/ 526473 h 942109"/>
              <a:gd name="connsiteX3" fmla="*/ 475539 w 489394"/>
              <a:gd name="connsiteY3" fmla="*/ 942109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4" h="942109">
                <a:moveTo>
                  <a:pt x="489394" y="0"/>
                </a:moveTo>
                <a:cubicBezTo>
                  <a:pt x="348539" y="94673"/>
                  <a:pt x="207684" y="189346"/>
                  <a:pt x="129175" y="277091"/>
                </a:cubicBezTo>
                <a:cubicBezTo>
                  <a:pt x="50666" y="364836"/>
                  <a:pt x="-39388" y="415637"/>
                  <a:pt x="18339" y="526473"/>
                </a:cubicBezTo>
                <a:cubicBezTo>
                  <a:pt x="76066" y="637309"/>
                  <a:pt x="275802" y="789709"/>
                  <a:pt x="475539" y="94210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6372200" y="24115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z-Cyrl-AZ" i="1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411596"/>
                <a:ext cx="14401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/>
              <p:cNvSpPr txBox="1"/>
              <p:nvPr/>
            </p:nvSpPr>
            <p:spPr>
              <a:xfrm>
                <a:off x="3275856" y="242088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z-Cyrl-AZ" i="1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20888"/>
                <a:ext cx="144016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3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408443"/>
                  </p:ext>
                </p:extLst>
              </p:nvPr>
            </p:nvGraphicFramePr>
            <p:xfrm>
              <a:off x="132592" y="314096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919068"/>
                  </p:ext>
                </p:extLst>
              </p:nvPr>
            </p:nvGraphicFramePr>
            <p:xfrm>
              <a:off x="132592" y="314096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981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8197" r="-282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108197" r="-28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406557" r="-28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7" name="Gruppo 36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38" name="Gruppo 37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68" name="Ovale 67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69" name="Gruppo 68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70" name="Gruppo 69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72" name="Connettore 1 71"/>
                    <p:cNvCxnSpPr>
                      <a:stCxn id="73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CasellaDiTesto 70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71" name="CasellaDiTesto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3" name="Ovale 52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66" name="Rettangolo 65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7" name="Connettore 1 66"/>
                <p:cNvCxnSpPr>
                  <a:stCxn id="68" idx="4"/>
                  <a:endCxn id="53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Figura a mano libera 38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igura a mano libera 39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CasellaDiTes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Freccia a destra 73"/>
          <p:cNvSpPr/>
          <p:nvPr/>
        </p:nvSpPr>
        <p:spPr>
          <a:xfrm>
            <a:off x="4123184" y="3967335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el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498714"/>
                  </p:ext>
                </p:extLst>
              </p:nvPr>
            </p:nvGraphicFramePr>
            <p:xfrm>
              <a:off x="5491336" y="3573015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208899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el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341911"/>
                  </p:ext>
                </p:extLst>
              </p:nvPr>
            </p:nvGraphicFramePr>
            <p:xfrm>
              <a:off x="5491336" y="3573015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333" r="-467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06557" r="-46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6557" r="-46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641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44457"/>
                  </p:ext>
                </p:extLst>
              </p:nvPr>
            </p:nvGraphicFramePr>
            <p:xfrm>
              <a:off x="114755" y="30689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017641"/>
                  </p:ext>
                </p:extLst>
              </p:nvPr>
            </p:nvGraphicFramePr>
            <p:xfrm>
              <a:off x="114755" y="30689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981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4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uppo 1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46" name="Gruppo 45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7" name="Gruppo 46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54" name="Ovale 53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55" name="Gruppo 54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56" name="Gruppo 55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58" name="Connettore 1 57"/>
                    <p:cNvCxnSpPr>
                      <a:stCxn id="59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ttangolo 58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CasellaDiTesto 56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57" name="CasellaDiTesto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8" name="Ovale 47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uppo 49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51" name="Rettangolo 50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52" name="Connettore 1 51"/>
                <p:cNvCxnSpPr>
                  <a:stCxn id="54" idx="4"/>
                  <a:endCxn id="48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Figura a mano libera 14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Figura a mano libera 60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2" name="CasellaDiTes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3" name="CasellaDiTes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Freccia a destra 37"/>
          <p:cNvSpPr/>
          <p:nvPr/>
        </p:nvSpPr>
        <p:spPr>
          <a:xfrm>
            <a:off x="4139952" y="3158986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4357717" y="2846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 =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5077561"/>
                  </p:ext>
                </p:extLst>
              </p:nvPr>
            </p:nvGraphicFramePr>
            <p:xfrm>
              <a:off x="5508104" y="260272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469218"/>
                  </p:ext>
                </p:extLst>
              </p:nvPr>
            </p:nvGraphicFramePr>
            <p:xfrm>
              <a:off x="5508104" y="260272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10000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Freccia a destra 40"/>
          <p:cNvSpPr/>
          <p:nvPr/>
        </p:nvSpPr>
        <p:spPr>
          <a:xfrm rot="5400000">
            <a:off x="6516216" y="40050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la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923"/>
                  </p:ext>
                </p:extLst>
              </p:nvPr>
            </p:nvGraphicFramePr>
            <p:xfrm>
              <a:off x="612334" y="5445224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la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64562"/>
                  </p:ext>
                </p:extLst>
              </p:nvPr>
            </p:nvGraphicFramePr>
            <p:xfrm>
              <a:off x="612334" y="5445224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8197" r="-22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108197" r="-229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208197" r="-22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a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421749"/>
                  </p:ext>
                </p:extLst>
              </p:nvPr>
            </p:nvGraphicFramePr>
            <p:xfrm>
              <a:off x="4939291" y="472514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1*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a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870310"/>
                  </p:ext>
                </p:extLst>
              </p:nvPr>
            </p:nvGraphicFramePr>
            <p:xfrm>
              <a:off x="4939291" y="472514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3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ella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239301"/>
                  </p:ext>
                </p:extLst>
              </p:nvPr>
            </p:nvGraphicFramePr>
            <p:xfrm>
              <a:off x="5151689" y="127492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ella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0092"/>
                  </p:ext>
                </p:extLst>
              </p:nvPr>
            </p:nvGraphicFramePr>
            <p:xfrm>
              <a:off x="5151689" y="127492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038" t="-8197" r="-3349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6" name="Freccia a destra 65"/>
          <p:cNvSpPr/>
          <p:nvPr/>
        </p:nvSpPr>
        <p:spPr>
          <a:xfrm rot="5400000">
            <a:off x="6597225" y="3149969"/>
            <a:ext cx="243027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Freccia a destra 66"/>
          <p:cNvSpPr/>
          <p:nvPr/>
        </p:nvSpPr>
        <p:spPr>
          <a:xfrm rot="10800000">
            <a:off x="3779912" y="5877273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38" name="Gruppo 37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68" name="Ovale 67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69" name="Gruppo 68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70" name="Gruppo 69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72" name="Connettore 1 71"/>
                    <p:cNvCxnSpPr>
                      <a:stCxn id="73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CasellaDiTesto 70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71" name="CasellaDiTesto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3" name="Ovale 52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66" name="Rettangolo 65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7" name="Connettore 1 66"/>
                <p:cNvCxnSpPr>
                  <a:stCxn id="68" idx="4"/>
                  <a:endCxn id="53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Figura a mano libera 38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igura a mano libera 39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CasellaDiTes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749430"/>
                  </p:ext>
                </p:extLst>
              </p:nvPr>
            </p:nvGraphicFramePr>
            <p:xfrm>
              <a:off x="151089" y="3140968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90109"/>
                  </p:ext>
                </p:extLst>
              </p:nvPr>
            </p:nvGraphicFramePr>
            <p:xfrm>
              <a:off x="151089" y="3140968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2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a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845880"/>
                  </p:ext>
                </p:extLst>
              </p:nvPr>
            </p:nvGraphicFramePr>
            <p:xfrm>
              <a:off x="7092280" y="3180576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208899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a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20573"/>
                  </p:ext>
                </p:extLst>
              </p:nvPr>
            </p:nvGraphicFramePr>
            <p:xfrm>
              <a:off x="7092280" y="3180576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333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08333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491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a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236150"/>
                  </p:ext>
                </p:extLst>
              </p:nvPr>
            </p:nvGraphicFramePr>
            <p:xfrm>
              <a:off x="4932040" y="318057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a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6971"/>
                  </p:ext>
                </p:extLst>
              </p:nvPr>
            </p:nvGraphicFramePr>
            <p:xfrm>
              <a:off x="4932040" y="318057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8197" r="-467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110000" r="-467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206557" r="-46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4572000" y="692696"/>
                <a:ext cx="45365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𝑍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it-IT" dirty="0" smtClean="0"/>
                  <a:t>1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  <m:r>
                      <a:rPr lang="it-IT" b="0" i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it-IT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/>
                              </a:rPr>
                              <m:t>β</m:t>
                            </m:r>
                          </m:e>
                        </m:d>
                      </m:e>
                    </m:func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r>
                      <a:rPr lang="it-IT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β</m:t>
                    </m:r>
                    <m:r>
                      <a:rPr lang="it-IT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it-IT" dirty="0"/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r>
                      <a:rPr lang="it-IT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α</m:t>
                    </m:r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92696"/>
                <a:ext cx="4536504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-396552" y="5236006"/>
                <a:ext cx="4536504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5236006"/>
                <a:ext cx="4536504" cy="6412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4788024" y="5229200"/>
                <a:ext cx="4536504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0" smtClean="0">
                                    <a:latin typeface="Cambria Math"/>
                                  </a:rPr>
                                  <m:t>∗(1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+</m:t>
                                </m:r>
                                <m:func>
                                  <m:funcPr>
                                    <m:ctrlPr>
                                      <a:rPr lang="it-IT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1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∗(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4536504" cy="64126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/>
          <p:cNvCxnSpPr/>
          <p:nvPr/>
        </p:nvCxnSpPr>
        <p:spPr>
          <a:xfrm>
            <a:off x="1546386" y="42930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6228184" y="4343699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7812360" y="43298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</a:t>
            </a:r>
            <a:r>
              <a:rPr lang="it-IT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46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/>
          <p:cNvGrpSpPr/>
          <p:nvPr/>
        </p:nvGrpSpPr>
        <p:grpSpPr>
          <a:xfrm>
            <a:off x="611560" y="468903"/>
            <a:ext cx="1454571" cy="5912425"/>
            <a:chOff x="669157" y="149513"/>
            <a:chExt cx="1454571" cy="5912425"/>
          </a:xfrm>
        </p:grpSpPr>
        <p:sp>
          <p:nvSpPr>
            <p:cNvPr id="4" name="Ovale 3"/>
            <p:cNvSpPr/>
            <p:nvPr/>
          </p:nvSpPr>
          <p:spPr>
            <a:xfrm>
              <a:off x="755576" y="149513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 smtClean="0"/>
                <a:t>Y0</a:t>
              </a:r>
              <a:endParaRPr lang="it-IT" sz="2400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683568" y="833589"/>
              <a:ext cx="1440160" cy="1192778"/>
              <a:chOff x="683568" y="833589"/>
              <a:chExt cx="1440160" cy="1192778"/>
            </a:xfrm>
          </p:grpSpPr>
          <p:sp>
            <p:nvSpPr>
              <p:cNvPr id="5" name="Ovale 4"/>
              <p:cNvSpPr/>
              <p:nvPr/>
            </p:nvSpPr>
            <p:spPr>
              <a:xfrm>
                <a:off x="755576" y="1342291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/>
                  <a:t>Y1</a:t>
                </a:r>
                <a:endParaRPr lang="it-IT" sz="2400" dirty="0"/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683568" y="833589"/>
                <a:ext cx="1440160" cy="508702"/>
                <a:chOff x="323528" y="872716"/>
                <a:chExt cx="1440160" cy="508702"/>
              </a:xfrm>
            </p:grpSpPr>
            <p:grpSp>
              <p:nvGrpSpPr>
                <p:cNvPr id="9" name="Gruppo 8"/>
                <p:cNvGrpSpPr/>
                <p:nvPr/>
              </p:nvGrpSpPr>
              <p:grpSpPr>
                <a:xfrm>
                  <a:off x="683568" y="872716"/>
                  <a:ext cx="144016" cy="508702"/>
                  <a:chOff x="683568" y="872716"/>
                  <a:chExt cx="144016" cy="508702"/>
                </a:xfrm>
              </p:grpSpPr>
              <p:cxnSp>
                <p:nvCxnSpPr>
                  <p:cNvPr id="7" name="Connettore 1 6"/>
                  <p:cNvCxnSpPr>
                    <a:stCxn id="4" idx="4"/>
                    <a:endCxn id="5" idx="0"/>
                  </p:cNvCxnSpPr>
                  <p:nvPr/>
                </p:nvCxnSpPr>
                <p:spPr>
                  <a:xfrm>
                    <a:off x="755576" y="872716"/>
                    <a:ext cx="0" cy="5087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Rettangolo 7"/>
                  <p:cNvSpPr/>
                  <p:nvPr/>
                </p:nvSpPr>
                <p:spPr>
                  <a:xfrm>
                    <a:off x="683568" y="101985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CasellaDiTesto 10"/>
                    <p:cNvSpPr txBox="1"/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>
                <p:sp>
                  <p:nvSpPr>
                    <p:cNvPr id="11" name="CasellaDiTesto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5" name="Gruppo 34"/>
            <p:cNvGrpSpPr/>
            <p:nvPr/>
          </p:nvGrpSpPr>
          <p:grpSpPr>
            <a:xfrm>
              <a:off x="669157" y="2040563"/>
              <a:ext cx="1440160" cy="1192778"/>
              <a:chOff x="683568" y="833589"/>
              <a:chExt cx="1440160" cy="1192778"/>
            </a:xfrm>
          </p:grpSpPr>
          <p:sp>
            <p:nvSpPr>
              <p:cNvPr id="42" name="Ovale 41"/>
              <p:cNvSpPr/>
              <p:nvPr/>
            </p:nvSpPr>
            <p:spPr>
              <a:xfrm>
                <a:off x="755576" y="1342291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smtClean="0"/>
                  <a:t>Y2</a:t>
                </a:r>
                <a:endParaRPr lang="it-IT" sz="2400" dirty="0"/>
              </a:p>
            </p:txBody>
          </p:sp>
          <p:grpSp>
            <p:nvGrpSpPr>
              <p:cNvPr id="45" name="Gruppo 44"/>
              <p:cNvGrpSpPr/>
              <p:nvPr/>
            </p:nvGrpSpPr>
            <p:grpSpPr>
              <a:xfrm>
                <a:off x="683568" y="833589"/>
                <a:ext cx="1440160" cy="508702"/>
                <a:chOff x="323528" y="872716"/>
                <a:chExt cx="1440160" cy="508702"/>
              </a:xfrm>
            </p:grpSpPr>
            <p:grpSp>
              <p:nvGrpSpPr>
                <p:cNvPr id="46" name="Gruppo 45"/>
                <p:cNvGrpSpPr/>
                <p:nvPr/>
              </p:nvGrpSpPr>
              <p:grpSpPr>
                <a:xfrm>
                  <a:off x="683568" y="872716"/>
                  <a:ext cx="144016" cy="508702"/>
                  <a:chOff x="683568" y="872716"/>
                  <a:chExt cx="144016" cy="508702"/>
                </a:xfrm>
              </p:grpSpPr>
              <p:cxnSp>
                <p:nvCxnSpPr>
                  <p:cNvPr id="48" name="Connettore 1 47"/>
                  <p:cNvCxnSpPr>
                    <a:endCxn id="42" idx="0"/>
                  </p:cNvCxnSpPr>
                  <p:nvPr/>
                </p:nvCxnSpPr>
                <p:spPr>
                  <a:xfrm>
                    <a:off x="755576" y="872716"/>
                    <a:ext cx="0" cy="5087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ttangolo 48"/>
                  <p:cNvSpPr/>
                  <p:nvPr/>
                </p:nvSpPr>
                <p:spPr>
                  <a:xfrm>
                    <a:off x="683568" y="101985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CasellaDiTesto 46"/>
                    <p:cNvSpPr txBox="1"/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>
                <p:sp>
                  <p:nvSpPr>
                    <p:cNvPr id="47" name="CasellaDiTes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Gruppo 49"/>
            <p:cNvGrpSpPr/>
            <p:nvPr/>
          </p:nvGrpSpPr>
          <p:grpSpPr>
            <a:xfrm>
              <a:off x="669157" y="4869160"/>
              <a:ext cx="1440160" cy="1192778"/>
              <a:chOff x="683568" y="833589"/>
              <a:chExt cx="1440160" cy="1192778"/>
            </a:xfrm>
          </p:grpSpPr>
          <p:sp>
            <p:nvSpPr>
              <p:cNvPr id="51" name="Ovale 50"/>
              <p:cNvSpPr/>
              <p:nvPr/>
            </p:nvSpPr>
            <p:spPr>
              <a:xfrm>
                <a:off x="755576" y="1342291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err="1" smtClean="0"/>
                  <a:t>Yn</a:t>
                </a:r>
                <a:endParaRPr lang="it-IT" sz="2400" dirty="0"/>
              </a:p>
            </p:txBody>
          </p:sp>
          <p:grpSp>
            <p:nvGrpSpPr>
              <p:cNvPr id="52" name="Gruppo 51"/>
              <p:cNvGrpSpPr/>
              <p:nvPr/>
            </p:nvGrpSpPr>
            <p:grpSpPr>
              <a:xfrm>
                <a:off x="683568" y="833589"/>
                <a:ext cx="1440160" cy="508702"/>
                <a:chOff x="323528" y="872716"/>
                <a:chExt cx="1440160" cy="508702"/>
              </a:xfrm>
            </p:grpSpPr>
            <p:grpSp>
              <p:nvGrpSpPr>
                <p:cNvPr id="53" name="Gruppo 52"/>
                <p:cNvGrpSpPr/>
                <p:nvPr/>
              </p:nvGrpSpPr>
              <p:grpSpPr>
                <a:xfrm>
                  <a:off x="683568" y="872716"/>
                  <a:ext cx="144016" cy="508702"/>
                  <a:chOff x="683568" y="872716"/>
                  <a:chExt cx="144016" cy="508702"/>
                </a:xfrm>
              </p:grpSpPr>
              <p:cxnSp>
                <p:nvCxnSpPr>
                  <p:cNvPr id="55" name="Connettore 1 54"/>
                  <p:cNvCxnSpPr>
                    <a:endCxn id="51" idx="0"/>
                  </p:cNvCxnSpPr>
                  <p:nvPr/>
                </p:nvCxnSpPr>
                <p:spPr>
                  <a:xfrm>
                    <a:off x="755576" y="872716"/>
                    <a:ext cx="0" cy="5087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ttangolo 55"/>
                  <p:cNvSpPr/>
                  <p:nvPr/>
                </p:nvSpPr>
                <p:spPr>
                  <a:xfrm>
                    <a:off x="683568" y="101985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CasellaDiTesto 53"/>
                    <p:cNvSpPr txBox="1"/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>
                <p:sp>
                  <p:nvSpPr>
                    <p:cNvPr id="54" name="CasellaDiTesto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4" name="Connettore 1 13"/>
            <p:cNvCxnSpPr/>
            <p:nvPr/>
          </p:nvCxnSpPr>
          <p:spPr>
            <a:xfrm>
              <a:off x="1101205" y="3356992"/>
              <a:ext cx="0" cy="12961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le 16"/>
          <p:cNvSpPr/>
          <p:nvPr/>
        </p:nvSpPr>
        <p:spPr>
          <a:xfrm>
            <a:off x="503548" y="260121"/>
            <a:ext cx="1080120" cy="938427"/>
          </a:xfrm>
          <a:prstGeom prst="ellipse">
            <a:avLst/>
          </a:prstGeom>
          <a:solidFill>
            <a:schemeClr val="lt1">
              <a:alpha val="0"/>
            </a:schemeClr>
          </a:solidFill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/>
          <p:cNvSpPr/>
          <p:nvPr/>
        </p:nvSpPr>
        <p:spPr>
          <a:xfrm>
            <a:off x="1812210" y="924014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1763688" y="332656"/>
            <a:ext cx="286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Y0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, </a:t>
            </a:r>
            <a:r>
              <a:rPr lang="it-IT" dirty="0" err="1" smtClean="0"/>
              <a:t>evaluate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marginal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of </a:t>
            </a:r>
            <a:r>
              <a:rPr lang="it-IT" dirty="0" err="1" smtClean="0"/>
              <a:t>Yn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58"/>
              <p:cNvSpPr txBox="1"/>
              <p:nvPr/>
            </p:nvSpPr>
            <p:spPr>
              <a:xfrm>
                <a:off x="2699792" y="971436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𝑌𝑛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0=0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971436"/>
                <a:ext cx="453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758381"/>
                  </p:ext>
                </p:extLst>
              </p:nvPr>
            </p:nvGraphicFramePr>
            <p:xfrm>
              <a:off x="3540402" y="2446183"/>
              <a:ext cx="4032092" cy="1928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629"/>
                    <a:gridCol w="713083"/>
                    <a:gridCol w="713083"/>
                    <a:gridCol w="611214"/>
                    <a:gridCol w="713083"/>
                  </a:tblGrid>
                  <a:tr h="43317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it-IT" b="1" i="1" dirty="0" smtClean="0"/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r>
                            <a:rPr lang="it-IT" dirty="0" err="1" smtClean="0"/>
                            <a:t>Yi</a:t>
                          </a:r>
                          <a:r>
                            <a:rPr lang="it-IT" dirty="0" smtClean="0"/>
                            <a:t>\Yi+1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83242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24442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81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68155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758381"/>
                  </p:ext>
                </p:extLst>
              </p:nvPr>
            </p:nvGraphicFramePr>
            <p:xfrm>
              <a:off x="3540402" y="2446183"/>
              <a:ext cx="4032092" cy="1928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629"/>
                    <a:gridCol w="713083"/>
                    <a:gridCol w="713083"/>
                    <a:gridCol w="611214"/>
                    <a:gridCol w="713083"/>
                  </a:tblGrid>
                  <a:tr h="4331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76" t="-7042" r="-215238" b="-3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45000" t="-7042" r="-118000" b="-3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83242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816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76" t="-320968" r="-21523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45000" t="-320968" r="-118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68155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sellaDiTesto 60"/>
              <p:cNvSpPr txBox="1"/>
              <p:nvPr/>
            </p:nvSpPr>
            <p:spPr>
              <a:xfrm>
                <a:off x="2123728" y="4437112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∗ </m:t>
                      </m:r>
                      <m:r>
                        <a:rPr lang="it-IT" b="0" i="1" smtClean="0">
                          <a:latin typeface="Cambria Math"/>
                        </a:rPr>
                        <m:t>𝑤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37112"/>
                <a:ext cx="453650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33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920</Words>
  <Application>Microsoft Office PowerPoint</Application>
  <PresentationFormat>Presentazione su schermo (4:3)</PresentationFormat>
  <Paragraphs>261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Part 1, graph_1</vt:lpstr>
      <vt:lpstr>Presentazione standard di PowerPoint</vt:lpstr>
      <vt:lpstr>Part 2, graph_2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Part 3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7</cp:revision>
  <dcterms:created xsi:type="dcterms:W3CDTF">2019-04-10T20:37:59Z</dcterms:created>
  <dcterms:modified xsi:type="dcterms:W3CDTF">2019-05-29T16:47:32Z</dcterms:modified>
</cp:coreProperties>
</file>