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15/07/2019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011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15/07/2019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925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15/07/2019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150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15/07/2019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08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15/07/2019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41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15/07/2019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034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15/07/2019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957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15/07/2019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094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15/07/2019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62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15/07/2019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094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8D6-4652-4C93-A02F-E71A49F8F853}" type="datetimeFigureOut">
              <a:rPr lang="it-IT" smtClean="0"/>
              <a:t>15/07/2019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13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DB8D6-4652-4C93-A02F-E71A49F8F853}" type="datetimeFigureOut">
              <a:rPr lang="it-IT" smtClean="0"/>
              <a:t>15/07/2019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E7E48-B8F1-46E9-9A02-716ADBB11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61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3.png"/><Relationship Id="rId10" Type="http://schemas.openxmlformats.org/officeDocument/2006/relationships/image" Target="../media/image24.png"/><Relationship Id="rId4" Type="http://schemas.openxmlformats.org/officeDocument/2006/relationships/image" Target="../media/image12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Part 1, graph_1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97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o 20"/>
          <p:cNvGrpSpPr/>
          <p:nvPr/>
        </p:nvGrpSpPr>
        <p:grpSpPr>
          <a:xfrm>
            <a:off x="3059832" y="188640"/>
            <a:ext cx="1800200" cy="2520280"/>
            <a:chOff x="395536" y="188640"/>
            <a:chExt cx="1800200" cy="2520280"/>
          </a:xfrm>
        </p:grpSpPr>
        <p:sp>
          <p:nvSpPr>
            <p:cNvPr id="4" name="Ovale 3"/>
            <p:cNvSpPr/>
            <p:nvPr/>
          </p:nvSpPr>
          <p:spPr>
            <a:xfrm>
              <a:off x="395536" y="188640"/>
              <a:ext cx="720080" cy="6840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2800" dirty="0" smtClean="0"/>
                <a:t>A</a:t>
              </a:r>
              <a:endParaRPr lang="it-IT" sz="2800" dirty="0"/>
            </a:p>
          </p:txBody>
        </p:sp>
        <p:sp>
          <p:nvSpPr>
            <p:cNvPr id="5" name="Ovale 4"/>
            <p:cNvSpPr/>
            <p:nvPr/>
          </p:nvSpPr>
          <p:spPr>
            <a:xfrm>
              <a:off x="395536" y="2024844"/>
              <a:ext cx="720080" cy="6840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2800" dirty="0"/>
                <a:t>B</a:t>
              </a:r>
            </a:p>
          </p:txBody>
        </p:sp>
        <p:grpSp>
          <p:nvGrpSpPr>
            <p:cNvPr id="12" name="Gruppo 11"/>
            <p:cNvGrpSpPr/>
            <p:nvPr/>
          </p:nvGrpSpPr>
          <p:grpSpPr>
            <a:xfrm>
              <a:off x="683568" y="872716"/>
              <a:ext cx="1512168" cy="1152128"/>
              <a:chOff x="683568" y="872716"/>
              <a:chExt cx="1512168" cy="1152128"/>
            </a:xfrm>
          </p:grpSpPr>
          <p:grpSp>
            <p:nvGrpSpPr>
              <p:cNvPr id="9" name="Gruppo 8"/>
              <p:cNvGrpSpPr/>
              <p:nvPr/>
            </p:nvGrpSpPr>
            <p:grpSpPr>
              <a:xfrm>
                <a:off x="683568" y="872716"/>
                <a:ext cx="144016" cy="1152128"/>
                <a:chOff x="683568" y="872716"/>
                <a:chExt cx="144016" cy="1152128"/>
              </a:xfrm>
            </p:grpSpPr>
            <p:cxnSp>
              <p:nvCxnSpPr>
                <p:cNvPr id="7" name="Connettore 1 6"/>
                <p:cNvCxnSpPr>
                  <a:stCxn id="4" idx="4"/>
                  <a:endCxn id="5" idx="0"/>
                </p:cNvCxnSpPr>
                <p:nvPr/>
              </p:nvCxnSpPr>
              <p:spPr>
                <a:xfrm>
                  <a:off x="755576" y="872716"/>
                  <a:ext cx="0" cy="115212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" name="Rettangolo 7"/>
                <p:cNvSpPr/>
                <p:nvPr/>
              </p:nvSpPr>
              <p:spPr>
                <a:xfrm>
                  <a:off x="683568" y="1337645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sellaDiTesto 10"/>
                  <p:cNvSpPr txBox="1"/>
                  <p:nvPr/>
                </p:nvSpPr>
                <p:spPr>
                  <a:xfrm>
                    <a:off x="755576" y="1196752"/>
                    <a:ext cx="1440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az-Cyrl-AZ" i="1" smtClean="0">
                                  <a:latin typeface="Cambria Math"/>
                                </a:rPr>
                                <m:t>ѱ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1" name="CasellaDiTesto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576" y="1196752"/>
                    <a:ext cx="1440160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2" name="Gruppo 21"/>
          <p:cNvGrpSpPr/>
          <p:nvPr/>
        </p:nvGrpSpPr>
        <p:grpSpPr>
          <a:xfrm>
            <a:off x="7164288" y="188640"/>
            <a:ext cx="1512168" cy="1368152"/>
            <a:chOff x="395536" y="188640"/>
            <a:chExt cx="1512168" cy="1368152"/>
          </a:xfrm>
        </p:grpSpPr>
        <p:sp>
          <p:nvSpPr>
            <p:cNvPr id="23" name="Ovale 22"/>
            <p:cNvSpPr/>
            <p:nvPr/>
          </p:nvSpPr>
          <p:spPr>
            <a:xfrm>
              <a:off x="395536" y="188640"/>
              <a:ext cx="720080" cy="6840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2800" dirty="0" smtClean="0"/>
                <a:t>A</a:t>
              </a:r>
              <a:endParaRPr lang="it-IT" sz="2800" dirty="0"/>
            </a:p>
          </p:txBody>
        </p:sp>
        <p:grpSp>
          <p:nvGrpSpPr>
            <p:cNvPr id="25" name="Gruppo 24"/>
            <p:cNvGrpSpPr/>
            <p:nvPr/>
          </p:nvGrpSpPr>
          <p:grpSpPr>
            <a:xfrm>
              <a:off x="467544" y="872716"/>
              <a:ext cx="1440160" cy="684076"/>
              <a:chOff x="467544" y="872716"/>
              <a:chExt cx="1440160" cy="684076"/>
            </a:xfrm>
          </p:grpSpPr>
          <p:grpSp>
            <p:nvGrpSpPr>
              <p:cNvPr id="26" name="Gruppo 25"/>
              <p:cNvGrpSpPr/>
              <p:nvPr/>
            </p:nvGrpSpPr>
            <p:grpSpPr>
              <a:xfrm>
                <a:off x="683568" y="872716"/>
                <a:ext cx="144016" cy="608945"/>
                <a:chOff x="683568" y="872716"/>
                <a:chExt cx="144016" cy="608945"/>
              </a:xfrm>
            </p:grpSpPr>
            <p:cxnSp>
              <p:nvCxnSpPr>
                <p:cNvPr id="28" name="Connettore 1 27"/>
                <p:cNvCxnSpPr>
                  <a:stCxn id="23" idx="4"/>
                  <a:endCxn id="29" idx="0"/>
                </p:cNvCxnSpPr>
                <p:nvPr/>
              </p:nvCxnSpPr>
              <p:spPr>
                <a:xfrm>
                  <a:off x="755576" y="872716"/>
                  <a:ext cx="0" cy="46492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" name="Rettangolo 28"/>
                <p:cNvSpPr/>
                <p:nvPr/>
              </p:nvSpPr>
              <p:spPr>
                <a:xfrm>
                  <a:off x="683568" y="1337645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sellaDiTesto 26"/>
                  <p:cNvSpPr txBox="1"/>
                  <p:nvPr/>
                </p:nvSpPr>
                <p:spPr>
                  <a:xfrm>
                    <a:off x="467544" y="1187460"/>
                    <a:ext cx="1440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az-Cyrl-AZ" i="1" smtClean="0">
                                  <a:latin typeface="Cambria Math"/>
                                </a:rPr>
                                <m:t>ѱ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27" name="CasellaDiTes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544" y="1187460"/>
                    <a:ext cx="144016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0" name="Freccia a destra 29"/>
          <p:cNvSpPr/>
          <p:nvPr/>
        </p:nvSpPr>
        <p:spPr>
          <a:xfrm>
            <a:off x="5076056" y="1149169"/>
            <a:ext cx="172819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/>
          <p:cNvSpPr txBox="1"/>
          <p:nvPr/>
        </p:nvSpPr>
        <p:spPr>
          <a:xfrm>
            <a:off x="5124578" y="836712"/>
            <a:ext cx="142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observed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a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6698350"/>
                  </p:ext>
                </p:extLst>
              </p:nvPr>
            </p:nvGraphicFramePr>
            <p:xfrm>
              <a:off x="179512" y="3230984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𝒆𝒙𝒑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ω</m:t>
                                </m:r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ω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ω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a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6698350"/>
                  </p:ext>
                </p:extLst>
              </p:nvPr>
            </p:nvGraphicFramePr>
            <p:xfrm>
              <a:off x="179512" y="3230984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6038" t="-8197" r="-33584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79437" t="-8197" r="-282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79437" t="-108197" r="-282" b="-3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79437" t="-406557" r="-282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4" name="Freccia a destra 33"/>
          <p:cNvSpPr/>
          <p:nvPr/>
        </p:nvSpPr>
        <p:spPr>
          <a:xfrm>
            <a:off x="4165282" y="3933056"/>
            <a:ext cx="134282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a 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3876818"/>
                  </p:ext>
                </p:extLst>
              </p:nvPr>
            </p:nvGraphicFramePr>
            <p:xfrm>
              <a:off x="5652120" y="3245282"/>
              <a:ext cx="136815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8853"/>
                    <a:gridCol w="889299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ω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a 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3876818"/>
                  </p:ext>
                </p:extLst>
              </p:nvPr>
            </p:nvGraphicFramePr>
            <p:xfrm>
              <a:off x="5652120" y="3245282"/>
              <a:ext cx="136815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8853"/>
                    <a:gridCol w="889299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54110" t="-8197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54110" t="-108197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ella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4372557"/>
                  </p:ext>
                </p:extLst>
              </p:nvPr>
            </p:nvGraphicFramePr>
            <p:xfrm>
              <a:off x="7452320" y="3261128"/>
              <a:ext cx="136815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8853"/>
                    <a:gridCol w="889299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ω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ella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4372557"/>
                  </p:ext>
                </p:extLst>
              </p:nvPr>
            </p:nvGraphicFramePr>
            <p:xfrm>
              <a:off x="7452320" y="3261128"/>
              <a:ext cx="136815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8853"/>
                    <a:gridCol w="889299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54110" t="-8197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54110" t="-206557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8" name="CasellaDiTesto 37"/>
          <p:cNvSpPr txBox="1"/>
          <p:nvPr/>
        </p:nvSpPr>
        <p:spPr>
          <a:xfrm>
            <a:off x="5652120" y="270892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B=0</a:t>
            </a:r>
            <a:endParaRPr lang="it-IT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7486248" y="274778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B=1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/>
              <p:cNvSpPr txBox="1"/>
              <p:nvPr/>
            </p:nvSpPr>
            <p:spPr>
              <a:xfrm>
                <a:off x="107504" y="5517232"/>
                <a:ext cx="4446089" cy="1285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</m:e>
                        <m:e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=0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/>
                            </a:rPr>
                            <m:t>𝑍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ω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it-IT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/>
                                      </a:rPr>
                                      <m:t>exp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⁡(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/>
                                      </a:rPr>
                                      <m:t>ω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dirty="0"/>
                                      <m:t> 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1+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/>
                                      </a:rPr>
                                      <m:t>exp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⁡(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/>
                                      </a:rPr>
                                      <m:t>ω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dirty="0"/>
                                      <m:t>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dirty="0"/>
                                      <m:t> 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1+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/>
                                      </a:rPr>
                                      <m:t>exp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⁡(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/>
                                      </a:rPr>
                                      <m:t>ω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dirty="0"/>
                                      <m:t> 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CasellaDiTes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517232"/>
                <a:ext cx="4446089" cy="128567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/>
              <p:cNvSpPr txBox="1"/>
              <p:nvPr/>
            </p:nvSpPr>
            <p:spPr>
              <a:xfrm>
                <a:off x="4806431" y="5527703"/>
                <a:ext cx="4399474" cy="1295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</m:e>
                        <m:e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=1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/>
                            </a:rPr>
                            <m:t>𝑍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it-IT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ω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1+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/>
                                      </a:rPr>
                                      <m:t>exp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⁡(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/>
                                      </a:rPr>
                                      <m:t>ω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dirty="0"/>
                                      <m:t>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/>
                                      </a:rPr>
                                      <m:t>exp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⁡(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/>
                                      </a:rPr>
                                      <m:t>ω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1+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/>
                                      </a:rPr>
                                      <m:t>exp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⁡(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/>
                                      </a:rPr>
                                      <m:t>ω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dirty="0"/>
                                      <m:t> 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1" name="CasellaDiTes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431" y="5527703"/>
                <a:ext cx="4399474" cy="129516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ttore 2 42"/>
          <p:cNvCxnSpPr/>
          <p:nvPr/>
        </p:nvCxnSpPr>
        <p:spPr>
          <a:xfrm flipH="1">
            <a:off x="4499992" y="4365104"/>
            <a:ext cx="1423196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7757316" y="4365104"/>
            <a:ext cx="63110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107504" y="16134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  <a:r>
              <a:rPr lang="it-IT" dirty="0" smtClean="0"/>
              <a:t>raph_1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72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Part 2, graph_2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771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ccia a destra 29"/>
          <p:cNvSpPr/>
          <p:nvPr/>
        </p:nvSpPr>
        <p:spPr>
          <a:xfrm>
            <a:off x="2411760" y="1149169"/>
            <a:ext cx="172819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/>
          <p:cNvSpPr txBox="1"/>
          <p:nvPr/>
        </p:nvSpPr>
        <p:spPr>
          <a:xfrm>
            <a:off x="2460282" y="836712"/>
            <a:ext cx="142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observed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a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9550421"/>
                  </p:ext>
                </p:extLst>
              </p:nvPr>
            </p:nvGraphicFramePr>
            <p:xfrm>
              <a:off x="179512" y="4311104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𝒆𝒙𝒑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β</m:t>
                                </m:r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a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3809231"/>
                  </p:ext>
                </p:extLst>
              </p:nvPr>
            </p:nvGraphicFramePr>
            <p:xfrm>
              <a:off x="179512" y="4311104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6038" t="-8197" r="-33584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9437" t="-8197" r="-282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9437" t="-108197" r="-282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9437" t="-406557" r="-282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13" name="Gruppo 12"/>
          <p:cNvGrpSpPr/>
          <p:nvPr/>
        </p:nvGrpSpPr>
        <p:grpSpPr>
          <a:xfrm>
            <a:off x="395536" y="188640"/>
            <a:ext cx="1800200" cy="3456384"/>
            <a:chOff x="395536" y="188640"/>
            <a:chExt cx="1800200" cy="3456384"/>
          </a:xfrm>
        </p:grpSpPr>
        <p:grpSp>
          <p:nvGrpSpPr>
            <p:cNvPr id="21" name="Gruppo 20"/>
            <p:cNvGrpSpPr/>
            <p:nvPr/>
          </p:nvGrpSpPr>
          <p:grpSpPr>
            <a:xfrm>
              <a:off x="395536" y="188640"/>
              <a:ext cx="1800200" cy="2088232"/>
              <a:chOff x="395536" y="188640"/>
              <a:chExt cx="1800200" cy="2088232"/>
            </a:xfrm>
          </p:grpSpPr>
          <p:sp>
            <p:nvSpPr>
              <p:cNvPr id="4" name="Ovale 3"/>
              <p:cNvSpPr/>
              <p:nvPr/>
            </p:nvSpPr>
            <p:spPr>
              <a:xfrm>
                <a:off x="395536" y="188640"/>
                <a:ext cx="720080" cy="6840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2800" dirty="0"/>
                  <a:t>C</a:t>
                </a:r>
              </a:p>
            </p:txBody>
          </p:sp>
          <p:sp>
            <p:nvSpPr>
              <p:cNvPr id="5" name="Ovale 4"/>
              <p:cNvSpPr/>
              <p:nvPr/>
            </p:nvSpPr>
            <p:spPr>
              <a:xfrm>
                <a:off x="395536" y="1592796"/>
                <a:ext cx="720080" cy="6840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2800" dirty="0"/>
                  <a:t>B</a:t>
                </a:r>
              </a:p>
            </p:txBody>
          </p:sp>
          <p:grpSp>
            <p:nvGrpSpPr>
              <p:cNvPr id="12" name="Gruppo 11"/>
              <p:cNvGrpSpPr/>
              <p:nvPr/>
            </p:nvGrpSpPr>
            <p:grpSpPr>
              <a:xfrm>
                <a:off x="683568" y="872716"/>
                <a:ext cx="1512168" cy="708501"/>
                <a:chOff x="683568" y="872716"/>
                <a:chExt cx="1512168" cy="708501"/>
              </a:xfrm>
            </p:grpSpPr>
            <p:grpSp>
              <p:nvGrpSpPr>
                <p:cNvPr id="9" name="Gruppo 8"/>
                <p:cNvGrpSpPr/>
                <p:nvPr/>
              </p:nvGrpSpPr>
              <p:grpSpPr>
                <a:xfrm>
                  <a:off x="683568" y="872716"/>
                  <a:ext cx="144016" cy="708501"/>
                  <a:chOff x="683568" y="872716"/>
                  <a:chExt cx="144016" cy="708501"/>
                </a:xfrm>
              </p:grpSpPr>
              <p:cxnSp>
                <p:nvCxnSpPr>
                  <p:cNvPr id="7" name="Connettore 1 6"/>
                  <p:cNvCxnSpPr>
                    <a:stCxn id="4" idx="4"/>
                  </p:cNvCxnSpPr>
                  <p:nvPr/>
                </p:nvCxnSpPr>
                <p:spPr>
                  <a:xfrm>
                    <a:off x="755576" y="872716"/>
                    <a:ext cx="0" cy="7085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" name="Rettangolo 7"/>
                  <p:cNvSpPr/>
                  <p:nvPr/>
                </p:nvSpPr>
                <p:spPr>
                  <a:xfrm>
                    <a:off x="683568" y="1121621"/>
                    <a:ext cx="144016" cy="14401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CasellaDiTesto 10"/>
                    <p:cNvSpPr txBox="1"/>
                    <p:nvPr/>
                  </p:nvSpPr>
                  <p:spPr>
                    <a:xfrm>
                      <a:off x="755576" y="980728"/>
                      <a:ext cx="14401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az-Cyrl-AZ" i="1" smtClean="0">
                                    <a:latin typeface="Cambria Math"/>
                                  </a:rPr>
                                  <m:t>ѱ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/>
                                  </a:rPr>
                                  <m:t>𝐵𝐶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it-IT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it-IT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it-IT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it-IT" b="0" i="1" smtClean="0">
                                <a:latin typeface="Cambria Math"/>
                              </a:rPr>
                              <m:t>)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1" name="CasellaDiTesto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5576" y="980728"/>
                      <a:ext cx="1440160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32" name="Ovale 31"/>
            <p:cNvSpPr/>
            <p:nvPr/>
          </p:nvSpPr>
          <p:spPr>
            <a:xfrm>
              <a:off x="395536" y="2960948"/>
              <a:ext cx="720080" cy="6840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2800" dirty="0"/>
                <a:t>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sellaDiTesto 41"/>
                <p:cNvSpPr txBox="1"/>
                <p:nvPr/>
              </p:nvSpPr>
              <p:spPr>
                <a:xfrm>
                  <a:off x="755576" y="2348880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az-Cyrl-AZ" i="1" smtClean="0">
                                <a:latin typeface="Cambria Math"/>
                              </a:rPr>
                              <m:t>ѱ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𝐴𝐵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𝐴</m:t>
                        </m:r>
                        <m:r>
                          <a:rPr lang="it-IT" b="0" i="1" smtClean="0">
                            <a:latin typeface="Cambria Math"/>
                          </a:rPr>
                          <m:t>,</m:t>
                        </m:r>
                        <m:r>
                          <a:rPr lang="it-IT" b="0" i="1" smtClean="0">
                            <a:latin typeface="Cambria Math"/>
                          </a:rPr>
                          <m:t>𝐵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2" name="CasellaDiTes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576" y="2348880"/>
                  <a:ext cx="144016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uppo 9"/>
            <p:cNvGrpSpPr/>
            <p:nvPr/>
          </p:nvGrpSpPr>
          <p:grpSpPr>
            <a:xfrm>
              <a:off x="683568" y="2276872"/>
              <a:ext cx="144016" cy="684076"/>
              <a:chOff x="683568" y="2276872"/>
              <a:chExt cx="144016" cy="684076"/>
            </a:xfrm>
          </p:grpSpPr>
          <p:sp>
            <p:nvSpPr>
              <p:cNvPr id="35" name="Rettangolo 34"/>
              <p:cNvSpPr/>
              <p:nvPr/>
            </p:nvSpPr>
            <p:spPr>
              <a:xfrm>
                <a:off x="683568" y="2489773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5" name="Connettore 1 44"/>
              <p:cNvCxnSpPr>
                <a:stCxn id="5" idx="4"/>
                <a:endCxn id="32" idx="0"/>
              </p:cNvCxnSpPr>
              <p:nvPr/>
            </p:nvCxnSpPr>
            <p:spPr>
              <a:xfrm>
                <a:off x="755576" y="2276872"/>
                <a:ext cx="0" cy="6840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Gruppo 45"/>
          <p:cNvGrpSpPr/>
          <p:nvPr/>
        </p:nvGrpSpPr>
        <p:grpSpPr>
          <a:xfrm>
            <a:off x="4788024" y="998730"/>
            <a:ext cx="1800200" cy="2664296"/>
            <a:chOff x="395536" y="980728"/>
            <a:chExt cx="1800200" cy="2664296"/>
          </a:xfrm>
        </p:grpSpPr>
        <p:grpSp>
          <p:nvGrpSpPr>
            <p:cNvPr id="47" name="Gruppo 46"/>
            <p:cNvGrpSpPr/>
            <p:nvPr/>
          </p:nvGrpSpPr>
          <p:grpSpPr>
            <a:xfrm>
              <a:off x="395536" y="980728"/>
              <a:ext cx="1800200" cy="1296144"/>
              <a:chOff x="395536" y="980728"/>
              <a:chExt cx="1800200" cy="1296144"/>
            </a:xfrm>
          </p:grpSpPr>
          <p:sp>
            <p:nvSpPr>
              <p:cNvPr id="54" name="Ovale 53"/>
              <p:cNvSpPr/>
              <p:nvPr/>
            </p:nvSpPr>
            <p:spPr>
              <a:xfrm>
                <a:off x="395536" y="1592796"/>
                <a:ext cx="720080" cy="6840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2800" dirty="0"/>
                  <a:t>B</a:t>
                </a:r>
              </a:p>
            </p:txBody>
          </p:sp>
          <p:grpSp>
            <p:nvGrpSpPr>
              <p:cNvPr id="55" name="Gruppo 54"/>
              <p:cNvGrpSpPr/>
              <p:nvPr/>
            </p:nvGrpSpPr>
            <p:grpSpPr>
              <a:xfrm>
                <a:off x="683568" y="980728"/>
                <a:ext cx="1512168" cy="600489"/>
                <a:chOff x="683568" y="980728"/>
                <a:chExt cx="1512168" cy="600489"/>
              </a:xfrm>
            </p:grpSpPr>
            <p:grpSp>
              <p:nvGrpSpPr>
                <p:cNvPr id="56" name="Gruppo 55"/>
                <p:cNvGrpSpPr/>
                <p:nvPr/>
              </p:nvGrpSpPr>
              <p:grpSpPr>
                <a:xfrm>
                  <a:off x="683568" y="1121621"/>
                  <a:ext cx="144016" cy="459596"/>
                  <a:chOff x="683568" y="1121621"/>
                  <a:chExt cx="144016" cy="459596"/>
                </a:xfrm>
              </p:grpSpPr>
              <p:cxnSp>
                <p:nvCxnSpPr>
                  <p:cNvPr id="58" name="Connettore 1 57"/>
                  <p:cNvCxnSpPr>
                    <a:stCxn id="59" idx="2"/>
                  </p:cNvCxnSpPr>
                  <p:nvPr/>
                </p:nvCxnSpPr>
                <p:spPr>
                  <a:xfrm>
                    <a:off x="755576" y="1265637"/>
                    <a:ext cx="0" cy="3155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Rettangolo 58"/>
                  <p:cNvSpPr/>
                  <p:nvPr/>
                </p:nvSpPr>
                <p:spPr>
                  <a:xfrm>
                    <a:off x="683568" y="1121621"/>
                    <a:ext cx="144016" cy="14401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CasellaDiTesto 56"/>
                    <p:cNvSpPr txBox="1"/>
                    <p:nvPr/>
                  </p:nvSpPr>
                  <p:spPr>
                    <a:xfrm>
                      <a:off x="755576" y="980728"/>
                      <a:ext cx="14401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az-Cyrl-AZ" i="1" smtClean="0">
                                    <a:latin typeface="Cambria Math"/>
                                  </a:rPr>
                                  <m:t>ѱ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it-IT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it-IT" b="0" i="1" smtClean="0">
                                <a:latin typeface="Cambria Math"/>
                              </a:rPr>
                              <m:t>)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57" name="CasellaDiTesto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5576" y="980728"/>
                      <a:ext cx="1440160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48" name="Ovale 47"/>
            <p:cNvSpPr/>
            <p:nvPr/>
          </p:nvSpPr>
          <p:spPr>
            <a:xfrm>
              <a:off x="395536" y="2960948"/>
              <a:ext cx="720080" cy="6840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2800" dirty="0"/>
                <a:t>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sellaDiTesto 48"/>
                <p:cNvSpPr txBox="1"/>
                <p:nvPr/>
              </p:nvSpPr>
              <p:spPr>
                <a:xfrm>
                  <a:off x="755576" y="2348880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az-Cyrl-AZ" i="1" smtClean="0">
                                <a:latin typeface="Cambria Math"/>
                              </a:rPr>
                              <m:t>ѱ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𝐴𝐵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𝐴</m:t>
                        </m:r>
                        <m:r>
                          <a:rPr lang="it-IT" b="0" i="1" smtClean="0">
                            <a:latin typeface="Cambria Math"/>
                          </a:rPr>
                          <m:t>,</m:t>
                        </m:r>
                        <m:r>
                          <a:rPr lang="it-IT" b="0" i="1" smtClean="0">
                            <a:latin typeface="Cambria Math"/>
                          </a:rPr>
                          <m:t>𝐵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9" name="CasellaDiTes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576" y="2348880"/>
                  <a:ext cx="144016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uppo 49"/>
            <p:cNvGrpSpPr/>
            <p:nvPr/>
          </p:nvGrpSpPr>
          <p:grpSpPr>
            <a:xfrm>
              <a:off x="683568" y="2276872"/>
              <a:ext cx="144016" cy="684076"/>
              <a:chOff x="683568" y="2276872"/>
              <a:chExt cx="144016" cy="684076"/>
            </a:xfrm>
          </p:grpSpPr>
          <p:sp>
            <p:nvSpPr>
              <p:cNvPr id="51" name="Rettangolo 50"/>
              <p:cNvSpPr/>
              <p:nvPr/>
            </p:nvSpPr>
            <p:spPr>
              <a:xfrm>
                <a:off x="683568" y="2489773"/>
                <a:ext cx="144016" cy="1440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2" name="Connettore 1 51"/>
              <p:cNvCxnSpPr>
                <a:stCxn id="54" idx="4"/>
                <a:endCxn id="48" idx="0"/>
              </p:cNvCxnSpPr>
              <p:nvPr/>
            </p:nvCxnSpPr>
            <p:spPr>
              <a:xfrm>
                <a:off x="755576" y="2276872"/>
                <a:ext cx="0" cy="6840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ella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2657281"/>
                  </p:ext>
                </p:extLst>
              </p:nvPr>
            </p:nvGraphicFramePr>
            <p:xfrm>
              <a:off x="4939291" y="4293096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C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𝑩𝑪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𝑩𝑪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𝒆𝒙𝒑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α</m:t>
                                </m:r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𝑩𝑪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α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α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ella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9917583"/>
                  </p:ext>
                </p:extLst>
              </p:nvPr>
            </p:nvGraphicFramePr>
            <p:xfrm>
              <a:off x="4939291" y="4293096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C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66038" t="-8197" r="-3349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79437" t="-8197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79437" t="-108197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79437" t="-406557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Figura a mano libera 14"/>
          <p:cNvSpPr/>
          <p:nvPr/>
        </p:nvSpPr>
        <p:spPr>
          <a:xfrm>
            <a:off x="4477932" y="2105891"/>
            <a:ext cx="329596" cy="1107085"/>
          </a:xfrm>
          <a:custGeom>
            <a:avLst/>
            <a:gdLst>
              <a:gd name="connsiteX0" fmla="*/ 489394 w 489394"/>
              <a:gd name="connsiteY0" fmla="*/ 0 h 942109"/>
              <a:gd name="connsiteX1" fmla="*/ 129175 w 489394"/>
              <a:gd name="connsiteY1" fmla="*/ 277091 h 942109"/>
              <a:gd name="connsiteX2" fmla="*/ 18339 w 489394"/>
              <a:gd name="connsiteY2" fmla="*/ 526473 h 942109"/>
              <a:gd name="connsiteX3" fmla="*/ 475539 w 489394"/>
              <a:gd name="connsiteY3" fmla="*/ 942109 h 942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394" h="942109">
                <a:moveTo>
                  <a:pt x="489394" y="0"/>
                </a:moveTo>
                <a:cubicBezTo>
                  <a:pt x="348539" y="94673"/>
                  <a:pt x="207684" y="189346"/>
                  <a:pt x="129175" y="277091"/>
                </a:cubicBezTo>
                <a:cubicBezTo>
                  <a:pt x="50666" y="364836"/>
                  <a:pt x="-39388" y="415637"/>
                  <a:pt x="18339" y="526473"/>
                </a:cubicBezTo>
                <a:cubicBezTo>
                  <a:pt x="76066" y="637309"/>
                  <a:pt x="275802" y="789709"/>
                  <a:pt x="475539" y="942109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Figura a mano libera 60"/>
          <p:cNvSpPr/>
          <p:nvPr/>
        </p:nvSpPr>
        <p:spPr>
          <a:xfrm flipH="1" flipV="1">
            <a:off x="5498650" y="2065366"/>
            <a:ext cx="1089573" cy="1107085"/>
          </a:xfrm>
          <a:custGeom>
            <a:avLst/>
            <a:gdLst>
              <a:gd name="connsiteX0" fmla="*/ 489394 w 489394"/>
              <a:gd name="connsiteY0" fmla="*/ 0 h 942109"/>
              <a:gd name="connsiteX1" fmla="*/ 129175 w 489394"/>
              <a:gd name="connsiteY1" fmla="*/ 277091 h 942109"/>
              <a:gd name="connsiteX2" fmla="*/ 18339 w 489394"/>
              <a:gd name="connsiteY2" fmla="*/ 526473 h 942109"/>
              <a:gd name="connsiteX3" fmla="*/ 475539 w 489394"/>
              <a:gd name="connsiteY3" fmla="*/ 942109 h 942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394" h="942109">
                <a:moveTo>
                  <a:pt x="489394" y="0"/>
                </a:moveTo>
                <a:cubicBezTo>
                  <a:pt x="348539" y="94673"/>
                  <a:pt x="207684" y="189346"/>
                  <a:pt x="129175" y="277091"/>
                </a:cubicBezTo>
                <a:cubicBezTo>
                  <a:pt x="50666" y="364836"/>
                  <a:pt x="-39388" y="415637"/>
                  <a:pt x="18339" y="526473"/>
                </a:cubicBezTo>
                <a:cubicBezTo>
                  <a:pt x="76066" y="637309"/>
                  <a:pt x="275802" y="789709"/>
                  <a:pt x="475539" y="942109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/>
              <p:cNvSpPr txBox="1"/>
              <p:nvPr/>
            </p:nvSpPr>
            <p:spPr>
              <a:xfrm>
                <a:off x="6372200" y="2411596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az-Cyrl-AZ" i="1">
                              <a:latin typeface="Cambria Math"/>
                            </a:rPr>
                            <m:t>τ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it-IT" b="0" i="1" smtClean="0">
                          <a:latin typeface="Cambria Math"/>
                        </a:rPr>
                        <m:t>(</m:t>
                      </m:r>
                      <m:r>
                        <a:rPr lang="it-IT" b="0" i="1" smtClean="0">
                          <a:latin typeface="Cambria Math"/>
                        </a:rPr>
                        <m:t>𝐵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2" name="CasellaDiTes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2411596"/>
                <a:ext cx="144016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62"/>
              <p:cNvSpPr txBox="1"/>
              <p:nvPr/>
            </p:nvSpPr>
            <p:spPr>
              <a:xfrm>
                <a:off x="3275856" y="2420888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az-Cyrl-AZ" i="1">
                              <a:latin typeface="Cambria Math"/>
                            </a:rPr>
                            <m:t>τ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</m:sSub>
                      <m:r>
                        <a:rPr lang="it-IT" b="0" i="1" smtClean="0">
                          <a:latin typeface="Cambria Math"/>
                        </a:rPr>
                        <m:t>(</m:t>
                      </m:r>
                      <m:r>
                        <a:rPr lang="it-IT" b="0" i="1" smtClean="0">
                          <a:latin typeface="Cambria Math"/>
                        </a:rPr>
                        <m:t>𝐴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3" name="CasellaDiTes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420888"/>
                <a:ext cx="144016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35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a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0408443"/>
                  </p:ext>
                </p:extLst>
              </p:nvPr>
            </p:nvGraphicFramePr>
            <p:xfrm>
              <a:off x="132592" y="3140968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𝒆𝒙𝒑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β</m:t>
                                </m:r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a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4919068"/>
                  </p:ext>
                </p:extLst>
              </p:nvPr>
            </p:nvGraphicFramePr>
            <p:xfrm>
              <a:off x="132592" y="3140968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6981" t="-8197" r="-3349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9944" t="-8197" r="-282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9944" t="-108197" r="-282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9944" t="-406557" r="-282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7" name="Gruppo 36"/>
          <p:cNvGrpSpPr/>
          <p:nvPr/>
        </p:nvGrpSpPr>
        <p:grpSpPr>
          <a:xfrm>
            <a:off x="179512" y="188640"/>
            <a:ext cx="4536504" cy="2664296"/>
            <a:chOff x="3275856" y="998730"/>
            <a:chExt cx="4536504" cy="2664296"/>
          </a:xfrm>
        </p:grpSpPr>
        <p:grpSp>
          <p:nvGrpSpPr>
            <p:cNvPr id="38" name="Gruppo 37"/>
            <p:cNvGrpSpPr/>
            <p:nvPr/>
          </p:nvGrpSpPr>
          <p:grpSpPr>
            <a:xfrm>
              <a:off x="4788024" y="998730"/>
              <a:ext cx="1800200" cy="2664296"/>
              <a:chOff x="395536" y="980728"/>
              <a:chExt cx="1800200" cy="2664296"/>
            </a:xfrm>
          </p:grpSpPr>
          <p:grpSp>
            <p:nvGrpSpPr>
              <p:cNvPr id="44" name="Gruppo 43"/>
              <p:cNvGrpSpPr/>
              <p:nvPr/>
            </p:nvGrpSpPr>
            <p:grpSpPr>
              <a:xfrm>
                <a:off x="395536" y="980728"/>
                <a:ext cx="1800200" cy="1296144"/>
                <a:chOff x="395536" y="980728"/>
                <a:chExt cx="1800200" cy="1296144"/>
              </a:xfrm>
            </p:grpSpPr>
            <p:sp>
              <p:nvSpPr>
                <p:cNvPr id="68" name="Ovale 67"/>
                <p:cNvSpPr/>
                <p:nvPr/>
              </p:nvSpPr>
              <p:spPr>
                <a:xfrm>
                  <a:off x="395536" y="1592796"/>
                  <a:ext cx="720080" cy="68407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2800" dirty="0"/>
                    <a:t>B</a:t>
                  </a:r>
                </a:p>
              </p:txBody>
            </p:sp>
            <p:grpSp>
              <p:nvGrpSpPr>
                <p:cNvPr id="69" name="Gruppo 68"/>
                <p:cNvGrpSpPr/>
                <p:nvPr/>
              </p:nvGrpSpPr>
              <p:grpSpPr>
                <a:xfrm>
                  <a:off x="683568" y="980728"/>
                  <a:ext cx="1512168" cy="600489"/>
                  <a:chOff x="683568" y="980728"/>
                  <a:chExt cx="1512168" cy="600489"/>
                </a:xfrm>
              </p:grpSpPr>
              <p:grpSp>
                <p:nvGrpSpPr>
                  <p:cNvPr id="70" name="Gruppo 69"/>
                  <p:cNvGrpSpPr/>
                  <p:nvPr/>
                </p:nvGrpSpPr>
                <p:grpSpPr>
                  <a:xfrm>
                    <a:off x="683568" y="1121621"/>
                    <a:ext cx="144016" cy="459596"/>
                    <a:chOff x="683568" y="1121621"/>
                    <a:chExt cx="144016" cy="459596"/>
                  </a:xfrm>
                </p:grpSpPr>
                <p:cxnSp>
                  <p:nvCxnSpPr>
                    <p:cNvPr id="72" name="Connettore 1 71"/>
                    <p:cNvCxnSpPr>
                      <a:stCxn id="73" idx="2"/>
                    </p:cNvCxnSpPr>
                    <p:nvPr/>
                  </p:nvCxnSpPr>
                  <p:spPr>
                    <a:xfrm>
                      <a:off x="755576" y="1265637"/>
                      <a:ext cx="0" cy="31558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3" name="Rettangolo 72"/>
                    <p:cNvSpPr/>
                    <p:nvPr/>
                  </p:nvSpPr>
                  <p:spPr>
                    <a:xfrm>
                      <a:off x="683568" y="1121621"/>
                      <a:ext cx="144016" cy="14401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CasellaDiTesto 70"/>
                      <p:cNvSpPr txBox="1"/>
                      <p:nvPr/>
                    </p:nvSpPr>
                    <p:spPr>
                      <a:xfrm>
                        <a:off x="755576" y="980728"/>
                        <a:ext cx="14401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az-Cyrl-AZ" i="1" smtClean="0">
                                      <a:latin typeface="Cambria Math"/>
                                    </a:rPr>
                                    <m:t>ѱ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it-IT" dirty="0"/>
                      </a:p>
                    </p:txBody>
                  </p:sp>
                </mc:Choice>
                <mc:Fallback xmlns="">
                  <p:sp>
                    <p:nvSpPr>
                      <p:cNvPr id="71" name="CasellaDiTesto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576" y="980728"/>
                        <a:ext cx="1440160" cy="369332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 b="-114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53" name="Ovale 52"/>
              <p:cNvSpPr/>
              <p:nvPr/>
            </p:nvSpPr>
            <p:spPr>
              <a:xfrm>
                <a:off x="395536" y="2960948"/>
                <a:ext cx="720080" cy="6840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2800" dirty="0"/>
                  <a:t>A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asellaDiTesto 63"/>
                  <p:cNvSpPr txBox="1"/>
                  <p:nvPr/>
                </p:nvSpPr>
                <p:spPr>
                  <a:xfrm>
                    <a:off x="755576" y="2348880"/>
                    <a:ext cx="1440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az-Cyrl-AZ" i="1" smtClean="0">
                                  <a:latin typeface="Cambria Math"/>
                                </a:rPr>
                                <m:t>ѱ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4" name="CasellaDiTesto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576" y="2348880"/>
                    <a:ext cx="1440160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5" name="Gruppo 64"/>
              <p:cNvGrpSpPr/>
              <p:nvPr/>
            </p:nvGrpSpPr>
            <p:grpSpPr>
              <a:xfrm>
                <a:off x="683568" y="2276872"/>
                <a:ext cx="144016" cy="684076"/>
                <a:chOff x="683568" y="2276872"/>
                <a:chExt cx="144016" cy="684076"/>
              </a:xfrm>
            </p:grpSpPr>
            <p:sp>
              <p:nvSpPr>
                <p:cNvPr id="66" name="Rettangolo 65"/>
                <p:cNvSpPr/>
                <p:nvPr/>
              </p:nvSpPr>
              <p:spPr>
                <a:xfrm>
                  <a:off x="683568" y="2489773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67" name="Connettore 1 66"/>
                <p:cNvCxnSpPr>
                  <a:stCxn id="68" idx="4"/>
                  <a:endCxn id="53" idx="0"/>
                </p:cNvCxnSpPr>
                <p:nvPr/>
              </p:nvCxnSpPr>
              <p:spPr>
                <a:xfrm>
                  <a:off x="755576" y="2276872"/>
                  <a:ext cx="0" cy="68407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Figura a mano libera 38"/>
            <p:cNvSpPr/>
            <p:nvPr/>
          </p:nvSpPr>
          <p:spPr>
            <a:xfrm>
              <a:off x="4477932" y="2105891"/>
              <a:ext cx="329596" cy="1107085"/>
            </a:xfrm>
            <a:custGeom>
              <a:avLst/>
              <a:gdLst>
                <a:gd name="connsiteX0" fmla="*/ 489394 w 489394"/>
                <a:gd name="connsiteY0" fmla="*/ 0 h 942109"/>
                <a:gd name="connsiteX1" fmla="*/ 129175 w 489394"/>
                <a:gd name="connsiteY1" fmla="*/ 277091 h 942109"/>
                <a:gd name="connsiteX2" fmla="*/ 18339 w 489394"/>
                <a:gd name="connsiteY2" fmla="*/ 526473 h 942109"/>
                <a:gd name="connsiteX3" fmla="*/ 475539 w 489394"/>
                <a:gd name="connsiteY3" fmla="*/ 942109 h 94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394" h="942109">
                  <a:moveTo>
                    <a:pt x="489394" y="0"/>
                  </a:moveTo>
                  <a:cubicBezTo>
                    <a:pt x="348539" y="94673"/>
                    <a:pt x="207684" y="189346"/>
                    <a:pt x="129175" y="277091"/>
                  </a:cubicBezTo>
                  <a:cubicBezTo>
                    <a:pt x="50666" y="364836"/>
                    <a:pt x="-39388" y="415637"/>
                    <a:pt x="18339" y="526473"/>
                  </a:cubicBezTo>
                  <a:cubicBezTo>
                    <a:pt x="76066" y="637309"/>
                    <a:pt x="275802" y="789709"/>
                    <a:pt x="475539" y="942109"/>
                  </a:cubicBezTo>
                </a:path>
              </a:pathLst>
            </a:cu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Figura a mano libera 39"/>
            <p:cNvSpPr/>
            <p:nvPr/>
          </p:nvSpPr>
          <p:spPr>
            <a:xfrm flipH="1" flipV="1">
              <a:off x="5498650" y="2065366"/>
              <a:ext cx="1089573" cy="1107085"/>
            </a:xfrm>
            <a:custGeom>
              <a:avLst/>
              <a:gdLst>
                <a:gd name="connsiteX0" fmla="*/ 489394 w 489394"/>
                <a:gd name="connsiteY0" fmla="*/ 0 h 942109"/>
                <a:gd name="connsiteX1" fmla="*/ 129175 w 489394"/>
                <a:gd name="connsiteY1" fmla="*/ 277091 h 942109"/>
                <a:gd name="connsiteX2" fmla="*/ 18339 w 489394"/>
                <a:gd name="connsiteY2" fmla="*/ 526473 h 942109"/>
                <a:gd name="connsiteX3" fmla="*/ 475539 w 489394"/>
                <a:gd name="connsiteY3" fmla="*/ 942109 h 94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394" h="942109">
                  <a:moveTo>
                    <a:pt x="489394" y="0"/>
                  </a:moveTo>
                  <a:cubicBezTo>
                    <a:pt x="348539" y="94673"/>
                    <a:pt x="207684" y="189346"/>
                    <a:pt x="129175" y="277091"/>
                  </a:cubicBezTo>
                  <a:cubicBezTo>
                    <a:pt x="50666" y="364836"/>
                    <a:pt x="-39388" y="415637"/>
                    <a:pt x="18339" y="526473"/>
                  </a:cubicBezTo>
                  <a:cubicBezTo>
                    <a:pt x="76066" y="637309"/>
                    <a:pt x="275802" y="789709"/>
                    <a:pt x="475539" y="942109"/>
                  </a:cubicBezTo>
                </a:path>
              </a:pathLst>
            </a:cu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sellaDiTesto 40"/>
                <p:cNvSpPr txBox="1"/>
                <p:nvPr/>
              </p:nvSpPr>
              <p:spPr>
                <a:xfrm>
                  <a:off x="6372200" y="2411596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az-Cyrl-AZ" i="1">
                                <a:latin typeface="Cambria Math"/>
                              </a:rPr>
                              <m:t>τ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it-IT" b="0" i="1" smtClean="0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it-IT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𝐵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1" name="CasellaDiTes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00" y="2411596"/>
                  <a:ext cx="144016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sellaDiTesto 42"/>
                <p:cNvSpPr txBox="1"/>
                <p:nvPr/>
              </p:nvSpPr>
              <p:spPr>
                <a:xfrm>
                  <a:off x="3275856" y="2420888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az-Cyrl-AZ" i="1">
                                <a:latin typeface="Cambria Math"/>
                              </a:rPr>
                              <m:t>τ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it-IT" b="0" i="1" smtClean="0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it-IT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𝐴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3" name="CasellaDiTes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2420888"/>
                  <a:ext cx="144016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Freccia a destra 73"/>
          <p:cNvSpPr/>
          <p:nvPr/>
        </p:nvSpPr>
        <p:spPr>
          <a:xfrm>
            <a:off x="4123184" y="3967335"/>
            <a:ext cx="115212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5" name="Tabella 7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2498714"/>
                  </p:ext>
                </p:extLst>
              </p:nvPr>
            </p:nvGraphicFramePr>
            <p:xfrm>
              <a:off x="5491336" y="3573015"/>
              <a:ext cx="1800200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1303395"/>
                  </a:tblGrid>
                  <a:tr h="208899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az-Cyrl-AZ" i="1">
                                        <a:latin typeface="Cambria Math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  <a:ea typeface="Cambria Math"/>
                                      </a:rPr>
                                      <m:t>→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/>
                                </a:rPr>
                                <m:t>1</m:t>
                              </m:r>
                            </m:oMath>
                          </a14:m>
                          <a:r>
                            <a:rPr lang="it-IT" dirty="0" smtClean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/>
                                </a:rPr>
                                <m:t>β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it-IT" dirty="0" smtClean="0"/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5" name="Tabella 7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6341911"/>
                  </p:ext>
                </p:extLst>
              </p:nvPr>
            </p:nvGraphicFramePr>
            <p:xfrm>
              <a:off x="5491336" y="3573015"/>
              <a:ext cx="1800200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1303395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8318" t="-8333" r="-467" b="-22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8318" t="-106557" r="-467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8318" t="-206557" r="-46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1641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ella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2244457"/>
                  </p:ext>
                </p:extLst>
              </p:nvPr>
            </p:nvGraphicFramePr>
            <p:xfrm>
              <a:off x="114755" y="3068960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C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𝑩𝑪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𝑩𝑪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𝒆𝒙𝒑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α</m:t>
                                </m:r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𝑩𝑪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α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α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ella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6017641"/>
                  </p:ext>
                </p:extLst>
              </p:nvPr>
            </p:nvGraphicFramePr>
            <p:xfrm>
              <a:off x="114755" y="3068960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C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6981" t="-8197" r="-3349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9718" t="-8197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9718" t="-108197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9718" t="-40819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" name="Gruppo 1"/>
          <p:cNvGrpSpPr/>
          <p:nvPr/>
        </p:nvGrpSpPr>
        <p:grpSpPr>
          <a:xfrm>
            <a:off x="179512" y="188640"/>
            <a:ext cx="4536504" cy="2664296"/>
            <a:chOff x="3275856" y="998730"/>
            <a:chExt cx="4536504" cy="2664296"/>
          </a:xfrm>
        </p:grpSpPr>
        <p:grpSp>
          <p:nvGrpSpPr>
            <p:cNvPr id="46" name="Gruppo 45"/>
            <p:cNvGrpSpPr/>
            <p:nvPr/>
          </p:nvGrpSpPr>
          <p:grpSpPr>
            <a:xfrm>
              <a:off x="4788024" y="998730"/>
              <a:ext cx="1800200" cy="2664296"/>
              <a:chOff x="395536" y="980728"/>
              <a:chExt cx="1800200" cy="2664296"/>
            </a:xfrm>
          </p:grpSpPr>
          <p:grpSp>
            <p:nvGrpSpPr>
              <p:cNvPr id="47" name="Gruppo 46"/>
              <p:cNvGrpSpPr/>
              <p:nvPr/>
            </p:nvGrpSpPr>
            <p:grpSpPr>
              <a:xfrm>
                <a:off x="395536" y="980728"/>
                <a:ext cx="1800200" cy="1296144"/>
                <a:chOff x="395536" y="980728"/>
                <a:chExt cx="1800200" cy="1296144"/>
              </a:xfrm>
            </p:grpSpPr>
            <p:sp>
              <p:nvSpPr>
                <p:cNvPr id="54" name="Ovale 53"/>
                <p:cNvSpPr/>
                <p:nvPr/>
              </p:nvSpPr>
              <p:spPr>
                <a:xfrm>
                  <a:off x="395536" y="1592796"/>
                  <a:ext cx="720080" cy="68407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2800" dirty="0"/>
                    <a:t>B</a:t>
                  </a:r>
                </a:p>
              </p:txBody>
            </p:sp>
            <p:grpSp>
              <p:nvGrpSpPr>
                <p:cNvPr id="55" name="Gruppo 54"/>
                <p:cNvGrpSpPr/>
                <p:nvPr/>
              </p:nvGrpSpPr>
              <p:grpSpPr>
                <a:xfrm>
                  <a:off x="683568" y="980728"/>
                  <a:ext cx="1512168" cy="600489"/>
                  <a:chOff x="683568" y="980728"/>
                  <a:chExt cx="1512168" cy="600489"/>
                </a:xfrm>
              </p:grpSpPr>
              <p:grpSp>
                <p:nvGrpSpPr>
                  <p:cNvPr id="56" name="Gruppo 55"/>
                  <p:cNvGrpSpPr/>
                  <p:nvPr/>
                </p:nvGrpSpPr>
                <p:grpSpPr>
                  <a:xfrm>
                    <a:off x="683568" y="1121621"/>
                    <a:ext cx="144016" cy="459596"/>
                    <a:chOff x="683568" y="1121621"/>
                    <a:chExt cx="144016" cy="459596"/>
                  </a:xfrm>
                </p:grpSpPr>
                <p:cxnSp>
                  <p:nvCxnSpPr>
                    <p:cNvPr id="58" name="Connettore 1 57"/>
                    <p:cNvCxnSpPr>
                      <a:stCxn id="59" idx="2"/>
                    </p:cNvCxnSpPr>
                    <p:nvPr/>
                  </p:nvCxnSpPr>
                  <p:spPr>
                    <a:xfrm>
                      <a:off x="755576" y="1265637"/>
                      <a:ext cx="0" cy="31558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" name="Rettangolo 58"/>
                    <p:cNvSpPr/>
                    <p:nvPr/>
                  </p:nvSpPr>
                  <p:spPr>
                    <a:xfrm>
                      <a:off x="683568" y="1121621"/>
                      <a:ext cx="144016" cy="14401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CasellaDiTesto 56"/>
                      <p:cNvSpPr txBox="1"/>
                      <p:nvPr/>
                    </p:nvSpPr>
                    <p:spPr>
                      <a:xfrm>
                        <a:off x="755576" y="980728"/>
                        <a:ext cx="14401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az-Cyrl-AZ" i="1" smtClean="0">
                                      <a:latin typeface="Cambria Math"/>
                                    </a:rPr>
                                    <m:t>ѱ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it-IT" dirty="0"/>
                      </a:p>
                    </p:txBody>
                  </p:sp>
                </mc:Choice>
                <mc:Fallback xmlns="">
                  <p:sp>
                    <p:nvSpPr>
                      <p:cNvPr id="57" name="CasellaDiTesto 5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576" y="980728"/>
                        <a:ext cx="1440160" cy="369332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 b="-114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48" name="Ovale 47"/>
              <p:cNvSpPr/>
              <p:nvPr/>
            </p:nvSpPr>
            <p:spPr>
              <a:xfrm>
                <a:off x="395536" y="2960948"/>
                <a:ext cx="720080" cy="6840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2800" dirty="0"/>
                  <a:t>A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asellaDiTesto 48"/>
                  <p:cNvSpPr txBox="1"/>
                  <p:nvPr/>
                </p:nvSpPr>
                <p:spPr>
                  <a:xfrm>
                    <a:off x="755576" y="2348880"/>
                    <a:ext cx="1440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az-Cyrl-AZ" i="1" smtClean="0">
                                  <a:latin typeface="Cambria Math"/>
                                </a:rPr>
                                <m:t>ѱ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9" name="CasellaDiTesto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576" y="2348880"/>
                    <a:ext cx="1440160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0" name="Gruppo 49"/>
              <p:cNvGrpSpPr/>
              <p:nvPr/>
            </p:nvGrpSpPr>
            <p:grpSpPr>
              <a:xfrm>
                <a:off x="683568" y="2276872"/>
                <a:ext cx="144016" cy="684076"/>
                <a:chOff x="683568" y="2276872"/>
                <a:chExt cx="144016" cy="684076"/>
              </a:xfrm>
            </p:grpSpPr>
            <p:sp>
              <p:nvSpPr>
                <p:cNvPr id="51" name="Rettangolo 50"/>
                <p:cNvSpPr/>
                <p:nvPr/>
              </p:nvSpPr>
              <p:spPr>
                <a:xfrm>
                  <a:off x="683568" y="2489773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52" name="Connettore 1 51"/>
                <p:cNvCxnSpPr>
                  <a:stCxn id="54" idx="4"/>
                  <a:endCxn id="48" idx="0"/>
                </p:cNvCxnSpPr>
                <p:nvPr/>
              </p:nvCxnSpPr>
              <p:spPr>
                <a:xfrm>
                  <a:off x="755576" y="2276872"/>
                  <a:ext cx="0" cy="68407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" name="Figura a mano libera 14"/>
            <p:cNvSpPr/>
            <p:nvPr/>
          </p:nvSpPr>
          <p:spPr>
            <a:xfrm>
              <a:off x="4477932" y="2105891"/>
              <a:ext cx="329596" cy="1107085"/>
            </a:xfrm>
            <a:custGeom>
              <a:avLst/>
              <a:gdLst>
                <a:gd name="connsiteX0" fmla="*/ 489394 w 489394"/>
                <a:gd name="connsiteY0" fmla="*/ 0 h 942109"/>
                <a:gd name="connsiteX1" fmla="*/ 129175 w 489394"/>
                <a:gd name="connsiteY1" fmla="*/ 277091 h 942109"/>
                <a:gd name="connsiteX2" fmla="*/ 18339 w 489394"/>
                <a:gd name="connsiteY2" fmla="*/ 526473 h 942109"/>
                <a:gd name="connsiteX3" fmla="*/ 475539 w 489394"/>
                <a:gd name="connsiteY3" fmla="*/ 942109 h 94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394" h="942109">
                  <a:moveTo>
                    <a:pt x="489394" y="0"/>
                  </a:moveTo>
                  <a:cubicBezTo>
                    <a:pt x="348539" y="94673"/>
                    <a:pt x="207684" y="189346"/>
                    <a:pt x="129175" y="277091"/>
                  </a:cubicBezTo>
                  <a:cubicBezTo>
                    <a:pt x="50666" y="364836"/>
                    <a:pt x="-39388" y="415637"/>
                    <a:pt x="18339" y="526473"/>
                  </a:cubicBezTo>
                  <a:cubicBezTo>
                    <a:pt x="76066" y="637309"/>
                    <a:pt x="275802" y="789709"/>
                    <a:pt x="475539" y="942109"/>
                  </a:cubicBezTo>
                </a:path>
              </a:pathLst>
            </a:cu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Figura a mano libera 60"/>
            <p:cNvSpPr/>
            <p:nvPr/>
          </p:nvSpPr>
          <p:spPr>
            <a:xfrm flipH="1" flipV="1">
              <a:off x="5498650" y="2065366"/>
              <a:ext cx="1089573" cy="1107085"/>
            </a:xfrm>
            <a:custGeom>
              <a:avLst/>
              <a:gdLst>
                <a:gd name="connsiteX0" fmla="*/ 489394 w 489394"/>
                <a:gd name="connsiteY0" fmla="*/ 0 h 942109"/>
                <a:gd name="connsiteX1" fmla="*/ 129175 w 489394"/>
                <a:gd name="connsiteY1" fmla="*/ 277091 h 942109"/>
                <a:gd name="connsiteX2" fmla="*/ 18339 w 489394"/>
                <a:gd name="connsiteY2" fmla="*/ 526473 h 942109"/>
                <a:gd name="connsiteX3" fmla="*/ 475539 w 489394"/>
                <a:gd name="connsiteY3" fmla="*/ 942109 h 94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394" h="942109">
                  <a:moveTo>
                    <a:pt x="489394" y="0"/>
                  </a:moveTo>
                  <a:cubicBezTo>
                    <a:pt x="348539" y="94673"/>
                    <a:pt x="207684" y="189346"/>
                    <a:pt x="129175" y="277091"/>
                  </a:cubicBezTo>
                  <a:cubicBezTo>
                    <a:pt x="50666" y="364836"/>
                    <a:pt x="-39388" y="415637"/>
                    <a:pt x="18339" y="526473"/>
                  </a:cubicBezTo>
                  <a:cubicBezTo>
                    <a:pt x="76066" y="637309"/>
                    <a:pt x="275802" y="789709"/>
                    <a:pt x="475539" y="942109"/>
                  </a:cubicBezTo>
                </a:path>
              </a:pathLst>
            </a:cu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sellaDiTesto 61"/>
                <p:cNvSpPr txBox="1"/>
                <p:nvPr/>
              </p:nvSpPr>
              <p:spPr>
                <a:xfrm>
                  <a:off x="6372200" y="2411596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az-Cyrl-AZ" i="1">
                                <a:latin typeface="Cambria Math"/>
                              </a:rPr>
                              <m:t>τ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it-IT" b="0" i="1" smtClean="0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it-IT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𝐵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2" name="CasellaDiTes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00" y="2411596"/>
                  <a:ext cx="144016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sellaDiTesto 62"/>
                <p:cNvSpPr txBox="1"/>
                <p:nvPr/>
              </p:nvSpPr>
              <p:spPr>
                <a:xfrm>
                  <a:off x="3275856" y="2420888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az-Cyrl-AZ" i="1">
                                <a:latin typeface="Cambria Math"/>
                              </a:rPr>
                              <m:t>τ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it-IT" b="0" i="1" smtClean="0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it-IT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𝐴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3" name="CasellaDiTes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2420888"/>
                  <a:ext cx="144016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Freccia a destra 37"/>
          <p:cNvSpPr/>
          <p:nvPr/>
        </p:nvSpPr>
        <p:spPr>
          <a:xfrm>
            <a:off x="4139952" y="3158986"/>
            <a:ext cx="115212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asellaDiTesto 38"/>
          <p:cNvSpPr txBox="1"/>
          <p:nvPr/>
        </p:nvSpPr>
        <p:spPr>
          <a:xfrm>
            <a:off x="4357717" y="2846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 = 1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ella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5077561"/>
                  </p:ext>
                </p:extLst>
              </p:nvPr>
            </p:nvGraphicFramePr>
            <p:xfrm>
              <a:off x="5508104" y="2602726"/>
              <a:ext cx="18002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130339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α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ella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1469218"/>
                  </p:ext>
                </p:extLst>
              </p:nvPr>
            </p:nvGraphicFramePr>
            <p:xfrm>
              <a:off x="5508104" y="2602726"/>
              <a:ext cx="18002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130339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8318" t="-8197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8318" t="-110000" b="-12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8318" t="-206557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1" name="Freccia a destra 40"/>
          <p:cNvSpPr/>
          <p:nvPr/>
        </p:nvSpPr>
        <p:spPr>
          <a:xfrm rot="5400000">
            <a:off x="6516216" y="4005064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Tabella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9666923"/>
                  </p:ext>
                </p:extLst>
              </p:nvPr>
            </p:nvGraphicFramePr>
            <p:xfrm>
              <a:off x="612334" y="5445224"/>
              <a:ext cx="309557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274"/>
                    <a:gridCol w="266429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az-Cyrl-AZ" i="1">
                                        <a:latin typeface="Cambria Math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  <a:ea typeface="Cambria Math"/>
                                      </a:rPr>
                                      <m:t>→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/>
                                </a:rPr>
                                <m:t>α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/>
                                </a:rPr>
                                <m:t>β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it-IT" dirty="0" smtClean="0"/>
                                  <m:t>∗</m:t>
                                </m:r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α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Tabella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0864562"/>
                  </p:ext>
                </p:extLst>
              </p:nvPr>
            </p:nvGraphicFramePr>
            <p:xfrm>
              <a:off x="612334" y="5445224"/>
              <a:ext cx="309557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274"/>
                    <a:gridCol w="266429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6247" t="-8197" r="-229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6247" t="-108197" r="-229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6247" t="-208197" r="-229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Tabella 6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8421749"/>
                  </p:ext>
                </p:extLst>
              </p:nvPr>
            </p:nvGraphicFramePr>
            <p:xfrm>
              <a:off x="4939291" y="4725144"/>
              <a:ext cx="323310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/>
                                </a:rPr>
                                <m:t>β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*1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1*1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smtClean="0"/>
                            <a:t>1*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/>
                                </a:rPr>
                                <m:t>α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/>
                                </a:rPr>
                                <m:t>β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*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/>
                                </a:rPr>
                                <m:t>α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4" name="Tabella 6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2870310"/>
                  </p:ext>
                </p:extLst>
              </p:nvPr>
            </p:nvGraphicFramePr>
            <p:xfrm>
              <a:off x="4939291" y="4725144"/>
              <a:ext cx="323310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49577" t="-8197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49577" t="-108197" b="-3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1*1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49577" t="-306557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49577" t="-40655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Tabella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239301"/>
                  </p:ext>
                </p:extLst>
              </p:nvPr>
            </p:nvGraphicFramePr>
            <p:xfrm>
              <a:off x="5151689" y="127492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𝒆𝒙𝒑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β</m:t>
                                </m:r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𝑨𝑩</m:t>
                                    </m:r>
                                  </m:sub>
                                </m:sSub>
                                <m:r>
                                  <a:rPr lang="it-IT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Tabella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00092"/>
                  </p:ext>
                </p:extLst>
              </p:nvPr>
            </p:nvGraphicFramePr>
            <p:xfrm>
              <a:off x="5151689" y="127492"/>
              <a:ext cx="38811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576064"/>
                    <a:gridCol w="648072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6038" t="-8197" r="-334906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79437" t="-8197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79437" t="-108197" b="-3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79437" t="-40655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6" name="Freccia a destra 65"/>
          <p:cNvSpPr/>
          <p:nvPr/>
        </p:nvSpPr>
        <p:spPr>
          <a:xfrm rot="5400000">
            <a:off x="6597225" y="3149969"/>
            <a:ext cx="243027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Freccia a destra 66"/>
          <p:cNvSpPr/>
          <p:nvPr/>
        </p:nvSpPr>
        <p:spPr>
          <a:xfrm rot="10800000">
            <a:off x="3779912" y="5877273"/>
            <a:ext cx="93610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/>
          <p:cNvGrpSpPr/>
          <p:nvPr/>
        </p:nvGrpSpPr>
        <p:grpSpPr>
          <a:xfrm>
            <a:off x="179512" y="188640"/>
            <a:ext cx="4536504" cy="2664296"/>
            <a:chOff x="3275856" y="998730"/>
            <a:chExt cx="4536504" cy="2664296"/>
          </a:xfrm>
        </p:grpSpPr>
        <p:grpSp>
          <p:nvGrpSpPr>
            <p:cNvPr id="38" name="Gruppo 37"/>
            <p:cNvGrpSpPr/>
            <p:nvPr/>
          </p:nvGrpSpPr>
          <p:grpSpPr>
            <a:xfrm>
              <a:off x="4788024" y="998730"/>
              <a:ext cx="1800200" cy="2664296"/>
              <a:chOff x="395536" y="980728"/>
              <a:chExt cx="1800200" cy="2664296"/>
            </a:xfrm>
          </p:grpSpPr>
          <p:grpSp>
            <p:nvGrpSpPr>
              <p:cNvPr id="44" name="Gruppo 43"/>
              <p:cNvGrpSpPr/>
              <p:nvPr/>
            </p:nvGrpSpPr>
            <p:grpSpPr>
              <a:xfrm>
                <a:off x="395536" y="980728"/>
                <a:ext cx="1800200" cy="1296144"/>
                <a:chOff x="395536" y="980728"/>
                <a:chExt cx="1800200" cy="1296144"/>
              </a:xfrm>
            </p:grpSpPr>
            <p:sp>
              <p:nvSpPr>
                <p:cNvPr id="68" name="Ovale 67"/>
                <p:cNvSpPr/>
                <p:nvPr/>
              </p:nvSpPr>
              <p:spPr>
                <a:xfrm>
                  <a:off x="395536" y="1592796"/>
                  <a:ext cx="720080" cy="68407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2800" dirty="0"/>
                    <a:t>B</a:t>
                  </a:r>
                </a:p>
              </p:txBody>
            </p:sp>
            <p:grpSp>
              <p:nvGrpSpPr>
                <p:cNvPr id="69" name="Gruppo 68"/>
                <p:cNvGrpSpPr/>
                <p:nvPr/>
              </p:nvGrpSpPr>
              <p:grpSpPr>
                <a:xfrm>
                  <a:off x="683568" y="980728"/>
                  <a:ext cx="1512168" cy="600489"/>
                  <a:chOff x="683568" y="980728"/>
                  <a:chExt cx="1512168" cy="600489"/>
                </a:xfrm>
              </p:grpSpPr>
              <p:grpSp>
                <p:nvGrpSpPr>
                  <p:cNvPr id="70" name="Gruppo 69"/>
                  <p:cNvGrpSpPr/>
                  <p:nvPr/>
                </p:nvGrpSpPr>
                <p:grpSpPr>
                  <a:xfrm>
                    <a:off x="683568" y="1121621"/>
                    <a:ext cx="144016" cy="459596"/>
                    <a:chOff x="683568" y="1121621"/>
                    <a:chExt cx="144016" cy="459596"/>
                  </a:xfrm>
                </p:grpSpPr>
                <p:cxnSp>
                  <p:nvCxnSpPr>
                    <p:cNvPr id="72" name="Connettore 1 71"/>
                    <p:cNvCxnSpPr>
                      <a:stCxn id="73" idx="2"/>
                    </p:cNvCxnSpPr>
                    <p:nvPr/>
                  </p:nvCxnSpPr>
                  <p:spPr>
                    <a:xfrm>
                      <a:off x="755576" y="1265637"/>
                      <a:ext cx="0" cy="31558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3" name="Rettangolo 72"/>
                    <p:cNvSpPr/>
                    <p:nvPr/>
                  </p:nvSpPr>
                  <p:spPr>
                    <a:xfrm>
                      <a:off x="683568" y="1121621"/>
                      <a:ext cx="144016" cy="14401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CasellaDiTesto 70"/>
                      <p:cNvSpPr txBox="1"/>
                      <p:nvPr/>
                    </p:nvSpPr>
                    <p:spPr>
                      <a:xfrm>
                        <a:off x="755576" y="980728"/>
                        <a:ext cx="14401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az-Cyrl-AZ" i="1" smtClean="0">
                                      <a:latin typeface="Cambria Math"/>
                                    </a:rPr>
                                    <m:t>ѱ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it-IT" dirty="0"/>
                      </a:p>
                    </p:txBody>
                  </p:sp>
                </mc:Choice>
                <mc:Fallback xmlns="">
                  <p:sp>
                    <p:nvSpPr>
                      <p:cNvPr id="71" name="CasellaDiTesto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576" y="980728"/>
                        <a:ext cx="1440160" cy="369332"/>
                      </a:xfrm>
                      <a:prstGeom prst="rect">
                        <a:avLst/>
                      </a:prstGeom>
                      <a:blipFill rotWithShape="1">
                        <a:blip r:embed="rId2"/>
                        <a:stretch>
                          <a:fillRect b="-114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53" name="Ovale 52"/>
              <p:cNvSpPr/>
              <p:nvPr/>
            </p:nvSpPr>
            <p:spPr>
              <a:xfrm>
                <a:off x="395536" y="2960948"/>
                <a:ext cx="720080" cy="6840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2800" dirty="0"/>
                  <a:t>A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asellaDiTesto 63"/>
                  <p:cNvSpPr txBox="1"/>
                  <p:nvPr/>
                </p:nvSpPr>
                <p:spPr>
                  <a:xfrm>
                    <a:off x="755576" y="2348880"/>
                    <a:ext cx="1440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az-Cyrl-AZ" i="1" smtClean="0">
                                  <a:latin typeface="Cambria Math"/>
                                </a:rPr>
                                <m:t>ѱ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4" name="CasellaDiTesto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576" y="2348880"/>
                    <a:ext cx="144016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5" name="Gruppo 64"/>
              <p:cNvGrpSpPr/>
              <p:nvPr/>
            </p:nvGrpSpPr>
            <p:grpSpPr>
              <a:xfrm>
                <a:off x="683568" y="2276872"/>
                <a:ext cx="144016" cy="684076"/>
                <a:chOff x="683568" y="2276872"/>
                <a:chExt cx="144016" cy="684076"/>
              </a:xfrm>
            </p:grpSpPr>
            <p:sp>
              <p:nvSpPr>
                <p:cNvPr id="66" name="Rettangolo 65"/>
                <p:cNvSpPr/>
                <p:nvPr/>
              </p:nvSpPr>
              <p:spPr>
                <a:xfrm>
                  <a:off x="683568" y="2489773"/>
                  <a:ext cx="144016" cy="14401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67" name="Connettore 1 66"/>
                <p:cNvCxnSpPr>
                  <a:stCxn id="68" idx="4"/>
                  <a:endCxn id="53" idx="0"/>
                </p:cNvCxnSpPr>
                <p:nvPr/>
              </p:nvCxnSpPr>
              <p:spPr>
                <a:xfrm>
                  <a:off x="755576" y="2276872"/>
                  <a:ext cx="0" cy="68407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Figura a mano libera 38"/>
            <p:cNvSpPr/>
            <p:nvPr/>
          </p:nvSpPr>
          <p:spPr>
            <a:xfrm>
              <a:off x="4477932" y="2105891"/>
              <a:ext cx="329596" cy="1107085"/>
            </a:xfrm>
            <a:custGeom>
              <a:avLst/>
              <a:gdLst>
                <a:gd name="connsiteX0" fmla="*/ 489394 w 489394"/>
                <a:gd name="connsiteY0" fmla="*/ 0 h 942109"/>
                <a:gd name="connsiteX1" fmla="*/ 129175 w 489394"/>
                <a:gd name="connsiteY1" fmla="*/ 277091 h 942109"/>
                <a:gd name="connsiteX2" fmla="*/ 18339 w 489394"/>
                <a:gd name="connsiteY2" fmla="*/ 526473 h 942109"/>
                <a:gd name="connsiteX3" fmla="*/ 475539 w 489394"/>
                <a:gd name="connsiteY3" fmla="*/ 942109 h 94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394" h="942109">
                  <a:moveTo>
                    <a:pt x="489394" y="0"/>
                  </a:moveTo>
                  <a:cubicBezTo>
                    <a:pt x="348539" y="94673"/>
                    <a:pt x="207684" y="189346"/>
                    <a:pt x="129175" y="277091"/>
                  </a:cubicBezTo>
                  <a:cubicBezTo>
                    <a:pt x="50666" y="364836"/>
                    <a:pt x="-39388" y="415637"/>
                    <a:pt x="18339" y="526473"/>
                  </a:cubicBezTo>
                  <a:cubicBezTo>
                    <a:pt x="76066" y="637309"/>
                    <a:pt x="275802" y="789709"/>
                    <a:pt x="475539" y="942109"/>
                  </a:cubicBezTo>
                </a:path>
              </a:pathLst>
            </a:cu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Figura a mano libera 39"/>
            <p:cNvSpPr/>
            <p:nvPr/>
          </p:nvSpPr>
          <p:spPr>
            <a:xfrm flipH="1" flipV="1">
              <a:off x="5498650" y="2065366"/>
              <a:ext cx="1089573" cy="1107085"/>
            </a:xfrm>
            <a:custGeom>
              <a:avLst/>
              <a:gdLst>
                <a:gd name="connsiteX0" fmla="*/ 489394 w 489394"/>
                <a:gd name="connsiteY0" fmla="*/ 0 h 942109"/>
                <a:gd name="connsiteX1" fmla="*/ 129175 w 489394"/>
                <a:gd name="connsiteY1" fmla="*/ 277091 h 942109"/>
                <a:gd name="connsiteX2" fmla="*/ 18339 w 489394"/>
                <a:gd name="connsiteY2" fmla="*/ 526473 h 942109"/>
                <a:gd name="connsiteX3" fmla="*/ 475539 w 489394"/>
                <a:gd name="connsiteY3" fmla="*/ 942109 h 94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394" h="942109">
                  <a:moveTo>
                    <a:pt x="489394" y="0"/>
                  </a:moveTo>
                  <a:cubicBezTo>
                    <a:pt x="348539" y="94673"/>
                    <a:pt x="207684" y="189346"/>
                    <a:pt x="129175" y="277091"/>
                  </a:cubicBezTo>
                  <a:cubicBezTo>
                    <a:pt x="50666" y="364836"/>
                    <a:pt x="-39388" y="415637"/>
                    <a:pt x="18339" y="526473"/>
                  </a:cubicBezTo>
                  <a:cubicBezTo>
                    <a:pt x="76066" y="637309"/>
                    <a:pt x="275802" y="789709"/>
                    <a:pt x="475539" y="942109"/>
                  </a:cubicBezTo>
                </a:path>
              </a:pathLst>
            </a:cu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sellaDiTesto 40"/>
                <p:cNvSpPr txBox="1"/>
                <p:nvPr/>
              </p:nvSpPr>
              <p:spPr>
                <a:xfrm>
                  <a:off x="6372200" y="2411596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az-Cyrl-AZ" i="1">
                                <a:latin typeface="Cambria Math"/>
                              </a:rPr>
                              <m:t>τ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it-IT" b="0" i="1" smtClean="0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it-IT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𝐵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1" name="CasellaDiTes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00" y="2411596"/>
                  <a:ext cx="144016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sellaDiTesto 42"/>
                <p:cNvSpPr txBox="1"/>
                <p:nvPr/>
              </p:nvSpPr>
              <p:spPr>
                <a:xfrm>
                  <a:off x="3275856" y="2420888"/>
                  <a:ext cx="1440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az-Cyrl-AZ" i="1">
                                <a:latin typeface="Cambria Math"/>
                              </a:rPr>
                              <m:t>τ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it-IT" b="0" i="1" smtClean="0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it-IT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𝐴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3" name="CasellaDiTes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2420888"/>
                  <a:ext cx="144016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ella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3749430"/>
                  </p:ext>
                </p:extLst>
              </p:nvPr>
            </p:nvGraphicFramePr>
            <p:xfrm>
              <a:off x="151089" y="3140968"/>
              <a:ext cx="309557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274"/>
                    <a:gridCol w="266429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az-Cyrl-AZ" i="1">
                                        <a:latin typeface="Cambria Math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  <a:ea typeface="Cambria Math"/>
                                      </a:rPr>
                                      <m:t>→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/>
                                </a:rPr>
                                <m:t>α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/>
                                </a:rPr>
                                <m:t>β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it-IT" dirty="0" smtClean="0"/>
                                  <m:t>∗</m:t>
                                </m:r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α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ella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790109"/>
                  </p:ext>
                </p:extLst>
              </p:nvPr>
            </p:nvGraphicFramePr>
            <p:xfrm>
              <a:off x="151089" y="3140968"/>
              <a:ext cx="309557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274"/>
                    <a:gridCol w="266429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6476" t="-8197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6476" t="-108197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6476" t="-20819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ella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4845880"/>
                  </p:ext>
                </p:extLst>
              </p:nvPr>
            </p:nvGraphicFramePr>
            <p:xfrm>
              <a:off x="7092280" y="3180576"/>
              <a:ext cx="1800200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1303395"/>
                  </a:tblGrid>
                  <a:tr h="208899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az-Cyrl-AZ" i="1">
                                        <a:latin typeface="Cambria Math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  <a:ea typeface="Cambria Math"/>
                                      </a:rPr>
                                      <m:t>→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/>
                                </a:rPr>
                                <m:t>1</m:t>
                              </m:r>
                            </m:oMath>
                          </a14:m>
                          <a:r>
                            <a:rPr lang="it-IT" dirty="0" smtClean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/>
                                </a:rPr>
                                <m:t>exp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/>
                                </a:rPr>
                                <m:t>β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it-IT" dirty="0" smtClean="0"/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ella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020573"/>
                  </p:ext>
                </p:extLst>
              </p:nvPr>
            </p:nvGraphicFramePr>
            <p:xfrm>
              <a:off x="7092280" y="3180576"/>
              <a:ext cx="1800200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1303395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8318" t="-8333" b="-22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8318" t="-108333" b="-12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8318" t="-204918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ella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5236150"/>
                  </p:ext>
                </p:extLst>
              </p:nvPr>
            </p:nvGraphicFramePr>
            <p:xfrm>
              <a:off x="4932040" y="3180576"/>
              <a:ext cx="18002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130339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i="1" smtClean="0">
                                        <a:latin typeface="Cambria Math"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/>
                                      </a:rPr>
                                      <m:t>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 smtClean="0">
                                    <a:latin typeface="Cambria Math"/>
                                  </a:rPr>
                                  <m:t>α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ella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976971"/>
                  </p:ext>
                </p:extLst>
              </p:nvPr>
            </p:nvGraphicFramePr>
            <p:xfrm>
              <a:off x="4932040" y="3180576"/>
              <a:ext cx="18002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805"/>
                    <a:gridCol w="130339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37850" t="-8197" r="-467" b="-2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37850" t="-110000" r="-467" b="-126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37850" t="-206557" r="-46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4572000" y="692696"/>
                <a:ext cx="45365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𝑍</m:t>
                    </m:r>
                    <m:r>
                      <a:rPr lang="it-IT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it-IT" dirty="0" smtClean="0"/>
                  <a:t>1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it-IT" i="1" dirty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it-IT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1" i="1">
                                <a:latin typeface="Cambria Math"/>
                              </a:rPr>
                              <m:t>α</m:t>
                            </m:r>
                          </m:e>
                        </m:d>
                      </m:e>
                    </m:func>
                    <m:r>
                      <a:rPr lang="it-IT" b="0" i="0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it-IT" b="1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it-IT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1" i="1">
                                <a:latin typeface="Cambria Math"/>
                              </a:rPr>
                              <m:t>β</m:t>
                            </m:r>
                          </m:e>
                        </m:d>
                      </m:e>
                    </m:func>
                    <m:r>
                      <a:rPr lang="it-IT" b="0" i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it-IT">
                        <a:latin typeface="Cambria Math"/>
                      </a:rPr>
                      <m:t>exp</m:t>
                    </m:r>
                    <m:r>
                      <a:rPr lang="it-IT" i="1">
                        <a:latin typeface="Cambria Math"/>
                      </a:rPr>
                      <m:t>⁡(</m:t>
                    </m:r>
                    <m:r>
                      <m:rPr>
                        <m:sty m:val="p"/>
                      </m:rPr>
                      <a:rPr lang="el-GR" b="1" i="1">
                        <a:latin typeface="Cambria Math"/>
                      </a:rPr>
                      <m:t>β</m:t>
                    </m:r>
                    <m:r>
                      <a:rPr lang="it-IT" i="1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it-IT" dirty="0"/>
                      <m:t>∗</m:t>
                    </m:r>
                    <m:r>
                      <m:rPr>
                        <m:sty m:val="p"/>
                      </m:rPr>
                      <a:rPr lang="it-IT">
                        <a:latin typeface="Cambria Math"/>
                      </a:rPr>
                      <m:t>exp</m:t>
                    </m:r>
                    <m:r>
                      <a:rPr lang="it-IT" i="1">
                        <a:latin typeface="Cambria Math"/>
                      </a:rPr>
                      <m:t>⁡(</m:t>
                    </m:r>
                    <m:r>
                      <m:rPr>
                        <m:sty m:val="p"/>
                      </m:rPr>
                      <a:rPr lang="el-GR" b="1" i="1">
                        <a:latin typeface="Cambria Math"/>
                      </a:rPr>
                      <m:t>α</m:t>
                    </m:r>
                    <m:r>
                      <a:rPr lang="it-IT" i="1">
                        <a:latin typeface="Cambria Math"/>
                      </a:rPr>
                      <m:t>)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692696"/>
                <a:ext cx="4536504" cy="646331"/>
              </a:xfrm>
              <a:prstGeom prst="rect">
                <a:avLst/>
              </a:prstGeom>
              <a:blipFill rotWithShape="1">
                <a:blip r:embed="rId9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/>
              <p:cNvSpPr txBox="1"/>
              <p:nvPr/>
            </p:nvSpPr>
            <p:spPr>
              <a:xfrm>
                <a:off x="-396552" y="5236006"/>
                <a:ext cx="4536504" cy="641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</m:e>
                        <m:e>
                          <m:r>
                            <a:rPr lang="it-IT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=1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/>
                            </a:rPr>
                            <m:t>𝑍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it-IT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>
                                    <a:latin typeface="Cambria Math"/>
                                  </a:rPr>
                                  <m:t>α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it-IT" dirty="0"/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it-IT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it-IT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it-IT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it-IT" dirty="0"/>
                                  <m:t>∗</m:t>
                                </m:r>
                                <m:r>
                                  <m:rPr>
                                    <m:sty m:val="p"/>
                                  </m:rPr>
                                  <a:rPr lang="it-IT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>
                                    <a:latin typeface="Cambria Math"/>
                                  </a:rPr>
                                  <m:t>α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it-IT" dirty="0"/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7" name="CasellaDiTes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6552" y="5236006"/>
                <a:ext cx="4536504" cy="64126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/>
              <p:cNvSpPr txBox="1"/>
              <p:nvPr/>
            </p:nvSpPr>
            <p:spPr>
              <a:xfrm>
                <a:off x="4788024" y="5229200"/>
                <a:ext cx="4536504" cy="641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</m:e>
                        <m:e>
                          <m:r>
                            <a:rPr lang="it-IT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=1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/>
                            </a:rPr>
                            <m:t>𝑍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it-IT" b="0" i="0" smtClean="0">
                                    <a:latin typeface="Cambria Math"/>
                                  </a:rPr>
                                  <m:t>∗(1</m:t>
                                </m:r>
                                <m:r>
                                  <m:rPr>
                                    <m:nor/>
                                  </m:rPr>
                                  <a:rPr lang="it-IT" dirty="0"/>
                                  <m:t>+</m:t>
                                </m:r>
                                <m:func>
                                  <m:funcPr>
                                    <m:ctrlPr>
                                      <a:rPr lang="it-IT" i="1" dirty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>
                                        <a:latin typeface="Cambria Math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it-IT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b="1" i="1">
                                            <a:latin typeface="Cambria Math"/>
                                          </a:rPr>
                                          <m:t>β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it-IT" b="0" i="1" smtClean="0">
                                    <a:latin typeface="Cambria Math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it-IT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it-IT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>
                                    <a:latin typeface="Cambria Math"/>
                                  </a:rPr>
                                  <m:t>α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∗(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it-IT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1" i="1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it-IT" b="0" i="0" smtClean="0">
                                    <a:latin typeface="Cambria Math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it-IT" dirty="0"/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CasellaDiTes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5229200"/>
                <a:ext cx="4536504" cy="64126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/>
          <p:cNvCxnSpPr/>
          <p:nvPr/>
        </p:nvCxnSpPr>
        <p:spPr>
          <a:xfrm>
            <a:off x="1546386" y="429309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/>
          <p:nvPr/>
        </p:nvCxnSpPr>
        <p:spPr>
          <a:xfrm>
            <a:off x="6228184" y="4343699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>
            <a:off x="7812360" y="4329844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Part 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046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/>
          <p:cNvGrpSpPr/>
          <p:nvPr/>
        </p:nvGrpSpPr>
        <p:grpSpPr>
          <a:xfrm>
            <a:off x="611560" y="468903"/>
            <a:ext cx="1454571" cy="5912425"/>
            <a:chOff x="669157" y="149513"/>
            <a:chExt cx="1454571" cy="5912425"/>
          </a:xfrm>
        </p:grpSpPr>
        <p:sp>
          <p:nvSpPr>
            <p:cNvPr id="4" name="Ovale 3"/>
            <p:cNvSpPr/>
            <p:nvPr/>
          </p:nvSpPr>
          <p:spPr>
            <a:xfrm>
              <a:off x="755576" y="149513"/>
              <a:ext cx="720080" cy="6840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2400" dirty="0" smtClean="0"/>
                <a:t>Y0</a:t>
              </a:r>
              <a:endParaRPr lang="it-IT" sz="2400" dirty="0"/>
            </a:p>
          </p:txBody>
        </p:sp>
        <p:grpSp>
          <p:nvGrpSpPr>
            <p:cNvPr id="10" name="Gruppo 9"/>
            <p:cNvGrpSpPr/>
            <p:nvPr/>
          </p:nvGrpSpPr>
          <p:grpSpPr>
            <a:xfrm>
              <a:off x="683568" y="833589"/>
              <a:ext cx="1440160" cy="1192778"/>
              <a:chOff x="683568" y="833589"/>
              <a:chExt cx="1440160" cy="1192778"/>
            </a:xfrm>
          </p:grpSpPr>
          <p:sp>
            <p:nvSpPr>
              <p:cNvPr id="5" name="Ovale 4"/>
              <p:cNvSpPr/>
              <p:nvPr/>
            </p:nvSpPr>
            <p:spPr>
              <a:xfrm>
                <a:off x="755576" y="1342291"/>
                <a:ext cx="720080" cy="6840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2400" dirty="0"/>
                  <a:t>Y1</a:t>
                </a:r>
              </a:p>
            </p:txBody>
          </p:sp>
          <p:grpSp>
            <p:nvGrpSpPr>
              <p:cNvPr id="12" name="Gruppo 11"/>
              <p:cNvGrpSpPr/>
              <p:nvPr/>
            </p:nvGrpSpPr>
            <p:grpSpPr>
              <a:xfrm>
                <a:off x="683568" y="833589"/>
                <a:ext cx="1440160" cy="508702"/>
                <a:chOff x="323528" y="872716"/>
                <a:chExt cx="1440160" cy="508702"/>
              </a:xfrm>
            </p:grpSpPr>
            <p:grpSp>
              <p:nvGrpSpPr>
                <p:cNvPr id="9" name="Gruppo 8"/>
                <p:cNvGrpSpPr/>
                <p:nvPr/>
              </p:nvGrpSpPr>
              <p:grpSpPr>
                <a:xfrm>
                  <a:off x="683568" y="872716"/>
                  <a:ext cx="144016" cy="508702"/>
                  <a:chOff x="683568" y="872716"/>
                  <a:chExt cx="144016" cy="508702"/>
                </a:xfrm>
              </p:grpSpPr>
              <p:cxnSp>
                <p:nvCxnSpPr>
                  <p:cNvPr id="7" name="Connettore 1 6"/>
                  <p:cNvCxnSpPr>
                    <a:stCxn id="4" idx="4"/>
                    <a:endCxn id="5" idx="0"/>
                  </p:cNvCxnSpPr>
                  <p:nvPr/>
                </p:nvCxnSpPr>
                <p:spPr>
                  <a:xfrm>
                    <a:off x="755576" y="872716"/>
                    <a:ext cx="0" cy="50870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" name="Rettangolo 7"/>
                  <p:cNvSpPr/>
                  <p:nvPr/>
                </p:nvSpPr>
                <p:spPr>
                  <a:xfrm>
                    <a:off x="683568" y="1019855"/>
                    <a:ext cx="144016" cy="14401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CasellaDiTesto 10"/>
                    <p:cNvSpPr txBox="1"/>
                    <p:nvPr/>
                  </p:nvSpPr>
                  <p:spPr>
                    <a:xfrm>
                      <a:off x="323528" y="907197"/>
                      <a:ext cx="14401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az-Cyrl-AZ" i="1" smtClean="0">
                                    <a:latin typeface="Cambria Math"/>
                                  </a:rPr>
                                  <m:t>ѱ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1" name="CasellaDiTesto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528" y="907197"/>
                      <a:ext cx="1440160" cy="369332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5" name="Gruppo 34"/>
            <p:cNvGrpSpPr/>
            <p:nvPr/>
          </p:nvGrpSpPr>
          <p:grpSpPr>
            <a:xfrm>
              <a:off x="669157" y="2040563"/>
              <a:ext cx="1440160" cy="1192778"/>
              <a:chOff x="683568" y="833589"/>
              <a:chExt cx="1440160" cy="1192778"/>
            </a:xfrm>
          </p:grpSpPr>
          <p:sp>
            <p:nvSpPr>
              <p:cNvPr id="42" name="Ovale 41"/>
              <p:cNvSpPr/>
              <p:nvPr/>
            </p:nvSpPr>
            <p:spPr>
              <a:xfrm>
                <a:off x="755576" y="1342291"/>
                <a:ext cx="720080" cy="6840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2400" dirty="0" smtClean="0"/>
                  <a:t>Y2</a:t>
                </a:r>
                <a:endParaRPr lang="it-IT" sz="2400" dirty="0"/>
              </a:p>
            </p:txBody>
          </p:sp>
          <p:grpSp>
            <p:nvGrpSpPr>
              <p:cNvPr id="45" name="Gruppo 44"/>
              <p:cNvGrpSpPr/>
              <p:nvPr/>
            </p:nvGrpSpPr>
            <p:grpSpPr>
              <a:xfrm>
                <a:off x="683568" y="833589"/>
                <a:ext cx="1440160" cy="508702"/>
                <a:chOff x="323528" y="872716"/>
                <a:chExt cx="1440160" cy="508702"/>
              </a:xfrm>
            </p:grpSpPr>
            <p:grpSp>
              <p:nvGrpSpPr>
                <p:cNvPr id="46" name="Gruppo 45"/>
                <p:cNvGrpSpPr/>
                <p:nvPr/>
              </p:nvGrpSpPr>
              <p:grpSpPr>
                <a:xfrm>
                  <a:off x="683568" y="872716"/>
                  <a:ext cx="144016" cy="508702"/>
                  <a:chOff x="683568" y="872716"/>
                  <a:chExt cx="144016" cy="508702"/>
                </a:xfrm>
              </p:grpSpPr>
              <p:cxnSp>
                <p:nvCxnSpPr>
                  <p:cNvPr id="48" name="Connettore 1 47"/>
                  <p:cNvCxnSpPr>
                    <a:endCxn id="42" idx="0"/>
                  </p:cNvCxnSpPr>
                  <p:nvPr/>
                </p:nvCxnSpPr>
                <p:spPr>
                  <a:xfrm>
                    <a:off x="755576" y="872716"/>
                    <a:ext cx="0" cy="50870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Rettangolo 48"/>
                  <p:cNvSpPr/>
                  <p:nvPr/>
                </p:nvSpPr>
                <p:spPr>
                  <a:xfrm>
                    <a:off x="683568" y="1019855"/>
                    <a:ext cx="144016" cy="14401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CasellaDiTesto 46"/>
                    <p:cNvSpPr txBox="1"/>
                    <p:nvPr/>
                  </p:nvSpPr>
                  <p:spPr>
                    <a:xfrm>
                      <a:off x="323528" y="907197"/>
                      <a:ext cx="14401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az-Cyrl-AZ" i="1">
                                    <a:latin typeface="Cambria Math"/>
                                  </a:rPr>
                                  <m:t>ѱ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47" name="CasellaDiTesto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528" y="907197"/>
                      <a:ext cx="1440160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0" name="Gruppo 49"/>
            <p:cNvGrpSpPr/>
            <p:nvPr/>
          </p:nvGrpSpPr>
          <p:grpSpPr>
            <a:xfrm>
              <a:off x="669157" y="4869160"/>
              <a:ext cx="1440160" cy="1192778"/>
              <a:chOff x="683568" y="833589"/>
              <a:chExt cx="1440160" cy="1192778"/>
            </a:xfrm>
          </p:grpSpPr>
          <p:sp>
            <p:nvSpPr>
              <p:cNvPr id="51" name="Ovale 50"/>
              <p:cNvSpPr/>
              <p:nvPr/>
            </p:nvSpPr>
            <p:spPr>
              <a:xfrm>
                <a:off x="755576" y="1342291"/>
                <a:ext cx="720080" cy="6840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2400" dirty="0" err="1" smtClean="0"/>
                  <a:t>Yn</a:t>
                </a:r>
                <a:endParaRPr lang="it-IT" sz="2400" dirty="0"/>
              </a:p>
            </p:txBody>
          </p:sp>
          <p:grpSp>
            <p:nvGrpSpPr>
              <p:cNvPr id="52" name="Gruppo 51"/>
              <p:cNvGrpSpPr/>
              <p:nvPr/>
            </p:nvGrpSpPr>
            <p:grpSpPr>
              <a:xfrm>
                <a:off x="683568" y="833589"/>
                <a:ext cx="1440160" cy="508702"/>
                <a:chOff x="323528" y="872716"/>
                <a:chExt cx="1440160" cy="508702"/>
              </a:xfrm>
            </p:grpSpPr>
            <p:grpSp>
              <p:nvGrpSpPr>
                <p:cNvPr id="53" name="Gruppo 52"/>
                <p:cNvGrpSpPr/>
                <p:nvPr/>
              </p:nvGrpSpPr>
              <p:grpSpPr>
                <a:xfrm>
                  <a:off x="683568" y="872716"/>
                  <a:ext cx="144016" cy="508702"/>
                  <a:chOff x="683568" y="872716"/>
                  <a:chExt cx="144016" cy="508702"/>
                </a:xfrm>
              </p:grpSpPr>
              <p:cxnSp>
                <p:nvCxnSpPr>
                  <p:cNvPr id="55" name="Connettore 1 54"/>
                  <p:cNvCxnSpPr>
                    <a:endCxn id="51" idx="0"/>
                  </p:cNvCxnSpPr>
                  <p:nvPr/>
                </p:nvCxnSpPr>
                <p:spPr>
                  <a:xfrm>
                    <a:off x="755576" y="872716"/>
                    <a:ext cx="0" cy="50870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Rettangolo 55"/>
                  <p:cNvSpPr/>
                  <p:nvPr/>
                </p:nvSpPr>
                <p:spPr>
                  <a:xfrm>
                    <a:off x="683568" y="1019855"/>
                    <a:ext cx="144016" cy="14401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CasellaDiTesto 53"/>
                    <p:cNvSpPr txBox="1"/>
                    <p:nvPr/>
                  </p:nvSpPr>
                  <p:spPr>
                    <a:xfrm>
                      <a:off x="323528" y="907197"/>
                      <a:ext cx="14401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az-Cyrl-AZ" i="1" smtClean="0">
                                    <a:latin typeface="Cambria Math"/>
                                  </a:rPr>
                                  <m:t>ѱ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54" name="CasellaDiTesto 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528" y="907197"/>
                      <a:ext cx="1440160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4" name="Connettore 1 13"/>
            <p:cNvCxnSpPr/>
            <p:nvPr/>
          </p:nvCxnSpPr>
          <p:spPr>
            <a:xfrm>
              <a:off x="1101205" y="3356992"/>
              <a:ext cx="0" cy="12961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Ovale 16"/>
          <p:cNvSpPr/>
          <p:nvPr/>
        </p:nvSpPr>
        <p:spPr>
          <a:xfrm>
            <a:off x="589967" y="332656"/>
            <a:ext cx="957697" cy="865892"/>
          </a:xfrm>
          <a:prstGeom prst="ellipse">
            <a:avLst/>
          </a:prstGeom>
          <a:solidFill>
            <a:schemeClr val="lt1">
              <a:alpha val="0"/>
            </a:schemeClr>
          </a:solidFill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Freccia a destra 56"/>
          <p:cNvSpPr/>
          <p:nvPr/>
        </p:nvSpPr>
        <p:spPr>
          <a:xfrm>
            <a:off x="1812210" y="924014"/>
            <a:ext cx="172819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CasellaDiTesto 57"/>
          <p:cNvSpPr txBox="1"/>
          <p:nvPr/>
        </p:nvSpPr>
        <p:spPr>
          <a:xfrm>
            <a:off x="1763688" y="332656"/>
            <a:ext cx="2860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Y0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observed</a:t>
            </a:r>
            <a:r>
              <a:rPr lang="it-IT" dirty="0" smtClean="0"/>
              <a:t>, </a:t>
            </a:r>
            <a:r>
              <a:rPr lang="it-IT" dirty="0" err="1" smtClean="0"/>
              <a:t>evaluate</a:t>
            </a:r>
            <a:r>
              <a:rPr lang="it-IT" dirty="0" smtClean="0"/>
              <a:t> the </a:t>
            </a:r>
          </a:p>
          <a:p>
            <a:r>
              <a:rPr lang="it-IT" dirty="0" err="1" smtClean="0"/>
              <a:t>marginal</a:t>
            </a:r>
            <a:r>
              <a:rPr lang="it-IT" dirty="0" smtClean="0"/>
              <a:t> </a:t>
            </a:r>
            <a:r>
              <a:rPr lang="it-IT" dirty="0" err="1" smtClean="0"/>
              <a:t>distribution</a:t>
            </a:r>
            <a:r>
              <a:rPr lang="it-IT" dirty="0" smtClean="0"/>
              <a:t> of </a:t>
            </a:r>
            <a:r>
              <a:rPr lang="it-IT" dirty="0" err="1" smtClean="0"/>
              <a:t>Yn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/>
              <p:cNvSpPr txBox="1"/>
              <p:nvPr/>
            </p:nvSpPr>
            <p:spPr>
              <a:xfrm>
                <a:off x="2699792" y="971436"/>
                <a:ext cx="4536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𝑌𝑛</m:t>
                          </m:r>
                        </m:e>
                        <m:e>
                          <m:r>
                            <a:rPr lang="it-IT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0=0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9" name="CasellaDiTes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971436"/>
                <a:ext cx="453650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ella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1758381"/>
                  </p:ext>
                </p:extLst>
              </p:nvPr>
            </p:nvGraphicFramePr>
            <p:xfrm>
              <a:off x="3540402" y="2446183"/>
              <a:ext cx="4032092" cy="19284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629"/>
                    <a:gridCol w="713083"/>
                    <a:gridCol w="713083"/>
                    <a:gridCol w="611214"/>
                    <a:gridCol w="713083"/>
                  </a:tblGrid>
                  <a:tr h="43317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latin typeface="Cambria Math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it-IT" b="1" i="1" dirty="0" smtClean="0"/>
                                    <m:t>i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dirty="0" smtClean="0"/>
                            <a:t> </a:t>
                          </a:r>
                          <a:r>
                            <a:rPr lang="it-IT" dirty="0" err="1" smtClean="0"/>
                            <a:t>Yi</a:t>
                          </a:r>
                          <a:r>
                            <a:rPr lang="it-IT" dirty="0" smtClean="0"/>
                            <a:t>\Yi+1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83242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24442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81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/>
                                    <a:ea typeface="Cambria Math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</a:tr>
                  <a:tr h="368155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ella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1758381"/>
                  </p:ext>
                </p:extLst>
              </p:nvPr>
            </p:nvGraphicFramePr>
            <p:xfrm>
              <a:off x="3540402" y="2446183"/>
              <a:ext cx="4032092" cy="19284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629"/>
                    <a:gridCol w="713083"/>
                    <a:gridCol w="713083"/>
                    <a:gridCol w="611214"/>
                    <a:gridCol w="713083"/>
                  </a:tblGrid>
                  <a:tr h="43317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476" t="-7042" r="-215238" b="-367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445000" t="-7042" r="-118000" b="-367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83242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</a:tr>
                  <a:tr h="37816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476" t="-320968" r="-215238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445000" t="-320968" r="-1180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</a:tr>
                  <a:tr h="368155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/>
              <p:cNvSpPr txBox="1"/>
              <p:nvPr/>
            </p:nvSpPr>
            <p:spPr>
              <a:xfrm>
                <a:off x="2123728" y="4437112"/>
                <a:ext cx="4536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az-Cyrl-AZ" i="1">
                              <a:latin typeface="Cambria Math"/>
                            </a:rPr>
                            <m:t>ѱ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/>
                        </a:rPr>
                        <m:t>exp</m:t>
                      </m:r>
                      <m:r>
                        <a:rPr lang="it-IT" b="0" i="1" smtClean="0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it-IT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/>
                        </a:rPr>
                        <m:t>∗ </m:t>
                      </m:r>
                      <m:r>
                        <a:rPr lang="it-IT" b="0" i="1" smtClean="0">
                          <a:latin typeface="Cambria Math"/>
                        </a:rPr>
                        <m:t>𝑤</m:t>
                      </m:r>
                      <m:r>
                        <a:rPr lang="it-I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1" name="CasellaDiTes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437112"/>
                <a:ext cx="453650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4338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920</Words>
  <Application>Microsoft Office PowerPoint</Application>
  <PresentationFormat>Presentazione su schermo (4:3)</PresentationFormat>
  <Paragraphs>261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Tema di Office</vt:lpstr>
      <vt:lpstr>Part 1, graph_1</vt:lpstr>
      <vt:lpstr>Presentazione standard di PowerPoint</vt:lpstr>
      <vt:lpstr>Part 2, graph_2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Part 3</vt:lpstr>
      <vt:lpstr>Presentazione standard di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Casalino</dc:creator>
  <cp:lastModifiedBy>Andrea Casalino</cp:lastModifiedBy>
  <cp:revision>8</cp:revision>
  <dcterms:created xsi:type="dcterms:W3CDTF">2019-04-10T20:37:59Z</dcterms:created>
  <dcterms:modified xsi:type="dcterms:W3CDTF">2019-07-15T12:29:10Z</dcterms:modified>
</cp:coreProperties>
</file>