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302" r:id="rId2"/>
    <p:sldId id="283" r:id="rId3"/>
    <p:sldId id="257" r:id="rId4"/>
    <p:sldId id="284" r:id="rId5"/>
    <p:sldId id="285" r:id="rId6"/>
    <p:sldId id="286" r:id="rId7"/>
    <p:sldId id="287" r:id="rId8"/>
    <p:sldId id="288" r:id="rId9"/>
    <p:sldId id="260" r:id="rId10"/>
    <p:sldId id="261" r:id="rId11"/>
    <p:sldId id="304" r:id="rId12"/>
    <p:sldId id="289" r:id="rId13"/>
    <p:sldId id="290" r:id="rId14"/>
    <p:sldId id="291" r:id="rId15"/>
    <p:sldId id="292" r:id="rId16"/>
    <p:sldId id="293" r:id="rId17"/>
    <p:sldId id="303" r:id="rId18"/>
    <p:sldId id="295" r:id="rId19"/>
    <p:sldId id="296" r:id="rId20"/>
    <p:sldId id="297" r:id="rId21"/>
    <p:sldId id="298" r:id="rId22"/>
    <p:sldId id="299" r:id="rId23"/>
    <p:sldId id="300" r:id="rId24"/>
    <p:sldId id="301"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Dosis" panose="020B0604020202020204" charset="0"/>
      <p:regular r:id="rId31"/>
      <p:bold r:id="rId32"/>
    </p:embeddedFont>
    <p:embeddedFont>
      <p:font typeface="Dotum" panose="020B0600000101010101" pitchFamily="34" charset="-127"/>
      <p:regular r:id="rId33"/>
    </p:embeddedFont>
    <p:embeddedFont>
      <p:font typeface="Segoe UI Semibold" panose="020B0702040204020203" pitchFamily="34" charset="0"/>
      <p:bold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236C1-1926-4C8C-BA82-7BDDB30EA45C}">
  <a:tblStyle styleId="{EC2236C1-1926-4C8C-BA82-7BDDB30EA45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28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489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043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692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65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720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317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62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6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8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7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22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3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986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6" name="Shape 516">
            <a:extLst>
              <a:ext uri="{FF2B5EF4-FFF2-40B4-BE49-F238E27FC236}">
                <a16:creationId xmlns:a16="http://schemas.microsoft.com/office/drawing/2014/main" id="{875FB60C-DF6F-44D9-97A4-88DD763F403B}"/>
              </a:ext>
            </a:extLst>
          </p:cNvPr>
          <p:cNvSpPr txBox="1">
            <a:spLocks/>
          </p:cNvSpPr>
          <p:nvPr/>
        </p:nvSpPr>
        <p:spPr>
          <a:xfrm>
            <a:off x="1396925" y="379739"/>
            <a:ext cx="6153000" cy="11597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3600" dirty="0"/>
              <a:t>CodinSchool Management</a:t>
            </a:r>
          </a:p>
        </p:txBody>
      </p:sp>
      <p:pic>
        <p:nvPicPr>
          <p:cNvPr id="7" name="Picture 10">
            <a:extLst>
              <a:ext uri="{FF2B5EF4-FFF2-40B4-BE49-F238E27FC236}">
                <a16:creationId xmlns:a16="http://schemas.microsoft.com/office/drawing/2014/main" id="{AAE1713B-590D-4C42-ADED-7EFCB4DA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 y="0"/>
            <a:ext cx="959639" cy="959639"/>
          </a:xfrm>
          <a:prstGeom prst="rect">
            <a:avLst/>
          </a:prstGeom>
        </p:spPr>
      </p:pic>
      <p:pic>
        <p:nvPicPr>
          <p:cNvPr id="8" name="Image 7">
            <a:extLst>
              <a:ext uri="{FF2B5EF4-FFF2-40B4-BE49-F238E27FC236}">
                <a16:creationId xmlns:a16="http://schemas.microsoft.com/office/drawing/2014/main" id="{230D0556-FDBA-4B71-9B34-088EABC6C4CF}"/>
              </a:ext>
            </a:extLst>
          </p:cNvPr>
          <p:cNvPicPr>
            <a:picLocks noChangeAspect="1"/>
          </p:cNvPicPr>
          <p:nvPr/>
        </p:nvPicPr>
        <p:blipFill>
          <a:blip r:embed="rId4"/>
          <a:stretch>
            <a:fillRect/>
          </a:stretch>
        </p:blipFill>
        <p:spPr>
          <a:xfrm>
            <a:off x="8217149" y="0"/>
            <a:ext cx="925061" cy="850605"/>
          </a:xfrm>
          <a:prstGeom prst="rect">
            <a:avLst/>
          </a:prstGeom>
        </p:spPr>
      </p:pic>
      <p:sp>
        <p:nvSpPr>
          <p:cNvPr id="9" name="Shape 516">
            <a:extLst>
              <a:ext uri="{FF2B5EF4-FFF2-40B4-BE49-F238E27FC236}">
                <a16:creationId xmlns:a16="http://schemas.microsoft.com/office/drawing/2014/main" id="{BC2A1C74-A5A7-436A-B1D5-30C2F00E3BE3}"/>
              </a:ext>
            </a:extLst>
          </p:cNvPr>
          <p:cNvSpPr txBox="1">
            <a:spLocks/>
          </p:cNvSpPr>
          <p:nvPr/>
        </p:nvSpPr>
        <p:spPr>
          <a:xfrm>
            <a:off x="2995499" y="1688784"/>
            <a:ext cx="2955851" cy="105712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ctr"/>
            <a:r>
              <a:rPr lang="fr-FR" sz="1600" b="1" dirty="0">
                <a:solidFill>
                  <a:schemeClr val="accent2">
                    <a:lumMod val="75000"/>
                  </a:schemeClr>
                </a:solidFill>
              </a:rPr>
              <a:t>Niveau</a:t>
            </a:r>
            <a:r>
              <a:rPr lang="fr-FR" sz="1600" b="1" dirty="0"/>
              <a:t> : </a:t>
            </a:r>
          </a:p>
          <a:p>
            <a:pPr algn="ctr"/>
            <a:r>
              <a:rPr lang="fr-FR" sz="1600" dirty="0">
                <a:solidFill>
                  <a:schemeClr val="tx1"/>
                </a:solidFill>
              </a:rPr>
              <a:t>Technicien Spécialisé</a:t>
            </a:r>
          </a:p>
          <a:p>
            <a:pPr algn="ctr"/>
            <a:r>
              <a:rPr lang="fr-FR" sz="1600" b="1" dirty="0">
                <a:solidFill>
                  <a:schemeClr val="accent2">
                    <a:lumMod val="75000"/>
                  </a:schemeClr>
                </a:solidFill>
              </a:rPr>
              <a:t>Filière</a:t>
            </a:r>
            <a:r>
              <a:rPr lang="fr-FR" sz="1600" b="1" dirty="0"/>
              <a:t> : </a:t>
            </a:r>
          </a:p>
          <a:p>
            <a:pPr algn="ctr"/>
            <a:r>
              <a:rPr lang="fr-FR" sz="1600" dirty="0">
                <a:solidFill>
                  <a:schemeClr val="tx1"/>
                </a:solidFill>
              </a:rPr>
              <a:t>Développent Informatique</a:t>
            </a:r>
            <a:endParaRPr lang="en-US" sz="1600" dirty="0">
              <a:solidFill>
                <a:schemeClr val="tx1"/>
              </a:solidFill>
            </a:endParaRPr>
          </a:p>
        </p:txBody>
      </p:sp>
      <p:sp>
        <p:nvSpPr>
          <p:cNvPr id="10" name="Shape 516">
            <a:extLst>
              <a:ext uri="{FF2B5EF4-FFF2-40B4-BE49-F238E27FC236}">
                <a16:creationId xmlns:a16="http://schemas.microsoft.com/office/drawing/2014/main" id="{2819C085-34BF-454A-A873-8ACB41368B10}"/>
              </a:ext>
            </a:extLst>
          </p:cNvPr>
          <p:cNvSpPr txBox="1">
            <a:spLocks/>
          </p:cNvSpPr>
          <p:nvPr/>
        </p:nvSpPr>
        <p:spPr>
          <a:xfrm>
            <a:off x="1396925" y="3603963"/>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400" b="1" u="sng" dirty="0"/>
              <a:t>Réalisé par :</a:t>
            </a: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LAKFIFI </a:t>
            </a:r>
            <a:r>
              <a:rPr lang="fr-FR" sz="1400" dirty="0" err="1">
                <a:solidFill>
                  <a:schemeClr val="tx1"/>
                </a:solidFill>
              </a:rPr>
              <a:t>Abdelhalim</a:t>
            </a:r>
            <a:endParaRPr lang="fr-FR" sz="1400" dirty="0">
              <a:solidFill>
                <a:schemeClr val="tx1"/>
              </a:solidFill>
            </a:endParaRP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AKRABOU Zakaria</a:t>
            </a:r>
            <a:br>
              <a:rPr lang="fr-FR" sz="1400" dirty="0">
                <a:solidFill>
                  <a:schemeClr val="tx1"/>
                </a:solidFill>
              </a:rPr>
            </a:br>
            <a:endParaRPr lang="fr-FR" sz="1400" dirty="0">
              <a:solidFill>
                <a:schemeClr val="tx1"/>
              </a:solidFill>
            </a:endParaRPr>
          </a:p>
          <a:p>
            <a:pPr algn="l"/>
            <a:endParaRPr lang="en-US" sz="300" dirty="0">
              <a:solidFill>
                <a:schemeClr val="tx1"/>
              </a:solidFill>
            </a:endParaRPr>
          </a:p>
        </p:txBody>
      </p:sp>
      <p:sp>
        <p:nvSpPr>
          <p:cNvPr id="11" name="Shape 516">
            <a:extLst>
              <a:ext uri="{FF2B5EF4-FFF2-40B4-BE49-F238E27FC236}">
                <a16:creationId xmlns:a16="http://schemas.microsoft.com/office/drawing/2014/main" id="{BE58DE21-7DC1-4EE9-848B-09E5D9A63ED2}"/>
              </a:ext>
            </a:extLst>
          </p:cNvPr>
          <p:cNvSpPr txBox="1">
            <a:spLocks/>
          </p:cNvSpPr>
          <p:nvPr/>
        </p:nvSpPr>
        <p:spPr>
          <a:xfrm>
            <a:off x="5951350" y="3603962"/>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600" b="1" u="sng" dirty="0"/>
              <a:t>Encadré par :</a:t>
            </a:r>
          </a:p>
          <a:p>
            <a:pPr marL="171450" indent="-171450" algn="l">
              <a:buFont typeface="Arial" panose="020B0604020202020204" pitchFamily="34" charset="0"/>
              <a:buChar char="•"/>
            </a:pPr>
            <a:r>
              <a:rPr lang="fr-FR" sz="1600" dirty="0">
                <a:solidFill>
                  <a:schemeClr val="tx1"/>
                </a:solidFill>
              </a:rPr>
              <a:t> </a:t>
            </a:r>
            <a:r>
              <a:rPr lang="fr-FR" sz="1600" b="1" dirty="0">
                <a:solidFill>
                  <a:schemeClr val="tx1"/>
                </a:solidFill>
              </a:rPr>
              <a:t>Mr. </a:t>
            </a:r>
            <a:r>
              <a:rPr lang="fr-FR" sz="1600" dirty="0">
                <a:solidFill>
                  <a:schemeClr val="tx1"/>
                </a:solidFill>
              </a:rPr>
              <a:t>TAIBI Zouhir</a:t>
            </a:r>
            <a:br>
              <a:rPr lang="fr-FR" sz="1600" dirty="0">
                <a:solidFill>
                  <a:schemeClr val="tx1"/>
                </a:solidFill>
              </a:rPr>
            </a:br>
            <a:endParaRPr lang="fr-FR" sz="1600" dirty="0">
              <a:solidFill>
                <a:schemeClr val="tx1"/>
              </a:solidFill>
            </a:endParaRPr>
          </a:p>
          <a:p>
            <a:pPr algn="l"/>
            <a:endParaRPr lang="en-US" sz="400" dirty="0">
              <a:solidFill>
                <a:schemeClr val="tx1"/>
              </a:solidFill>
            </a:endParaRPr>
          </a:p>
        </p:txBody>
      </p:sp>
    </p:spTree>
    <p:extLst>
      <p:ext uri="{BB962C8B-B14F-4D97-AF65-F5344CB8AC3E}">
        <p14:creationId xmlns:p14="http://schemas.microsoft.com/office/powerpoint/2010/main" val="17677357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dirty="0"/>
              <a:t>Le MCC </a:t>
            </a:r>
            <a:r>
              <a:rPr lang="en" sz="1600" b="0" dirty="0"/>
              <a:t>(</a:t>
            </a:r>
            <a:r>
              <a:rPr lang="fr-FR" sz="1600" b="0" dirty="0"/>
              <a:t>modèle</a:t>
            </a:r>
            <a:r>
              <a:rPr lang="en-US" sz="1600" b="0" dirty="0"/>
              <a:t> </a:t>
            </a:r>
            <a:r>
              <a:rPr lang="fr-FR" sz="1600" b="0" dirty="0"/>
              <a:t>conceptuel</a:t>
            </a:r>
            <a:r>
              <a:rPr lang="en-US" sz="1600" b="0" dirty="0"/>
              <a:t> de communication</a:t>
            </a:r>
            <a:r>
              <a:rPr lang="en" sz="1600" b="0" dirty="0"/>
              <a:t>)</a:t>
            </a:r>
            <a:endParaRPr lang="en" b="0" dirty="0"/>
          </a:p>
        </p:txBody>
      </p:sp>
      <p:pic>
        <p:nvPicPr>
          <p:cNvPr id="5" name="Image 4">
            <a:extLst>
              <a:ext uri="{FF2B5EF4-FFF2-40B4-BE49-F238E27FC236}">
                <a16:creationId xmlns:a16="http://schemas.microsoft.com/office/drawing/2014/main" id="{6B752F28-2614-47A8-BFF1-651F1A5D7A9C}"/>
              </a:ext>
            </a:extLst>
          </p:cNvPr>
          <p:cNvPicPr>
            <a:picLocks noChangeAspect="1"/>
          </p:cNvPicPr>
          <p:nvPr/>
        </p:nvPicPr>
        <p:blipFill>
          <a:blip r:embed="rId3"/>
          <a:stretch>
            <a:fillRect/>
          </a:stretch>
        </p:blipFill>
        <p:spPr>
          <a:xfrm>
            <a:off x="562196" y="1293959"/>
            <a:ext cx="6743700" cy="35337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b="0" u="sng" dirty="0"/>
              <a:t>Methode de travaille en cascade</a:t>
            </a:r>
          </a:p>
        </p:txBody>
      </p:sp>
      <p:pic>
        <p:nvPicPr>
          <p:cNvPr id="4" name="Image 3">
            <a:extLst>
              <a:ext uri="{FF2B5EF4-FFF2-40B4-BE49-F238E27FC236}">
                <a16:creationId xmlns:a16="http://schemas.microsoft.com/office/drawing/2014/main" id="{C64BC119-E34E-4C3C-8CBD-3B54CEA8D7A5}"/>
              </a:ext>
            </a:extLst>
          </p:cNvPr>
          <p:cNvPicPr/>
          <p:nvPr/>
        </p:nvPicPr>
        <p:blipFill>
          <a:blip r:embed="rId3">
            <a:extLst>
              <a:ext uri="{28A0092B-C50C-407E-A947-70E740481C1C}">
                <a14:useLocalDpi xmlns:a14="http://schemas.microsoft.com/office/drawing/2010/main" val="0"/>
              </a:ext>
            </a:extLst>
          </a:blip>
          <a:stretch>
            <a:fillRect/>
          </a:stretch>
        </p:blipFill>
        <p:spPr>
          <a:xfrm>
            <a:off x="1816063" y="1082425"/>
            <a:ext cx="4810125" cy="3846328"/>
          </a:xfrm>
          <a:prstGeom prst="rect">
            <a:avLst/>
          </a:prstGeom>
        </p:spPr>
      </p:pic>
    </p:spTree>
    <p:extLst>
      <p:ext uri="{BB962C8B-B14F-4D97-AF65-F5344CB8AC3E}">
        <p14:creationId xmlns:p14="http://schemas.microsoft.com/office/powerpoint/2010/main" val="208175981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MCD </a:t>
            </a:r>
            <a:r>
              <a:rPr lang="en" sz="1600" b="0" dirty="0"/>
              <a:t>(</a:t>
            </a:r>
            <a:r>
              <a:rPr lang="fr-FR" sz="1600" b="0" dirty="0"/>
              <a:t>Modèle conceptuel de données</a:t>
            </a:r>
            <a:r>
              <a:rPr lang="en" sz="1600" b="0" dirty="0"/>
              <a:t>)</a:t>
            </a:r>
            <a:endParaRPr lang="en" b="0" dirty="0"/>
          </a:p>
        </p:txBody>
      </p:sp>
      <p:pic>
        <p:nvPicPr>
          <p:cNvPr id="4" name="Image 3">
            <a:extLst>
              <a:ext uri="{FF2B5EF4-FFF2-40B4-BE49-F238E27FC236}">
                <a16:creationId xmlns:a16="http://schemas.microsoft.com/office/drawing/2014/main" id="{4B9B90D1-9A41-451C-AB67-E793E6ECA3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68" y="510363"/>
            <a:ext cx="7007373" cy="4391246"/>
          </a:xfrm>
          <a:prstGeom prst="rect">
            <a:avLst/>
          </a:prstGeom>
          <a:noFill/>
          <a:ln>
            <a:noFill/>
          </a:ln>
        </p:spPr>
      </p:pic>
    </p:spTree>
    <p:extLst>
      <p:ext uri="{BB962C8B-B14F-4D97-AF65-F5344CB8AC3E}">
        <p14:creationId xmlns:p14="http://schemas.microsoft.com/office/powerpoint/2010/main" val="19703031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MLD </a:t>
            </a:r>
            <a:r>
              <a:rPr lang="en" sz="1600" b="0" dirty="0"/>
              <a:t>(</a:t>
            </a:r>
            <a:r>
              <a:rPr lang="fr-FR" sz="1600" b="0" dirty="0"/>
              <a:t>Modèle logique de données</a:t>
            </a:r>
            <a:r>
              <a:rPr lang="en" sz="1600" b="0" dirty="0"/>
              <a:t>)</a:t>
            </a:r>
            <a:endParaRPr lang="en" b="0" dirty="0"/>
          </a:p>
        </p:txBody>
      </p:sp>
      <p:pic>
        <p:nvPicPr>
          <p:cNvPr id="6" name="Image 5">
            <a:extLst>
              <a:ext uri="{FF2B5EF4-FFF2-40B4-BE49-F238E27FC236}">
                <a16:creationId xmlns:a16="http://schemas.microsoft.com/office/drawing/2014/main" id="{7DFDFCC7-0B7E-4A71-BD88-34387489AA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6659" y="510363"/>
            <a:ext cx="6638925" cy="5019675"/>
          </a:xfrm>
          <a:prstGeom prst="rect">
            <a:avLst/>
          </a:prstGeom>
          <a:noFill/>
          <a:ln>
            <a:noFill/>
          </a:ln>
        </p:spPr>
      </p:pic>
    </p:spTree>
    <p:extLst>
      <p:ext uri="{BB962C8B-B14F-4D97-AF65-F5344CB8AC3E}">
        <p14:creationId xmlns:p14="http://schemas.microsoft.com/office/powerpoint/2010/main" val="16885187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MPD </a:t>
            </a:r>
            <a:r>
              <a:rPr lang="en" sz="1600" b="0" dirty="0"/>
              <a:t>(</a:t>
            </a:r>
            <a:r>
              <a:rPr lang="fr-FR" sz="1600" b="0" dirty="0"/>
              <a:t>Modèle physique de données</a:t>
            </a:r>
            <a:r>
              <a:rPr lang="en" sz="1600" b="0" dirty="0"/>
              <a:t>)</a:t>
            </a:r>
            <a:endParaRPr lang="en" b="0" dirty="0"/>
          </a:p>
        </p:txBody>
      </p:sp>
      <p:pic>
        <p:nvPicPr>
          <p:cNvPr id="4" name="Image 3">
            <a:extLst>
              <a:ext uri="{FF2B5EF4-FFF2-40B4-BE49-F238E27FC236}">
                <a16:creationId xmlns:a16="http://schemas.microsoft.com/office/drawing/2014/main" id="{82FBB7FD-2AF5-4B39-8F0B-ECC1621A53C1}"/>
              </a:ext>
            </a:extLst>
          </p:cNvPr>
          <p:cNvPicPr/>
          <p:nvPr/>
        </p:nvPicPr>
        <p:blipFill>
          <a:blip r:embed="rId3">
            <a:extLst>
              <a:ext uri="{28A0092B-C50C-407E-A947-70E740481C1C}">
                <a14:useLocalDpi xmlns:a14="http://schemas.microsoft.com/office/drawing/2010/main" val="0"/>
              </a:ext>
            </a:extLst>
          </a:blip>
          <a:stretch>
            <a:fillRect/>
          </a:stretch>
        </p:blipFill>
        <p:spPr>
          <a:xfrm>
            <a:off x="109166" y="616689"/>
            <a:ext cx="7397420" cy="4125431"/>
          </a:xfrm>
          <a:prstGeom prst="rect">
            <a:avLst/>
          </a:prstGeom>
        </p:spPr>
      </p:pic>
    </p:spTree>
    <p:extLst>
      <p:ext uri="{BB962C8B-B14F-4D97-AF65-F5344CB8AC3E}">
        <p14:creationId xmlns:p14="http://schemas.microsoft.com/office/powerpoint/2010/main" val="33001473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37291" y="372140"/>
            <a:ext cx="6140399" cy="574158"/>
          </a:xfrm>
          <a:prstGeom prst="rect">
            <a:avLst/>
          </a:prstGeom>
        </p:spPr>
        <p:txBody>
          <a:bodyPr lIns="91425" tIns="91425" rIns="91425" bIns="91425" anchor="b" anchorCtr="0">
            <a:noAutofit/>
          </a:bodyPr>
          <a:lstStyle/>
          <a:p>
            <a:r>
              <a:rPr lang="fr-FR" sz="1600" b="0" dirty="0"/>
              <a:t>INTERROGATION DE LA BASE DE DONNEES</a:t>
            </a:r>
            <a:br>
              <a:rPr lang="en-US" dirty="0">
                <a:solidFill>
                  <a:srgbClr val="FF0000"/>
                </a:solidFill>
                <a:latin typeface="Bookman Old Style" panose="02050604050505020204" pitchFamily="18" charset="0"/>
              </a:rPr>
            </a:br>
            <a:endParaRPr lang="en" b="0" dirty="0"/>
          </a:p>
        </p:txBody>
      </p:sp>
      <p:pic>
        <p:nvPicPr>
          <p:cNvPr id="3" name="Image 2">
            <a:extLst>
              <a:ext uri="{FF2B5EF4-FFF2-40B4-BE49-F238E27FC236}">
                <a16:creationId xmlns:a16="http://schemas.microsoft.com/office/drawing/2014/main" id="{E75D504F-89AF-46BD-958E-1704A91F7419}"/>
              </a:ext>
            </a:extLst>
          </p:cNvPr>
          <p:cNvPicPr>
            <a:picLocks noChangeAspect="1"/>
          </p:cNvPicPr>
          <p:nvPr/>
        </p:nvPicPr>
        <p:blipFill>
          <a:blip r:embed="rId3"/>
          <a:stretch>
            <a:fillRect/>
          </a:stretch>
        </p:blipFill>
        <p:spPr>
          <a:xfrm>
            <a:off x="0" y="946298"/>
            <a:ext cx="9144000" cy="4008474"/>
          </a:xfrm>
          <a:prstGeom prst="rect">
            <a:avLst/>
          </a:prstGeom>
        </p:spPr>
      </p:pic>
    </p:spTree>
    <p:extLst>
      <p:ext uri="{BB962C8B-B14F-4D97-AF65-F5344CB8AC3E}">
        <p14:creationId xmlns:p14="http://schemas.microsoft.com/office/powerpoint/2010/main" val="285104580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endParaRPr lang="fr-FR"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Conception</a:t>
            </a:r>
          </a:p>
          <a:p>
            <a:pPr>
              <a:lnSpc>
                <a:spcPct val="200000"/>
              </a:lnSpc>
            </a:pPr>
            <a:r>
              <a:rPr lang="en-US" sz="1400" dirty="0">
                <a:latin typeface="Bookman Old Style" panose="02050604050505020204" pitchFamily="18" charset="0"/>
              </a:rPr>
              <a:t> </a:t>
            </a:r>
            <a:r>
              <a:rPr lang="fr-FR" sz="1600" b="1" dirty="0">
                <a:latin typeface="Bookman Old Style" panose="02050604050505020204" pitchFamily="18" charset="0"/>
              </a:rPr>
              <a:t>Réalisation</a:t>
            </a:r>
            <a:endParaRPr lang="fr-FR" sz="1400" b="1" dirty="0">
              <a:latin typeface="Bookman Old Style" panose="02050604050505020204" pitchFamily="18" charset="0"/>
            </a:endParaRPr>
          </a:p>
          <a:p>
            <a:pPr>
              <a:lnSpc>
                <a:spcPct val="200000"/>
              </a:lnSpc>
            </a:pPr>
            <a:r>
              <a:rPr lang="en-US" sz="14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6417139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58556" y="276447"/>
            <a:ext cx="6140399" cy="680483"/>
          </a:xfrm>
          <a:prstGeom prst="rect">
            <a:avLst/>
          </a:prstGeom>
        </p:spPr>
        <p:txBody>
          <a:bodyPr lIns="91425" tIns="91425" rIns="91425" bIns="91425" anchor="b" anchorCtr="0">
            <a:noAutofit/>
          </a:bodyPr>
          <a:lstStyle/>
          <a:p>
            <a:pPr algn="ctr"/>
            <a:r>
              <a:rPr lang="fr-FR" u="sng" dirty="0">
                <a:effectLst>
                  <a:outerShdw blurRad="38100" dist="38100" dir="2700000" algn="tl">
                    <a:srgbClr val="000000">
                      <a:alpha val="43137"/>
                    </a:srgbClr>
                  </a:outerShdw>
                </a:effectLst>
              </a:rPr>
              <a:t>LES TECHNOLOGIES UTILISES</a:t>
            </a:r>
            <a:endParaRPr lang="en-US" u="sng" dirty="0">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D57C98CE-92E3-4417-9DB6-8A6223CB12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27" y="1350782"/>
            <a:ext cx="1438275" cy="962025"/>
          </a:xfrm>
          <a:prstGeom prst="rect">
            <a:avLst/>
          </a:prstGeom>
          <a:noFill/>
          <a:ln>
            <a:noFill/>
          </a:ln>
        </p:spPr>
      </p:pic>
      <p:pic>
        <p:nvPicPr>
          <p:cNvPr id="5" name="Image 4">
            <a:extLst>
              <a:ext uri="{FF2B5EF4-FFF2-40B4-BE49-F238E27FC236}">
                <a16:creationId xmlns:a16="http://schemas.microsoft.com/office/drawing/2014/main" id="{5996C43B-DEFD-4DC0-A5C3-7D9F7873A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339" y="3947838"/>
            <a:ext cx="1533525" cy="857250"/>
          </a:xfrm>
          <a:prstGeom prst="rect">
            <a:avLst/>
          </a:prstGeom>
          <a:noFill/>
          <a:ln>
            <a:noFill/>
          </a:ln>
        </p:spPr>
      </p:pic>
      <p:pic>
        <p:nvPicPr>
          <p:cNvPr id="7" name="Image 6">
            <a:extLst>
              <a:ext uri="{FF2B5EF4-FFF2-40B4-BE49-F238E27FC236}">
                <a16:creationId xmlns:a16="http://schemas.microsoft.com/office/drawing/2014/main" id="{1D289FFA-65F2-412C-B640-5866A5F3368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9729" y="2784174"/>
            <a:ext cx="1331592" cy="1074666"/>
          </a:xfrm>
          <a:prstGeom prst="rect">
            <a:avLst/>
          </a:prstGeom>
          <a:noFill/>
          <a:ln>
            <a:noFill/>
          </a:ln>
        </p:spPr>
      </p:pic>
      <p:pic>
        <p:nvPicPr>
          <p:cNvPr id="8" name="Image 7">
            <a:extLst>
              <a:ext uri="{FF2B5EF4-FFF2-40B4-BE49-F238E27FC236}">
                <a16:creationId xmlns:a16="http://schemas.microsoft.com/office/drawing/2014/main" id="{DE5E753B-3916-41CD-84DD-B42310EF262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00681" y="1555139"/>
            <a:ext cx="995705" cy="790470"/>
          </a:xfrm>
          <a:prstGeom prst="rect">
            <a:avLst/>
          </a:prstGeom>
          <a:noFill/>
          <a:ln>
            <a:noFill/>
          </a:ln>
        </p:spPr>
      </p:pic>
      <p:pic>
        <p:nvPicPr>
          <p:cNvPr id="9" name="Image 8">
            <a:extLst>
              <a:ext uri="{FF2B5EF4-FFF2-40B4-BE49-F238E27FC236}">
                <a16:creationId xmlns:a16="http://schemas.microsoft.com/office/drawing/2014/main" id="{AC744F91-DD7A-4054-A712-07F33502F2A3}"/>
              </a:ext>
            </a:extLst>
          </p:cNvPr>
          <p:cNvPicPr>
            <a:picLocks noChangeAspect="1"/>
          </p:cNvPicPr>
          <p:nvPr/>
        </p:nvPicPr>
        <p:blipFill>
          <a:blip r:embed="rId7"/>
          <a:stretch>
            <a:fillRect/>
          </a:stretch>
        </p:blipFill>
        <p:spPr>
          <a:xfrm>
            <a:off x="3054138" y="2878214"/>
            <a:ext cx="1742248" cy="813050"/>
          </a:xfrm>
          <a:prstGeom prst="rect">
            <a:avLst/>
          </a:prstGeom>
        </p:spPr>
      </p:pic>
      <p:pic>
        <p:nvPicPr>
          <p:cNvPr id="11" name="Image 10">
            <a:extLst>
              <a:ext uri="{FF2B5EF4-FFF2-40B4-BE49-F238E27FC236}">
                <a16:creationId xmlns:a16="http://schemas.microsoft.com/office/drawing/2014/main" id="{3506F4BF-0A41-46A2-8BF6-E751C8C7FEB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92081" y="1460372"/>
            <a:ext cx="914400" cy="914400"/>
          </a:xfrm>
          <a:prstGeom prst="rect">
            <a:avLst/>
          </a:prstGeom>
          <a:noFill/>
          <a:ln>
            <a:noFill/>
          </a:ln>
        </p:spPr>
      </p:pic>
      <p:pic>
        <p:nvPicPr>
          <p:cNvPr id="12" name="Image 11">
            <a:extLst>
              <a:ext uri="{FF2B5EF4-FFF2-40B4-BE49-F238E27FC236}">
                <a16:creationId xmlns:a16="http://schemas.microsoft.com/office/drawing/2014/main" id="{74B5E6A6-AA27-4A5D-A0AA-A2B0456149A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031" y="2744560"/>
            <a:ext cx="1543050" cy="771525"/>
          </a:xfrm>
          <a:prstGeom prst="rect">
            <a:avLst/>
          </a:prstGeom>
          <a:noFill/>
          <a:ln>
            <a:noFill/>
          </a:ln>
        </p:spPr>
      </p:pic>
      <p:pic>
        <p:nvPicPr>
          <p:cNvPr id="13" name="Image 12">
            <a:extLst>
              <a:ext uri="{FF2B5EF4-FFF2-40B4-BE49-F238E27FC236}">
                <a16:creationId xmlns:a16="http://schemas.microsoft.com/office/drawing/2014/main" id="{10BB317E-C7D9-4B62-8C65-ABE3CDAE15AC}"/>
              </a:ext>
            </a:extLst>
          </p:cNvPr>
          <p:cNvPicPr/>
          <p:nvPr/>
        </p:nvPicPr>
        <p:blipFill rotWithShape="1">
          <a:blip r:embed="rId10"/>
          <a:srcRect l="16638" r="22105"/>
          <a:stretch/>
        </p:blipFill>
        <p:spPr bwMode="auto">
          <a:xfrm>
            <a:off x="5390586" y="1533293"/>
            <a:ext cx="1331592" cy="914399"/>
          </a:xfrm>
          <a:prstGeom prst="rect">
            <a:avLst/>
          </a:prstGeom>
          <a:noFill/>
          <a:ln>
            <a:noFill/>
          </a:ln>
        </p:spPr>
      </p:pic>
    </p:spTree>
    <p:extLst>
      <p:ext uri="{BB962C8B-B14F-4D97-AF65-F5344CB8AC3E}">
        <p14:creationId xmlns:p14="http://schemas.microsoft.com/office/powerpoint/2010/main" val="29723637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D950C54-3575-41DD-A1BB-0675B205609C}"/>
              </a:ext>
            </a:extLst>
          </p:cNvPr>
          <p:cNvPicPr/>
          <p:nvPr/>
        </p:nvPicPr>
        <p:blipFill>
          <a:blip r:embed="rId2">
            <a:extLst>
              <a:ext uri="{28A0092B-C50C-407E-A947-70E740481C1C}">
                <a14:useLocalDpi xmlns:a14="http://schemas.microsoft.com/office/drawing/2010/main" val="0"/>
              </a:ext>
            </a:extLst>
          </a:blip>
          <a:stretch>
            <a:fillRect/>
          </a:stretch>
        </p:blipFill>
        <p:spPr>
          <a:xfrm>
            <a:off x="169031" y="683585"/>
            <a:ext cx="3424774" cy="3556060"/>
          </a:xfrm>
          <a:prstGeom prst="rect">
            <a:avLst/>
          </a:prstGeom>
        </p:spPr>
      </p:pic>
      <p:pic>
        <p:nvPicPr>
          <p:cNvPr id="7" name="Image 6">
            <a:extLst>
              <a:ext uri="{FF2B5EF4-FFF2-40B4-BE49-F238E27FC236}">
                <a16:creationId xmlns:a16="http://schemas.microsoft.com/office/drawing/2014/main" id="{8FF6BA57-3744-4F02-A339-3C2CA364CF56}"/>
              </a:ext>
            </a:extLst>
          </p:cNvPr>
          <p:cNvPicPr/>
          <p:nvPr/>
        </p:nvPicPr>
        <p:blipFill>
          <a:blip r:embed="rId3">
            <a:extLst>
              <a:ext uri="{28A0092B-C50C-407E-A947-70E740481C1C}">
                <a14:useLocalDpi xmlns:a14="http://schemas.microsoft.com/office/drawing/2010/main" val="0"/>
              </a:ext>
            </a:extLst>
          </a:blip>
          <a:stretch>
            <a:fillRect/>
          </a:stretch>
        </p:blipFill>
        <p:spPr>
          <a:xfrm>
            <a:off x="4232849" y="876034"/>
            <a:ext cx="4742120" cy="2838538"/>
          </a:xfrm>
          <a:prstGeom prst="rect">
            <a:avLst/>
          </a:prstGeom>
        </p:spPr>
      </p:pic>
      <p:cxnSp>
        <p:nvCxnSpPr>
          <p:cNvPr id="9" name="Connecteur droit 8">
            <a:extLst>
              <a:ext uri="{FF2B5EF4-FFF2-40B4-BE49-F238E27FC236}">
                <a16:creationId xmlns:a16="http://schemas.microsoft.com/office/drawing/2014/main" id="{DA24D360-D427-46D2-82B8-13B47D714784}"/>
              </a:ext>
            </a:extLst>
          </p:cNvPr>
          <p:cNvCxnSpPr>
            <a:cxnSpLocks/>
          </p:cNvCxnSpPr>
          <p:nvPr/>
        </p:nvCxnSpPr>
        <p:spPr>
          <a:xfrm>
            <a:off x="3944679" y="0"/>
            <a:ext cx="0" cy="53375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Shape 548">
            <a:extLst>
              <a:ext uri="{FF2B5EF4-FFF2-40B4-BE49-F238E27FC236}">
                <a16:creationId xmlns:a16="http://schemas.microsoft.com/office/drawing/2014/main" id="{F65C6F61-B091-4FCB-A1AE-AB9068722844}"/>
              </a:ext>
            </a:extLst>
          </p:cNvPr>
          <p:cNvSpPr txBox="1">
            <a:spLocks noGrp="1"/>
          </p:cNvSpPr>
          <p:nvPr>
            <p:ph type="title"/>
          </p:nvPr>
        </p:nvSpPr>
        <p:spPr>
          <a:xfrm>
            <a:off x="365152" y="0"/>
            <a:ext cx="1761360" cy="683585"/>
          </a:xfrm>
          <a:prstGeom prst="rect">
            <a:avLst/>
          </a:prstGeom>
        </p:spPr>
        <p:txBody>
          <a:bodyPr lIns="91425" tIns="91425" rIns="91425" bIns="91425" anchor="b" anchorCtr="0">
            <a:noAutofit/>
          </a:bodyPr>
          <a:lstStyle/>
          <a:p>
            <a:r>
              <a:rPr lang="en" sz="1050" b="0" dirty="0"/>
              <a:t>Formule de configuration ip serveur</a:t>
            </a:r>
          </a:p>
        </p:txBody>
      </p:sp>
      <p:sp>
        <p:nvSpPr>
          <p:cNvPr id="13" name="Shape 548">
            <a:extLst>
              <a:ext uri="{FF2B5EF4-FFF2-40B4-BE49-F238E27FC236}">
                <a16:creationId xmlns:a16="http://schemas.microsoft.com/office/drawing/2014/main" id="{3B49ABFF-06AA-4A30-901A-9799E696B86F}"/>
              </a:ext>
            </a:extLst>
          </p:cNvPr>
          <p:cNvSpPr txBox="1">
            <a:spLocks/>
          </p:cNvSpPr>
          <p:nvPr/>
        </p:nvSpPr>
        <p:spPr>
          <a:xfrm>
            <a:off x="4318642" y="3101"/>
            <a:ext cx="1761360" cy="68358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1050" b="0" dirty="0"/>
              <a:t>Formule d’authentfication</a:t>
            </a:r>
          </a:p>
        </p:txBody>
      </p:sp>
    </p:spTree>
    <p:extLst>
      <p:ext uri="{BB962C8B-B14F-4D97-AF65-F5344CB8AC3E}">
        <p14:creationId xmlns:p14="http://schemas.microsoft.com/office/powerpoint/2010/main" val="40288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419725F-09CA-4157-AE91-D12CC1DDA59A}"/>
              </a:ext>
            </a:extLst>
          </p:cNvPr>
          <p:cNvPicPr/>
          <p:nvPr/>
        </p:nvPicPr>
        <p:blipFill>
          <a:blip r:embed="rId2">
            <a:extLst>
              <a:ext uri="{28A0092B-C50C-407E-A947-70E740481C1C}">
                <a14:useLocalDpi xmlns:a14="http://schemas.microsoft.com/office/drawing/2010/main" val="0"/>
              </a:ext>
            </a:extLst>
          </a:blip>
          <a:stretch>
            <a:fillRect/>
          </a:stretch>
        </p:blipFill>
        <p:spPr>
          <a:xfrm>
            <a:off x="89850" y="329610"/>
            <a:ext cx="4254057" cy="2124770"/>
          </a:xfrm>
          <a:prstGeom prst="rect">
            <a:avLst/>
          </a:prstGeom>
        </p:spPr>
      </p:pic>
      <p:pic>
        <p:nvPicPr>
          <p:cNvPr id="3" name="Image 2">
            <a:extLst>
              <a:ext uri="{FF2B5EF4-FFF2-40B4-BE49-F238E27FC236}">
                <a16:creationId xmlns:a16="http://schemas.microsoft.com/office/drawing/2014/main" id="{E8AC2435-65A7-432F-9093-1139625C9088}"/>
              </a:ext>
            </a:extLst>
          </p:cNvPr>
          <p:cNvPicPr/>
          <p:nvPr/>
        </p:nvPicPr>
        <p:blipFill>
          <a:blip r:embed="rId3">
            <a:extLst>
              <a:ext uri="{28A0092B-C50C-407E-A947-70E740481C1C}">
                <a14:useLocalDpi xmlns:a14="http://schemas.microsoft.com/office/drawing/2010/main" val="0"/>
              </a:ext>
            </a:extLst>
          </a:blip>
          <a:stretch>
            <a:fillRect/>
          </a:stretch>
        </p:blipFill>
        <p:spPr>
          <a:xfrm>
            <a:off x="4800110" y="350114"/>
            <a:ext cx="4254040" cy="2104266"/>
          </a:xfrm>
          <a:prstGeom prst="rect">
            <a:avLst/>
          </a:prstGeom>
        </p:spPr>
      </p:pic>
      <p:pic>
        <p:nvPicPr>
          <p:cNvPr id="4" name="Image 3">
            <a:extLst>
              <a:ext uri="{FF2B5EF4-FFF2-40B4-BE49-F238E27FC236}">
                <a16:creationId xmlns:a16="http://schemas.microsoft.com/office/drawing/2014/main" id="{22610532-3BB0-4CE9-958A-C8A8CB71A1FB}"/>
              </a:ext>
            </a:extLst>
          </p:cNvPr>
          <p:cNvPicPr/>
          <p:nvPr/>
        </p:nvPicPr>
        <p:blipFill>
          <a:blip r:embed="rId4">
            <a:extLst>
              <a:ext uri="{28A0092B-C50C-407E-A947-70E740481C1C}">
                <a14:useLocalDpi xmlns:a14="http://schemas.microsoft.com/office/drawing/2010/main" val="0"/>
              </a:ext>
            </a:extLst>
          </a:blip>
          <a:stretch>
            <a:fillRect/>
          </a:stretch>
        </p:blipFill>
        <p:spPr>
          <a:xfrm>
            <a:off x="89850" y="3029364"/>
            <a:ext cx="4254046" cy="1902603"/>
          </a:xfrm>
          <a:prstGeom prst="rect">
            <a:avLst/>
          </a:prstGeom>
        </p:spPr>
      </p:pic>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p:nvPr/>
        </p:nvCxnSpPr>
        <p:spPr>
          <a:xfrm>
            <a:off x="-308344" y="2571750"/>
            <a:ext cx="9611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CFCA7923-337D-47A0-9203-DC682F8A4346}"/>
              </a:ext>
            </a:extLst>
          </p:cNvPr>
          <p:cNvPicPr/>
          <p:nvPr/>
        </p:nvPicPr>
        <p:blipFill>
          <a:blip r:embed="rId5">
            <a:extLst>
              <a:ext uri="{28A0092B-C50C-407E-A947-70E740481C1C}">
                <a14:useLocalDpi xmlns:a14="http://schemas.microsoft.com/office/drawing/2010/main" val="0"/>
              </a:ext>
            </a:extLst>
          </a:blip>
          <a:stretch>
            <a:fillRect/>
          </a:stretch>
        </p:blipFill>
        <p:spPr>
          <a:xfrm>
            <a:off x="4847943" y="3029364"/>
            <a:ext cx="4254031" cy="1902394"/>
          </a:xfrm>
          <a:prstGeom prst="rect">
            <a:avLst/>
          </a:prstGeom>
        </p:spPr>
      </p:pic>
      <p:sp>
        <p:nvSpPr>
          <p:cNvPr id="12" name="ZoneTexte 11">
            <a:extLst>
              <a:ext uri="{FF2B5EF4-FFF2-40B4-BE49-F238E27FC236}">
                <a16:creationId xmlns:a16="http://schemas.microsoft.com/office/drawing/2014/main" id="{E2F2DC5A-91FB-4202-81DF-BCBF990F683F}"/>
              </a:ext>
            </a:extLst>
          </p:cNvPr>
          <p:cNvSpPr txBox="1"/>
          <p:nvPr/>
        </p:nvSpPr>
        <p:spPr>
          <a:xfrm>
            <a:off x="1446029" y="9315"/>
            <a:ext cx="2498647" cy="523220"/>
          </a:xfrm>
          <a:prstGeom prst="rect">
            <a:avLst/>
          </a:prstGeom>
          <a:noFill/>
        </p:spPr>
        <p:txBody>
          <a:bodyPr wrap="square" rtlCol="0">
            <a:spAutoFit/>
          </a:bodyPr>
          <a:lstStyle/>
          <a:p>
            <a:r>
              <a:rPr lang="fr-FR" b="1" dirty="0"/>
              <a:t>1) Formulaire étudiant</a:t>
            </a:r>
            <a:endParaRPr lang="en-US" dirty="0"/>
          </a:p>
          <a:p>
            <a:endParaRPr lang="fr-FR" dirty="0"/>
          </a:p>
        </p:txBody>
      </p:sp>
      <p:sp>
        <p:nvSpPr>
          <p:cNvPr id="13" name="ZoneTexte 12">
            <a:extLst>
              <a:ext uri="{FF2B5EF4-FFF2-40B4-BE49-F238E27FC236}">
                <a16:creationId xmlns:a16="http://schemas.microsoft.com/office/drawing/2014/main" id="{6EE887A5-CCFF-4C0B-B132-6DE23A13B314}"/>
              </a:ext>
            </a:extLst>
          </p:cNvPr>
          <p:cNvSpPr txBox="1"/>
          <p:nvPr/>
        </p:nvSpPr>
        <p:spPr>
          <a:xfrm>
            <a:off x="6055247" y="-255165"/>
            <a:ext cx="2716611" cy="584775"/>
          </a:xfrm>
          <a:prstGeom prst="rect">
            <a:avLst/>
          </a:prstGeom>
          <a:noFill/>
        </p:spPr>
        <p:txBody>
          <a:bodyPr wrap="square" rtlCol="0">
            <a:spAutoFit/>
          </a:bodyPr>
          <a:lstStyle/>
          <a:p>
            <a:br>
              <a:rPr lang="fr-FR" sz="1800" b="1" dirty="0"/>
            </a:br>
            <a:r>
              <a:rPr lang="fr-FR" b="1" dirty="0"/>
              <a:t>2) Formulaire du Payement</a:t>
            </a:r>
            <a:endParaRPr lang="en-US" sz="1800" dirty="0"/>
          </a:p>
        </p:txBody>
      </p:sp>
      <p:sp>
        <p:nvSpPr>
          <p:cNvPr id="14" name="ZoneTexte 13">
            <a:extLst>
              <a:ext uri="{FF2B5EF4-FFF2-40B4-BE49-F238E27FC236}">
                <a16:creationId xmlns:a16="http://schemas.microsoft.com/office/drawing/2014/main" id="{1B4ACAB4-BB8A-4CA8-AE58-F0AA07C5AFD8}"/>
              </a:ext>
            </a:extLst>
          </p:cNvPr>
          <p:cNvSpPr txBox="1"/>
          <p:nvPr/>
        </p:nvSpPr>
        <p:spPr>
          <a:xfrm>
            <a:off x="1446030" y="2617726"/>
            <a:ext cx="2582696" cy="307777"/>
          </a:xfrm>
          <a:prstGeom prst="rect">
            <a:avLst/>
          </a:prstGeom>
          <a:noFill/>
        </p:spPr>
        <p:txBody>
          <a:bodyPr wrap="square" rtlCol="0">
            <a:spAutoFit/>
          </a:bodyPr>
          <a:lstStyle/>
          <a:p>
            <a:r>
              <a:rPr lang="fr-FR" b="1" dirty="0"/>
              <a:t>3) Formulaire de l’absence</a:t>
            </a:r>
            <a:endParaRPr lang="en-US" dirty="0"/>
          </a:p>
        </p:txBody>
      </p:sp>
      <p:sp>
        <p:nvSpPr>
          <p:cNvPr id="15" name="ZoneTexte 14">
            <a:extLst>
              <a:ext uri="{FF2B5EF4-FFF2-40B4-BE49-F238E27FC236}">
                <a16:creationId xmlns:a16="http://schemas.microsoft.com/office/drawing/2014/main" id="{B77148DA-15E4-4D62-99AE-875A37323DF8}"/>
              </a:ext>
            </a:extLst>
          </p:cNvPr>
          <p:cNvSpPr txBox="1"/>
          <p:nvPr/>
        </p:nvSpPr>
        <p:spPr>
          <a:xfrm>
            <a:off x="6161572" y="2573867"/>
            <a:ext cx="2291310" cy="523220"/>
          </a:xfrm>
          <a:prstGeom prst="rect">
            <a:avLst/>
          </a:prstGeom>
          <a:noFill/>
        </p:spPr>
        <p:txBody>
          <a:bodyPr wrap="square" rtlCol="0">
            <a:spAutoFit/>
          </a:bodyPr>
          <a:lstStyle/>
          <a:p>
            <a:r>
              <a:rPr lang="fr-FR" b="1" dirty="0"/>
              <a:t>4) Formulaire de la note</a:t>
            </a:r>
            <a:endParaRPr lang="en-US" dirty="0"/>
          </a:p>
          <a:p>
            <a:endParaRPr lang="fr-FR" dirty="0"/>
          </a:p>
        </p:txBody>
      </p:sp>
    </p:spTree>
    <p:extLst>
      <p:ext uri="{BB962C8B-B14F-4D97-AF65-F5344CB8AC3E}">
        <p14:creationId xmlns:p14="http://schemas.microsoft.com/office/powerpoint/2010/main" val="42536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Introduction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Solution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p>
          <a:p>
            <a:pPr>
              <a:lnSpc>
                <a:spcPct val="200000"/>
              </a:lnSpc>
            </a:pPr>
            <a:r>
              <a:rPr lang="en-US" sz="1400" dirty="0">
                <a:latin typeface="Bookman Old Style" panose="02050604050505020204" pitchFamily="18" charset="0"/>
              </a:rPr>
              <a:t> Conception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Réalisation</a:t>
            </a:r>
          </a:p>
          <a:p>
            <a:pPr>
              <a:lnSpc>
                <a:spcPct val="200000"/>
              </a:lnSpc>
            </a:pPr>
            <a:r>
              <a:rPr lang="en-US" sz="14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41627069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2947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20B44FCE-7B33-470E-9F55-5F5C56C2C835}"/>
              </a:ext>
            </a:extLst>
          </p:cNvPr>
          <p:cNvPicPr/>
          <p:nvPr/>
        </p:nvPicPr>
        <p:blipFill>
          <a:blip r:embed="rId2">
            <a:extLst>
              <a:ext uri="{28A0092B-C50C-407E-A947-70E740481C1C}">
                <a14:useLocalDpi xmlns:a14="http://schemas.microsoft.com/office/drawing/2010/main" val="0"/>
              </a:ext>
            </a:extLst>
          </a:blip>
          <a:stretch>
            <a:fillRect/>
          </a:stretch>
        </p:blipFill>
        <p:spPr>
          <a:xfrm>
            <a:off x="89860" y="420458"/>
            <a:ext cx="4482136" cy="2121816"/>
          </a:xfrm>
          <a:prstGeom prst="rect">
            <a:avLst/>
          </a:prstGeom>
        </p:spPr>
      </p:pic>
      <p:pic>
        <p:nvPicPr>
          <p:cNvPr id="12" name="Image 11">
            <a:extLst>
              <a:ext uri="{FF2B5EF4-FFF2-40B4-BE49-F238E27FC236}">
                <a16:creationId xmlns:a16="http://schemas.microsoft.com/office/drawing/2014/main" id="{98E8A636-18B8-478B-A6FE-EFC1F74051AC}"/>
              </a:ext>
            </a:extLst>
          </p:cNvPr>
          <p:cNvPicPr/>
          <p:nvPr/>
        </p:nvPicPr>
        <p:blipFill>
          <a:blip r:embed="rId3">
            <a:extLst>
              <a:ext uri="{28A0092B-C50C-407E-A947-70E740481C1C}">
                <a14:useLocalDpi xmlns:a14="http://schemas.microsoft.com/office/drawing/2010/main" val="0"/>
              </a:ext>
            </a:extLst>
          </a:blip>
          <a:stretch>
            <a:fillRect/>
          </a:stretch>
        </p:blipFill>
        <p:spPr>
          <a:xfrm>
            <a:off x="4847944" y="420458"/>
            <a:ext cx="4254030" cy="2121816"/>
          </a:xfrm>
          <a:prstGeom prst="rect">
            <a:avLst/>
          </a:prstGeom>
        </p:spPr>
      </p:pic>
      <p:pic>
        <p:nvPicPr>
          <p:cNvPr id="13" name="Image 12">
            <a:extLst>
              <a:ext uri="{FF2B5EF4-FFF2-40B4-BE49-F238E27FC236}">
                <a16:creationId xmlns:a16="http://schemas.microsoft.com/office/drawing/2014/main" id="{1450F0AF-DA06-4A93-A27B-EC5CAC0FCE5E}"/>
              </a:ext>
            </a:extLst>
          </p:cNvPr>
          <p:cNvPicPr/>
          <p:nvPr/>
        </p:nvPicPr>
        <p:blipFill>
          <a:blip r:embed="rId4">
            <a:extLst>
              <a:ext uri="{28A0092B-C50C-407E-A947-70E740481C1C}">
                <a14:useLocalDpi xmlns:a14="http://schemas.microsoft.com/office/drawing/2010/main" val="0"/>
              </a:ext>
            </a:extLst>
          </a:blip>
          <a:stretch>
            <a:fillRect/>
          </a:stretch>
        </p:blipFill>
        <p:spPr>
          <a:xfrm>
            <a:off x="89859" y="3027856"/>
            <a:ext cx="4482137" cy="2115642"/>
          </a:xfrm>
          <a:prstGeom prst="rect">
            <a:avLst/>
          </a:prstGeom>
        </p:spPr>
      </p:pic>
      <p:pic>
        <p:nvPicPr>
          <p:cNvPr id="14" name="Image 13">
            <a:extLst>
              <a:ext uri="{FF2B5EF4-FFF2-40B4-BE49-F238E27FC236}">
                <a16:creationId xmlns:a16="http://schemas.microsoft.com/office/drawing/2014/main" id="{96B2AF88-7FDC-43AE-845B-5AA611928E70}"/>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6"/>
            <a:ext cx="4296056" cy="2115644"/>
          </a:xfrm>
          <a:prstGeom prst="rect">
            <a:avLst/>
          </a:prstGeom>
        </p:spPr>
      </p:pic>
      <p:sp>
        <p:nvSpPr>
          <p:cNvPr id="15" name="ZoneTexte 14">
            <a:extLst>
              <a:ext uri="{FF2B5EF4-FFF2-40B4-BE49-F238E27FC236}">
                <a16:creationId xmlns:a16="http://schemas.microsoft.com/office/drawing/2014/main" id="{AACD8254-9645-4A42-822C-CC69D89BE43E}"/>
              </a:ext>
            </a:extLst>
          </p:cNvPr>
          <p:cNvSpPr txBox="1"/>
          <p:nvPr/>
        </p:nvSpPr>
        <p:spPr>
          <a:xfrm>
            <a:off x="1446029" y="2644321"/>
            <a:ext cx="2424220" cy="307777"/>
          </a:xfrm>
          <a:prstGeom prst="rect">
            <a:avLst/>
          </a:prstGeom>
          <a:noFill/>
        </p:spPr>
        <p:txBody>
          <a:bodyPr wrap="square" rtlCol="0">
            <a:spAutoFit/>
          </a:bodyPr>
          <a:lstStyle/>
          <a:p>
            <a:r>
              <a:rPr lang="fr-FR" b="1" dirty="0"/>
              <a:t>7) Formulaire des classes</a:t>
            </a:r>
            <a:endParaRPr lang="en-US" dirty="0"/>
          </a:p>
        </p:txBody>
      </p:sp>
      <p:sp>
        <p:nvSpPr>
          <p:cNvPr id="16" name="ZoneTexte 15">
            <a:extLst>
              <a:ext uri="{FF2B5EF4-FFF2-40B4-BE49-F238E27FC236}">
                <a16:creationId xmlns:a16="http://schemas.microsoft.com/office/drawing/2014/main" id="{E226BCCC-3864-462E-96CF-4DF9A04A3F5C}"/>
              </a:ext>
            </a:extLst>
          </p:cNvPr>
          <p:cNvSpPr txBox="1"/>
          <p:nvPr/>
        </p:nvSpPr>
        <p:spPr>
          <a:xfrm>
            <a:off x="1446027" y="151107"/>
            <a:ext cx="2743197" cy="307777"/>
          </a:xfrm>
          <a:prstGeom prst="rect">
            <a:avLst/>
          </a:prstGeom>
          <a:noFill/>
        </p:spPr>
        <p:txBody>
          <a:bodyPr wrap="square" rtlCol="0">
            <a:spAutoFit/>
          </a:bodyPr>
          <a:lstStyle/>
          <a:p>
            <a:r>
              <a:rPr lang="fr-FR" b="1" dirty="0"/>
              <a:t>5) Formulaire de Professeurs</a:t>
            </a:r>
            <a:endParaRPr lang="en-US" dirty="0"/>
          </a:p>
        </p:txBody>
      </p:sp>
      <p:sp>
        <p:nvSpPr>
          <p:cNvPr id="17" name="ZoneTexte 16">
            <a:extLst>
              <a:ext uri="{FF2B5EF4-FFF2-40B4-BE49-F238E27FC236}">
                <a16:creationId xmlns:a16="http://schemas.microsoft.com/office/drawing/2014/main" id="{C1372B6F-2003-413E-B98E-F5417AE782E2}"/>
              </a:ext>
            </a:extLst>
          </p:cNvPr>
          <p:cNvSpPr txBox="1"/>
          <p:nvPr/>
        </p:nvSpPr>
        <p:spPr>
          <a:xfrm>
            <a:off x="5497035" y="2609411"/>
            <a:ext cx="3646965" cy="307777"/>
          </a:xfrm>
          <a:prstGeom prst="rect">
            <a:avLst/>
          </a:prstGeom>
          <a:noFill/>
        </p:spPr>
        <p:txBody>
          <a:bodyPr wrap="square" rtlCol="0">
            <a:spAutoFit/>
          </a:bodyPr>
          <a:lstStyle/>
          <a:p>
            <a:r>
              <a:rPr lang="fr-FR" b="1" dirty="0"/>
              <a:t>8) Formulaire des Branches et Cours</a:t>
            </a:r>
            <a:endParaRPr lang="en-US" dirty="0"/>
          </a:p>
        </p:txBody>
      </p:sp>
      <p:sp>
        <p:nvSpPr>
          <p:cNvPr id="18" name="ZoneTexte 17">
            <a:extLst>
              <a:ext uri="{FF2B5EF4-FFF2-40B4-BE49-F238E27FC236}">
                <a16:creationId xmlns:a16="http://schemas.microsoft.com/office/drawing/2014/main" id="{EC8AC90D-DD6D-4588-AC12-F3F816F3FBAC}"/>
              </a:ext>
            </a:extLst>
          </p:cNvPr>
          <p:cNvSpPr txBox="1"/>
          <p:nvPr/>
        </p:nvSpPr>
        <p:spPr>
          <a:xfrm>
            <a:off x="5821075" y="89734"/>
            <a:ext cx="2844455" cy="307777"/>
          </a:xfrm>
          <a:prstGeom prst="rect">
            <a:avLst/>
          </a:prstGeom>
          <a:noFill/>
        </p:spPr>
        <p:txBody>
          <a:bodyPr wrap="square" rtlCol="0">
            <a:spAutoFit/>
          </a:bodyPr>
          <a:lstStyle/>
          <a:p>
            <a:r>
              <a:rPr lang="fr-FR" b="1" dirty="0"/>
              <a:t>6) Formulaire de l’Historiques</a:t>
            </a:r>
            <a:endParaRPr lang="en-US" dirty="0"/>
          </a:p>
        </p:txBody>
      </p:sp>
    </p:spTree>
    <p:extLst>
      <p:ext uri="{BB962C8B-B14F-4D97-AF65-F5344CB8AC3E}">
        <p14:creationId xmlns:p14="http://schemas.microsoft.com/office/powerpoint/2010/main" val="338492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D4671BEA-C133-4FE0-8696-02931FCFF830}"/>
              </a:ext>
            </a:extLst>
          </p:cNvPr>
          <p:cNvPicPr/>
          <p:nvPr/>
        </p:nvPicPr>
        <p:blipFill>
          <a:blip r:embed="rId2">
            <a:extLst>
              <a:ext uri="{28A0092B-C50C-407E-A947-70E740481C1C}">
                <a14:useLocalDpi xmlns:a14="http://schemas.microsoft.com/office/drawing/2010/main" val="0"/>
              </a:ext>
            </a:extLst>
          </a:blip>
          <a:stretch>
            <a:fillRect/>
          </a:stretch>
        </p:blipFill>
        <p:spPr>
          <a:xfrm>
            <a:off x="89859" y="420458"/>
            <a:ext cx="4482134" cy="2070330"/>
          </a:xfrm>
          <a:prstGeom prst="rect">
            <a:avLst/>
          </a:prstGeom>
        </p:spPr>
      </p:pic>
      <p:pic>
        <p:nvPicPr>
          <p:cNvPr id="15" name="Image 14">
            <a:extLst>
              <a:ext uri="{FF2B5EF4-FFF2-40B4-BE49-F238E27FC236}">
                <a16:creationId xmlns:a16="http://schemas.microsoft.com/office/drawing/2014/main" id="{4650FB43-39C6-41A3-AB71-33054CAF7473}"/>
              </a:ext>
            </a:extLst>
          </p:cNvPr>
          <p:cNvPicPr/>
          <p:nvPr/>
        </p:nvPicPr>
        <p:blipFill>
          <a:blip r:embed="rId3">
            <a:extLst>
              <a:ext uri="{28A0092B-C50C-407E-A947-70E740481C1C}">
                <a14:useLocalDpi xmlns:a14="http://schemas.microsoft.com/office/drawing/2010/main" val="0"/>
              </a:ext>
            </a:extLst>
          </a:blip>
          <a:stretch>
            <a:fillRect/>
          </a:stretch>
        </p:blipFill>
        <p:spPr>
          <a:xfrm>
            <a:off x="4847945" y="574158"/>
            <a:ext cx="4206196" cy="1939003"/>
          </a:xfrm>
          <a:prstGeom prst="rect">
            <a:avLst/>
          </a:prstGeom>
        </p:spPr>
      </p:pic>
      <p:pic>
        <p:nvPicPr>
          <p:cNvPr id="16" name="Image 15">
            <a:extLst>
              <a:ext uri="{FF2B5EF4-FFF2-40B4-BE49-F238E27FC236}">
                <a16:creationId xmlns:a16="http://schemas.microsoft.com/office/drawing/2014/main" id="{2B199E75-1447-4172-B7CE-C3BD913DB19D}"/>
              </a:ext>
            </a:extLst>
          </p:cNvPr>
          <p:cNvPicPr/>
          <p:nvPr/>
        </p:nvPicPr>
        <p:blipFill>
          <a:blip r:embed="rId4">
            <a:extLst>
              <a:ext uri="{28A0092B-C50C-407E-A947-70E740481C1C}">
                <a14:useLocalDpi xmlns:a14="http://schemas.microsoft.com/office/drawing/2010/main" val="0"/>
              </a:ext>
            </a:extLst>
          </a:blip>
          <a:stretch>
            <a:fillRect/>
          </a:stretch>
        </p:blipFill>
        <p:spPr>
          <a:xfrm>
            <a:off x="89860" y="3027856"/>
            <a:ext cx="4407714" cy="2115644"/>
          </a:xfrm>
          <a:prstGeom prst="rect">
            <a:avLst/>
          </a:prstGeom>
        </p:spPr>
      </p:pic>
      <p:pic>
        <p:nvPicPr>
          <p:cNvPr id="17" name="Image 16">
            <a:extLst>
              <a:ext uri="{FF2B5EF4-FFF2-40B4-BE49-F238E27FC236}">
                <a16:creationId xmlns:a16="http://schemas.microsoft.com/office/drawing/2014/main" id="{E7339649-86D7-430F-AD7C-0880E1BBF087}"/>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7"/>
            <a:ext cx="4254031" cy="2115643"/>
          </a:xfrm>
          <a:prstGeom prst="rect">
            <a:avLst/>
          </a:prstGeom>
        </p:spPr>
      </p:pic>
      <p:sp>
        <p:nvSpPr>
          <p:cNvPr id="18" name="ZoneTexte 17">
            <a:extLst>
              <a:ext uri="{FF2B5EF4-FFF2-40B4-BE49-F238E27FC236}">
                <a16:creationId xmlns:a16="http://schemas.microsoft.com/office/drawing/2014/main" id="{1F66EC8E-B1C9-4125-A0C9-339A4F8BFF42}"/>
              </a:ext>
            </a:extLst>
          </p:cNvPr>
          <p:cNvSpPr txBox="1"/>
          <p:nvPr/>
        </p:nvSpPr>
        <p:spPr>
          <a:xfrm>
            <a:off x="914402" y="61195"/>
            <a:ext cx="3264187" cy="307777"/>
          </a:xfrm>
          <a:prstGeom prst="rect">
            <a:avLst/>
          </a:prstGeom>
          <a:noFill/>
        </p:spPr>
        <p:txBody>
          <a:bodyPr wrap="square" rtlCol="0">
            <a:spAutoFit/>
          </a:bodyPr>
          <a:lstStyle/>
          <a:p>
            <a:r>
              <a:rPr lang="fr-FR" b="1" dirty="0"/>
              <a:t>9) Formulaire de Administrateur</a:t>
            </a:r>
            <a:endParaRPr lang="en-US" dirty="0"/>
          </a:p>
        </p:txBody>
      </p:sp>
      <p:sp>
        <p:nvSpPr>
          <p:cNvPr id="19" name="ZoneTexte 18">
            <a:extLst>
              <a:ext uri="{FF2B5EF4-FFF2-40B4-BE49-F238E27FC236}">
                <a16:creationId xmlns:a16="http://schemas.microsoft.com/office/drawing/2014/main" id="{9705B72E-FD55-4721-8006-F013D6B2B5E2}"/>
              </a:ext>
            </a:extLst>
          </p:cNvPr>
          <p:cNvSpPr txBox="1"/>
          <p:nvPr/>
        </p:nvSpPr>
        <p:spPr>
          <a:xfrm>
            <a:off x="5475770" y="50938"/>
            <a:ext cx="3349752" cy="523220"/>
          </a:xfrm>
          <a:prstGeom prst="rect">
            <a:avLst/>
          </a:prstGeom>
          <a:noFill/>
        </p:spPr>
        <p:txBody>
          <a:bodyPr wrap="square" rtlCol="0">
            <a:spAutoFit/>
          </a:bodyPr>
          <a:lstStyle/>
          <a:p>
            <a:pPr algn="ctr"/>
            <a:r>
              <a:rPr lang="fr-FR" b="1" i="1" u="sng" dirty="0">
                <a:solidFill>
                  <a:srgbClr val="FFC000"/>
                </a:solidFill>
              </a:rPr>
              <a:t>Partie Etudiant</a:t>
            </a:r>
          </a:p>
          <a:p>
            <a:pPr algn="ctr"/>
            <a:r>
              <a:rPr lang="fr-FR" b="1" i="1" dirty="0"/>
              <a:t>1) Formulaire d’Authentification</a:t>
            </a:r>
            <a:endParaRPr lang="en-US" dirty="0"/>
          </a:p>
        </p:txBody>
      </p:sp>
      <p:sp>
        <p:nvSpPr>
          <p:cNvPr id="20" name="ZoneTexte 19">
            <a:extLst>
              <a:ext uri="{FF2B5EF4-FFF2-40B4-BE49-F238E27FC236}">
                <a16:creationId xmlns:a16="http://schemas.microsoft.com/office/drawing/2014/main" id="{626AA1C5-6275-48E9-8016-8C9CED1A926C}"/>
              </a:ext>
            </a:extLst>
          </p:cNvPr>
          <p:cNvSpPr txBox="1"/>
          <p:nvPr/>
        </p:nvSpPr>
        <p:spPr>
          <a:xfrm>
            <a:off x="1156029" y="2644763"/>
            <a:ext cx="2349793" cy="307777"/>
          </a:xfrm>
          <a:prstGeom prst="rect">
            <a:avLst/>
          </a:prstGeom>
          <a:noFill/>
        </p:spPr>
        <p:txBody>
          <a:bodyPr wrap="square" rtlCol="0">
            <a:spAutoFit/>
          </a:bodyPr>
          <a:lstStyle/>
          <a:p>
            <a:pPr algn="ctr"/>
            <a:r>
              <a:rPr lang="fr-FR" b="1" dirty="0"/>
              <a:t>2) Menu Formulaire</a:t>
            </a:r>
            <a:endParaRPr lang="en-US" dirty="0"/>
          </a:p>
        </p:txBody>
      </p:sp>
      <p:sp>
        <p:nvSpPr>
          <p:cNvPr id="21" name="ZoneTexte 20">
            <a:extLst>
              <a:ext uri="{FF2B5EF4-FFF2-40B4-BE49-F238E27FC236}">
                <a16:creationId xmlns:a16="http://schemas.microsoft.com/office/drawing/2014/main" id="{6B2ACD54-539A-451A-AA50-FE199CA14F65}"/>
              </a:ext>
            </a:extLst>
          </p:cNvPr>
          <p:cNvSpPr txBox="1"/>
          <p:nvPr/>
        </p:nvSpPr>
        <p:spPr>
          <a:xfrm>
            <a:off x="5571463" y="2675301"/>
            <a:ext cx="2965976" cy="307777"/>
          </a:xfrm>
          <a:prstGeom prst="rect">
            <a:avLst/>
          </a:prstGeom>
          <a:noFill/>
        </p:spPr>
        <p:txBody>
          <a:bodyPr wrap="square" rtlCol="0">
            <a:spAutoFit/>
          </a:bodyPr>
          <a:lstStyle/>
          <a:p>
            <a:pPr algn="ctr"/>
            <a:r>
              <a:rPr lang="fr-FR" b="1" dirty="0"/>
              <a:t>3) Formulaire du Notes l’étudiant</a:t>
            </a:r>
            <a:endParaRPr lang="en-US" b="1" dirty="0"/>
          </a:p>
        </p:txBody>
      </p:sp>
    </p:spTree>
    <p:extLst>
      <p:ext uri="{BB962C8B-B14F-4D97-AF65-F5344CB8AC3E}">
        <p14:creationId xmlns:p14="http://schemas.microsoft.com/office/powerpoint/2010/main" val="290152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endParaRPr lang="fr-FR"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Conception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600" dirty="0">
                <a:latin typeface="Bookman Old Style" panose="02050604050505020204" pitchFamily="18" charset="0"/>
              </a:rPr>
              <a:t>Réalisation</a:t>
            </a:r>
            <a:endParaRPr lang="fr-FR" sz="1400" dirty="0">
              <a:latin typeface="Bookman Old Style" panose="02050604050505020204" pitchFamily="18" charset="0"/>
            </a:endParaRPr>
          </a:p>
          <a:p>
            <a:pPr>
              <a:lnSpc>
                <a:spcPct val="200000"/>
              </a:lnSpc>
            </a:pPr>
            <a:r>
              <a:rPr lang="en-US" sz="1400" b="1"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73799587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rtl="0">
              <a:spcBef>
                <a:spcPts val="0"/>
              </a:spcBef>
              <a:buNone/>
            </a:pPr>
            <a:r>
              <a:rPr lang="en" sz="4800" u="sng" dirty="0"/>
              <a:t>Conclusion</a:t>
            </a:r>
          </a:p>
        </p:txBody>
      </p:sp>
      <p:sp>
        <p:nvSpPr>
          <p:cNvPr id="711" name="Shape 711"/>
          <p:cNvSpPr txBox="1">
            <a:spLocks noGrp="1"/>
          </p:cNvSpPr>
          <p:nvPr>
            <p:ph type="body" idx="1"/>
          </p:nvPr>
        </p:nvSpPr>
        <p:spPr>
          <a:xfrm>
            <a:off x="747925" y="1930157"/>
            <a:ext cx="5844261" cy="2556783"/>
          </a:xfrm>
          <a:prstGeom prst="rect">
            <a:avLst/>
          </a:prstGeom>
        </p:spPr>
        <p:txBody>
          <a:bodyPr lIns="91425" tIns="91425" rIns="91425" bIns="91425" anchor="t" anchorCtr="0">
            <a:noAutofit/>
          </a:bodyPr>
          <a:lstStyle/>
          <a:p>
            <a:pPr algn="just">
              <a:buNone/>
            </a:pPr>
            <a:r>
              <a:rPr lang="fr-FR" sz="1500" dirty="0"/>
              <a:t>Application spécialement conçue pour automatiser les taches et gagne du temps.</a:t>
            </a:r>
            <a:endParaRPr lang="en-US" sz="1500" dirty="0"/>
          </a:p>
          <a:p>
            <a:pPr algn="just">
              <a:buNone/>
            </a:pPr>
            <a:r>
              <a:rPr lang="fr-FR" sz="1500" dirty="0"/>
              <a:t>C’est pour ça on essayer de digitaliser des taches de routine. </a:t>
            </a:r>
          </a:p>
          <a:p>
            <a:pPr algn="just">
              <a:buNone/>
            </a:pPr>
            <a:r>
              <a:rPr lang="fr-FR" sz="1500" dirty="0"/>
              <a:t>On ait besoin d'utiliser la technologie dans notre société pour facilite notre vie.</a:t>
            </a:r>
          </a:p>
          <a:p>
            <a:pPr algn="just">
              <a:buNone/>
            </a:pPr>
            <a:endParaRPr lang="en-US" sz="1500" dirty="0"/>
          </a:p>
          <a:p>
            <a:pPr algn="just">
              <a:buNone/>
            </a:pPr>
            <a:r>
              <a:rPr lang="fr-FR" sz="1500" dirty="0"/>
              <a:t>Mais notre application n'a pas encore fini, on peut le développer plus par Example automatisation de la création des emplois du temps automatique. Et pourquoi pas d'utiliser l'IA (intelligence artificielle)</a:t>
            </a:r>
            <a:endParaRPr lang="en" sz="900" u="sng" dirty="0">
              <a:hlinkClick r:id="rId3"/>
            </a:endParaRPr>
          </a:p>
        </p:txBody>
      </p:sp>
    </p:spTree>
    <p:extLst>
      <p:ext uri="{BB962C8B-B14F-4D97-AF65-F5344CB8AC3E}">
        <p14:creationId xmlns:p14="http://schemas.microsoft.com/office/powerpoint/2010/main" val="291120277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hape 548">
            <a:extLst>
              <a:ext uri="{FF2B5EF4-FFF2-40B4-BE49-F238E27FC236}">
                <a16:creationId xmlns:a16="http://schemas.microsoft.com/office/drawing/2014/main" id="{5D88C249-9989-41CC-8E78-597829B97392}"/>
              </a:ext>
            </a:extLst>
          </p:cNvPr>
          <p:cNvSpPr txBox="1">
            <a:spLocks noGrp="1"/>
          </p:cNvSpPr>
          <p:nvPr>
            <p:ph type="title"/>
          </p:nvPr>
        </p:nvSpPr>
        <p:spPr>
          <a:xfrm>
            <a:off x="1359296" y="559810"/>
            <a:ext cx="6140399" cy="1106347"/>
          </a:xfrm>
          <a:prstGeom prst="rect">
            <a:avLst/>
          </a:prstGeom>
        </p:spPr>
        <p:txBody>
          <a:bodyPr lIns="91425" tIns="91425" rIns="91425" bIns="91425" anchor="b" anchorCtr="0">
            <a:noAutofit/>
          </a:bodyPr>
          <a:lstStyle/>
          <a:p>
            <a:pPr lvl="0" algn="ctr"/>
            <a:r>
              <a:rPr lang="fr-FR" sz="3200" u="sng" dirty="0"/>
              <a:t>merci </a:t>
            </a:r>
            <a:br>
              <a:rPr lang="fr-FR" sz="3200" u="sng" dirty="0"/>
            </a:br>
            <a:r>
              <a:rPr lang="fr-FR" sz="3200" u="sng" dirty="0"/>
              <a:t>pour votre attention</a:t>
            </a:r>
            <a:endParaRPr lang="fr-FR" sz="1100" u="sng" dirty="0"/>
          </a:p>
        </p:txBody>
      </p:sp>
      <p:sp>
        <p:nvSpPr>
          <p:cNvPr id="3" name="Shape 548">
            <a:extLst>
              <a:ext uri="{FF2B5EF4-FFF2-40B4-BE49-F238E27FC236}">
                <a16:creationId xmlns:a16="http://schemas.microsoft.com/office/drawing/2014/main" id="{526B9141-8060-4AC8-B464-1F58FDA8689F}"/>
              </a:ext>
            </a:extLst>
          </p:cNvPr>
          <p:cNvSpPr txBox="1">
            <a:spLocks/>
          </p:cNvSpPr>
          <p:nvPr/>
        </p:nvSpPr>
        <p:spPr>
          <a:xfrm>
            <a:off x="2105244" y="2124961"/>
            <a:ext cx="4933511" cy="657004"/>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fr-FR" sz="2800" b="0" dirty="0">
                <a:solidFill>
                  <a:schemeClr val="tx1"/>
                </a:solidFill>
                <a:latin typeface="Segoe UI Semibold" panose="020B0702040204020203" pitchFamily="34" charset="0"/>
                <a:cs typeface="Segoe UI Semibold" panose="020B0702040204020203" pitchFamily="34" charset="0"/>
              </a:rPr>
              <a:t>Avez-vous des questions ?</a:t>
            </a:r>
            <a:endParaRPr lang="fr-FR" sz="1050" b="0" dirty="0">
              <a:solidFill>
                <a:schemeClr val="tx1"/>
              </a:solidFill>
              <a:latin typeface="Segoe UI Semibold" panose="020B0702040204020203" pitchFamily="34" charset="0"/>
              <a:cs typeface="Segoe UI Semibold" panose="020B0702040204020203" pitchFamily="34" charset="0"/>
            </a:endParaRPr>
          </a:p>
        </p:txBody>
      </p:sp>
      <p:sp>
        <p:nvSpPr>
          <p:cNvPr id="5" name="Shape 548">
            <a:extLst>
              <a:ext uri="{FF2B5EF4-FFF2-40B4-BE49-F238E27FC236}">
                <a16:creationId xmlns:a16="http://schemas.microsoft.com/office/drawing/2014/main" id="{87B571B9-50E9-400F-8B80-CE039E18FE3A}"/>
              </a:ext>
            </a:extLst>
          </p:cNvPr>
          <p:cNvSpPr txBox="1">
            <a:spLocks/>
          </p:cNvSpPr>
          <p:nvPr/>
        </p:nvSpPr>
        <p:spPr>
          <a:xfrm>
            <a:off x="107361" y="3731468"/>
            <a:ext cx="3199366" cy="110634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fr-FR" sz="1600" b="0" dirty="0">
                <a:solidFill>
                  <a:schemeClr val="bg2">
                    <a:lumMod val="50000"/>
                  </a:schemeClr>
                </a:solidFill>
              </a:rPr>
              <a:t>Projet réalise et présente par:</a:t>
            </a:r>
          </a:p>
          <a:p>
            <a:r>
              <a:rPr lang="fr-FR" sz="1600" b="0" dirty="0">
                <a:solidFill>
                  <a:schemeClr val="bg2">
                    <a:lumMod val="50000"/>
                  </a:schemeClr>
                </a:solidFill>
              </a:rPr>
              <a:t>	</a:t>
            </a:r>
            <a:r>
              <a:rPr lang="fr-FR" sz="1400" b="0" dirty="0">
                <a:solidFill>
                  <a:schemeClr val="bg2">
                    <a:lumMod val="75000"/>
                  </a:schemeClr>
                </a:solidFill>
              </a:rPr>
              <a:t>LAKFIFI Abdelhalim</a:t>
            </a:r>
          </a:p>
          <a:p>
            <a:r>
              <a:rPr lang="fr-FR" sz="1400" b="0" dirty="0">
                <a:solidFill>
                  <a:schemeClr val="bg2">
                    <a:lumMod val="50000"/>
                  </a:schemeClr>
                </a:solidFill>
              </a:rPr>
              <a:t>	</a:t>
            </a:r>
            <a:r>
              <a:rPr lang="fr-FR" sz="1400" b="0" dirty="0">
                <a:solidFill>
                  <a:schemeClr val="bg2">
                    <a:lumMod val="75000"/>
                  </a:schemeClr>
                </a:solidFill>
              </a:rPr>
              <a:t>AKRABOU Zakaria </a:t>
            </a:r>
            <a:endParaRPr lang="fr-FR" sz="600" b="0" dirty="0">
              <a:solidFill>
                <a:schemeClr val="bg2">
                  <a:lumMod val="75000"/>
                </a:schemeClr>
              </a:solidFill>
            </a:endParaRPr>
          </a:p>
        </p:txBody>
      </p:sp>
      <p:pic>
        <p:nvPicPr>
          <p:cNvPr id="13" name="Image 12">
            <a:extLst>
              <a:ext uri="{FF2B5EF4-FFF2-40B4-BE49-F238E27FC236}">
                <a16:creationId xmlns:a16="http://schemas.microsoft.com/office/drawing/2014/main" id="{46A43CC2-EF1B-411E-A26C-72349366D313}"/>
              </a:ext>
            </a:extLst>
          </p:cNvPr>
          <p:cNvPicPr>
            <a:picLocks noChangeAspect="1"/>
          </p:cNvPicPr>
          <p:nvPr/>
        </p:nvPicPr>
        <p:blipFill>
          <a:blip r:embed="rId3"/>
          <a:stretch>
            <a:fillRect/>
          </a:stretch>
        </p:blipFill>
        <p:spPr>
          <a:xfrm>
            <a:off x="5007936" y="3049815"/>
            <a:ext cx="1934042" cy="1974673"/>
          </a:xfrm>
          <a:prstGeom prst="rect">
            <a:avLst/>
          </a:prstGeom>
        </p:spPr>
      </p:pic>
    </p:spTree>
    <p:extLst>
      <p:ext uri="{BB962C8B-B14F-4D97-AF65-F5344CB8AC3E}">
        <p14:creationId xmlns:p14="http://schemas.microsoft.com/office/powerpoint/2010/main" val="42952143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sym typeface="Arial"/>
              </a:rPr>
              <a:t>INTRODUCTION</a:t>
            </a:r>
            <a:endParaRPr lang="en" sz="4800" u="sng" dirty="0">
              <a:sym typeface="Arial"/>
            </a:endParaRPr>
          </a:p>
        </p:txBody>
      </p:sp>
      <p:sp>
        <p:nvSpPr>
          <p:cNvPr id="522" name="Shape 522"/>
          <p:cNvSpPr txBox="1"/>
          <p:nvPr/>
        </p:nvSpPr>
        <p:spPr>
          <a:xfrm>
            <a:off x="747925" y="1397119"/>
            <a:ext cx="6530400" cy="987600"/>
          </a:xfrm>
          <a:prstGeom prst="rect">
            <a:avLst/>
          </a:prstGeom>
          <a:noFill/>
          <a:ln>
            <a:noFill/>
          </a:ln>
        </p:spPr>
        <p:txBody>
          <a:bodyPr lIns="91425" tIns="91425" rIns="91425" bIns="91425" anchor="t" anchorCtr="0">
            <a:noAutofit/>
          </a:bodyPr>
          <a:lstStyle/>
          <a:p>
            <a:pPr lvl="0" algn="just">
              <a:spcBef>
                <a:spcPts val="600"/>
              </a:spcBef>
            </a:pPr>
            <a:r>
              <a:rPr lang="fr-FR" dirty="0">
                <a:latin typeface="Dosis" panose="020B0604020202020204" charset="0"/>
              </a:rPr>
              <a:t>         L’application spécialement conçu pour gérer les tâches administratives quotidiennes des écoles. Un logiciel de gestion scolaire permet aux écoles de surveiller numériquement les activités quotidiennes ainsi que de gérer toutes les ressources et informations sur une seule plateforme.</a:t>
            </a:r>
            <a:endParaRPr lang="en" sz="1200" b="1" dirty="0">
              <a:solidFill>
                <a:srgbClr val="3D4965"/>
              </a:solidFill>
              <a:latin typeface="Dosis" panose="020B0604020202020204" charset="0"/>
              <a:ea typeface="Dosis"/>
              <a:cs typeface="Dosis"/>
              <a:sym typeface="Dosis"/>
            </a:endParaRPr>
          </a:p>
        </p:txBody>
      </p:sp>
      <p:sp>
        <p:nvSpPr>
          <p:cNvPr id="523" name="Shape 523"/>
          <p:cNvSpPr txBox="1"/>
          <p:nvPr/>
        </p:nvSpPr>
        <p:spPr>
          <a:xfrm>
            <a:off x="620335" y="2699413"/>
            <a:ext cx="6657990"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3D4965"/>
              </a:solidFill>
              <a:latin typeface="Dosis"/>
              <a:ea typeface="Dosis"/>
              <a:cs typeface="Dosis"/>
              <a:sym typeface="Dosis"/>
            </a:endParaRPr>
          </a:p>
        </p:txBody>
      </p:sp>
      <p:pic>
        <p:nvPicPr>
          <p:cNvPr id="3" name="Image 2">
            <a:extLst>
              <a:ext uri="{FF2B5EF4-FFF2-40B4-BE49-F238E27FC236}">
                <a16:creationId xmlns:a16="http://schemas.microsoft.com/office/drawing/2014/main" id="{C34A2D71-D9B6-4A4F-A986-78D9E338C6B3}"/>
              </a:ext>
            </a:extLst>
          </p:cNvPr>
          <p:cNvPicPr>
            <a:picLocks noChangeAspect="1"/>
          </p:cNvPicPr>
          <p:nvPr/>
        </p:nvPicPr>
        <p:blipFill>
          <a:blip r:embed="rId3"/>
          <a:stretch>
            <a:fillRect/>
          </a:stretch>
        </p:blipFill>
        <p:spPr>
          <a:xfrm>
            <a:off x="1669314" y="2510768"/>
            <a:ext cx="4571998" cy="231868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t>PROBLEMATIQUE</a:t>
            </a:r>
            <a:endParaRPr lang="en" sz="4800" u="sng" dirty="0"/>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rtl="0">
              <a:spcBef>
                <a:spcPts val="0"/>
              </a:spcBef>
              <a:buNone/>
            </a:pPr>
            <a:r>
              <a:rPr lang="en" sz="1200" dirty="0"/>
              <a:t>.</a:t>
            </a:r>
          </a:p>
        </p:txBody>
      </p:sp>
      <p:sp>
        <p:nvSpPr>
          <p:cNvPr id="658" name="Shape 658"/>
          <p:cNvSpPr txBox="1">
            <a:spLocks noGrp="1"/>
          </p:cNvSpPr>
          <p:nvPr>
            <p:ph type="body" idx="1"/>
          </p:nvPr>
        </p:nvSpPr>
        <p:spPr>
          <a:xfrm>
            <a:off x="535274" y="2041451"/>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difficulté</a:t>
            </a:r>
            <a:r>
              <a:rPr lang="en-US" b="1" dirty="0"/>
              <a:t> de recherche des </a:t>
            </a:r>
            <a:r>
              <a:rPr lang="en-US" b="1" dirty="0" err="1"/>
              <a:t>informations</a:t>
            </a:r>
            <a:endParaRPr lang="en" sz="1200" dirty="0"/>
          </a:p>
        </p:txBody>
      </p:sp>
      <p:sp>
        <p:nvSpPr>
          <p:cNvPr id="659" name="Shape 659"/>
          <p:cNvSpPr txBox="1">
            <a:spLocks noGrp="1"/>
          </p:cNvSpPr>
          <p:nvPr>
            <p:ph type="body" idx="2"/>
          </p:nvPr>
        </p:nvSpPr>
        <p:spPr>
          <a:xfrm>
            <a:off x="2926588" y="2041451"/>
            <a:ext cx="2125500" cy="1309694"/>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perdre</a:t>
            </a:r>
            <a:r>
              <a:rPr lang="en-US" b="1" dirty="0"/>
              <a:t> du temps dans </a:t>
            </a:r>
            <a:r>
              <a:rPr lang="en-US" b="1" dirty="0" err="1"/>
              <a:t>l'inscription</a:t>
            </a:r>
            <a:r>
              <a:rPr lang="en-US" b="1" dirty="0"/>
              <a:t> des </a:t>
            </a:r>
            <a:r>
              <a:rPr lang="en-US" b="1" dirty="0" err="1"/>
              <a:t>étudiants</a:t>
            </a:r>
            <a:endParaRPr lang="en" sz="1200" dirty="0"/>
          </a:p>
        </p:txBody>
      </p:sp>
      <p:sp>
        <p:nvSpPr>
          <p:cNvPr id="660" name="Shape 660"/>
          <p:cNvSpPr txBox="1">
            <a:spLocks noGrp="1"/>
          </p:cNvSpPr>
          <p:nvPr>
            <p:ph type="body" idx="3"/>
          </p:nvPr>
        </p:nvSpPr>
        <p:spPr>
          <a:xfrm>
            <a:off x="5216631" y="2046145"/>
            <a:ext cx="2125500" cy="1305000"/>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b="1" dirty="0"/>
              <a:t>perdre des exercices de travaux dirigés</a:t>
            </a:r>
            <a:endParaRPr lang="fr-FR" sz="1200" dirty="0"/>
          </a:p>
        </p:txBody>
      </p:sp>
    </p:spTree>
    <p:extLst>
      <p:ext uri="{BB962C8B-B14F-4D97-AF65-F5344CB8AC3E}">
        <p14:creationId xmlns:p14="http://schemas.microsoft.com/office/powerpoint/2010/main" val="24436796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algn="ctr"/>
            <a:r>
              <a:rPr lang="en-US" sz="4400" u="sng" dirty="0"/>
              <a:t>SOLUTION  PROPOSÉE</a:t>
            </a:r>
          </a:p>
        </p:txBody>
      </p:sp>
      <p:sp>
        <p:nvSpPr>
          <p:cNvPr id="572" name="Shape 572"/>
          <p:cNvSpPr txBox="1">
            <a:spLocks noGrp="1"/>
          </p:cNvSpPr>
          <p:nvPr>
            <p:ph type="body" idx="1"/>
          </p:nvPr>
        </p:nvSpPr>
        <p:spPr>
          <a:xfrm>
            <a:off x="747925"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 dirty="0"/>
              <a:t>Automatise les taches de la recherche et d’enregistrement</a:t>
            </a:r>
          </a:p>
        </p:txBody>
      </p:sp>
      <p:sp>
        <p:nvSpPr>
          <p:cNvPr id="573" name="Shape 573"/>
          <p:cNvSpPr txBox="1">
            <a:spLocks noGrp="1"/>
          </p:cNvSpPr>
          <p:nvPr>
            <p:ph type="body" idx="2"/>
          </p:nvPr>
        </p:nvSpPr>
        <p:spPr>
          <a:xfrm>
            <a:off x="2953086"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L'utilisateur de la base de données peut voir toutes les informations et peut également les modifier si nécessaire.</a:t>
            </a:r>
            <a:endParaRPr lang="en" b="1" dirty="0"/>
          </a:p>
        </p:txBody>
      </p:sp>
      <p:sp>
        <p:nvSpPr>
          <p:cNvPr id="574" name="Shape 574"/>
          <p:cNvSpPr txBox="1">
            <a:spLocks noGrp="1"/>
          </p:cNvSpPr>
          <p:nvPr>
            <p:ph type="body" idx="3"/>
          </p:nvPr>
        </p:nvSpPr>
        <p:spPr>
          <a:xfrm>
            <a:off x="5158248"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Sauvegarde des TP des étudiants dans un serveur local</a:t>
            </a:r>
            <a:endParaRPr lang="en" b="1" dirty="0"/>
          </a:p>
        </p:txBody>
      </p:sp>
    </p:spTree>
    <p:extLst>
      <p:ext uri="{BB962C8B-B14F-4D97-AF65-F5344CB8AC3E}">
        <p14:creationId xmlns:p14="http://schemas.microsoft.com/office/powerpoint/2010/main" val="19851176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a:lnSpc>
                <a:spcPct val="200000"/>
              </a:lnSpc>
            </a:pPr>
            <a:r>
              <a:rPr lang="en-US" sz="1400" dirty="0">
                <a:latin typeface="Bookman Old Style" panose="02050604050505020204" pitchFamily="18" charset="0"/>
              </a:rPr>
              <a:t> </a:t>
            </a:r>
            <a:r>
              <a:rPr lang="fr-FR" sz="1600" b="1" dirty="0">
                <a:latin typeface="Bookman Old Style" panose="02050604050505020204" pitchFamily="18" charset="0"/>
              </a:rPr>
              <a:t>Analyse</a:t>
            </a:r>
            <a:r>
              <a:rPr lang="en-US" sz="1600" b="1" dirty="0">
                <a:latin typeface="Bookman Old Style" panose="02050604050505020204" pitchFamily="18" charset="0"/>
              </a:rPr>
              <a:t> et </a:t>
            </a:r>
            <a:r>
              <a:rPr lang="fr-FR" sz="1600" b="1" dirty="0">
                <a:latin typeface="Bookman Old Style" panose="02050604050505020204" pitchFamily="18" charset="0"/>
              </a:rPr>
              <a:t>Spécification</a:t>
            </a:r>
          </a:p>
          <a:p>
            <a:pPr>
              <a:lnSpc>
                <a:spcPct val="200000"/>
              </a:lnSpc>
            </a:pPr>
            <a:r>
              <a:rPr lang="en-US" sz="1400" dirty="0">
                <a:latin typeface="Bookman Old Style" panose="02050604050505020204" pitchFamily="18" charset="0"/>
              </a:rPr>
              <a:t> Conception</a:t>
            </a: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Réalisation</a:t>
            </a:r>
          </a:p>
          <a:p>
            <a:pPr>
              <a:lnSpc>
                <a:spcPct val="200000"/>
              </a:lnSpc>
            </a:pPr>
            <a:r>
              <a:rPr lang="en-US" sz="14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28099933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5" y="1363153"/>
            <a:ext cx="3196754" cy="2581526"/>
          </a:xfrm>
          <a:prstGeom prst="rect">
            <a:avLst/>
          </a:prstGeom>
        </p:spPr>
        <p:txBody>
          <a:bodyPr lIns="91425" tIns="91425" rIns="91425" bIns="91425" anchor="t" anchorCtr="0">
            <a:noAutofit/>
          </a:bodyPr>
          <a:lstStyle/>
          <a:p>
            <a:pPr lvl="0">
              <a:buNone/>
            </a:pPr>
            <a:r>
              <a:rPr lang="fr-FR" sz="2400" b="1" u="sng" dirty="0"/>
              <a:t>Coté administrateur </a:t>
            </a:r>
          </a:p>
          <a:p>
            <a:pPr marL="342900" indent="-342900"/>
            <a:r>
              <a:rPr lang="fr-FR" sz="1600" dirty="0">
                <a:latin typeface="Bookman Old Style" panose="02050604050505020204" pitchFamily="18" charset="0"/>
              </a:rPr>
              <a:t>S’authentifier</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Ajout</a:t>
            </a:r>
            <a:r>
              <a:rPr lang="en-US" sz="1600" dirty="0">
                <a:latin typeface="Bookman Old Style" panose="02050604050505020204" pitchFamily="18" charset="0"/>
              </a:rPr>
              <a:t>/Modification/ Suppression des </a:t>
            </a:r>
            <a:r>
              <a:rPr lang="fr-FR" sz="1600" dirty="0">
                <a:latin typeface="Bookman Old Style" panose="02050604050505020204" pitchFamily="18" charset="0"/>
              </a:rPr>
              <a:t>informations</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Implémentation de paiements</a:t>
            </a: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fr-FR" sz="3700" b="0" dirty="0"/>
              <a:t>LES BESOINS FONCTIONNELS</a:t>
            </a:r>
            <a:endParaRPr lang="en-US" sz="3700" b="0" dirty="0"/>
          </a:p>
        </p:txBody>
      </p:sp>
      <p:sp>
        <p:nvSpPr>
          <p:cNvPr id="7" name="Shape 564">
            <a:extLst>
              <a:ext uri="{FF2B5EF4-FFF2-40B4-BE49-F238E27FC236}">
                <a16:creationId xmlns:a16="http://schemas.microsoft.com/office/drawing/2014/main" id="{119D92E2-9A1F-405C-A43D-6058D2B74D4C}"/>
              </a:ext>
            </a:extLst>
          </p:cNvPr>
          <p:cNvSpPr txBox="1">
            <a:spLocks/>
          </p:cNvSpPr>
          <p:nvPr/>
        </p:nvSpPr>
        <p:spPr>
          <a:xfrm>
            <a:off x="4338083" y="1363152"/>
            <a:ext cx="3111694" cy="241140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9pPr>
          </a:lstStyle>
          <a:p>
            <a:pPr>
              <a:buFont typeface="Dosis"/>
              <a:buNone/>
            </a:pPr>
            <a:r>
              <a:rPr lang="fr-FR" sz="2400" b="1" u="sng" dirty="0"/>
              <a:t>Coté Etudiant </a:t>
            </a:r>
          </a:p>
          <a:p>
            <a:pPr marL="342900" indent="-342900"/>
            <a:r>
              <a:rPr lang="fr-FR" sz="1600" dirty="0">
                <a:latin typeface="Bookman Old Style" panose="02050604050505020204" pitchFamily="18" charset="0"/>
              </a:rPr>
              <a:t>S’authentifier</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Accès au résultat</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Téléchargement et parcourir ses fichier au server</a:t>
            </a:r>
          </a:p>
        </p:txBody>
      </p:sp>
      <p:cxnSp>
        <p:nvCxnSpPr>
          <p:cNvPr id="5" name="Connecteur droit 4">
            <a:extLst>
              <a:ext uri="{FF2B5EF4-FFF2-40B4-BE49-F238E27FC236}">
                <a16:creationId xmlns:a16="http://schemas.microsoft.com/office/drawing/2014/main" id="{F9C21952-CEBC-4FD6-83D4-3C8F4C993922}"/>
              </a:ext>
            </a:extLst>
          </p:cNvPr>
          <p:cNvCxnSpPr/>
          <p:nvPr/>
        </p:nvCxnSpPr>
        <p:spPr>
          <a:xfrm>
            <a:off x="3870251" y="1306476"/>
            <a:ext cx="0" cy="253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504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108242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Problématique</a:t>
            </a: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400" dirty="0">
                <a:latin typeface="Bookman Old Style" panose="02050604050505020204" pitchFamily="18" charset="0"/>
              </a:rPr>
              <a:t> </a:t>
            </a:r>
            <a:r>
              <a:rPr lang="fr-FR" sz="1400" dirty="0">
                <a:latin typeface="Bookman Old Style" panose="02050604050505020204" pitchFamily="18" charset="0"/>
              </a:rPr>
              <a:t>Analyse</a:t>
            </a:r>
            <a:r>
              <a:rPr lang="en-US" sz="1400" dirty="0">
                <a:latin typeface="Bookman Old Style" panose="02050604050505020204" pitchFamily="18" charset="0"/>
              </a:rPr>
              <a:t> et </a:t>
            </a:r>
            <a:r>
              <a:rPr lang="fr-FR" sz="1400" dirty="0">
                <a:latin typeface="Bookman Old Style" panose="02050604050505020204" pitchFamily="18" charset="0"/>
              </a:rPr>
              <a:t>Spécification</a:t>
            </a:r>
            <a:endParaRPr lang="fr-FR" sz="1600"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en-US" sz="1600" b="1" dirty="0">
                <a:latin typeface="Bookman Old Style" panose="02050604050505020204" pitchFamily="18" charset="0"/>
              </a:rPr>
              <a:t>Conception</a:t>
            </a:r>
            <a:endParaRPr lang="en-US" sz="1400" b="1"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fr-FR" sz="1400" dirty="0">
                <a:latin typeface="Bookman Old Style" panose="02050604050505020204" pitchFamily="18" charset="0"/>
              </a:rPr>
              <a:t>Réalisation</a:t>
            </a:r>
          </a:p>
          <a:p>
            <a:pPr>
              <a:lnSpc>
                <a:spcPct val="200000"/>
              </a:lnSpc>
            </a:pPr>
            <a:r>
              <a:rPr lang="en-US" sz="1400" dirty="0">
                <a:latin typeface="Bookman Old Style" panose="02050604050505020204" pitchFamily="18" charset="0"/>
              </a:rPr>
              <a:t> Conclusion</a:t>
            </a:r>
            <a:endParaRPr lang="en" sz="1400" dirty="0"/>
          </a:p>
        </p:txBody>
      </p:sp>
    </p:spTree>
    <p:extLst>
      <p:ext uri="{BB962C8B-B14F-4D97-AF65-F5344CB8AC3E}">
        <p14:creationId xmlns:p14="http://schemas.microsoft.com/office/powerpoint/2010/main" val="34088645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2159250" y="425302"/>
            <a:ext cx="4825500" cy="1174166"/>
          </a:xfrm>
          <a:prstGeom prst="rect">
            <a:avLst/>
          </a:prstGeom>
        </p:spPr>
        <p:txBody>
          <a:bodyPr lIns="91425" tIns="91425" rIns="91425" bIns="91425" anchor="ctr" anchorCtr="0">
            <a:noAutofit/>
          </a:bodyPr>
          <a:lstStyle/>
          <a:p>
            <a:pPr>
              <a:buNone/>
            </a:pPr>
            <a:r>
              <a:rPr lang="fr-FR" sz="3700" b="0" dirty="0">
                <a:solidFill>
                  <a:srgbClr val="3C78D8"/>
                </a:solidFill>
                <a:latin typeface="Sniglet"/>
                <a:sym typeface="Sniglet"/>
              </a:rPr>
              <a:t>Architecture de l’application</a:t>
            </a:r>
            <a:endParaRPr lang="en-US" sz="3700" b="0" dirty="0">
              <a:solidFill>
                <a:srgbClr val="3C78D8"/>
              </a:solidFill>
              <a:latin typeface="Sniglet"/>
              <a:sym typeface="Sniglet"/>
            </a:endParaRPr>
          </a:p>
          <a:p>
            <a:pPr lvl="0">
              <a:spcBef>
                <a:spcPts val="0"/>
              </a:spcBef>
              <a:buNone/>
            </a:pPr>
            <a:endParaRPr lang="en" dirty="0"/>
          </a:p>
        </p:txBody>
      </p:sp>
      <p:pic>
        <p:nvPicPr>
          <p:cNvPr id="5" name="Image 4">
            <a:extLst>
              <a:ext uri="{FF2B5EF4-FFF2-40B4-BE49-F238E27FC236}">
                <a16:creationId xmlns:a16="http://schemas.microsoft.com/office/drawing/2014/main" id="{6BF51CA7-68BA-487E-86F5-867D36579B02}"/>
              </a:ext>
            </a:extLst>
          </p:cNvPr>
          <p:cNvPicPr>
            <a:picLocks noChangeAspect="1"/>
          </p:cNvPicPr>
          <p:nvPr/>
        </p:nvPicPr>
        <p:blipFill>
          <a:blip r:embed="rId3"/>
          <a:stretch>
            <a:fillRect/>
          </a:stretch>
        </p:blipFill>
        <p:spPr>
          <a:xfrm>
            <a:off x="1138237" y="1625317"/>
            <a:ext cx="6867525" cy="2533650"/>
          </a:xfrm>
          <a:prstGeom prst="rect">
            <a:avLst/>
          </a:prstGeom>
        </p:spPr>
      </p:pic>
    </p:spTree>
  </p:cSld>
  <p:clrMapOvr>
    <a:masterClrMapping/>
  </p:clrMapOvr>
  <p:transition spd="slow">
    <p:cut/>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754</TotalTime>
  <Words>460</Words>
  <Application>Microsoft Office PowerPoint</Application>
  <PresentationFormat>Affichage à l'écran (16:9)</PresentationFormat>
  <Paragraphs>113</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Segoe UI Semibold</vt:lpstr>
      <vt:lpstr>Dosis</vt:lpstr>
      <vt:lpstr>Arial</vt:lpstr>
      <vt:lpstr>Sniglet</vt:lpstr>
      <vt:lpstr>Bookman Old Style</vt:lpstr>
      <vt:lpstr>Dotum</vt:lpstr>
      <vt:lpstr>Friar template</vt:lpstr>
      <vt:lpstr>Présentation PowerPoint</vt:lpstr>
      <vt:lpstr>Plan</vt:lpstr>
      <vt:lpstr>INTRODUCTION</vt:lpstr>
      <vt:lpstr>PROBLEMATIQUE</vt:lpstr>
      <vt:lpstr>SOLUTION  PROPOSÉE</vt:lpstr>
      <vt:lpstr>Plan</vt:lpstr>
      <vt:lpstr>LES BESOINS FONCTIONNELS</vt:lpstr>
      <vt:lpstr>Plan</vt:lpstr>
      <vt:lpstr>Présentation PowerPoint</vt:lpstr>
      <vt:lpstr>Le MCC (modèle conceptuel de communication)</vt:lpstr>
      <vt:lpstr>Methode de travaille en cascade</vt:lpstr>
      <vt:lpstr>Le MCD (Modèle conceptuel de données)</vt:lpstr>
      <vt:lpstr>Le MLD (Modèle logique de données)</vt:lpstr>
      <vt:lpstr>Le MPD (Modèle physique de données)</vt:lpstr>
      <vt:lpstr>INTERROGATION DE LA BASE DE DONNEES </vt:lpstr>
      <vt:lpstr>Plan</vt:lpstr>
      <vt:lpstr>LES TECHNOLOGIES UTILISES</vt:lpstr>
      <vt:lpstr>Formule de configuration ip serveur</vt:lpstr>
      <vt:lpstr>Présentation PowerPoint</vt:lpstr>
      <vt:lpstr>Présentation PowerPoint</vt:lpstr>
      <vt:lpstr>Présentation PowerPoint</vt:lpstr>
      <vt:lpstr>Plan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CodinSchool Management</dc:title>
  <cp:lastModifiedBy>Abdelhalim Lakfifi</cp:lastModifiedBy>
  <cp:revision>43</cp:revision>
  <dcterms:modified xsi:type="dcterms:W3CDTF">2021-07-01T14:15:58Z</dcterms:modified>
</cp:coreProperties>
</file>