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2" r:id="rId4"/>
    <p:sldId id="277" r:id="rId5"/>
    <p:sldId id="264" r:id="rId6"/>
    <p:sldId id="263" r:id="rId7"/>
    <p:sldId id="275" r:id="rId8"/>
    <p:sldId id="276" r:id="rId9"/>
    <p:sldId id="266" r:id="rId10"/>
    <p:sldId id="267" r:id="rId11"/>
    <p:sldId id="273" r:id="rId12"/>
    <p:sldId id="274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CFA2CB-CE32-1549-A4C2-649EC9AC87E4}">
          <p14:sldIdLst>
            <p14:sldId id="256"/>
            <p14:sldId id="265"/>
            <p14:sldId id="262"/>
            <p14:sldId id="277"/>
            <p14:sldId id="264"/>
            <p14:sldId id="263"/>
            <p14:sldId id="275"/>
            <p14:sldId id="276"/>
            <p14:sldId id="266"/>
            <p14:sldId id="267"/>
            <p14:sldId id="273"/>
            <p14:sldId id="274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AEF15-4276-994D-B8A5-0B427A477A2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43022-ACD0-6842-A1B6-DAB5A882E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3022-ACD0-6842-A1B6-DAB5A882E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6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43022-ACD0-6842-A1B6-DAB5A882E4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alaxy.ansib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74B3-6D9F-7C4E-A363-DC43603AB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67" y="1803405"/>
            <a:ext cx="10144897" cy="1825096"/>
          </a:xfrm>
        </p:spPr>
        <p:txBody>
          <a:bodyPr>
            <a:normAutofit/>
          </a:bodyPr>
          <a:lstStyle/>
          <a:p>
            <a:r>
              <a:rPr lang="en-US" dirty="0"/>
              <a:t>Ansible -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6029B2-D99D-66CF-CAC4-099446F4E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Inventory, Config Files, Playbooks, Rolls, and Collections</a:t>
            </a:r>
          </a:p>
        </p:txBody>
      </p:sp>
    </p:spTree>
    <p:extLst>
      <p:ext uri="{BB962C8B-B14F-4D97-AF65-F5344CB8AC3E}">
        <p14:creationId xmlns:p14="http://schemas.microsoft.com/office/powerpoint/2010/main" val="328275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Ansible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4272-C6A2-884B-B73D-9F60EB8217CA}"/>
              </a:ext>
            </a:extLst>
          </p:cNvPr>
          <p:cNvSpPr txBox="1"/>
          <p:nvPr/>
        </p:nvSpPr>
        <p:spPr>
          <a:xfrm>
            <a:off x="1467678" y="4800600"/>
            <a:ext cx="10038522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student@workstation</a:t>
            </a:r>
            <a:r>
              <a:rPr lang="en-US" dirty="0">
                <a:solidFill>
                  <a:schemeClr val="bg1"/>
                </a:solidFill>
              </a:rPr>
              <a:t> ~]$ ansible-galaxy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My_Role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My_Role</a:t>
            </a:r>
            <a:r>
              <a:rPr lang="en-US" dirty="0">
                <a:solidFill>
                  <a:schemeClr val="bg1"/>
                </a:solidFill>
              </a:rPr>
              <a:t> was created successfully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24B-DFBE-004F-A6B6-879324835B2C}"/>
              </a:ext>
            </a:extLst>
          </p:cNvPr>
          <p:cNvSpPr txBox="1"/>
          <p:nvPr/>
        </p:nvSpPr>
        <p:spPr>
          <a:xfrm>
            <a:off x="1076739" y="2239330"/>
            <a:ext cx="10038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Use the </a:t>
            </a:r>
            <a:r>
              <a:rPr lang="en-US" b="1" dirty="0"/>
              <a:t>ansible-galaxy </a:t>
            </a:r>
            <a:r>
              <a:rPr lang="en-US" b="1" dirty="0" err="1"/>
              <a:t>init</a:t>
            </a:r>
            <a:r>
              <a:rPr lang="en-US" b="1" dirty="0"/>
              <a:t> &lt;</a:t>
            </a:r>
            <a:r>
              <a:rPr lang="en-US" b="1" dirty="0" err="1"/>
              <a:t>RoleName</a:t>
            </a:r>
            <a:r>
              <a:rPr lang="en-US" b="1" dirty="0"/>
              <a:t>&gt;</a:t>
            </a:r>
            <a:r>
              <a:rPr lang="en-US" dirty="0"/>
              <a:t> command to create a Role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Empty directories or unused directories can be deleted to clean up the Role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Populate the various Role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have the following components (at minimum):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 err="1"/>
              <a:t>README.md</a:t>
            </a: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meta/</a:t>
            </a:r>
            <a:r>
              <a:rPr lang="en-US" dirty="0" err="1"/>
              <a:t>main.yaml</a:t>
            </a:r>
            <a:r>
              <a:rPr lang="en-US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tasks/</a:t>
            </a:r>
            <a:r>
              <a:rPr lang="en-US" dirty="0" err="1"/>
              <a:t>main.yaml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38" y="97108"/>
            <a:ext cx="8610600" cy="1293028"/>
          </a:xfrm>
        </p:spPr>
        <p:txBody>
          <a:bodyPr/>
          <a:lstStyle/>
          <a:p>
            <a:r>
              <a:rPr lang="en-US" dirty="0"/>
              <a:t>Ansible ROLE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4272-C6A2-884B-B73D-9F60EB8217CA}"/>
              </a:ext>
            </a:extLst>
          </p:cNvPr>
          <p:cNvSpPr txBox="1"/>
          <p:nvPr/>
        </p:nvSpPr>
        <p:spPr>
          <a:xfrm>
            <a:off x="1336230" y="1390136"/>
            <a:ext cx="10038522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</a:t>
            </a:r>
            <a:r>
              <a:rPr lang="en-US" sz="1600" b="1" dirty="0" err="1">
                <a:solidFill>
                  <a:schemeClr val="bg1"/>
                </a:solidFill>
              </a:rPr>
              <a:t>student@workstation</a:t>
            </a:r>
            <a:r>
              <a:rPr lang="en-US" sz="1600" b="1" dirty="0">
                <a:solidFill>
                  <a:schemeClr val="bg1"/>
                </a:solidFill>
              </a:rPr>
              <a:t> ROLES]$ tree </a:t>
            </a:r>
            <a:r>
              <a:rPr lang="en-US" sz="1600" b="1" dirty="0" err="1">
                <a:solidFill>
                  <a:schemeClr val="bg1"/>
                </a:solidFill>
              </a:rPr>
              <a:t>My_Role</a:t>
            </a:r>
            <a:r>
              <a:rPr lang="en-US" sz="1600" b="1" dirty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My_Role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├── defaults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└── </a:t>
            </a:r>
            <a:r>
              <a:rPr lang="en-US" sz="1600" dirty="0" err="1">
                <a:solidFill>
                  <a:schemeClr val="bg1"/>
                </a:solidFill>
              </a:rPr>
              <a:t>main.yml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├── files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├── handlers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└── </a:t>
            </a:r>
            <a:r>
              <a:rPr lang="en-US" sz="1600" dirty="0" err="1">
                <a:solidFill>
                  <a:schemeClr val="bg1"/>
                </a:solidFill>
              </a:rPr>
              <a:t>main.yml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├── meta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└── </a:t>
            </a:r>
            <a:r>
              <a:rPr lang="en-US" sz="1600" dirty="0" err="1">
                <a:solidFill>
                  <a:schemeClr val="bg1"/>
                </a:solidFill>
              </a:rPr>
              <a:t>main.yml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├── </a:t>
            </a:r>
            <a:r>
              <a:rPr lang="en-US" sz="1600" dirty="0" err="1">
                <a:solidFill>
                  <a:schemeClr val="bg1"/>
                </a:solidFill>
              </a:rPr>
              <a:t>README.md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├── tasks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└── </a:t>
            </a:r>
            <a:r>
              <a:rPr lang="en-US" sz="1600" dirty="0" err="1">
                <a:solidFill>
                  <a:schemeClr val="bg1"/>
                </a:solidFill>
              </a:rPr>
              <a:t>main.yml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├── templates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├── tests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├── inventory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│   └── </a:t>
            </a:r>
            <a:r>
              <a:rPr lang="en-US" sz="1600" dirty="0" err="1">
                <a:solidFill>
                  <a:schemeClr val="bg1"/>
                </a:solidFill>
              </a:rPr>
              <a:t>test.yml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└── vars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└── </a:t>
            </a:r>
            <a:r>
              <a:rPr lang="en-US" sz="1600" dirty="0" err="1">
                <a:solidFill>
                  <a:schemeClr val="bg1"/>
                </a:solidFill>
              </a:rPr>
              <a:t>main.yml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8 directories, 8 files</a:t>
            </a:r>
          </a:p>
        </p:txBody>
      </p:sp>
    </p:spTree>
    <p:extLst>
      <p:ext uri="{BB962C8B-B14F-4D97-AF65-F5344CB8AC3E}">
        <p14:creationId xmlns:p14="http://schemas.microsoft.com/office/powerpoint/2010/main" val="389007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38" y="97108"/>
            <a:ext cx="8610600" cy="1293028"/>
          </a:xfrm>
        </p:spPr>
        <p:txBody>
          <a:bodyPr/>
          <a:lstStyle/>
          <a:p>
            <a:r>
              <a:rPr lang="en-US" dirty="0"/>
              <a:t>Ansible ROLE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862975-C25E-7648-82B4-ACF90CC80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01927"/>
              </p:ext>
            </p:extLst>
          </p:nvPr>
        </p:nvGraphicFramePr>
        <p:xfrm>
          <a:off x="1386016" y="1390136"/>
          <a:ext cx="10280822" cy="52133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7499">
                  <a:extLst>
                    <a:ext uri="{9D8B030D-6E8A-4147-A177-3AD203B41FA5}">
                      <a16:colId xmlns:a16="http://schemas.microsoft.com/office/drawing/2014/main" val="569682321"/>
                    </a:ext>
                  </a:extLst>
                </a:gridCol>
                <a:gridCol w="7943323">
                  <a:extLst>
                    <a:ext uri="{9D8B030D-6E8A-4147-A177-3AD203B41FA5}">
                      <a16:colId xmlns:a16="http://schemas.microsoft.com/office/drawing/2014/main" val="1010236867"/>
                    </a:ext>
                  </a:extLst>
                </a:gridCol>
              </a:tblGrid>
              <a:tr h="428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of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21452"/>
                  </a:ext>
                </a:extLst>
              </a:tr>
              <a:tr h="755285">
                <a:tc>
                  <a:txBody>
                    <a:bodyPr/>
                    <a:lstStyle/>
                    <a:p>
                      <a:r>
                        <a:rPr lang="en-US" b="1" dirty="0"/>
                        <a:t>defaults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dirty="0" err="1"/>
                        <a:t>main.yml</a:t>
                      </a:r>
                      <a:r>
                        <a:rPr lang="en-US" b="0" dirty="0"/>
                        <a:t> file contains default variable values that are used by the role. These have the lowest precedence and priority.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50897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files that are used by the tasks in the role.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030408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r>
                        <a:rPr lang="en-US" b="1" dirty="0"/>
                        <a:t>handlers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dirty="0" err="1"/>
                        <a:t>main.yml</a:t>
                      </a:r>
                      <a:r>
                        <a:rPr lang="en-US" b="0" dirty="0"/>
                        <a:t> file contains handlers that are executed by the role.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368"/>
                  </a:ext>
                </a:extLst>
              </a:tr>
              <a:tr h="675558">
                <a:tc>
                  <a:txBody>
                    <a:bodyPr/>
                    <a:lstStyle/>
                    <a:p>
                      <a:r>
                        <a:rPr lang="en-US" b="1" dirty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</a:t>
                      </a:r>
                      <a:r>
                        <a:rPr lang="en-US" b="1" dirty="0" err="1"/>
                        <a:t>main.yml</a:t>
                      </a:r>
                      <a:r>
                        <a:rPr lang="en-US" b="0" dirty="0"/>
                        <a:t> file contains information about the role. At a minimum you should modify the </a:t>
                      </a:r>
                      <a:r>
                        <a:rPr lang="en-US" b="1" i="1" dirty="0"/>
                        <a:t>author</a:t>
                      </a:r>
                      <a:r>
                        <a:rPr lang="en-US" b="0" i="0" dirty="0"/>
                        <a:t>,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6637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r>
                        <a:rPr lang="en-US" b="1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dirty="0" err="1"/>
                        <a:t>main.yml</a:t>
                      </a:r>
                      <a:r>
                        <a:rPr lang="en-US" b="0" dirty="0"/>
                        <a:t> file contains the tasks being used by the Role.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0363"/>
                  </a:ext>
                </a:extLst>
              </a:tr>
              <a:tr h="428368">
                <a:tc>
                  <a:txBody>
                    <a:bodyPr/>
                    <a:lstStyle/>
                    <a:p>
                      <a:r>
                        <a:rPr lang="en-US" b="1" dirty="0"/>
                        <a:t>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Jinja2 templates used by tasks in the role.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62824"/>
                  </a:ext>
                </a:extLst>
              </a:tr>
              <a:tr h="675558">
                <a:tc>
                  <a:txBody>
                    <a:bodyPr/>
                    <a:lstStyle/>
                    <a:p>
                      <a:r>
                        <a:rPr lang="en-US" b="1" dirty="0"/>
                        <a:t>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an inventory and </a:t>
                      </a:r>
                      <a:r>
                        <a:rPr lang="en-US" b="1" dirty="0" err="1"/>
                        <a:t>test.yml</a:t>
                      </a:r>
                      <a:r>
                        <a:rPr lang="en-US" b="0" dirty="0"/>
                        <a:t> playbook that can be used to test the role.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45842"/>
                  </a:ext>
                </a:extLst>
              </a:tr>
              <a:tr h="965083">
                <a:tc>
                  <a:txBody>
                    <a:bodyPr/>
                    <a:lstStyle/>
                    <a:p>
                      <a:r>
                        <a:rPr lang="en-US" b="1" dirty="0"/>
                        <a:t>vars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dirty="0" err="1"/>
                        <a:t>main.yml</a:t>
                      </a:r>
                      <a:r>
                        <a:rPr lang="en-US" b="0" dirty="0"/>
                        <a:t> file contains role variables and values. These are high precedence and not intended to be changed when used in a playbook.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93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3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Content 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E4272-C6A2-884B-B73D-9F60EB8217CA}"/>
              </a:ext>
            </a:extLst>
          </p:cNvPr>
          <p:cNvSpPr txBox="1"/>
          <p:nvPr/>
        </p:nvSpPr>
        <p:spPr>
          <a:xfrm>
            <a:off x="1467678" y="4800600"/>
            <a:ext cx="10038522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>
                <a:solidFill>
                  <a:schemeClr val="bg1"/>
                </a:solidFill>
              </a:rPr>
              <a:t>student@workstation</a:t>
            </a:r>
            <a:r>
              <a:rPr lang="en-US" dirty="0">
                <a:solidFill>
                  <a:schemeClr val="bg1"/>
                </a:solidFill>
              </a:rPr>
              <a:t> ~]$ ansible-galaxy collection install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7E24B-DFBE-004F-A6B6-879324835B2C}"/>
              </a:ext>
            </a:extLst>
          </p:cNvPr>
          <p:cNvSpPr txBox="1"/>
          <p:nvPr/>
        </p:nvSpPr>
        <p:spPr>
          <a:xfrm>
            <a:off x="1076739" y="2239330"/>
            <a:ext cx="10038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Use the </a:t>
            </a:r>
            <a:r>
              <a:rPr lang="en-US" b="1" dirty="0"/>
              <a:t>ansible-galaxy collection install  &lt;</a:t>
            </a:r>
            <a:r>
              <a:rPr lang="en-US" b="1" dirty="0" err="1"/>
              <a:t>collection_name</a:t>
            </a:r>
            <a:r>
              <a:rPr lang="en-US" b="1" dirty="0"/>
              <a:t>&gt;</a:t>
            </a:r>
            <a:r>
              <a:rPr lang="en-US" dirty="0"/>
              <a:t> command to install a collection.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You can install multiple collections and use the </a:t>
            </a:r>
            <a:r>
              <a:rPr lang="en-US" b="1" dirty="0"/>
              <a:t>–r </a:t>
            </a:r>
            <a:r>
              <a:rPr lang="en-US" b="1" dirty="0" err="1"/>
              <a:t>requirements.yml</a:t>
            </a:r>
            <a:r>
              <a:rPr lang="en-US" dirty="0"/>
              <a:t> file to provide a list of content collections. You can also use the </a:t>
            </a:r>
            <a:r>
              <a:rPr lang="en-US" b="1" dirty="0"/>
              <a:t>–p &lt;directory&gt;</a:t>
            </a:r>
            <a:r>
              <a:rPr lang="en-US" dirty="0"/>
              <a:t> to specify where to install content collections. Typically, this would be in a folder in the current working directory at the project level </a:t>
            </a:r>
            <a:r>
              <a:rPr lang="en-US"/>
              <a:t>called </a:t>
            </a:r>
            <a:r>
              <a:rPr lang="en-US" b="1"/>
              <a:t>collections.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Sdf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105" y="109330"/>
            <a:ext cx="8610600" cy="1293028"/>
          </a:xfrm>
        </p:spPr>
        <p:txBody>
          <a:bodyPr/>
          <a:lstStyle/>
          <a:p>
            <a:r>
              <a:rPr lang="en-US" dirty="0"/>
              <a:t>Playbook Troubleshooting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F8209A-C12A-FC48-8E33-95579F39D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54"/>
          <a:stretch/>
        </p:blipFill>
        <p:spPr>
          <a:xfrm>
            <a:off x="818010" y="1193352"/>
            <a:ext cx="10869490" cy="468493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0B8CC6-2B3D-094A-B908-4CCA632932AA}"/>
              </a:ext>
            </a:extLst>
          </p:cNvPr>
          <p:cNvGraphicFramePr>
            <a:graphicFrameLocks noGrp="1"/>
          </p:cNvGraphicFramePr>
          <p:nvPr/>
        </p:nvGraphicFramePr>
        <p:xfrm>
          <a:off x="818009" y="6122504"/>
          <a:ext cx="10869489" cy="44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064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8642425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4492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dirty="0" err="1"/>
                        <a:t>vimrc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autocmd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FileType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yaml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setlocal</a:t>
                      </a:r>
                      <a:r>
                        <a:rPr lang="en-US" b="0" dirty="0"/>
                        <a:t> ai </a:t>
                      </a:r>
                      <a:r>
                        <a:rPr lang="en-US" b="0" dirty="0" err="1"/>
                        <a:t>ts</a:t>
                      </a:r>
                      <a:r>
                        <a:rPr lang="en-US" b="0" dirty="0"/>
                        <a:t>=2 </a:t>
                      </a:r>
                      <a:r>
                        <a:rPr lang="en-US" b="0" dirty="0" err="1"/>
                        <a:t>sw</a:t>
                      </a:r>
                      <a:r>
                        <a:rPr lang="en-US" b="0" dirty="0"/>
                        <a:t>=2 et </a:t>
                      </a:r>
                      <a:r>
                        <a:rPr lang="en-US" b="0" dirty="0" err="1"/>
                        <a:t>sts</a:t>
                      </a:r>
                      <a:r>
                        <a:rPr lang="en-US" b="0" dirty="0"/>
                        <a:t>=2 </a:t>
                      </a:r>
                      <a:r>
                        <a:rPr lang="en-US" b="0" dirty="0" err="1"/>
                        <a:t>colorcolumn</a:t>
                      </a:r>
                      <a:r>
                        <a:rPr lang="en-US" b="0" dirty="0"/>
                        <a:t>=3,5,7,9,11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00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A702-67A0-5A41-825C-2729E00E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Introduction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3DC95-C9F8-BC47-B485-D0F62114A234}"/>
              </a:ext>
            </a:extLst>
          </p:cNvPr>
          <p:cNvSpPr txBox="1">
            <a:spLocks/>
          </p:cNvSpPr>
          <p:nvPr/>
        </p:nvSpPr>
        <p:spPr>
          <a:xfrm>
            <a:off x="288235" y="2335426"/>
            <a:ext cx="11370365" cy="41548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</a:rPr>
              <a:t>Ansible</a:t>
            </a:r>
            <a:r>
              <a:rPr lang="en-US" b="1" dirty="0"/>
              <a:t> </a:t>
            </a:r>
            <a:r>
              <a:rPr lang="en-US" dirty="0"/>
              <a:t>– An automation language leveraging modules to be used in one or more tasks on managed systems. Most Ansible automation leverages and Ansible playbook which is a YAML formatted file containing Ansible directives.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/>
                </a:solidFill>
              </a:rPr>
              <a:t>Ansible modules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– Components used by Ansible tasks and playbooks which are generally implemented and developed in Python. Ansible modules work with certain system utilities and are optimized to be leveraged as a declarative automation language and provide idempotency.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/>
                </a:solidFill>
              </a:rPr>
              <a:t>Ansible ad-hoc commands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– A way of executing a single Ansible task quickly that relies on a single Ansible module to perform the tests/changes of the task.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144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67748"/>
            <a:ext cx="8610600" cy="1293028"/>
          </a:xfrm>
        </p:spPr>
        <p:txBody>
          <a:bodyPr/>
          <a:lstStyle/>
          <a:p>
            <a:r>
              <a:rPr lang="en-US" dirty="0"/>
              <a:t>Ansible Components &amp;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779373"/>
            <a:ext cx="11611322" cy="4710879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accent2"/>
                </a:solidFill>
              </a:rPr>
              <a:t>ansible.cfg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Configuration file for running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Inventory</a:t>
            </a:r>
            <a:r>
              <a:rPr lang="en-US" dirty="0"/>
              <a:t> – Inventory file used by the </a:t>
            </a:r>
            <a:r>
              <a:rPr lang="en-US" b="1" dirty="0"/>
              <a:t>ansible</a:t>
            </a:r>
            <a:r>
              <a:rPr lang="en-US" dirty="0"/>
              <a:t> and </a:t>
            </a:r>
            <a:r>
              <a:rPr lang="en-US" b="1" dirty="0"/>
              <a:t>ansible-playbook</a:t>
            </a:r>
            <a:r>
              <a:rPr lang="en-US" dirty="0"/>
              <a:t> commands identifying managed hosts/nodes.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ansible</a:t>
            </a:r>
            <a:r>
              <a:rPr lang="en-US" dirty="0"/>
              <a:t> – Command used to perform/execute Ansible ad-hoc commands against a managed node.</a:t>
            </a:r>
          </a:p>
          <a:p>
            <a:r>
              <a:rPr lang="en-US" b="1" dirty="0">
                <a:solidFill>
                  <a:schemeClr val="accent2"/>
                </a:solidFill>
              </a:rPr>
              <a:t>ansible-playbook</a:t>
            </a:r>
            <a:r>
              <a:rPr lang="en-US" dirty="0"/>
              <a:t> – Command used to execute and run Ansible playbooks</a:t>
            </a:r>
          </a:p>
          <a:p>
            <a:r>
              <a:rPr lang="en-US" b="1" dirty="0">
                <a:solidFill>
                  <a:schemeClr val="accent2"/>
                </a:solidFill>
              </a:rPr>
              <a:t>ansible-galaxy</a:t>
            </a:r>
            <a:r>
              <a:rPr lang="en-US" dirty="0"/>
              <a:t> – Command to create or utilize Ansible roles. Many of these roles are published on </a:t>
            </a:r>
            <a:r>
              <a:rPr lang="en-US" dirty="0">
                <a:hlinkClick r:id="rId2"/>
              </a:rPr>
              <a:t>http://galaxy.ansible.com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Playbook</a:t>
            </a:r>
            <a:r>
              <a:rPr lang="en-US" dirty="0"/>
              <a:t> – Collection of Ansible tasks organized into one or more Ansible plays.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Task</a:t>
            </a:r>
            <a:r>
              <a:rPr lang="en-US" dirty="0"/>
              <a:t> – Collection/list of Ansible modules arranged into instructions. Each task utilizes an Ansible module to perform a given action.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Ansible Module </a:t>
            </a:r>
            <a:r>
              <a:rPr lang="en-US" dirty="0"/>
              <a:t>– Specific module (small program generally implemented in Python) which perform the commands and executes the program to get the desired state of a given task.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30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367748"/>
            <a:ext cx="8610600" cy="1293028"/>
          </a:xfrm>
        </p:spPr>
        <p:txBody>
          <a:bodyPr/>
          <a:lstStyle/>
          <a:p>
            <a:r>
              <a:rPr lang="en-US" dirty="0"/>
              <a:t>Ansible (AAP2) Components &amp;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550505"/>
            <a:ext cx="11611322" cy="49397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Ansible-</a:t>
            </a:r>
            <a:r>
              <a:rPr lang="en-US" sz="1800" b="1" dirty="0" err="1">
                <a:solidFill>
                  <a:schemeClr val="accent2"/>
                </a:solidFill>
              </a:rPr>
              <a:t>navigator.yml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dirty="0"/>
              <a:t>– Configuration file for running the </a:t>
            </a:r>
            <a:r>
              <a:rPr lang="en-US" sz="1800" b="1" dirty="0"/>
              <a:t>ansible-navigator </a:t>
            </a:r>
            <a:r>
              <a:rPr lang="en-US" sz="1800" dirty="0"/>
              <a:t>command. The biggest things specified here are the EEI (Execution Environment Image), the Pull Policy, and the mode. </a:t>
            </a:r>
            <a:r>
              <a:rPr lang="en-US" sz="1800" b="1" dirty="0">
                <a:solidFill>
                  <a:schemeClr val="accent2"/>
                </a:solidFill>
              </a:rPr>
              <a:t>Ansible Module </a:t>
            </a:r>
            <a:r>
              <a:rPr lang="en-US" sz="1800" dirty="0"/>
              <a:t>– Specific module (small program generally implemented in Python) which perform the commands and executes the program to get the desired state of a given task.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Ansible Collection </a:t>
            </a:r>
            <a:r>
              <a:rPr lang="en-US" sz="1800" dirty="0"/>
              <a:t>– Collections of Ansible content. Generally Ansible collections include Ansible modules, Ansible roles, and Ansible plugins. However, it is possible to include Ansible playbooks as part of collections.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ansible-navigator </a:t>
            </a:r>
            <a:r>
              <a:rPr lang="en-US" sz="1800" dirty="0"/>
              <a:t>– Command line utility that will execute Ansible playbooks in an execution environment using the defined EEI. The </a:t>
            </a:r>
            <a:r>
              <a:rPr lang="en-US" sz="1800" b="1" dirty="0">
                <a:solidFill>
                  <a:schemeClr val="accent2"/>
                </a:solidFill>
              </a:rPr>
              <a:t>ansible-navigator</a:t>
            </a:r>
            <a:r>
              <a:rPr lang="en-US" sz="1800" dirty="0"/>
              <a:t> command replaces all other ansible commands.</a:t>
            </a:r>
          </a:p>
          <a:p>
            <a:r>
              <a:rPr lang="en-US" sz="1800" b="1" dirty="0">
                <a:solidFill>
                  <a:schemeClr val="accent2"/>
                </a:solidFill>
              </a:rPr>
              <a:t>Execution Environment Image (EEI) and Execution Environment </a:t>
            </a:r>
            <a:r>
              <a:rPr lang="en-US" sz="1800" dirty="0"/>
              <a:t>– The EEI is a container image is a simple container image that contains OS and system packages, Python packages, and most importantly the Ansible runtime libraries and components along with a set of Ansible collections and modules. The Execution Environment (EE) is the container launched by the Ansible navigator command that runs the </a:t>
            </a:r>
            <a:r>
              <a:rPr lang="en-US" sz="1800" b="1" dirty="0"/>
              <a:t>ansible playbook</a:t>
            </a:r>
            <a:r>
              <a:rPr lang="en-US" sz="1800" dirty="0"/>
              <a:t> and essentially functions as the </a:t>
            </a:r>
            <a:r>
              <a:rPr lang="en-US" sz="1800" b="1" dirty="0"/>
              <a:t>control node.</a:t>
            </a:r>
            <a:r>
              <a:rPr lang="en-US" sz="1800" dirty="0"/>
              <a:t> It is important to remember with EEs, that </a:t>
            </a:r>
            <a:r>
              <a:rPr lang="en-US" sz="1800" b="1" dirty="0"/>
              <a:t>localhost</a:t>
            </a:r>
            <a:r>
              <a:rPr lang="en-US" sz="1800" dirty="0"/>
              <a:t> refers to the container running the playbook and not the system running the </a:t>
            </a:r>
            <a:r>
              <a:rPr lang="en-US" sz="1800" b="1" dirty="0"/>
              <a:t>ansible-navigator</a:t>
            </a:r>
            <a:r>
              <a:rPr lang="en-US" sz="1800" dirty="0"/>
              <a:t> command.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1305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Inventory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2651760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inventory</a:t>
            </a:r>
            <a:r>
              <a:rPr lang="en-US" dirty="0"/>
              <a:t> file can contain both Ansible managed hosts/nodes as well as inventory variables to be used for the managed nodes.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Inventory location is generally specified by the </a:t>
            </a:r>
            <a:r>
              <a:rPr lang="en-US" b="1" dirty="0" err="1"/>
              <a:t>ansible.cfg</a:t>
            </a:r>
            <a:r>
              <a:rPr lang="en-US" dirty="0"/>
              <a:t> file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./inventory </a:t>
            </a:r>
            <a:r>
              <a:rPr lang="en-US" dirty="0"/>
              <a:t>– Common practice to leverage inventory files with playbooks and the </a:t>
            </a:r>
            <a:r>
              <a:rPr lang="en-US" b="1" dirty="0" err="1"/>
              <a:t>ansible.cfg</a:t>
            </a:r>
            <a:r>
              <a:rPr lang="en-US" dirty="0"/>
              <a:t> file in the current working directory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/ansible/hosts </a:t>
            </a:r>
            <a:r>
              <a:rPr lang="en-US" dirty="0"/>
              <a:t>– Default inventory file deployed with the Ansible package</a:t>
            </a:r>
          </a:p>
          <a:p>
            <a:endParaRPr lang="en-US" b="1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8BEA6F-547E-6342-8F00-290DE101A450}"/>
              </a:ext>
            </a:extLst>
          </p:cNvPr>
          <p:cNvGraphicFramePr>
            <a:graphicFrameLocks noGrp="1"/>
          </p:cNvGraphicFramePr>
          <p:nvPr/>
        </p:nvGraphicFramePr>
        <p:xfrm>
          <a:off x="1535043" y="5059017"/>
          <a:ext cx="8128000" cy="114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6462643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1144987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Inventories must contain exact names and each unique hostname/IP/FQDN included in inventory appears as a separate managed node in Ansible.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3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026" y="0"/>
            <a:ext cx="8610600" cy="1293028"/>
          </a:xfrm>
        </p:spPr>
        <p:txBody>
          <a:bodyPr/>
          <a:lstStyle/>
          <a:p>
            <a:r>
              <a:rPr lang="en-US" dirty="0" err="1"/>
              <a:t>Ansible.CFG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548517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This file defines the configuration directives which apply directly to how the </a:t>
            </a:r>
            <a:r>
              <a:rPr lang="en-US" b="1" dirty="0"/>
              <a:t>ansible</a:t>
            </a:r>
            <a:r>
              <a:rPr lang="en-US" dirty="0"/>
              <a:t> </a:t>
            </a:r>
            <a:r>
              <a:rPr lang="en-US" b="1" dirty="0"/>
              <a:t>and ansible-playbook </a:t>
            </a:r>
            <a:r>
              <a:rPr lang="en-US" dirty="0"/>
              <a:t>command interact with the Ansible application and which configuration items are applied to a given Ansible session.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./</a:t>
            </a:r>
            <a:r>
              <a:rPr lang="en-US" b="1" dirty="0" err="1">
                <a:solidFill>
                  <a:schemeClr val="accent2"/>
                </a:solidFill>
              </a:rPr>
              <a:t>ansible.cfg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When located in the current working directory (CWD) this file is the highest precedence.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~/.</a:t>
            </a:r>
            <a:r>
              <a:rPr lang="en-US" b="1" dirty="0" err="1">
                <a:solidFill>
                  <a:schemeClr val="accent2"/>
                </a:solidFill>
              </a:rPr>
              <a:t>ansible.cfg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When located in the user’s home directory, this file will have precedence if an </a:t>
            </a:r>
            <a:r>
              <a:rPr lang="en-US" i="1" dirty="0" err="1"/>
              <a:t>ansible.cfg</a:t>
            </a:r>
            <a:r>
              <a:rPr lang="en-US" dirty="0"/>
              <a:t> doesn’t exist in the CWD.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/</a:t>
            </a:r>
            <a:r>
              <a:rPr lang="en-US" b="1" dirty="0" err="1">
                <a:solidFill>
                  <a:schemeClr val="accent2"/>
                </a:solidFill>
              </a:rPr>
              <a:t>etc</a:t>
            </a:r>
            <a:r>
              <a:rPr lang="en-US" b="1" dirty="0">
                <a:solidFill>
                  <a:schemeClr val="accent2"/>
                </a:solidFill>
              </a:rPr>
              <a:t>/ansible/</a:t>
            </a:r>
            <a:r>
              <a:rPr lang="en-US" b="1" dirty="0" err="1">
                <a:solidFill>
                  <a:schemeClr val="accent2"/>
                </a:solidFill>
              </a:rPr>
              <a:t>ansible.cfg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This is the default configuration file and has the lowest precedence. This file is used when no other </a:t>
            </a:r>
            <a:r>
              <a:rPr lang="en-US" i="1" dirty="0" err="1"/>
              <a:t>ansible.cfg</a:t>
            </a:r>
            <a:r>
              <a:rPr lang="en-US" dirty="0"/>
              <a:t> file exists.</a:t>
            </a:r>
          </a:p>
          <a:p>
            <a:endParaRPr lang="en-US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D3AA9C-B07C-D243-9245-D1413D2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00977"/>
              </p:ext>
            </p:extLst>
          </p:nvPr>
        </p:nvGraphicFramePr>
        <p:xfrm>
          <a:off x="1535043" y="5059017"/>
          <a:ext cx="8128000" cy="114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6462643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1144987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It is also possible to define the </a:t>
                      </a:r>
                      <a:r>
                        <a:rPr lang="en-US" b="1" dirty="0" err="1"/>
                        <a:t>ansible.cfg</a:t>
                      </a:r>
                      <a:r>
                        <a:rPr lang="en-US" b="0" dirty="0"/>
                        <a:t> file with the environment variable </a:t>
                      </a:r>
                      <a:r>
                        <a:rPr lang="en-US" b="1" dirty="0"/>
                        <a:t>ANSIBLE_CONFIG</a:t>
                      </a:r>
                      <a:r>
                        <a:rPr lang="en-US" b="0" dirty="0"/>
                        <a:t>. If this variable is used, it will override all other configuration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5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026" y="0"/>
            <a:ext cx="8610600" cy="1293028"/>
          </a:xfrm>
        </p:spPr>
        <p:txBody>
          <a:bodyPr/>
          <a:lstStyle/>
          <a:p>
            <a:r>
              <a:rPr lang="en-US" dirty="0"/>
              <a:t>ANSIBLE-NAVIGATOR.YML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2182-B3BD-B64B-8AB2-212D5EB0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548517"/>
            <a:ext cx="11370365" cy="3102997"/>
          </a:xfrm>
        </p:spPr>
        <p:txBody>
          <a:bodyPr>
            <a:normAutofit/>
          </a:bodyPr>
          <a:lstStyle/>
          <a:p>
            <a:r>
              <a:rPr lang="en-US" dirty="0"/>
              <a:t>This file defines the configuration directives which apply directly to how the </a:t>
            </a:r>
            <a:r>
              <a:rPr lang="en-US" b="1" dirty="0"/>
              <a:t>ansible</a:t>
            </a:r>
            <a:r>
              <a:rPr lang="en-US" dirty="0"/>
              <a:t> </a:t>
            </a:r>
            <a:r>
              <a:rPr lang="en-US" b="1" dirty="0"/>
              <a:t>and ansible-playbook </a:t>
            </a:r>
            <a:r>
              <a:rPr lang="en-US" dirty="0"/>
              <a:t>command interact with the Ansible application and which configuration items are applied to a given Ansible session.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./ansible-</a:t>
            </a:r>
            <a:r>
              <a:rPr lang="en-US" b="1" dirty="0" err="1">
                <a:solidFill>
                  <a:schemeClr val="accent2"/>
                </a:solidFill>
              </a:rPr>
              <a:t>navigator.yml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When located in the current working directory (CWD) this file is the highest precedence.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~/.ansible-</a:t>
            </a:r>
            <a:r>
              <a:rPr lang="en-US" b="1" dirty="0" err="1">
                <a:solidFill>
                  <a:schemeClr val="accent2"/>
                </a:solidFill>
              </a:rPr>
              <a:t>navigator.yml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– When located in the user’s home directory, this file will have precedence if an </a:t>
            </a:r>
            <a:r>
              <a:rPr lang="en-US" i="1" dirty="0" err="1"/>
              <a:t>ansible.cfg</a:t>
            </a:r>
            <a:r>
              <a:rPr lang="en-US" dirty="0"/>
              <a:t> doesn’t exist in the CWD.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D3AA9C-B07C-D243-9245-D1413D2E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59853"/>
              </p:ext>
            </p:extLst>
          </p:nvPr>
        </p:nvGraphicFramePr>
        <p:xfrm>
          <a:off x="1535043" y="5059017"/>
          <a:ext cx="8970618" cy="114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002">
                  <a:extLst>
                    <a:ext uri="{9D8B030D-6E8A-4147-A177-3AD203B41FA5}">
                      <a16:colId xmlns:a16="http://schemas.microsoft.com/office/drawing/2014/main" val="3075898033"/>
                    </a:ext>
                  </a:extLst>
                </a:gridCol>
                <a:gridCol w="7132616">
                  <a:extLst>
                    <a:ext uri="{9D8B030D-6E8A-4147-A177-3AD203B41FA5}">
                      <a16:colId xmlns:a16="http://schemas.microsoft.com/office/drawing/2014/main" val="896707198"/>
                    </a:ext>
                  </a:extLst>
                </a:gridCol>
              </a:tblGrid>
              <a:tr h="1144987">
                <a:tc>
                  <a:txBody>
                    <a:bodyPr/>
                    <a:lstStyle/>
                    <a:p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It is also possible to define the </a:t>
                      </a:r>
                      <a:r>
                        <a:rPr lang="en-US" b="1" dirty="0"/>
                        <a:t>ansible-</a:t>
                      </a:r>
                      <a:r>
                        <a:rPr lang="en-US" b="1" dirty="0" err="1"/>
                        <a:t>navigator.yml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file with the environment variable </a:t>
                      </a:r>
                      <a:r>
                        <a:rPr lang="en-US" b="1" dirty="0"/>
                        <a:t>ANSIBLE_NAVIGATOR_CONFIG</a:t>
                      </a:r>
                      <a:r>
                        <a:rPr lang="en-US" b="0" dirty="0"/>
                        <a:t>. If this variable is used, it will override all other configuration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9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9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31" y="834887"/>
            <a:ext cx="8610600" cy="1293028"/>
          </a:xfrm>
        </p:spPr>
        <p:txBody>
          <a:bodyPr/>
          <a:lstStyle/>
          <a:p>
            <a:r>
              <a:rPr lang="en-US" dirty="0"/>
              <a:t>Playbook structure (simple)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B065D-ACBC-DB49-9004-135C86DF842F}"/>
              </a:ext>
            </a:extLst>
          </p:cNvPr>
          <p:cNvSpPr txBox="1"/>
          <p:nvPr/>
        </p:nvSpPr>
        <p:spPr>
          <a:xfrm>
            <a:off x="1302026" y="1878496"/>
            <a:ext cx="10227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</a:t>
            </a:r>
            <a:r>
              <a:rPr lang="en-US" b="1" dirty="0">
                <a:solidFill>
                  <a:schemeClr val="accent6"/>
                </a:solidFill>
              </a:rPr>
              <a:t>name:</a:t>
            </a:r>
            <a:r>
              <a:rPr lang="en-US" dirty="0"/>
              <a:t> </a:t>
            </a:r>
            <a:r>
              <a:rPr lang="en-US" dirty="0" err="1"/>
              <a:t>Ansiblize</a:t>
            </a:r>
            <a:r>
              <a:rPr lang="en-US" dirty="0"/>
              <a:t> Managed Hosts</a:t>
            </a:r>
          </a:p>
          <a:p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b="1" dirty="0">
                <a:solidFill>
                  <a:schemeClr val="accent6"/>
                </a:solidFill>
              </a:rPr>
              <a:t>hosts: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localhost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6"/>
                </a:solidFill>
              </a:rPr>
              <a:t>tasks:</a:t>
            </a:r>
          </a:p>
          <a:p>
            <a:r>
              <a:rPr lang="en-US" dirty="0"/>
              <a:t>    - </a:t>
            </a:r>
            <a:r>
              <a:rPr lang="en-US" b="1" dirty="0">
                <a:solidFill>
                  <a:schemeClr val="accent2"/>
                </a:solidFill>
              </a:rPr>
              <a:t>name:</a:t>
            </a:r>
            <a:r>
              <a:rPr lang="en-US" dirty="0"/>
              <a:t> Create Ansible User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dirty="0"/>
              <a:t>          msg: This will use the USER 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8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778-168B-6848-BA2B-FD305BCF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26" y="18938"/>
            <a:ext cx="9899374" cy="1293028"/>
          </a:xfrm>
        </p:spPr>
        <p:txBody>
          <a:bodyPr/>
          <a:lstStyle/>
          <a:p>
            <a:r>
              <a:rPr lang="en-US" dirty="0"/>
              <a:t>Playbook structure (Complex)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B065D-ACBC-DB49-9004-135C86DF842F}"/>
              </a:ext>
            </a:extLst>
          </p:cNvPr>
          <p:cNvSpPr txBox="1"/>
          <p:nvPr/>
        </p:nvSpPr>
        <p:spPr>
          <a:xfrm>
            <a:off x="2216424" y="914401"/>
            <a:ext cx="98993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</a:t>
            </a:r>
          </a:p>
          <a:p>
            <a:r>
              <a:rPr lang="en-US" sz="1400" dirty="0"/>
              <a:t>- </a:t>
            </a:r>
            <a:r>
              <a:rPr lang="en-US" sz="1400" b="1" dirty="0">
                <a:solidFill>
                  <a:schemeClr val="accent6"/>
                </a:solidFill>
              </a:rPr>
              <a:t>name:</a:t>
            </a:r>
            <a:r>
              <a:rPr lang="en-US" sz="1400" dirty="0"/>
              <a:t> </a:t>
            </a:r>
            <a:r>
              <a:rPr lang="en-US" sz="1400" dirty="0" err="1"/>
              <a:t>Ansiblize</a:t>
            </a:r>
            <a:r>
              <a:rPr lang="en-US" sz="1400" dirty="0"/>
              <a:t> Managed Hosts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  </a:t>
            </a:r>
            <a:r>
              <a:rPr lang="en-US" sz="1400" b="1" dirty="0">
                <a:solidFill>
                  <a:schemeClr val="accent6"/>
                </a:solidFill>
              </a:rPr>
              <a:t>hosts: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/>
              <a:t>localhost</a:t>
            </a:r>
          </a:p>
          <a:p>
            <a:r>
              <a:rPr lang="en-US" sz="1400" dirty="0"/>
              <a:t>  </a:t>
            </a:r>
            <a:r>
              <a:rPr lang="en-US" sz="1400" b="1" dirty="0" err="1">
                <a:solidFill>
                  <a:schemeClr val="accent6"/>
                </a:solidFill>
              </a:rPr>
              <a:t>vars_files</a:t>
            </a:r>
            <a:r>
              <a:rPr lang="en-US" sz="14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400" dirty="0"/>
              <a:t>    - </a:t>
            </a:r>
            <a:r>
              <a:rPr lang="en-US" sz="1400" dirty="0" err="1"/>
              <a:t>variables.yml</a:t>
            </a:r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chemeClr val="accent6"/>
                </a:solidFill>
              </a:rPr>
              <a:t>roles:</a:t>
            </a:r>
          </a:p>
          <a:p>
            <a:r>
              <a:rPr lang="en-US" sz="1400" dirty="0"/>
              <a:t>    - </a:t>
            </a:r>
            <a:r>
              <a:rPr lang="en-US" sz="1400" dirty="0" err="1"/>
              <a:t>namespace.role_name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pre-tasks</a:t>
            </a:r>
            <a:r>
              <a:rPr lang="en-US" sz="14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400" dirty="0"/>
              <a:t>    - </a:t>
            </a:r>
            <a:r>
              <a:rPr lang="en-US" sz="1400" b="1" dirty="0">
                <a:solidFill>
                  <a:schemeClr val="accent2"/>
                </a:solidFill>
              </a:rPr>
              <a:t>name:</a:t>
            </a:r>
            <a:r>
              <a:rPr lang="en-US" sz="1400" dirty="0"/>
              <a:t>  Pre-Task to login to the API for Ansible Tasks</a:t>
            </a:r>
          </a:p>
          <a:p>
            <a:r>
              <a:rPr lang="en-US" sz="1400" dirty="0"/>
              <a:t>      </a:t>
            </a:r>
            <a:r>
              <a:rPr lang="en-US" sz="1400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sz="1400" dirty="0"/>
              <a:t>          msg: This will use a module to login to the API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chemeClr val="accent6"/>
                </a:solidFill>
              </a:rPr>
              <a:t>tasks:</a:t>
            </a:r>
          </a:p>
          <a:p>
            <a:r>
              <a:rPr lang="en-US" sz="1400" dirty="0"/>
              <a:t>    - </a:t>
            </a:r>
            <a:r>
              <a:rPr lang="en-US" sz="1400" b="1" dirty="0">
                <a:solidFill>
                  <a:schemeClr val="accent2"/>
                </a:solidFill>
              </a:rPr>
              <a:t>name:</a:t>
            </a:r>
            <a:r>
              <a:rPr lang="en-US" sz="1400" dirty="0"/>
              <a:t> Create Ansible User</a:t>
            </a:r>
          </a:p>
          <a:p>
            <a:r>
              <a:rPr lang="en-US" sz="1400" dirty="0"/>
              <a:t>      </a:t>
            </a:r>
            <a:r>
              <a:rPr lang="en-US" sz="1400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sz="1400" dirty="0"/>
              <a:t>          msg: This will use the USER  module</a:t>
            </a:r>
          </a:p>
          <a:p>
            <a:endParaRPr lang="en-US" sz="1400" dirty="0"/>
          </a:p>
          <a:p>
            <a:r>
              <a:rPr lang="en-US" sz="1400" b="1" dirty="0"/>
              <a:t> </a:t>
            </a:r>
            <a:r>
              <a:rPr lang="en-US" sz="1400" b="1" dirty="0">
                <a:solidFill>
                  <a:srgbClr val="00B0F0"/>
                </a:solidFill>
              </a:rPr>
              <a:t>post-tasks</a:t>
            </a:r>
            <a:r>
              <a:rPr lang="en-US" sz="14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1400" dirty="0"/>
              <a:t>    - </a:t>
            </a:r>
            <a:r>
              <a:rPr lang="en-US" sz="1400" b="1" dirty="0">
                <a:solidFill>
                  <a:schemeClr val="accent2"/>
                </a:solidFill>
              </a:rPr>
              <a:t>name:</a:t>
            </a:r>
            <a:r>
              <a:rPr lang="en-US" sz="1400" dirty="0"/>
              <a:t>  Pre-Task to login to the API for Ansible Tasks</a:t>
            </a:r>
          </a:p>
          <a:p>
            <a:r>
              <a:rPr lang="en-US" sz="1400" dirty="0"/>
              <a:t>      </a:t>
            </a:r>
            <a:r>
              <a:rPr lang="en-US" sz="1400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sz="1400" dirty="0"/>
              <a:t>          msg: This will use a module to login to the API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>
                <a:solidFill>
                  <a:schemeClr val="accent6"/>
                </a:solidFill>
              </a:rPr>
              <a:t>handlers:</a:t>
            </a:r>
          </a:p>
          <a:p>
            <a:r>
              <a:rPr lang="en-US" sz="1400" dirty="0"/>
              <a:t>    - </a:t>
            </a:r>
            <a:r>
              <a:rPr lang="en-US" sz="1400" b="1" dirty="0">
                <a:solidFill>
                  <a:schemeClr val="accent2"/>
                </a:solidFill>
              </a:rPr>
              <a:t>name:</a:t>
            </a:r>
            <a:r>
              <a:rPr lang="en-US" sz="1400" dirty="0"/>
              <a:t> Restart SSHD</a:t>
            </a:r>
          </a:p>
          <a:p>
            <a:r>
              <a:rPr lang="en-US" sz="1400" dirty="0"/>
              <a:t>      </a:t>
            </a:r>
            <a:r>
              <a:rPr lang="en-US" sz="1400" b="1" dirty="0">
                <a:solidFill>
                  <a:schemeClr val="accent2"/>
                </a:solidFill>
              </a:rPr>
              <a:t>debug:</a:t>
            </a:r>
          </a:p>
          <a:p>
            <a:r>
              <a:rPr lang="en-US" sz="1400" dirty="0"/>
              <a:t>          msg: This sill use the SERVICE or SYSTEMD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04707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451</TotalTime>
  <Words>1501</Words>
  <Application>Microsoft Macintosh PowerPoint</Application>
  <PresentationFormat>Widescreen</PresentationFormat>
  <Paragraphs>139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Wingdings</vt:lpstr>
      <vt:lpstr>Vapor Trail</vt:lpstr>
      <vt:lpstr>Ansible - Introduction</vt:lpstr>
      <vt:lpstr>Ansible Introduction &amp; Overview</vt:lpstr>
      <vt:lpstr>Ansible Components &amp; Commands</vt:lpstr>
      <vt:lpstr>Ansible (AAP2) Components &amp; Commands</vt:lpstr>
      <vt:lpstr>Inventory File</vt:lpstr>
      <vt:lpstr>Ansible.CFG File</vt:lpstr>
      <vt:lpstr>ANSIBLE-NAVIGATOR.YML File</vt:lpstr>
      <vt:lpstr>Playbook structure (simple)</vt:lpstr>
      <vt:lpstr>Playbook structure (Complex)</vt:lpstr>
      <vt:lpstr>Creating an Ansible ROLE</vt:lpstr>
      <vt:lpstr>Ansible ROLE Structure</vt:lpstr>
      <vt:lpstr>Ansible ROLE Structure</vt:lpstr>
      <vt:lpstr>Ansible Content Collections</vt:lpstr>
      <vt:lpstr>Playbook 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Ansible Roles</dc:title>
  <dc:creator>Travis Michette</dc:creator>
  <cp:lastModifiedBy>Travis Michette</cp:lastModifiedBy>
  <cp:revision>31</cp:revision>
  <dcterms:created xsi:type="dcterms:W3CDTF">2021-03-07T15:07:37Z</dcterms:created>
  <dcterms:modified xsi:type="dcterms:W3CDTF">2023-10-25T14:14:11Z</dcterms:modified>
</cp:coreProperties>
</file>