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1"/>
  </p:notesMasterIdLst>
  <p:sldIdLst>
    <p:sldId id="342" r:id="rId2"/>
    <p:sldId id="360" r:id="rId3"/>
    <p:sldId id="348" r:id="rId4"/>
    <p:sldId id="363" r:id="rId5"/>
    <p:sldId id="364" r:id="rId6"/>
    <p:sldId id="365" r:id="rId7"/>
    <p:sldId id="366" r:id="rId8"/>
    <p:sldId id="368" r:id="rId9"/>
    <p:sldId id="376" r:id="rId10"/>
    <p:sldId id="377" r:id="rId11"/>
    <p:sldId id="367" r:id="rId12"/>
    <p:sldId id="369" r:id="rId13"/>
    <p:sldId id="370" r:id="rId14"/>
    <p:sldId id="378" r:id="rId15"/>
    <p:sldId id="371" r:id="rId16"/>
    <p:sldId id="372" r:id="rId17"/>
    <p:sldId id="375" r:id="rId18"/>
    <p:sldId id="373" r:id="rId19"/>
    <p:sldId id="3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90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IUT\Desktop\Power%20Point\Results%20Table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Comparison of model accuracy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Sheet2!$B$1</c:f>
              <c:strCache>
                <c:ptCount val="1"/>
                <c:pt idx="0">
                  <c:v> With Feature Transform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Sheet2!$A$2:$A$6</c:f>
              <c:strCache>
                <c:ptCount val="5"/>
                <c:pt idx="0">
                  <c:v>KNN</c:v>
                </c:pt>
                <c:pt idx="2">
                  <c:v>LR</c:v>
                </c:pt>
                <c:pt idx="4">
                  <c:v>MLP</c:v>
                </c:pt>
              </c:strCache>
            </c:strRef>
          </c:cat>
          <c:val>
            <c:numRef>
              <c:f>Sheet2!$B$2:$B$6</c:f>
              <c:numCache>
                <c:formatCode>General</c:formatCode>
                <c:ptCount val="5"/>
                <c:pt idx="0">
                  <c:v>0.95</c:v>
                </c:pt>
                <c:pt idx="2">
                  <c:v>0.69</c:v>
                </c:pt>
                <c:pt idx="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4A4-416D-937C-2899BBBE73EC}"/>
            </c:ext>
          </c:extLst>
        </c:ser>
        <c:ser>
          <c:idx val="1"/>
          <c:order val="1"/>
          <c:tx>
            <c:strRef>
              <c:f>Sheet2!$C$1</c:f>
              <c:strCache>
                <c:ptCount val="1"/>
                <c:pt idx="0">
                  <c:v>Without Feature Transform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Sheet2!$A$2:$A$6</c:f>
              <c:strCache>
                <c:ptCount val="5"/>
                <c:pt idx="0">
                  <c:v>KNN</c:v>
                </c:pt>
                <c:pt idx="2">
                  <c:v>LR</c:v>
                </c:pt>
                <c:pt idx="4">
                  <c:v>MLP</c:v>
                </c:pt>
              </c:strCache>
            </c:strRef>
          </c:cat>
          <c:val>
            <c:numRef>
              <c:f>Sheet2!$C$2:$C$6</c:f>
              <c:numCache>
                <c:formatCode>General</c:formatCode>
                <c:ptCount val="5"/>
                <c:pt idx="0">
                  <c:v>0.63</c:v>
                </c:pt>
                <c:pt idx="2">
                  <c:v>0.55000000000000004</c:v>
                </c:pt>
                <c:pt idx="4">
                  <c:v>0.84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4A4-416D-937C-2899BBBE73E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996711663"/>
        <c:axId val="996719983"/>
      </c:barChart>
      <c:catAx>
        <c:axId val="99671166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Model</a:t>
                </a:r>
                <a:r>
                  <a:rPr lang="en-US" baseline="0" dirty="0"/>
                  <a:t> NAME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96719983"/>
        <c:crosses val="autoZero"/>
        <c:auto val="1"/>
        <c:lblAlgn val="ctr"/>
        <c:lblOffset val="100"/>
        <c:noMultiLvlLbl val="0"/>
      </c:catAx>
      <c:valAx>
        <c:axId val="9967199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Accuracy</a:t>
                </a:r>
              </a:p>
            </c:rich>
          </c:tx>
          <c:layout>
            <c:manualLayout>
              <c:xMode val="edge"/>
              <c:yMode val="edge"/>
              <c:x val="1.804850535815003E-2"/>
              <c:y val="0.3533599445902595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6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9671166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dirty="0"/>
              <a:t>Models</a:t>
            </a:r>
            <a:r>
              <a:rPr lang="en-US" baseline="0" dirty="0"/>
              <a:t> Comparison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Sheet3!$D$7</c:f>
              <c:strCache>
                <c:ptCount val="1"/>
                <c:pt idx="0">
                  <c:v>True Positive 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strRef>
              <c:f>Sheet3!$C$8:$C$13</c:f>
              <c:strCache>
                <c:ptCount val="6"/>
                <c:pt idx="0">
                  <c:v>KNN RFE - FT </c:v>
                </c:pt>
                <c:pt idx="1">
                  <c:v>KNN RFE  </c:v>
                </c:pt>
                <c:pt idx="2">
                  <c:v>LR RFE - FT</c:v>
                </c:pt>
                <c:pt idx="3">
                  <c:v>LR RFE </c:v>
                </c:pt>
                <c:pt idx="4">
                  <c:v>MLP RFE-FT</c:v>
                </c:pt>
                <c:pt idx="5">
                  <c:v>MLP RFE</c:v>
                </c:pt>
              </c:strCache>
            </c:strRef>
          </c:cat>
          <c:val>
            <c:numRef>
              <c:f>Sheet3!$D$8:$D$13</c:f>
              <c:numCache>
                <c:formatCode>General</c:formatCode>
                <c:ptCount val="6"/>
                <c:pt idx="0">
                  <c:v>17625</c:v>
                </c:pt>
                <c:pt idx="1">
                  <c:v>10949</c:v>
                </c:pt>
                <c:pt idx="2">
                  <c:v>6174</c:v>
                </c:pt>
                <c:pt idx="3">
                  <c:v>13435</c:v>
                </c:pt>
                <c:pt idx="4">
                  <c:v>7557</c:v>
                </c:pt>
                <c:pt idx="5">
                  <c:v>6218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B7C-48BD-BEFB-EB07310EC6E3}"/>
            </c:ext>
          </c:extLst>
        </c:ser>
        <c:ser>
          <c:idx val="1"/>
          <c:order val="1"/>
          <c:tx>
            <c:strRef>
              <c:f>Sheet3!$E$7</c:f>
              <c:strCache>
                <c:ptCount val="1"/>
                <c:pt idx="0">
                  <c:v>False Positive </c:v>
                </c:pt>
              </c:strCache>
            </c:strRef>
          </c:tx>
          <c:spPr>
            <a:ln w="34925" cap="rnd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strRef>
              <c:f>Sheet3!$C$8:$C$13</c:f>
              <c:strCache>
                <c:ptCount val="6"/>
                <c:pt idx="0">
                  <c:v>KNN RFE - FT </c:v>
                </c:pt>
                <c:pt idx="1">
                  <c:v>KNN RFE  </c:v>
                </c:pt>
                <c:pt idx="2">
                  <c:v>LR RFE - FT</c:v>
                </c:pt>
                <c:pt idx="3">
                  <c:v>LR RFE </c:v>
                </c:pt>
                <c:pt idx="4">
                  <c:v>MLP RFE-FT</c:v>
                </c:pt>
                <c:pt idx="5">
                  <c:v>MLP RFE</c:v>
                </c:pt>
              </c:strCache>
            </c:strRef>
          </c:cat>
          <c:val>
            <c:numRef>
              <c:f>Sheet3!$E$8:$E$13</c:f>
              <c:numCache>
                <c:formatCode>General</c:formatCode>
                <c:ptCount val="6"/>
                <c:pt idx="0">
                  <c:v>991</c:v>
                </c:pt>
                <c:pt idx="1">
                  <c:v>774</c:v>
                </c:pt>
                <c:pt idx="2">
                  <c:v>10727</c:v>
                </c:pt>
                <c:pt idx="3">
                  <c:v>11174</c:v>
                </c:pt>
                <c:pt idx="4">
                  <c:v>820</c:v>
                </c:pt>
                <c:pt idx="5">
                  <c:v>827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B7C-48BD-BEFB-EB07310EC6E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hiLowLines>
          <c:spPr>
            <a:ln w="9525">
              <a:solidFill>
                <a:schemeClr val="lt1">
                  <a:lumMod val="95000"/>
                  <a:alpha val="54000"/>
                </a:schemeClr>
              </a:solidFill>
              <a:prstDash val="dash"/>
            </a:ln>
            <a:effectLst/>
          </c:spPr>
        </c:hiLowLines>
        <c:smooth val="0"/>
        <c:axId val="1041215311"/>
        <c:axId val="1041219471"/>
      </c:lineChart>
      <c:catAx>
        <c:axId val="104121531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41219471"/>
        <c:crosses val="autoZero"/>
        <c:auto val="1"/>
        <c:lblAlgn val="ctr"/>
        <c:lblOffset val="100"/>
        <c:noMultiLvlLbl val="0"/>
      </c:catAx>
      <c:valAx>
        <c:axId val="10412194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4121531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AAA33B-16AF-44FF-8615-E63ED234267E}" type="datetimeFigureOut">
              <a:rPr lang="en-US" smtClean="0"/>
              <a:t>3/6/2021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CC4AE0-40C9-49F4-9AD0-38DA4DEC9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9048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Introduce your self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0E0E2-7263-44C4-AAA9-733DBA7BD205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80752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FEE2B-D3B8-4BF0-BFB0-0648FFA89C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05BD12-23F4-4969-A756-45BFCC1B05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9B96C2-F10F-40B4-8F8D-6F85D3E71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D631D-665A-4EB2-AA1B-059DE8C83E98}" type="datetime1">
              <a:rPr lang="en-US" smtClean="0"/>
              <a:t>3/6/2021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B68EE5-99B2-4AC0-A7B2-1BA27C64D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0CA628-9EE1-4E96-8815-2E1B023F6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2706A-922B-4E5A-B4E6-B9FFAD77A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851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D075B-286B-409C-96DD-4163C1725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7064EC-D22B-4308-86DD-8ADD9CA16E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0D67BA-E09B-4512-AB0A-A029238F4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52294-2825-4E4B-8F83-A295D9FCE8D7}" type="datetime1">
              <a:rPr lang="en-US" smtClean="0"/>
              <a:t>3/6/2021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297929-5E3B-4D0A-A75F-BF39A71FC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CC9B06-6C6B-471F-9B82-357405B34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2706A-922B-4E5A-B4E6-B9FFAD77A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210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C847AD-75FC-457D-8C25-D22477FA7F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F76EB0-0139-47E7-9591-DF26507255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7C6830-6B45-4973-AAFF-B24A90251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DCB72-CA01-46D5-A6F7-3C07939EC8B1}" type="datetime1">
              <a:rPr lang="en-US" smtClean="0"/>
              <a:t>3/6/2021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2EF280-CECD-405B-B028-7DDB02BAA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34D50B-AE53-4A13-AFD3-E23660FD8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2706A-922B-4E5A-B4E6-B9FFAD77A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2467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5805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1FA2A-98A7-4AA2-9FC5-9B9CFC11A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069B98-A807-42C0-9B76-E6EA81DB66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EA2D8C-3FF9-4352-A60B-F96468A14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058BC-1056-44AC-BF99-9B85835B86E3}" type="datetime1">
              <a:rPr lang="en-US" smtClean="0"/>
              <a:t>3/6/2021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778178-B92D-4487-AC4D-5D46201EF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DED7FD-F98D-4956-A07C-6543C58F9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2706A-922B-4E5A-B4E6-B9FFAD77A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365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69485-CFF7-4520-ACC1-2EF9E461D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45C6F-768C-45F3-92E7-693695DEF8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B9D0D9-2CA9-4C6D-9A9B-0B784F7F0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53FF6-E4F6-4072-9478-BBE97A5A5380}" type="datetime1">
              <a:rPr lang="en-US" smtClean="0"/>
              <a:t>3/6/2021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F2D442-CA28-4C59-9695-3CB17B888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75B360-EA3C-4D4C-B3F2-DF6A10709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2706A-922B-4E5A-B4E6-B9FFAD77A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350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6996A-0160-40C2-814F-4CF2F7F36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55D84E-5576-4D26-8F56-8794AE87FD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BA6A69-CA23-497C-81C8-C5E42D3FDE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5E08D5-D4D0-4B62-9035-3593836E1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CF344-A21B-4967-BBB5-8D04E8DE32CE}" type="datetime1">
              <a:rPr lang="en-US" smtClean="0"/>
              <a:t>3/6/2021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B2E39B-F094-4EF5-B0F9-D059DA708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71AE29-E704-4702-AB85-06B4DB3F8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2706A-922B-4E5A-B4E6-B9FFAD77A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017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20FBE-D6A8-4B4A-9826-00E543C51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F4397A-A75A-4A19-ACEA-337B9A983C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0FA3C0-1FBC-43BB-AA92-A6B0DBBC50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45644A-AA3A-4A39-8600-23BBA5D8B1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53965A-02C7-4CDB-92C6-CF4F2AF674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B60098-46B1-4CC6-8DF1-281E50991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84CDB-15FE-45E3-B794-ED67D7C6C4C5}" type="datetime1">
              <a:rPr lang="en-US" smtClean="0"/>
              <a:t>3/6/2021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81FC55-3FDF-40A0-A929-70937093C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73AA27-DD29-4066-9C28-84D7C53FD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2706A-922B-4E5A-B4E6-B9FFAD77A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570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B385A-66CB-4BC1-8E57-E194D0937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D31E02-EAE8-4A33-8821-6FDBEC81D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3608B-CAAE-4848-B22E-3B42EF3A8E1A}" type="datetime1">
              <a:rPr lang="en-US" smtClean="0"/>
              <a:t>3/6/2021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F0C2F4-7759-441C-BD04-27E6095F1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48BD47-D318-4F1D-AC06-0FE6277DD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2706A-922B-4E5A-B4E6-B9FFAD77A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657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869BD8-704D-4908-8EB1-A11EC24EA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D9610-593F-4C54-9DD8-F213EF07B08A}" type="datetime1">
              <a:rPr lang="en-US" smtClean="0"/>
              <a:t>3/6/2021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5B5A25-5CE9-4842-9358-8EC828313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308629-4E14-4250-969A-6A7853663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2706A-922B-4E5A-B4E6-B9FFAD77A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909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63DD0-E951-40B7-911F-63E604640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84A662-9F36-43B6-8A46-B38381A5BB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1BE511-C9A5-4FE5-9401-D2725486E1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540680-2530-4119-895C-CE4969A12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6D581-F960-40CC-8324-DF2212BCBED4}" type="datetime1">
              <a:rPr lang="en-US" smtClean="0"/>
              <a:t>3/6/2021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8A11C5-AFC5-44B2-A0C3-FD21971C9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2E6670-04DF-4775-B39D-7313C452D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2706A-922B-4E5A-B4E6-B9FFAD77A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722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B962B-3A40-4F2D-B956-9F0BE116E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39860C-944E-46E2-B375-95E845C4CE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D6C87A-8458-4D87-9B88-23247BE66C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BE2B2E-BB89-41AF-B8D0-64A8BBC14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F13F5-7B49-4A18-96EC-95D06535D7F8}" type="datetime1">
              <a:rPr lang="en-US" smtClean="0"/>
              <a:t>3/6/2021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0272F5-26FA-4E09-94CF-32FAB4958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D19B67-67B3-4258-9023-BED20FDF3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2706A-922B-4E5A-B4E6-B9FFAD77A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885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AB5539-04C9-4C18-8568-29B0C28EF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C9910F-4F0D-4C35-B368-758791CB37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31BF5-FF42-4033-BFF9-0A5B68DB34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BE5A46-43A2-4ED3-B7B7-41B68F34AB8E}" type="datetime1">
              <a:rPr lang="en-US" smtClean="0"/>
              <a:t>3/6/2021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D45549-C940-429D-9160-2E46AB5E2E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B978D1-D18D-41AA-B757-497615EBDE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62706A-922B-4E5A-B4E6-B9FFAD77A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386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4095264" y="5126891"/>
            <a:ext cx="4860895" cy="1231038"/>
          </a:xfrm>
          <a:prstGeom prst="rect">
            <a:avLst/>
          </a:prstGeom>
          <a:noFill/>
        </p:spPr>
        <p:txBody>
          <a:bodyPr wrap="square" lIns="121854" tIns="60926" rIns="121854" bIns="60926" rtlCol="0">
            <a:spAutoFit/>
          </a:bodyPr>
          <a:lstStyle/>
          <a:p>
            <a:r>
              <a:rPr lang="en-US" altLang="zh-CN" b="1" dirty="0">
                <a:solidFill>
                  <a:schemeClr val="accent1"/>
                </a:solidFill>
                <a:latin typeface="Futura Medium" charset="0"/>
                <a:ea typeface="Futura Medium" charset="0"/>
                <a:cs typeface="Futura Medium" charset="0"/>
              </a:rPr>
              <a:t>Supervised by :</a:t>
            </a:r>
          </a:p>
          <a:p>
            <a:r>
              <a:rPr lang="en-US" altLang="zh-CN" b="1" dirty="0">
                <a:latin typeface="Futura Medium" charset="0"/>
                <a:ea typeface="Futura Medium" charset="0"/>
                <a:cs typeface="Futura Medium" charset="0"/>
              </a:rPr>
              <a:t>A. B. M. Ashikur Rahman</a:t>
            </a:r>
          </a:p>
          <a:p>
            <a:r>
              <a:rPr lang="en-US" altLang="zh-CN" b="1" dirty="0">
                <a:latin typeface="Futura Medium" charset="0"/>
                <a:ea typeface="Futura Medium" charset="0"/>
                <a:cs typeface="Futura Medium" charset="0"/>
              </a:rPr>
              <a:t>Asst. Professor,</a:t>
            </a:r>
          </a:p>
          <a:p>
            <a:r>
              <a:rPr lang="en-US" altLang="zh-CN" b="1" dirty="0">
                <a:latin typeface="Futura Medium" charset="0"/>
                <a:ea typeface="Futura Medium" charset="0"/>
                <a:cs typeface="Futura Medium" charset="0"/>
              </a:rPr>
              <a:t>Dept. of CSE, IUT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39697" y="171244"/>
            <a:ext cx="11952303" cy="676720"/>
          </a:xfrm>
          <a:prstGeom prst="rect">
            <a:avLst/>
          </a:prstGeom>
          <a:noFill/>
        </p:spPr>
        <p:txBody>
          <a:bodyPr wrap="square" lIns="121854" tIns="60926" rIns="121854" bIns="60926" rtlCol="0">
            <a:spAutoFit/>
          </a:bodyPr>
          <a:lstStyle/>
          <a:p>
            <a:pPr algn="ctr"/>
            <a:r>
              <a:rPr lang="en-US" altLang="zh-CN" sz="3598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INTRUSION DETECTION IN IoT BASED SYSTEMS</a:t>
            </a:r>
            <a:endParaRPr lang="zh-CN" altLang="en-US" sz="3598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3083113" y="6368759"/>
            <a:ext cx="6025774" cy="0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612994" y="6450998"/>
            <a:ext cx="1319433" cy="415301"/>
          </a:xfrm>
          <a:prstGeom prst="rect">
            <a:avLst/>
          </a:prstGeom>
          <a:noFill/>
        </p:spPr>
        <p:txBody>
          <a:bodyPr wrap="square" lIns="121854" tIns="60926" rIns="121854" bIns="60926" rtlCol="0">
            <a:spAutoFit/>
          </a:bodyPr>
          <a:lstStyle/>
          <a:p>
            <a:r>
              <a:rPr lang="en-US" altLang="zh-CN" sz="1899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4-3-2021</a:t>
            </a:r>
            <a:endParaRPr lang="zh-CN" altLang="en-US" sz="1899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50" name="Picture 2" descr="Image result for iot security">
            <a:extLst>
              <a:ext uri="{FF2B5EF4-FFF2-40B4-BE49-F238E27FC236}">
                <a16:creationId xmlns:a16="http://schemas.microsoft.com/office/drawing/2014/main" id="{187E3DC4-FFDF-480A-A799-8DFBEEAC96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697" y="1478265"/>
            <a:ext cx="5533749" cy="3648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BB5A883-A902-43C4-9A0B-E1F808CF45A7}"/>
              </a:ext>
            </a:extLst>
          </p:cNvPr>
          <p:cNvSpPr>
            <a:spLocks noGrp="1"/>
          </p:cNvSpPr>
          <p:nvPr/>
        </p:nvSpPr>
        <p:spPr>
          <a:xfrm>
            <a:off x="6525712" y="1348409"/>
            <a:ext cx="4860895" cy="3246782"/>
          </a:xfrm>
          <a:prstGeom prst="rect">
            <a:avLst/>
          </a:prstGeom>
        </p:spPr>
        <p:txBody>
          <a:bodyPr vert="horz" lIns="0" tIns="45720" rIns="0" bIns="45720" rtlCol="0">
            <a:normAutofit fontScale="925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900" b="1" dirty="0">
                <a:solidFill>
                  <a:schemeClr val="accent1"/>
                </a:solidFill>
                <a:latin typeface="Futura Medium" charset="0"/>
              </a:rPr>
              <a:t>Presented By: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</a:t>
            </a:r>
          </a:p>
          <a:p>
            <a:pPr marL="0"/>
            <a:r>
              <a:rPr lang="en-US" sz="1800" b="1" dirty="0">
                <a:solidFill>
                  <a:schemeClr val="tx1"/>
                </a:solidFill>
                <a:latin typeface="Futura Medium" charset="0"/>
              </a:rPr>
              <a:t>Abdoulbagui Alh Boubakari           160041086</a:t>
            </a:r>
          </a:p>
          <a:p>
            <a:pPr marL="0"/>
            <a:r>
              <a:rPr lang="en-US" sz="1800" b="1" dirty="0">
                <a:solidFill>
                  <a:schemeClr val="tx1"/>
                </a:solidFill>
                <a:latin typeface="Futura Medium" charset="0"/>
              </a:rPr>
              <a:t>        Aly Abdelkader Gelany           160041087</a:t>
            </a:r>
          </a:p>
          <a:p>
            <a:pPr marL="0"/>
            <a:r>
              <a:rPr lang="en-US" sz="1800" b="1" dirty="0">
                <a:solidFill>
                  <a:schemeClr val="tx1"/>
                </a:solidFill>
                <a:latin typeface="Futura Medium" charset="0"/>
              </a:rPr>
              <a:t>            Abdul Aziz yousufzai          160041088</a:t>
            </a:r>
          </a:p>
          <a:p>
            <a:pPr marL="0"/>
            <a:r>
              <a:rPr lang="en-US" sz="1800" b="1" dirty="0">
                <a:solidFill>
                  <a:schemeClr val="tx1"/>
                </a:solidFill>
                <a:latin typeface="Futura Medium" charset="0"/>
              </a:rPr>
              <a:t>                          Hamdan Harir           154452</a:t>
            </a:r>
          </a:p>
        </p:txBody>
      </p:sp>
    </p:spTree>
    <p:extLst>
      <p:ext uri="{BB962C8B-B14F-4D97-AF65-F5344CB8AC3E}">
        <p14:creationId xmlns:p14="http://schemas.microsoft.com/office/powerpoint/2010/main" val="34047056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9FC5B20-51F9-4FC1-9FD1-BB04ECF32469}"/>
              </a:ext>
            </a:extLst>
          </p:cNvPr>
          <p:cNvSpPr txBox="1"/>
          <p:nvPr/>
        </p:nvSpPr>
        <p:spPr>
          <a:xfrm>
            <a:off x="3793165" y="458604"/>
            <a:ext cx="609777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Protocol Analyzer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FEA787-6F4D-48A0-B91D-D17768C0910E}"/>
              </a:ext>
            </a:extLst>
          </p:cNvPr>
          <p:cNvSpPr txBox="1"/>
          <p:nvPr/>
        </p:nvSpPr>
        <p:spPr>
          <a:xfrm>
            <a:off x="457200" y="1818167"/>
            <a:ext cx="516742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/>
              <a:t>Filters the network packets and identifies vulnerable protocols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/>
              <a:t>helps to avoid burdening network servers with unnecessary computational load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09F1B19-21C3-4A27-B19E-4543FF77EC2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5776" r="-1403"/>
          <a:stretch/>
        </p:blipFill>
        <p:spPr>
          <a:xfrm>
            <a:off x="6411433" y="1222744"/>
            <a:ext cx="5061098" cy="5402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5147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69A0772-951D-4051-AC9F-C07793B9C8C2}"/>
              </a:ext>
            </a:extLst>
          </p:cNvPr>
          <p:cNvSpPr txBox="1"/>
          <p:nvPr/>
        </p:nvSpPr>
        <p:spPr>
          <a:xfrm>
            <a:off x="5239193" y="341645"/>
            <a:ext cx="609777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Dataset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D869208-35EE-439E-9924-45ECB553B02E}"/>
              </a:ext>
            </a:extLst>
          </p:cNvPr>
          <p:cNvSpPr txBox="1">
            <a:spLocks/>
          </p:cNvSpPr>
          <p:nvPr/>
        </p:nvSpPr>
        <p:spPr>
          <a:xfrm>
            <a:off x="296650" y="1101456"/>
            <a:ext cx="5551258" cy="2692042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Dataset Name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  </a:t>
            </a:r>
            <a:r>
              <a:rPr lang="en-US" sz="1600" b="1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UNSW-NB15</a:t>
            </a:r>
          </a:p>
          <a:p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Data type: 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hybrid of real modern normal activities and synthetic contemporary attack behaviors </a:t>
            </a:r>
          </a:p>
          <a:p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Total features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 49</a:t>
            </a:r>
          </a:p>
          <a:p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The number of records in the training set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 175,341 </a:t>
            </a:r>
          </a:p>
          <a:p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The number of records in the testing set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 82,332 </a:t>
            </a:r>
          </a:p>
          <a:p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Categories of attack:  9 (</a:t>
            </a:r>
            <a:r>
              <a:rPr lang="en-US" sz="16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Fuzzers</a:t>
            </a:r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Analysis, Backdoors, DoS, Exploits, Generic, Reconnaissance, Shellcode and Worms)</a:t>
            </a:r>
          </a:p>
          <a:p>
            <a:endParaRPr lang="en-US" sz="16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73CB3F2-557D-4F86-9E03-010183797C15}"/>
              </a:ext>
            </a:extLst>
          </p:cNvPr>
          <p:cNvSpPr txBox="1">
            <a:spLocks/>
          </p:cNvSpPr>
          <p:nvPr/>
        </p:nvSpPr>
        <p:spPr>
          <a:xfrm>
            <a:off x="6044257" y="1053608"/>
            <a:ext cx="6147743" cy="2487034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Dataset Name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  </a:t>
            </a:r>
            <a:r>
              <a:rPr lang="en-US" sz="1600" b="1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NSL-KDD</a:t>
            </a:r>
          </a:p>
          <a:p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Data type: 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hybrid of real modern normal activities and synthetic contemporary attack behaviors </a:t>
            </a:r>
          </a:p>
          <a:p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Total features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 43</a:t>
            </a:r>
          </a:p>
          <a:p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The number of records in the training set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 175,341 </a:t>
            </a:r>
          </a:p>
          <a:p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The number of records in the testing set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 82,332 </a:t>
            </a:r>
          </a:p>
          <a:p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Categories of attack:  9 (</a:t>
            </a:r>
            <a:r>
              <a:rPr lang="en-US" sz="16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Fuzzers</a:t>
            </a:r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Analysis, Backdoors, DoS, Exploits, Generic, Reconnaissance, Shellcode and Worms)</a:t>
            </a:r>
          </a:p>
          <a:p>
            <a:endParaRPr lang="en-US" sz="16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FA2D55B-7C12-4FC4-8CEC-D19D0DF6AD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895" y="3827903"/>
            <a:ext cx="7572375" cy="2899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82501FC-F461-4910-A49A-AE8F99ABB991}"/>
              </a:ext>
            </a:extLst>
          </p:cNvPr>
          <p:cNvSpPr txBox="1"/>
          <p:nvPr/>
        </p:nvSpPr>
        <p:spPr>
          <a:xfrm>
            <a:off x="4885307" y="4122967"/>
            <a:ext cx="2536219" cy="3612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Attack Type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34844749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11D38A3-396F-4BDD-9265-D3FCA8A25BCF}"/>
              </a:ext>
            </a:extLst>
          </p:cNvPr>
          <p:cNvSpPr txBox="1"/>
          <p:nvPr/>
        </p:nvSpPr>
        <p:spPr>
          <a:xfrm>
            <a:off x="3165842" y="320381"/>
            <a:ext cx="639282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Implementation Environment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E06FBF3-8B18-45AA-8165-FB75A994CA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976" y="1371600"/>
            <a:ext cx="8769703" cy="5166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1357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171BD98-13E0-4751-8E98-977A36A25DF4}"/>
              </a:ext>
            </a:extLst>
          </p:cNvPr>
          <p:cNvSpPr txBox="1"/>
          <p:nvPr/>
        </p:nvSpPr>
        <p:spPr>
          <a:xfrm>
            <a:off x="3836493" y="0"/>
            <a:ext cx="609777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Results and Analyzes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65D8BFB4-EEAB-4DBD-8124-276386E9E23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94498881"/>
              </p:ext>
            </p:extLst>
          </p:nvPr>
        </p:nvGraphicFramePr>
        <p:xfrm>
          <a:off x="2304607" y="1544451"/>
          <a:ext cx="7006590" cy="32118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806708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489D6665-8E98-49BA-9BAB-5B9E0E6520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0434488"/>
              </p:ext>
            </p:extLst>
          </p:nvPr>
        </p:nvGraphicFramePr>
        <p:xfrm>
          <a:off x="2305493" y="238012"/>
          <a:ext cx="7809178" cy="58619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9145">
                  <a:extLst>
                    <a:ext uri="{9D8B030D-6E8A-4147-A177-3AD203B41FA5}">
                      <a16:colId xmlns:a16="http://schemas.microsoft.com/office/drawing/2014/main" val="1251111040"/>
                    </a:ext>
                  </a:extLst>
                </a:gridCol>
                <a:gridCol w="1225643">
                  <a:extLst>
                    <a:ext uri="{9D8B030D-6E8A-4147-A177-3AD203B41FA5}">
                      <a16:colId xmlns:a16="http://schemas.microsoft.com/office/drawing/2014/main" val="1343436184"/>
                    </a:ext>
                  </a:extLst>
                </a:gridCol>
                <a:gridCol w="1197110">
                  <a:extLst>
                    <a:ext uri="{9D8B030D-6E8A-4147-A177-3AD203B41FA5}">
                      <a16:colId xmlns:a16="http://schemas.microsoft.com/office/drawing/2014/main" val="3690619123"/>
                    </a:ext>
                  </a:extLst>
                </a:gridCol>
                <a:gridCol w="1401913">
                  <a:extLst>
                    <a:ext uri="{9D8B030D-6E8A-4147-A177-3AD203B41FA5}">
                      <a16:colId xmlns:a16="http://schemas.microsoft.com/office/drawing/2014/main" val="3312723318"/>
                    </a:ext>
                  </a:extLst>
                </a:gridCol>
                <a:gridCol w="1422682">
                  <a:extLst>
                    <a:ext uri="{9D8B030D-6E8A-4147-A177-3AD203B41FA5}">
                      <a16:colId xmlns:a16="http://schemas.microsoft.com/office/drawing/2014/main" val="780386712"/>
                    </a:ext>
                  </a:extLst>
                </a:gridCol>
                <a:gridCol w="1152685">
                  <a:extLst>
                    <a:ext uri="{9D8B030D-6E8A-4147-A177-3AD203B41FA5}">
                      <a16:colId xmlns:a16="http://schemas.microsoft.com/office/drawing/2014/main" val="888983854"/>
                    </a:ext>
                  </a:extLst>
                </a:gridCol>
              </a:tblGrid>
              <a:tr h="729723">
                <a:tc>
                  <a:txBody>
                    <a:bodyPr/>
                    <a:lstStyle/>
                    <a:p>
                      <a:r>
                        <a:rPr lang="en-US" dirty="0"/>
                        <a:t>Model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/>
                        <a:t>Feature selection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 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 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F-1 Score 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Recall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7718101"/>
                  </a:ext>
                </a:extLst>
              </a:tr>
              <a:tr h="425130">
                <a:tc rowSpan="2">
                  <a:txBody>
                    <a:bodyPr/>
                    <a:lstStyle/>
                    <a:p>
                      <a:pPr algn="l"/>
                      <a:r>
                        <a:rPr lang="en-US" dirty="0"/>
                        <a:t>KNN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RFE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 0.63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0.94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0.73 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0.63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9287467"/>
                  </a:ext>
                </a:extLst>
              </a:tr>
              <a:tr h="39340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CHi2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9683951"/>
                  </a:ext>
                </a:extLst>
              </a:tr>
              <a:tr h="548932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KNN with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Feature transform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RFE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0.95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0.90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0.92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0.95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9695326"/>
                  </a:ext>
                </a:extLst>
              </a:tr>
              <a:tr h="40598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CHi2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0.36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0308952"/>
                  </a:ext>
                </a:extLst>
              </a:tr>
              <a:tr h="371617">
                <a:tc rowSpan="2">
                  <a:txBody>
                    <a:bodyPr/>
                    <a:lstStyle/>
                    <a:p>
                      <a:r>
                        <a:rPr lang="en-US" dirty="0"/>
                        <a:t>LR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RFE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0.55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0.30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0.39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0.55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485249"/>
                  </a:ext>
                </a:extLst>
              </a:tr>
              <a:tr h="37161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CHi2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5220598"/>
                  </a:ext>
                </a:extLst>
              </a:tr>
              <a:tr h="603877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LR with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Feature transform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RFE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0.67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0.72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0.66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0.67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8731418"/>
                  </a:ext>
                </a:extLst>
              </a:tr>
              <a:tr h="19671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CHi2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3435462"/>
                  </a:ext>
                </a:extLst>
              </a:tr>
              <a:tr h="185809">
                <a:tc rowSpan="2">
                  <a:txBody>
                    <a:bodyPr/>
                    <a:lstStyle/>
                    <a:p>
                      <a:r>
                        <a:rPr lang="en-US" dirty="0"/>
                        <a:t>MLP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RFE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0.84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0.94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0.90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0.86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301447"/>
                  </a:ext>
                </a:extLst>
              </a:tr>
              <a:tr h="18580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CHi2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8618200"/>
                  </a:ext>
                </a:extLst>
              </a:tr>
              <a:tr h="457200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MLP with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Feature transform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RFE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1.00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1.00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1.00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1.00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9299995"/>
                  </a:ext>
                </a:extLst>
              </a:tr>
              <a:tr h="4572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CHi2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60602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5621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7DBB3-6B1A-4210-9A3C-625F8D66A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Results and analyzes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63165F83-D0F7-46AF-8B6D-96D1292ABE25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408223937"/>
              </p:ext>
            </p:extLst>
          </p:nvPr>
        </p:nvGraphicFramePr>
        <p:xfrm>
          <a:off x="838200" y="1825625"/>
          <a:ext cx="1014603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C28E6C-72CD-487A-A189-4742B7B90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36E6F-21C5-444B-B810-4539EF264F0E}" type="datetime1">
              <a:rPr lang="en-US" smtClean="0"/>
              <a:t>3/6/2021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833D47-F623-401A-A23C-82708D463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91085B-C47C-449F-B907-6136AC88C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2706A-922B-4E5A-B4E6-B9FFAD77A9D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9373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2BBA9-26C5-40D9-8979-7495C69BD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7CA69A-AF88-4F8F-83DF-5F1F0C450C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515599" cy="4351338"/>
          </a:xfrm>
        </p:spPr>
        <p:txBody>
          <a:bodyPr/>
          <a:lstStyle/>
          <a:p>
            <a:r>
              <a:rPr lang="en-US" dirty="0"/>
              <a:t>In previous works, Feature transformation and protocol analyzer were used separately [15][16]. </a:t>
            </a:r>
          </a:p>
          <a:p>
            <a:r>
              <a:rPr lang="en-US" dirty="0"/>
              <a:t>Our proposed model by combining these two approaches has proven to be more efficient based on metrics such as accuracy, precision and recall. </a:t>
            </a:r>
          </a:p>
          <a:p>
            <a:r>
              <a:rPr lang="en-US" dirty="0"/>
              <a:t>Our models achieved higher accuracy by using the RFE feature selection and efficiently detected normal packets from attack packets. </a:t>
            </a:r>
          </a:p>
          <a:p>
            <a:r>
              <a:rPr lang="en-US" dirty="0"/>
              <a:t>The proposed model can accurately be used to detect previously seen and unseen attacks which effectively makes it Hybrid.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7B4237-6BC5-420D-B7FB-9E7F067C3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AE51B-9524-4404-812D-48176B990A8E}" type="datetime1">
              <a:rPr lang="en-US" smtClean="0"/>
              <a:t>3/6/2021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08690D-3E20-48E0-B5AA-912325726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A0013C-2007-4FB9-9F73-B84A2E0AA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2706A-922B-4E5A-B4E6-B9FFAD77A9D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2376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DDD91-686B-410C-9C3A-B0DFFC8AC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Future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C5DE3F-D4BF-4C48-8768-1D21223DD5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868247" cy="4266831"/>
          </a:xfrm>
        </p:spPr>
        <p:txBody>
          <a:bodyPr/>
          <a:lstStyle/>
          <a:p>
            <a:pPr marL="0" indent="0" algn="just">
              <a:buNone/>
            </a:pPr>
            <a:r>
              <a:rPr lang="en-US" sz="2400" dirty="0"/>
              <a:t>We will try to use Misuse detection by profiling users behaviors:</a:t>
            </a:r>
          </a:p>
          <a:p>
            <a:pPr marL="0" indent="0" algn="just">
              <a:buNone/>
            </a:pPr>
            <a:r>
              <a:rPr lang="en-US" sz="2400" dirty="0"/>
              <a:t>This refers to the process of learning how many times a user will send a request to the smart home system using his smart devices such as a smartphone or smart tablet information from the sensor data.</a:t>
            </a:r>
          </a:p>
          <a:p>
            <a:pPr marL="0" indent="0" algn="just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Classification of attacks: as our actual work is based on just  detecting if a data packet is an attack or a normal packet, we wish to perform classification of attack based on their type. 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1CE981-3101-491B-A999-6D89C26C1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4B3FD-7F40-4DFF-879B-90DF96596244}" type="datetime1">
              <a:rPr lang="en-US" smtClean="0"/>
              <a:t>3/6/2021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FE0CD7-9909-4559-8994-303B697F1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1760C9-3781-49C2-9A28-8FF67DC2C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2706A-922B-4E5A-B4E6-B9FFAD77A9D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96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92BAA-1E8C-454F-AF03-230D73CA3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chemeClr val="accent1"/>
                </a:solidFill>
              </a:rPr>
              <a:t>References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E3BC07-64B7-4117-B0D9-BDD1802CF2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900" b="0" i="0" dirty="0">
                <a:effectLst/>
                <a:latin typeface="Arial" panose="020B0604020202020204" pitchFamily="34" charset="0"/>
              </a:rPr>
              <a:t>[1] J. O.-G. A. L. M.-C. I. G. Hector Alaiz-Moreton, Jose </a:t>
            </a:r>
            <a:r>
              <a:rPr lang="en-US" sz="1900" b="0" i="0" dirty="0" err="1">
                <a:effectLst/>
                <a:latin typeface="Arial" panose="020B0604020202020204" pitchFamily="34" charset="0"/>
              </a:rPr>
              <a:t>Aveleira</a:t>
            </a:r>
            <a:r>
              <a:rPr lang="en-US" sz="1900" b="0" i="0" dirty="0">
                <a:effectLst/>
                <a:latin typeface="Arial" panose="020B0604020202020204" pitchFamily="34" charset="0"/>
              </a:rPr>
              <a:t>-Mata </a:t>
            </a:r>
            <a:r>
              <a:rPr lang="en-US" sz="1900" b="0" i="0" dirty="0" err="1">
                <a:effectLst/>
                <a:latin typeface="Arial" panose="020B0604020202020204" pitchFamily="34" charset="0"/>
              </a:rPr>
              <a:t>andC</a:t>
            </a:r>
            <a:r>
              <a:rPr lang="en-US" sz="1900" b="0" i="0" dirty="0">
                <a:effectLst/>
                <a:latin typeface="Arial" panose="020B0604020202020204" pitchFamily="34" charset="0"/>
              </a:rPr>
              <a:t>. Benavides, “Multiclass classification procedure for detecting attacks </a:t>
            </a:r>
            <a:r>
              <a:rPr lang="en-US" sz="1900" b="0" i="0" dirty="0" err="1">
                <a:effectLst/>
                <a:latin typeface="Arial" panose="020B0604020202020204" pitchFamily="34" charset="0"/>
              </a:rPr>
              <a:t>onmqtt-iot</a:t>
            </a:r>
            <a:r>
              <a:rPr lang="en-US" sz="1900" b="0" i="0" dirty="0">
                <a:effectLst/>
                <a:latin typeface="Arial" panose="020B0604020202020204" pitchFamily="34" charset="0"/>
              </a:rPr>
              <a:t> protocol,” 2019</a:t>
            </a:r>
          </a:p>
          <a:p>
            <a:r>
              <a:rPr lang="en-US" sz="1900" b="0" i="0" dirty="0">
                <a:effectLst/>
                <a:latin typeface="Arial" panose="020B0604020202020204" pitchFamily="34" charset="0"/>
              </a:rPr>
              <a:t>[2] C. G. Tianqi Chen, “</a:t>
            </a:r>
            <a:r>
              <a:rPr lang="en-US" sz="1900" b="0" i="0" dirty="0" err="1">
                <a:effectLst/>
                <a:latin typeface="Arial" panose="020B0604020202020204" pitchFamily="34" charset="0"/>
              </a:rPr>
              <a:t>Xgboost</a:t>
            </a:r>
            <a:r>
              <a:rPr lang="en-US" sz="1900" b="0" i="0" dirty="0">
                <a:effectLst/>
                <a:latin typeface="Arial" panose="020B0604020202020204" pitchFamily="34" charset="0"/>
              </a:rPr>
              <a:t>: A scalable tree boosting system,” 2016.</a:t>
            </a:r>
          </a:p>
          <a:p>
            <a:r>
              <a:rPr lang="en-US" sz="1900" b="0" i="0" dirty="0">
                <a:effectLst/>
                <a:latin typeface="Arial" panose="020B0604020202020204" pitchFamily="34" charset="0"/>
              </a:rPr>
              <a:t>[3] C. G. e. a. K. Cho, B. van </a:t>
            </a:r>
            <a:r>
              <a:rPr lang="en-US" sz="1900" b="0" i="0" dirty="0" err="1">
                <a:effectLst/>
                <a:latin typeface="Arial" panose="020B0604020202020204" pitchFamily="34" charset="0"/>
              </a:rPr>
              <a:t>Merrienboer</a:t>
            </a:r>
            <a:r>
              <a:rPr lang="en-US" sz="1900" b="0" i="0" dirty="0">
                <a:effectLst/>
                <a:latin typeface="Arial" panose="020B0604020202020204" pitchFamily="34" charset="0"/>
              </a:rPr>
              <a:t>, “Learning phrase representations using </a:t>
            </a:r>
            <a:r>
              <a:rPr lang="en-US" sz="1900" b="0" i="0" dirty="0" err="1">
                <a:effectLst/>
                <a:latin typeface="Arial" panose="020B0604020202020204" pitchFamily="34" charset="0"/>
              </a:rPr>
              <a:t>rnn</a:t>
            </a:r>
            <a:r>
              <a:rPr lang="en-US" sz="1900" b="0" i="0" dirty="0">
                <a:effectLst/>
                <a:latin typeface="Arial" panose="020B0604020202020204" pitchFamily="34" charset="0"/>
              </a:rPr>
              <a:t> encoder-decoder for statistical machine translation,” 2014.</a:t>
            </a:r>
          </a:p>
          <a:p>
            <a:r>
              <a:rPr lang="en-US" sz="1900" b="0" i="0" dirty="0">
                <a:effectLst/>
                <a:latin typeface="Arial" panose="020B0604020202020204" pitchFamily="34" charset="0"/>
              </a:rPr>
              <a:t>4] M. A. F. A. Zaffar Haider Janjua, Massimo Vecchio, “</a:t>
            </a:r>
            <a:r>
              <a:rPr lang="en-US" sz="1900" b="0" i="0" dirty="0" err="1">
                <a:effectLst/>
                <a:latin typeface="Arial" panose="020B0604020202020204" pitchFamily="34" charset="0"/>
              </a:rPr>
              <a:t>Irese</a:t>
            </a:r>
            <a:r>
              <a:rPr lang="en-US" sz="1900" b="0" i="0" dirty="0">
                <a:effectLst/>
                <a:latin typeface="Arial" panose="020B0604020202020204" pitchFamily="34" charset="0"/>
              </a:rPr>
              <a:t>: An </a:t>
            </a:r>
            <a:r>
              <a:rPr lang="en-US" sz="1900" b="0" i="0" dirty="0" err="1">
                <a:effectLst/>
                <a:latin typeface="Arial" panose="020B0604020202020204" pitchFamily="34" charset="0"/>
              </a:rPr>
              <a:t>intelligentrare</a:t>
            </a:r>
            <a:r>
              <a:rPr lang="en-US" sz="1900" b="0" i="0" dirty="0">
                <a:effectLst/>
                <a:latin typeface="Arial" panose="020B0604020202020204" pitchFamily="34" charset="0"/>
              </a:rPr>
              <a:t>-event detection system using unsupervised learning on the </a:t>
            </a:r>
            <a:r>
              <a:rPr lang="en-US" sz="1900" b="0" i="0" dirty="0" err="1">
                <a:effectLst/>
                <a:latin typeface="Arial" panose="020B0604020202020204" pitchFamily="34" charset="0"/>
              </a:rPr>
              <a:t>iot</a:t>
            </a:r>
            <a:r>
              <a:rPr lang="en-US" sz="1900" b="0" i="0" dirty="0">
                <a:effectLst/>
                <a:latin typeface="Arial" panose="020B0604020202020204" pitchFamily="34" charset="0"/>
              </a:rPr>
              <a:t> edge,”2019.</a:t>
            </a:r>
            <a:endParaRPr lang="en-US" sz="1900" dirty="0">
              <a:latin typeface="Arial" panose="020B0604020202020204" pitchFamily="34" charset="0"/>
            </a:endParaRPr>
          </a:p>
          <a:p>
            <a:r>
              <a:rPr lang="en-US" sz="1900" b="0" i="0" dirty="0">
                <a:effectLst/>
                <a:latin typeface="Arial" panose="020B0604020202020204" pitchFamily="34" charset="0"/>
              </a:rPr>
              <a:t>[5] D. S. Robert P. Markiewicz, “</a:t>
            </a:r>
            <a:r>
              <a:rPr lang="en-US" sz="1900" b="0" i="0" dirty="0" err="1">
                <a:effectLst/>
                <a:latin typeface="Arial" panose="020B0604020202020204" pitchFamily="34" charset="0"/>
              </a:rPr>
              <a:t>Clust</a:t>
            </a:r>
            <a:r>
              <a:rPr lang="en-US" sz="1900" b="0" i="0" dirty="0">
                <a:effectLst/>
                <a:latin typeface="Arial" panose="020B0604020202020204" pitchFamily="34" charset="0"/>
              </a:rPr>
              <a:t>-it: Clustering-based intrusion </a:t>
            </a:r>
            <a:r>
              <a:rPr lang="en-US" sz="1900" b="0" i="0" dirty="0" err="1">
                <a:effectLst/>
                <a:latin typeface="Arial" panose="020B0604020202020204" pitchFamily="34" charset="0"/>
              </a:rPr>
              <a:t>detectionin</a:t>
            </a:r>
            <a:r>
              <a:rPr lang="en-US" sz="1900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sz="1900" b="0" i="0" dirty="0" err="1">
                <a:effectLst/>
                <a:latin typeface="Arial" panose="020B0604020202020204" pitchFamily="34" charset="0"/>
              </a:rPr>
              <a:t>iot</a:t>
            </a:r>
            <a:r>
              <a:rPr lang="en-US" sz="1900" b="0" i="0" dirty="0">
                <a:effectLst/>
                <a:latin typeface="Arial" panose="020B0604020202020204" pitchFamily="34" charset="0"/>
              </a:rPr>
              <a:t> environments,” 2020.</a:t>
            </a:r>
          </a:p>
          <a:p>
            <a:r>
              <a:rPr lang="en-US" sz="1900" b="0" i="0" dirty="0">
                <a:effectLst/>
                <a:latin typeface="Arial" panose="020B0604020202020204" pitchFamily="34" charset="0"/>
              </a:rPr>
              <a:t>[6] S. </a:t>
            </a:r>
            <a:r>
              <a:rPr lang="en-US" sz="1900" b="0" i="0" dirty="0" err="1">
                <a:effectLst/>
                <a:latin typeface="Arial" panose="020B0604020202020204" pitchFamily="34" charset="0"/>
              </a:rPr>
              <a:t>Sandosh</a:t>
            </a:r>
            <a:r>
              <a:rPr lang="en-US" sz="1900" b="0" i="0" dirty="0">
                <a:effectLst/>
                <a:latin typeface="Arial" panose="020B0604020202020204" pitchFamily="34" charset="0"/>
              </a:rPr>
              <a:t>, V. </a:t>
            </a:r>
            <a:r>
              <a:rPr lang="en-US" sz="1900" b="0" i="0" dirty="0" err="1">
                <a:effectLst/>
                <a:latin typeface="Arial" panose="020B0604020202020204" pitchFamily="34" charset="0"/>
              </a:rPr>
              <a:t>Govindasamy</a:t>
            </a:r>
            <a:r>
              <a:rPr lang="en-US" sz="1900" b="0" i="0" dirty="0">
                <a:effectLst/>
                <a:latin typeface="Arial" panose="020B0604020202020204" pitchFamily="34" charset="0"/>
              </a:rPr>
              <a:t>, and G. </a:t>
            </a:r>
            <a:r>
              <a:rPr lang="en-US" sz="1900" b="0" i="0" dirty="0" err="1">
                <a:effectLst/>
                <a:latin typeface="Arial" panose="020B0604020202020204" pitchFamily="34" charset="0"/>
              </a:rPr>
              <a:t>Akila</a:t>
            </a:r>
            <a:r>
              <a:rPr lang="en-US" sz="1900" b="0" i="0" dirty="0">
                <a:effectLst/>
                <a:latin typeface="Arial" panose="020B0604020202020204" pitchFamily="34" charset="0"/>
              </a:rPr>
              <a:t>, “Enhanced intrusion detection system via agent clustering and classification based on outlier </a:t>
            </a:r>
            <a:r>
              <a:rPr lang="en-US" sz="1900" b="0" i="0" dirty="0" err="1">
                <a:effectLst/>
                <a:latin typeface="Arial" panose="020B0604020202020204" pitchFamily="34" charset="0"/>
              </a:rPr>
              <a:t>detection,”Peer</a:t>
            </a:r>
            <a:r>
              <a:rPr lang="en-US" sz="1900" b="0" i="0" dirty="0">
                <a:effectLst/>
                <a:latin typeface="Arial" panose="020B0604020202020204" pitchFamily="34" charset="0"/>
              </a:rPr>
              <a:t>-to-Peer Networking and Applications, pp. 1–8, 2020.</a:t>
            </a:r>
          </a:p>
          <a:p>
            <a:r>
              <a:rPr lang="en-US" sz="1900" b="0" i="0" dirty="0">
                <a:effectLst/>
                <a:latin typeface="Arial" panose="020B0604020202020204" pitchFamily="34" charset="0"/>
              </a:rPr>
              <a:t>[7] H. H. </a:t>
            </a:r>
            <a:r>
              <a:rPr lang="en-US" sz="1900" b="0" i="0" dirty="0" err="1">
                <a:effectLst/>
                <a:latin typeface="Arial" panose="020B0604020202020204" pitchFamily="34" charset="0"/>
              </a:rPr>
              <a:t>Pajouh</a:t>
            </a:r>
            <a:r>
              <a:rPr lang="en-US" sz="1900" b="0" i="0" dirty="0">
                <a:effectLst/>
                <a:latin typeface="Arial" panose="020B0604020202020204" pitchFamily="34" charset="0"/>
              </a:rPr>
              <a:t>, R. </a:t>
            </a:r>
            <a:r>
              <a:rPr lang="en-US" sz="1900" b="0" i="0" dirty="0" err="1">
                <a:effectLst/>
                <a:latin typeface="Arial" panose="020B0604020202020204" pitchFamily="34" charset="0"/>
              </a:rPr>
              <a:t>Javidan</a:t>
            </a:r>
            <a:r>
              <a:rPr lang="en-US" sz="1900" b="0" i="0" dirty="0">
                <a:effectLst/>
                <a:latin typeface="Arial" panose="020B0604020202020204" pitchFamily="34" charset="0"/>
              </a:rPr>
              <a:t>, R. </a:t>
            </a:r>
            <a:r>
              <a:rPr lang="en-US" sz="1900" b="0" i="0" dirty="0" err="1">
                <a:effectLst/>
                <a:latin typeface="Arial" panose="020B0604020202020204" pitchFamily="34" charset="0"/>
              </a:rPr>
              <a:t>Khayami</a:t>
            </a:r>
            <a:r>
              <a:rPr lang="en-US" sz="1900" b="0" i="0" dirty="0">
                <a:effectLst/>
                <a:latin typeface="Arial" panose="020B0604020202020204" pitchFamily="34" charset="0"/>
              </a:rPr>
              <a:t>, D. Ali, and K.-K. R. Choo, “A two-layer dimension reduction and two-tier classification model for anomaly-based intrusion detection in </a:t>
            </a:r>
            <a:r>
              <a:rPr lang="en-US" sz="1900" b="0" i="0" dirty="0" err="1">
                <a:effectLst/>
                <a:latin typeface="Arial" panose="020B0604020202020204" pitchFamily="34" charset="0"/>
              </a:rPr>
              <a:t>iot</a:t>
            </a:r>
            <a:r>
              <a:rPr lang="en-US" sz="1900" b="0" i="0" dirty="0">
                <a:effectLst/>
                <a:latin typeface="Arial" panose="020B0604020202020204" pitchFamily="34" charset="0"/>
              </a:rPr>
              <a:t> backbone </a:t>
            </a:r>
            <a:r>
              <a:rPr lang="en-US" sz="1900" b="0" i="0" dirty="0" err="1">
                <a:effectLst/>
                <a:latin typeface="Arial" panose="020B0604020202020204" pitchFamily="34" charset="0"/>
              </a:rPr>
              <a:t>networks,”IEEE</a:t>
            </a:r>
            <a:r>
              <a:rPr lang="en-US" sz="1900" b="0" i="0" dirty="0">
                <a:effectLst/>
                <a:latin typeface="Arial" panose="020B0604020202020204" pitchFamily="34" charset="0"/>
              </a:rPr>
              <a:t> Transactions on Emerging Topics in Computing, 2016.</a:t>
            </a:r>
          </a:p>
          <a:p>
            <a:r>
              <a:rPr lang="en-US" sz="1900" b="0" i="0" dirty="0">
                <a:effectLst/>
                <a:latin typeface="Arial" panose="020B0604020202020204" pitchFamily="34" charset="0"/>
              </a:rPr>
              <a:t>[8] D. Zheng, Z. Hong, N. Wang, and P. Chen, “An improved </a:t>
            </a:r>
            <a:r>
              <a:rPr lang="en-US" sz="1900" b="0" i="0" dirty="0" err="1">
                <a:effectLst/>
                <a:latin typeface="Arial" panose="020B0604020202020204" pitchFamily="34" charset="0"/>
              </a:rPr>
              <a:t>lda</a:t>
            </a:r>
            <a:r>
              <a:rPr lang="en-US" sz="1900" b="0" i="0" dirty="0">
                <a:effectLst/>
                <a:latin typeface="Arial" panose="020B0604020202020204" pitchFamily="34" charset="0"/>
              </a:rPr>
              <a:t>-based elm classification for intrusion detection algorithm in </a:t>
            </a:r>
            <a:r>
              <a:rPr lang="en-US" sz="1900" b="0" i="0" dirty="0" err="1">
                <a:effectLst/>
                <a:latin typeface="Arial" panose="020B0604020202020204" pitchFamily="34" charset="0"/>
              </a:rPr>
              <a:t>iot</a:t>
            </a:r>
            <a:r>
              <a:rPr lang="en-US" sz="1900" b="0" i="0" dirty="0">
                <a:effectLst/>
                <a:latin typeface="Arial" panose="020B0604020202020204" pitchFamily="34" charset="0"/>
              </a:rPr>
              <a:t> application,”</a:t>
            </a:r>
            <a:r>
              <a:rPr lang="en-US" sz="1900" b="0" i="0" dirty="0" err="1">
                <a:effectLst/>
                <a:latin typeface="Arial" panose="020B0604020202020204" pitchFamily="34" charset="0"/>
              </a:rPr>
              <a:t>Sensors,vol</a:t>
            </a:r>
            <a:r>
              <a:rPr lang="en-US" sz="1900" b="0" i="0" dirty="0">
                <a:effectLst/>
                <a:latin typeface="Arial" panose="020B0604020202020204" pitchFamily="34" charset="0"/>
              </a:rPr>
              <a:t>. 20, no. 6, p. 1706, 2020.</a:t>
            </a:r>
          </a:p>
          <a:p>
            <a:r>
              <a:rPr lang="en-US" sz="1900" b="0" i="0" dirty="0">
                <a:effectLst/>
                <a:latin typeface="Arial" panose="020B0604020202020204" pitchFamily="34" charset="0"/>
              </a:rPr>
              <a:t>[9] A. </a:t>
            </a:r>
            <a:r>
              <a:rPr lang="en-US" sz="1900" b="0" i="0" dirty="0" err="1">
                <a:effectLst/>
                <a:latin typeface="Arial" panose="020B0604020202020204" pitchFamily="34" charset="0"/>
              </a:rPr>
              <a:t>Mudgerikar</a:t>
            </a:r>
            <a:r>
              <a:rPr lang="en-US" sz="1900" b="0" i="0" dirty="0">
                <a:effectLst/>
                <a:latin typeface="Arial" panose="020B0604020202020204" pitchFamily="34" charset="0"/>
              </a:rPr>
              <a:t>, P. Sharma, and E. </a:t>
            </a:r>
            <a:r>
              <a:rPr lang="en-US" sz="1900" b="0" i="0" dirty="0" err="1">
                <a:effectLst/>
                <a:latin typeface="Arial" panose="020B0604020202020204" pitchFamily="34" charset="0"/>
              </a:rPr>
              <a:t>Bertino</a:t>
            </a:r>
            <a:r>
              <a:rPr lang="en-US" sz="1900" b="0" i="0" dirty="0">
                <a:effectLst/>
                <a:latin typeface="Arial" panose="020B0604020202020204" pitchFamily="34" charset="0"/>
              </a:rPr>
              <a:t>, “E-</a:t>
            </a:r>
            <a:r>
              <a:rPr lang="en-US" sz="1900" b="0" i="0" dirty="0" err="1">
                <a:effectLst/>
                <a:latin typeface="Arial" panose="020B0604020202020204" pitchFamily="34" charset="0"/>
              </a:rPr>
              <a:t>spion</a:t>
            </a:r>
            <a:r>
              <a:rPr lang="en-US" sz="1900" b="0" i="0" dirty="0">
                <a:effectLst/>
                <a:latin typeface="Arial" panose="020B0604020202020204" pitchFamily="34" charset="0"/>
              </a:rPr>
              <a:t>: A system-level intrusion detection system for </a:t>
            </a:r>
            <a:r>
              <a:rPr lang="en-US" sz="1900" b="0" i="0" dirty="0" err="1">
                <a:effectLst/>
                <a:latin typeface="Arial" panose="020B0604020202020204" pitchFamily="34" charset="0"/>
              </a:rPr>
              <a:t>iot</a:t>
            </a:r>
            <a:r>
              <a:rPr lang="en-US" sz="1900" b="0" i="0" dirty="0">
                <a:effectLst/>
                <a:latin typeface="Arial" panose="020B0604020202020204" pitchFamily="34" charset="0"/>
              </a:rPr>
              <a:t> devices,” </a:t>
            </a:r>
            <a:r>
              <a:rPr lang="en-US" sz="1900" b="0" i="0" dirty="0" err="1">
                <a:effectLst/>
                <a:latin typeface="Arial" panose="020B0604020202020204" pitchFamily="34" charset="0"/>
              </a:rPr>
              <a:t>inProceedings</a:t>
            </a:r>
            <a:r>
              <a:rPr lang="en-US" sz="1900" b="0" i="0" dirty="0">
                <a:effectLst/>
                <a:latin typeface="Arial" panose="020B0604020202020204" pitchFamily="34" charset="0"/>
              </a:rPr>
              <a:t> of the 2019 </a:t>
            </a:r>
            <a:r>
              <a:rPr lang="en-US" sz="1900" b="0" i="0" dirty="0" err="1">
                <a:effectLst/>
                <a:latin typeface="Arial" panose="020B0604020202020204" pitchFamily="34" charset="0"/>
              </a:rPr>
              <a:t>ACMAsia</a:t>
            </a:r>
            <a:r>
              <a:rPr lang="en-US" sz="1900" b="0" i="0" dirty="0">
                <a:effectLst/>
                <a:latin typeface="Arial" panose="020B0604020202020204" pitchFamily="34" charset="0"/>
              </a:rPr>
              <a:t> Conference on Computer and Communications Security, pp. 493–500,2019.</a:t>
            </a:r>
          </a:p>
          <a:p>
            <a:endParaRPr lang="en-US" sz="1800" dirty="0">
              <a:latin typeface="Arial" panose="020B0604020202020204" pitchFamily="34" charset="0"/>
            </a:endParaRPr>
          </a:p>
          <a:p>
            <a:endParaRPr lang="en-US" sz="1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582013-C03E-4207-B0CC-3472754C7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AC858-B606-45E5-B6FE-AE16929733F1}" type="datetime1">
              <a:rPr lang="en-US" smtClean="0"/>
              <a:t>3/6/2021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582B84-3B82-4EEB-B7D5-A56D96EFD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83F51B-4C25-4D49-A341-5A2DEBDAD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2706A-922B-4E5A-B4E6-B9FFAD77A9D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305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52013-09D8-4D87-9D7F-281892153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chemeClr val="accent1"/>
                </a:solidFill>
              </a:rPr>
              <a:t>References (cont..)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A1962-AD9E-42A2-B93B-2EE5F41D39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800" b="0" i="0" dirty="0">
                <a:effectLst/>
                <a:latin typeface="Arial" panose="020B0604020202020204" pitchFamily="34" charset="0"/>
              </a:rPr>
              <a:t>[10] M. </a:t>
            </a:r>
            <a:r>
              <a:rPr lang="en-US" sz="1800" b="0" i="0" dirty="0" err="1">
                <a:effectLst/>
                <a:latin typeface="Arial" panose="020B0604020202020204" pitchFamily="34" charset="0"/>
              </a:rPr>
              <a:t>Niedermaier</a:t>
            </a:r>
            <a:r>
              <a:rPr lang="en-US" sz="1800" b="0" i="0" dirty="0">
                <a:effectLst/>
                <a:latin typeface="Arial" panose="020B0604020202020204" pitchFamily="34" charset="0"/>
              </a:rPr>
              <a:t>, M. </a:t>
            </a:r>
            <a:r>
              <a:rPr lang="en-US" sz="1800" b="0" i="0" dirty="0" err="1">
                <a:effectLst/>
                <a:latin typeface="Arial" panose="020B0604020202020204" pitchFamily="34" charset="0"/>
              </a:rPr>
              <a:t>Striegel</a:t>
            </a:r>
            <a:r>
              <a:rPr lang="en-US" sz="1800" b="0" i="0" dirty="0">
                <a:effectLst/>
                <a:latin typeface="Arial" panose="020B0604020202020204" pitchFamily="34" charset="0"/>
              </a:rPr>
              <a:t>, F. Sauer, D. </a:t>
            </a:r>
            <a:r>
              <a:rPr lang="en-US" sz="1800" b="0" i="0" dirty="0" err="1">
                <a:effectLst/>
                <a:latin typeface="Arial" panose="020B0604020202020204" pitchFamily="34" charset="0"/>
              </a:rPr>
              <a:t>Merli</a:t>
            </a:r>
            <a:r>
              <a:rPr lang="en-US" sz="1800" b="0" i="0" dirty="0">
                <a:effectLst/>
                <a:latin typeface="Arial" panose="020B0604020202020204" pitchFamily="34" charset="0"/>
              </a:rPr>
              <a:t>, and G. </a:t>
            </a:r>
            <a:r>
              <a:rPr lang="en-US" sz="1800" b="0" i="0" dirty="0" err="1">
                <a:effectLst/>
                <a:latin typeface="Arial" panose="020B0604020202020204" pitchFamily="34" charset="0"/>
              </a:rPr>
              <a:t>Sigl</a:t>
            </a:r>
            <a:r>
              <a:rPr lang="en-US" sz="1800" b="0" i="0" dirty="0">
                <a:effectLst/>
                <a:latin typeface="Arial" panose="020B0604020202020204" pitchFamily="34" charset="0"/>
              </a:rPr>
              <a:t>, “Efficient intrusion detection on low-performance industrial </a:t>
            </a:r>
            <a:r>
              <a:rPr lang="en-US" sz="1800" b="0" i="0" dirty="0" err="1">
                <a:effectLst/>
                <a:latin typeface="Arial" panose="020B0604020202020204" pitchFamily="34" charset="0"/>
              </a:rPr>
              <a:t>iot</a:t>
            </a:r>
            <a:r>
              <a:rPr lang="en-US" sz="1800" b="0" i="0" dirty="0">
                <a:effectLst/>
                <a:latin typeface="Arial" panose="020B0604020202020204" pitchFamily="34" charset="0"/>
              </a:rPr>
              <a:t> edge node devices,”</a:t>
            </a:r>
            <a:r>
              <a:rPr lang="en-US" sz="1800" b="0" i="0" dirty="0" err="1">
                <a:effectLst/>
                <a:latin typeface="Arial" panose="020B0604020202020204" pitchFamily="34" charset="0"/>
              </a:rPr>
              <a:t>arXiv</a:t>
            </a:r>
            <a:r>
              <a:rPr lang="en-US" sz="1800" b="0" i="0" dirty="0">
                <a:effectLst/>
                <a:latin typeface="Arial" panose="020B0604020202020204" pitchFamily="34" charset="0"/>
              </a:rPr>
              <a:t> preprint arXiv:1908.03964, 2019.</a:t>
            </a:r>
            <a:endParaRPr lang="en-US" sz="1800" dirty="0">
              <a:latin typeface="Arial" panose="020B0604020202020204" pitchFamily="34" charset="0"/>
            </a:endParaRPr>
          </a:p>
          <a:p>
            <a:r>
              <a:rPr lang="en-US" sz="1800" b="0" i="0" dirty="0">
                <a:effectLst/>
                <a:latin typeface="Arial" panose="020B0604020202020204" pitchFamily="34" charset="0"/>
              </a:rPr>
              <a:t>[11] M. </a:t>
            </a:r>
            <a:r>
              <a:rPr lang="en-US" sz="1800" b="0" i="0" dirty="0" err="1">
                <a:effectLst/>
                <a:latin typeface="Arial" panose="020B0604020202020204" pitchFamily="34" charset="0"/>
              </a:rPr>
              <a:t>Eskandari</a:t>
            </a:r>
            <a:r>
              <a:rPr lang="en-US" sz="1800" b="0" i="0" dirty="0">
                <a:effectLst/>
                <a:latin typeface="Arial" panose="020B0604020202020204" pitchFamily="34" charset="0"/>
              </a:rPr>
              <a:t>, Z. H. Janjua, M. Vecchio, and F. Antonelli, “</a:t>
            </a:r>
            <a:r>
              <a:rPr lang="en-US" sz="1800" b="0" i="0" dirty="0" err="1">
                <a:effectLst/>
                <a:latin typeface="Arial" panose="020B0604020202020204" pitchFamily="34" charset="0"/>
              </a:rPr>
              <a:t>Passban</a:t>
            </a:r>
            <a:r>
              <a:rPr lang="en-US" sz="1800" b="0" i="0" dirty="0">
                <a:effectLst/>
                <a:latin typeface="Arial" panose="020B0604020202020204" pitchFamily="34" charset="0"/>
              </a:rPr>
              <a:t> ids: An intelligent anomaly based intrusion detection system for </a:t>
            </a:r>
            <a:r>
              <a:rPr lang="en-US" sz="1800" b="0" i="0" dirty="0" err="1">
                <a:effectLst/>
                <a:latin typeface="Arial" panose="020B0604020202020204" pitchFamily="34" charset="0"/>
              </a:rPr>
              <a:t>iot</a:t>
            </a:r>
            <a:r>
              <a:rPr lang="en-US" sz="1800" b="0" i="0" dirty="0">
                <a:effectLst/>
                <a:latin typeface="Arial" panose="020B0604020202020204" pitchFamily="34" charset="0"/>
              </a:rPr>
              <a:t> edge </a:t>
            </a:r>
            <a:r>
              <a:rPr lang="en-US" sz="1800" b="0" i="0" dirty="0" err="1">
                <a:effectLst/>
                <a:latin typeface="Arial" panose="020B0604020202020204" pitchFamily="34" charset="0"/>
              </a:rPr>
              <a:t>devices,”IEEE</a:t>
            </a:r>
            <a:r>
              <a:rPr lang="en-US" sz="1800" b="0" i="0" dirty="0">
                <a:effectLst/>
                <a:latin typeface="Arial" panose="020B0604020202020204" pitchFamily="34" charset="0"/>
              </a:rPr>
              <a:t> Internet of Things Journal, 2020.</a:t>
            </a:r>
          </a:p>
          <a:p>
            <a:r>
              <a:rPr lang="en-US" sz="1800" dirty="0"/>
              <a:t>[12] </a:t>
            </a:r>
            <a:r>
              <a:rPr lang="en-US" sz="18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Khraisat</a:t>
            </a:r>
            <a:r>
              <a:rPr lang="en-US" sz="1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A.; </a:t>
            </a:r>
            <a:r>
              <a:rPr lang="en-US" sz="18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Gondal</a:t>
            </a:r>
            <a:r>
              <a:rPr lang="en-US" sz="1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I.; </a:t>
            </a:r>
            <a:r>
              <a:rPr lang="en-US" sz="18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Vamplew</a:t>
            </a:r>
            <a:r>
              <a:rPr lang="en-US" sz="1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P.; </a:t>
            </a:r>
            <a:r>
              <a:rPr lang="en-US" sz="18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Kamruzzaman</a:t>
            </a:r>
            <a:r>
              <a:rPr lang="en-US" sz="1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J.; </a:t>
            </a:r>
            <a:r>
              <a:rPr lang="en-US" sz="18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Alazab</a:t>
            </a:r>
            <a:r>
              <a:rPr lang="en-US" sz="1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A. A Novel Ensemble of Hybrid Intrusion Detection System for Detecting Internet of Things Attacks. </a:t>
            </a:r>
            <a:r>
              <a:rPr lang="en-US" sz="18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Electronics</a:t>
            </a:r>
            <a:r>
              <a:rPr lang="en-US" sz="1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sz="1800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2019</a:t>
            </a:r>
            <a:r>
              <a:rPr lang="en-US" sz="1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sz="18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8</a:t>
            </a:r>
            <a:r>
              <a:rPr lang="en-US" sz="1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1210.</a:t>
            </a:r>
          </a:p>
          <a:p>
            <a:r>
              <a:rPr lang="en-US" sz="1800" dirty="0">
                <a:solidFill>
                  <a:srgbClr val="222222"/>
                </a:solidFill>
                <a:latin typeface="Arial" panose="020B0604020202020204" pitchFamily="34" charset="0"/>
              </a:rPr>
              <a:t>[13] D. S. Robert P. Markiewicz, “</a:t>
            </a:r>
            <a:r>
              <a:rPr lang="en-US" sz="1800" dirty="0" err="1">
                <a:solidFill>
                  <a:srgbClr val="222222"/>
                </a:solidFill>
                <a:latin typeface="Arial" panose="020B0604020202020204" pitchFamily="34" charset="0"/>
              </a:rPr>
              <a:t>Clust</a:t>
            </a:r>
            <a:r>
              <a:rPr lang="en-US" sz="1800" dirty="0">
                <a:solidFill>
                  <a:srgbClr val="222222"/>
                </a:solidFill>
                <a:latin typeface="Arial" panose="020B0604020202020204" pitchFamily="34" charset="0"/>
              </a:rPr>
              <a:t>-it: Clustering-based  intrusion  detection  in  </a:t>
            </a:r>
            <a:r>
              <a:rPr lang="en-US" sz="1800" dirty="0" err="1">
                <a:solidFill>
                  <a:srgbClr val="222222"/>
                </a:solidFill>
                <a:latin typeface="Arial" panose="020B0604020202020204" pitchFamily="34" charset="0"/>
              </a:rPr>
              <a:t>iot</a:t>
            </a:r>
            <a:r>
              <a:rPr lang="en-US" sz="1800" dirty="0">
                <a:solidFill>
                  <a:srgbClr val="222222"/>
                </a:solidFill>
                <a:latin typeface="Arial" panose="020B0604020202020204" pitchFamily="34" charset="0"/>
              </a:rPr>
              <a:t>  environments,”2020.</a:t>
            </a:r>
          </a:p>
          <a:p>
            <a:r>
              <a:rPr lang="en-US" sz="1800" dirty="0">
                <a:solidFill>
                  <a:srgbClr val="222222"/>
                </a:solidFill>
                <a:latin typeface="Arial" panose="020B0604020202020204" pitchFamily="34" charset="0"/>
              </a:rPr>
              <a:t>[14] M. Monshizadeh, V. Khatri, B. G. Atli, R. Kan-tola,  and  Z.  Yan,  “Performance  evaluation  of  a combined anomaly   detection platform,” IEEE Access, vol. 7, pp. 100964–100978, 2019</a:t>
            </a:r>
          </a:p>
          <a:p>
            <a:r>
              <a:rPr lang="en-US" sz="1800" dirty="0">
                <a:solidFill>
                  <a:srgbClr val="222222"/>
                </a:solidFill>
                <a:latin typeface="Arial" panose="020B0604020202020204" pitchFamily="34" charset="0"/>
              </a:rPr>
              <a:t>[15] </a:t>
            </a:r>
            <a:r>
              <a:rPr lang="en-US" sz="1800" b="0" i="0" dirty="0">
                <a:effectLst/>
                <a:latin typeface="Arial" panose="020B0604020202020204" pitchFamily="34" charset="0"/>
              </a:rPr>
              <a:t>F. </a:t>
            </a:r>
            <a:r>
              <a:rPr lang="en-US" sz="1800" b="0" i="0" dirty="0" err="1">
                <a:effectLst/>
                <a:latin typeface="Arial" panose="020B0604020202020204" pitchFamily="34" charset="0"/>
              </a:rPr>
              <a:t>Alghayadh</a:t>
            </a:r>
            <a:r>
              <a:rPr lang="en-US" sz="1800" b="0" i="0" dirty="0">
                <a:effectLst/>
                <a:latin typeface="Arial" panose="020B0604020202020204" pitchFamily="34" charset="0"/>
              </a:rPr>
              <a:t> and D. Debnath, “A hybrid intrusion detection system for smart home security based on machine learning and user behavior, "Advances in Internet of Things, vol. 11, no. 1,pp. 10–25, 2021</a:t>
            </a:r>
          </a:p>
          <a:p>
            <a:r>
              <a:rPr lang="en-US" sz="1800" dirty="0">
                <a:latin typeface="Arial" panose="020B0604020202020204" pitchFamily="34" charset="0"/>
              </a:rPr>
              <a:t>[16] </a:t>
            </a:r>
            <a:r>
              <a:rPr lang="en-US" sz="1800" dirty="0" err="1">
                <a:latin typeface="Arial" panose="020B0604020202020204" pitchFamily="34" charset="0"/>
              </a:rPr>
              <a:t>Jie</a:t>
            </a:r>
            <a:r>
              <a:rPr lang="en-US" sz="1800" dirty="0">
                <a:latin typeface="Arial" panose="020B0604020202020204" pitchFamily="34" charset="0"/>
              </a:rPr>
              <a:t> Gu, Shan Lu, An effective intrusion detection approach using SVM with </a:t>
            </a:r>
            <a:r>
              <a:rPr lang="en-US" sz="1800" dirty="0" err="1">
                <a:latin typeface="Arial" panose="020B0604020202020204" pitchFamily="34" charset="0"/>
              </a:rPr>
              <a:t>naıve</a:t>
            </a:r>
            <a:r>
              <a:rPr lang="en-US" sz="1800" dirty="0">
                <a:latin typeface="Arial" panose="020B0604020202020204" pitchFamily="34" charset="0"/>
              </a:rPr>
              <a:t> Bayes feature embedding, Computers &amp; Security (2020), </a:t>
            </a:r>
            <a:r>
              <a:rPr lang="en-US" sz="1800" dirty="0" err="1">
                <a:latin typeface="Arial" panose="020B0604020202020204" pitchFamily="34" charset="0"/>
              </a:rPr>
              <a:t>doi</a:t>
            </a:r>
            <a:r>
              <a:rPr lang="en-US" sz="1800" dirty="0">
                <a:latin typeface="Arial" panose="020B0604020202020204" pitchFamily="34" charset="0"/>
              </a:rPr>
              <a:t>: https://doi.org/10.1016/j.cose.2020.102158</a:t>
            </a:r>
            <a:endParaRPr lang="en-US" sz="1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CDD9E-4311-478C-94C9-68D2F0998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40716-20B8-4614-A9AD-7E3AAA6BB48D}" type="datetime1">
              <a:rPr lang="en-US" smtClean="0"/>
              <a:t>3/6/2021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4ACA67-2749-4F41-B967-46FCA70AF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F3DA26-F4B5-436A-9F1E-86017DA65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2706A-922B-4E5A-B4E6-B9FFAD77A9D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022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1E00AB0-81D3-4485-ACDF-F576A142608B}"/>
              </a:ext>
            </a:extLst>
          </p:cNvPr>
          <p:cNvSpPr txBox="1"/>
          <p:nvPr/>
        </p:nvSpPr>
        <p:spPr>
          <a:xfrm>
            <a:off x="358847" y="823699"/>
            <a:ext cx="328812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Introduction</a:t>
            </a:r>
            <a:endParaRPr lang="en-US" sz="3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D3C4E0-0D52-4E96-ADCE-7EF0D59B5033}"/>
              </a:ext>
            </a:extLst>
          </p:cNvPr>
          <p:cNvSpPr txBox="1"/>
          <p:nvPr/>
        </p:nvSpPr>
        <p:spPr>
          <a:xfrm>
            <a:off x="467042" y="1435058"/>
            <a:ext cx="4553393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dirty="0">
                <a:cs typeface="Times New Roman" panose="02020603050405020304" pitchFamily="18" charset="0"/>
              </a:rPr>
              <a:t>The Internet of Things  (IoT): interconnected devices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b="0" i="0" dirty="0">
                <a:effectLst/>
                <a:cs typeface="Times New Roman" panose="02020603050405020304" pitchFamily="18" charset="0"/>
              </a:rPr>
              <a:t>The range of existing and potential Internet of Things devices is enormous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dirty="0">
                <a:cs typeface="Times New Roman" panose="02020603050405020304" pitchFamily="18" charset="0"/>
              </a:rPr>
              <a:t>50 billions of devices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dirty="0">
                <a:cs typeface="Times New Roman" panose="02020603050405020304" pitchFamily="18" charset="0"/>
              </a:rPr>
              <a:t>500 ZB data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dirty="0">
                <a:cs typeface="Times New Roman" panose="02020603050405020304" pitchFamily="18" charset="0"/>
              </a:rPr>
              <a:t>600% attacks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5563CA-C90F-4103-88A1-C2998CD4C905}"/>
              </a:ext>
            </a:extLst>
          </p:cNvPr>
          <p:cNvSpPr txBox="1"/>
          <p:nvPr/>
        </p:nvSpPr>
        <p:spPr>
          <a:xfrm>
            <a:off x="5932083" y="1408475"/>
            <a:ext cx="609777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dirty="0"/>
              <a:t>Exponential growth of IoT devices in critical infrastructures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dirty="0"/>
              <a:t>Vulnerability of wireless network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dirty="0"/>
              <a:t>Privacy issues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dirty="0"/>
              <a:t>Necessity of recognizing attacks</a:t>
            </a:r>
          </a:p>
        </p:txBody>
      </p:sp>
      <p:pic>
        <p:nvPicPr>
          <p:cNvPr id="8" name="Content Placeholder 3">
            <a:extLst>
              <a:ext uri="{FF2B5EF4-FFF2-40B4-BE49-F238E27FC236}">
                <a16:creationId xmlns:a16="http://schemas.microsoft.com/office/drawing/2014/main" id="{5B16ECA0-E828-4FB0-AE75-1BD64FEF62F0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739" y="3492966"/>
            <a:ext cx="5751675" cy="336503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FBC4B9D-9494-4D0F-9668-F21980789037}"/>
              </a:ext>
            </a:extLst>
          </p:cNvPr>
          <p:cNvSpPr txBox="1"/>
          <p:nvPr/>
        </p:nvSpPr>
        <p:spPr>
          <a:xfrm>
            <a:off x="5932083" y="823700"/>
            <a:ext cx="609777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Motivation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71834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2">
            <a:extLst>
              <a:ext uri="{FF2B5EF4-FFF2-40B4-BE49-F238E27FC236}">
                <a16:creationId xmlns:a16="http://schemas.microsoft.com/office/drawing/2014/main" id="{795F6677-19D7-4CE4-AD19-FD09A765A06F}"/>
              </a:ext>
            </a:extLst>
          </p:cNvPr>
          <p:cNvSpPr/>
          <p:nvPr/>
        </p:nvSpPr>
        <p:spPr>
          <a:xfrm>
            <a:off x="2331850" y="996888"/>
            <a:ext cx="6861125" cy="754285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4" tIns="45712" rIns="91424" bIns="45712" rtlCol="0" anchor="ctr"/>
          <a:lstStyle/>
          <a:p>
            <a:endParaRPr lang="zh-CN" altLang="en-US" sz="1799" dirty="0"/>
          </a:p>
        </p:txBody>
      </p:sp>
      <p:sp>
        <p:nvSpPr>
          <p:cNvPr id="3" name="矩形 3">
            <a:extLst>
              <a:ext uri="{FF2B5EF4-FFF2-40B4-BE49-F238E27FC236}">
                <a16:creationId xmlns:a16="http://schemas.microsoft.com/office/drawing/2014/main" id="{26C4B8BE-888B-44B2-A6E5-4044ABAD5C5D}"/>
              </a:ext>
            </a:extLst>
          </p:cNvPr>
          <p:cNvSpPr/>
          <p:nvPr/>
        </p:nvSpPr>
        <p:spPr>
          <a:xfrm>
            <a:off x="3463489" y="835254"/>
            <a:ext cx="4122040" cy="4075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4" tIns="45712" rIns="91424" bIns="45712" rtlCol="0" anchor="ctr"/>
          <a:lstStyle/>
          <a:p>
            <a:pPr algn="ctr"/>
            <a:r>
              <a:rPr lang="en-US" altLang="zh-CN" sz="1799" dirty="0">
                <a:latin typeface="微软雅黑" pitchFamily="34" charset="-122"/>
                <a:ea typeface="微软雅黑" pitchFamily="34" charset="-122"/>
              </a:rPr>
              <a:t>Categorizing attacks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E688E0-C251-4274-A81A-DA28CDD6A076}"/>
              </a:ext>
            </a:extLst>
          </p:cNvPr>
          <p:cNvSpPr txBox="1"/>
          <p:nvPr/>
        </p:nvSpPr>
        <p:spPr>
          <a:xfrm>
            <a:off x="2403602" y="1190406"/>
            <a:ext cx="6417926" cy="646058"/>
          </a:xfrm>
          <a:prstGeom prst="rect">
            <a:avLst/>
          </a:prstGeom>
          <a:noFill/>
        </p:spPr>
        <p:txBody>
          <a:bodyPr wrap="square" lIns="91424" tIns="45712" rIns="91424" bIns="45712" rtlCol="0">
            <a:spAutoFit/>
          </a:bodyPr>
          <a:lstStyle/>
          <a:p>
            <a:pPr algn="ctr"/>
            <a:r>
              <a:rPr lang="en-US" sz="1799" dirty="0"/>
              <a:t>new Types of attacks constantly being created to bypass existing security measures</a:t>
            </a:r>
            <a:endParaRPr lang="zh-CN" altLang="en-US" sz="1799" dirty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文本框 2">
            <a:extLst>
              <a:ext uri="{FF2B5EF4-FFF2-40B4-BE49-F238E27FC236}">
                <a16:creationId xmlns:a16="http://schemas.microsoft.com/office/drawing/2014/main" id="{715A6271-ECCD-4F22-A7DF-B8EB069F0B0B}"/>
              </a:ext>
            </a:extLst>
          </p:cNvPr>
          <p:cNvSpPr txBox="1"/>
          <p:nvPr/>
        </p:nvSpPr>
        <p:spPr>
          <a:xfrm>
            <a:off x="4192813" y="97438"/>
            <a:ext cx="4030349" cy="5844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Challenges</a:t>
            </a:r>
            <a:endParaRPr lang="zh-CN" altLang="en-US" sz="3200" b="1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矩形 2">
            <a:extLst>
              <a:ext uri="{FF2B5EF4-FFF2-40B4-BE49-F238E27FC236}">
                <a16:creationId xmlns:a16="http://schemas.microsoft.com/office/drawing/2014/main" id="{3589B995-56C2-4E9F-BC58-4396B6E71FCD}"/>
              </a:ext>
            </a:extLst>
          </p:cNvPr>
          <p:cNvSpPr/>
          <p:nvPr/>
        </p:nvSpPr>
        <p:spPr>
          <a:xfrm>
            <a:off x="2327662" y="2217607"/>
            <a:ext cx="6861125" cy="754285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4" tIns="45712" rIns="91424" bIns="45712" rtlCol="0" anchor="ctr"/>
          <a:lstStyle/>
          <a:p>
            <a:endParaRPr lang="zh-CN" altLang="en-US" sz="1799" dirty="0"/>
          </a:p>
        </p:txBody>
      </p:sp>
      <p:sp>
        <p:nvSpPr>
          <p:cNvPr id="34" name="矩形 3">
            <a:extLst>
              <a:ext uri="{FF2B5EF4-FFF2-40B4-BE49-F238E27FC236}">
                <a16:creationId xmlns:a16="http://schemas.microsoft.com/office/drawing/2014/main" id="{A35BCFAD-7358-466C-86B3-1F05B1893F32}"/>
              </a:ext>
            </a:extLst>
          </p:cNvPr>
          <p:cNvSpPr/>
          <p:nvPr/>
        </p:nvSpPr>
        <p:spPr>
          <a:xfrm>
            <a:off x="3459301" y="2055973"/>
            <a:ext cx="4122040" cy="4075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4" tIns="45712" rIns="91424" bIns="45712" rtlCol="0" anchor="ctr"/>
          <a:lstStyle/>
          <a:p>
            <a:pPr algn="ctr"/>
            <a:r>
              <a:rPr lang="en-US" altLang="zh-CN" sz="1799" dirty="0">
                <a:latin typeface="微软雅黑" pitchFamily="34" charset="-122"/>
                <a:ea typeface="微软雅黑" pitchFamily="34" charset="-122"/>
              </a:rPr>
              <a:t>Bandwidth limitation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D114BBC-E56D-4156-811B-69EB49D25EED}"/>
              </a:ext>
            </a:extLst>
          </p:cNvPr>
          <p:cNvSpPr txBox="1"/>
          <p:nvPr/>
        </p:nvSpPr>
        <p:spPr>
          <a:xfrm>
            <a:off x="2186762" y="2526703"/>
            <a:ext cx="6417926" cy="369187"/>
          </a:xfrm>
          <a:prstGeom prst="rect">
            <a:avLst/>
          </a:prstGeom>
          <a:noFill/>
        </p:spPr>
        <p:txBody>
          <a:bodyPr wrap="square" lIns="91424" tIns="45712" rIns="91424" bIns="45712" rtlCol="0">
            <a:spAutoFit/>
          </a:bodyPr>
          <a:lstStyle/>
          <a:p>
            <a:pPr algn="ctr"/>
            <a:r>
              <a:rPr lang="en-US" sz="1799" dirty="0"/>
              <a:t>Use of wireless protocol</a:t>
            </a:r>
            <a:endParaRPr lang="zh-CN" altLang="en-US" sz="1799" dirty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" name="矩形 2">
            <a:extLst>
              <a:ext uri="{FF2B5EF4-FFF2-40B4-BE49-F238E27FC236}">
                <a16:creationId xmlns:a16="http://schemas.microsoft.com/office/drawing/2014/main" id="{631053DF-E561-41BE-82BA-AE8D92B69B9E}"/>
              </a:ext>
            </a:extLst>
          </p:cNvPr>
          <p:cNvSpPr/>
          <p:nvPr/>
        </p:nvSpPr>
        <p:spPr>
          <a:xfrm>
            <a:off x="2327662" y="3410156"/>
            <a:ext cx="6861125" cy="754285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4" tIns="45712" rIns="91424" bIns="45712" rtlCol="0" anchor="ctr"/>
          <a:lstStyle/>
          <a:p>
            <a:endParaRPr lang="zh-CN" altLang="en-US" sz="1799" dirty="0"/>
          </a:p>
        </p:txBody>
      </p:sp>
      <p:sp>
        <p:nvSpPr>
          <p:cNvPr id="37" name="矩形 3">
            <a:extLst>
              <a:ext uri="{FF2B5EF4-FFF2-40B4-BE49-F238E27FC236}">
                <a16:creationId xmlns:a16="http://schemas.microsoft.com/office/drawing/2014/main" id="{1C4B03E3-AD1A-4A69-9801-FB24F5E96D6C}"/>
              </a:ext>
            </a:extLst>
          </p:cNvPr>
          <p:cNvSpPr/>
          <p:nvPr/>
        </p:nvSpPr>
        <p:spPr>
          <a:xfrm>
            <a:off x="3459301" y="3248522"/>
            <a:ext cx="4122040" cy="4075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4" tIns="45712" rIns="91424" bIns="45712" rtlCol="0" anchor="ctr"/>
          <a:lstStyle/>
          <a:p>
            <a:pPr algn="ctr"/>
            <a:r>
              <a:rPr lang="en-US" altLang="zh-CN" sz="1799" dirty="0">
                <a:latin typeface="微软雅黑" pitchFamily="34" charset="-122"/>
                <a:ea typeface="微软雅黑" pitchFamily="34" charset="-122"/>
              </a:rPr>
              <a:t>Loss of data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94FC8E8-58ED-4171-A4EA-71100E5FC83F}"/>
              </a:ext>
            </a:extLst>
          </p:cNvPr>
          <p:cNvSpPr txBox="1"/>
          <p:nvPr/>
        </p:nvSpPr>
        <p:spPr>
          <a:xfrm>
            <a:off x="2994837" y="3656088"/>
            <a:ext cx="6417926" cy="369187"/>
          </a:xfrm>
          <a:prstGeom prst="rect">
            <a:avLst/>
          </a:prstGeom>
          <a:noFill/>
        </p:spPr>
        <p:txBody>
          <a:bodyPr wrap="square" lIns="91424" tIns="45712" rIns="91424" bIns="45712" rtlCol="0">
            <a:spAutoFit/>
          </a:bodyPr>
          <a:lstStyle/>
          <a:p>
            <a:r>
              <a:rPr lang="en-US" sz="1799" dirty="0"/>
              <a:t>applicable due to the differences in IoT structure and behavior.</a:t>
            </a:r>
            <a:endParaRPr lang="zh-CN" altLang="en-US" sz="1799" dirty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" name="矩形 2">
            <a:extLst>
              <a:ext uri="{FF2B5EF4-FFF2-40B4-BE49-F238E27FC236}">
                <a16:creationId xmlns:a16="http://schemas.microsoft.com/office/drawing/2014/main" id="{E3AED308-473F-4B2B-8E66-3040A30130D0}"/>
              </a:ext>
            </a:extLst>
          </p:cNvPr>
          <p:cNvSpPr/>
          <p:nvPr/>
        </p:nvSpPr>
        <p:spPr>
          <a:xfrm>
            <a:off x="2327661" y="4550567"/>
            <a:ext cx="6861125" cy="754285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4" tIns="45712" rIns="91424" bIns="45712" rtlCol="0" anchor="ctr"/>
          <a:lstStyle/>
          <a:p>
            <a:endParaRPr lang="zh-CN" altLang="en-US" sz="1799" dirty="0"/>
          </a:p>
        </p:txBody>
      </p:sp>
      <p:sp>
        <p:nvSpPr>
          <p:cNvPr id="40" name="矩形 3">
            <a:extLst>
              <a:ext uri="{FF2B5EF4-FFF2-40B4-BE49-F238E27FC236}">
                <a16:creationId xmlns:a16="http://schemas.microsoft.com/office/drawing/2014/main" id="{CC639608-FC06-47FB-A7DE-85FD8E8164EA}"/>
              </a:ext>
            </a:extLst>
          </p:cNvPr>
          <p:cNvSpPr/>
          <p:nvPr/>
        </p:nvSpPr>
        <p:spPr>
          <a:xfrm>
            <a:off x="3459301" y="4387685"/>
            <a:ext cx="4122040" cy="4075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4" tIns="45712" rIns="91424" bIns="45712" rtlCol="0" anchor="ctr"/>
          <a:lstStyle/>
          <a:p>
            <a:pPr algn="ctr"/>
            <a:r>
              <a:rPr lang="en-US" altLang="zh-CN" sz="1799" dirty="0">
                <a:latin typeface="微软雅黑" pitchFamily="34" charset="-122"/>
                <a:ea typeface="微软雅黑" pitchFamily="34" charset="-122"/>
              </a:rPr>
              <a:t>Time delay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31079E6-DB06-46EC-9D0E-811398DDB31A}"/>
              </a:ext>
            </a:extLst>
          </p:cNvPr>
          <p:cNvSpPr txBox="1"/>
          <p:nvPr/>
        </p:nvSpPr>
        <p:spPr>
          <a:xfrm>
            <a:off x="2403602" y="4927709"/>
            <a:ext cx="6417926" cy="369187"/>
          </a:xfrm>
          <a:prstGeom prst="rect">
            <a:avLst/>
          </a:prstGeom>
          <a:noFill/>
        </p:spPr>
        <p:txBody>
          <a:bodyPr wrap="square" lIns="91424" tIns="45712" rIns="91424" bIns="45712" rtlCol="0">
            <a:spAutoFit/>
          </a:bodyPr>
          <a:lstStyle/>
          <a:p>
            <a:pPr algn="ctr"/>
            <a:r>
              <a:rPr lang="en-US" sz="1799" dirty="0"/>
              <a:t>Data transportation</a:t>
            </a:r>
            <a:endParaRPr lang="zh-CN" altLang="en-US" sz="1799" dirty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2" name="矩形 2">
            <a:extLst>
              <a:ext uri="{FF2B5EF4-FFF2-40B4-BE49-F238E27FC236}">
                <a16:creationId xmlns:a16="http://schemas.microsoft.com/office/drawing/2014/main" id="{E54E13D7-68E1-4684-8489-99E53AF1DE99}"/>
              </a:ext>
            </a:extLst>
          </p:cNvPr>
          <p:cNvSpPr/>
          <p:nvPr/>
        </p:nvSpPr>
        <p:spPr>
          <a:xfrm>
            <a:off x="2327662" y="5790730"/>
            <a:ext cx="6861125" cy="754285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4" tIns="45712" rIns="91424" bIns="45712" rtlCol="0" anchor="ctr"/>
          <a:lstStyle/>
          <a:p>
            <a:endParaRPr lang="zh-CN" altLang="en-US" sz="1799" dirty="0"/>
          </a:p>
        </p:txBody>
      </p:sp>
      <p:sp>
        <p:nvSpPr>
          <p:cNvPr id="43" name="矩形 3">
            <a:extLst>
              <a:ext uri="{FF2B5EF4-FFF2-40B4-BE49-F238E27FC236}">
                <a16:creationId xmlns:a16="http://schemas.microsoft.com/office/drawing/2014/main" id="{5F1FFA3B-8F65-4043-9D6D-35766FBBF254}"/>
              </a:ext>
            </a:extLst>
          </p:cNvPr>
          <p:cNvSpPr/>
          <p:nvPr/>
        </p:nvSpPr>
        <p:spPr>
          <a:xfrm>
            <a:off x="3459301" y="5629096"/>
            <a:ext cx="4122040" cy="4075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4" tIns="45712" rIns="91424" bIns="45712" rtlCol="0" anchor="ctr"/>
          <a:lstStyle/>
          <a:p>
            <a:pPr algn="ctr"/>
            <a:r>
              <a:rPr lang="en-US" altLang="zh-CN" sz="1799" dirty="0">
                <a:latin typeface="微软雅黑" pitchFamily="34" charset="-122"/>
                <a:ea typeface="微软雅黑" pitchFamily="34" charset="-122"/>
              </a:rPr>
              <a:t>High vulnerability to intrusion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9899B74-820B-431C-A75F-C8810D6BF10D}"/>
              </a:ext>
            </a:extLst>
          </p:cNvPr>
          <p:cNvSpPr txBox="1"/>
          <p:nvPr/>
        </p:nvSpPr>
        <p:spPr>
          <a:xfrm>
            <a:off x="2549260" y="6036662"/>
            <a:ext cx="6417926" cy="369187"/>
          </a:xfrm>
          <a:prstGeom prst="rect">
            <a:avLst/>
          </a:prstGeom>
          <a:noFill/>
        </p:spPr>
        <p:txBody>
          <a:bodyPr wrap="square" lIns="91424" tIns="45712" rIns="91424" bIns="45712" rtlCol="0">
            <a:spAutoFit/>
          </a:bodyPr>
          <a:lstStyle/>
          <a:p>
            <a:pPr algn="ctr"/>
            <a:r>
              <a:rPr lang="en-US" sz="1799" dirty="0"/>
              <a:t>attacker does not need physical access to system</a:t>
            </a:r>
            <a:endParaRPr lang="zh-CN" altLang="en-US" sz="1799" dirty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28698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E1DFC4D-C57B-48AC-97AB-104AFF1FC6A3}"/>
              </a:ext>
            </a:extLst>
          </p:cNvPr>
          <p:cNvSpPr txBox="1"/>
          <p:nvPr/>
        </p:nvSpPr>
        <p:spPr>
          <a:xfrm>
            <a:off x="3963286" y="352278"/>
            <a:ext cx="609777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Background  Study</a:t>
            </a:r>
            <a:endParaRPr lang="zh-CN" altLang="en-US" sz="3200" b="1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Picture 2" descr="Types of Intrusion Detection Techniques | Download Scientific Diagram">
            <a:extLst>
              <a:ext uri="{FF2B5EF4-FFF2-40B4-BE49-F238E27FC236}">
                <a16:creationId xmlns:a16="http://schemas.microsoft.com/office/drawing/2014/main" id="{0A529DC8-AF33-4546-9F2B-1D1846C615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" y="1737360"/>
            <a:ext cx="10058400" cy="4131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7753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767A6E3-D832-4597-9EA0-9A48D435CB2F}"/>
              </a:ext>
            </a:extLst>
          </p:cNvPr>
          <p:cNvSpPr txBox="1"/>
          <p:nvPr/>
        </p:nvSpPr>
        <p:spPr>
          <a:xfrm>
            <a:off x="3229639" y="128993"/>
            <a:ext cx="609777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Signature Based IDS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D3DDDC5-8297-49F4-982E-DABEC5E78B28}"/>
              </a:ext>
            </a:extLst>
          </p:cNvPr>
          <p:cNvSpPr txBox="1">
            <a:spLocks/>
          </p:cNvSpPr>
          <p:nvPr/>
        </p:nvSpPr>
        <p:spPr>
          <a:xfrm>
            <a:off x="486601" y="886756"/>
            <a:ext cx="4627660" cy="182454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cs typeface="Times New Roman" panose="02020603050405020304" pitchFamily="18" charset="0"/>
              </a:rPr>
              <a:t>Based on rules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>
                <a:cs typeface="Times New Roman" panose="02020603050405020304" pitchFamily="18" charset="0"/>
              </a:rPr>
              <a:t>High false negative rate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>
                <a:cs typeface="Times New Roman" panose="02020603050405020304" pitchFamily="18" charset="0"/>
              </a:rPr>
              <a:t>Adaptability problem</a:t>
            </a:r>
          </a:p>
          <a:p>
            <a:pPr lvl="1"/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B0FA5D-051C-4110-84F7-D0561AF576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7394" y="1190045"/>
            <a:ext cx="5970721" cy="4570675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2F61094-D8FD-4EDC-9B3F-7022183FD0D3}"/>
              </a:ext>
            </a:extLst>
          </p:cNvPr>
          <p:cNvSpPr txBox="1">
            <a:spLocks/>
          </p:cNvSpPr>
          <p:nvPr/>
        </p:nvSpPr>
        <p:spPr>
          <a:xfrm>
            <a:off x="384006" y="3187580"/>
            <a:ext cx="6551782" cy="158326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Ensemble methods, deep learning [1]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>
                <a:cs typeface="Times New Roman" panose="02020603050405020304" pitchFamily="18" charset="0"/>
              </a:rPr>
              <a:t>Navies bayes ,KNN classifier  [7]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>
                <a:cs typeface="Times New Roman" panose="02020603050405020304" pitchFamily="18" charset="0"/>
              </a:rPr>
              <a:t>Clustering-based  intrusion  detection   in  IoT  environments [13]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latin typeface="+mj-lt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8582021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767A6E3-D832-4597-9EA0-9A48D435CB2F}"/>
              </a:ext>
            </a:extLst>
          </p:cNvPr>
          <p:cNvSpPr txBox="1"/>
          <p:nvPr/>
        </p:nvSpPr>
        <p:spPr>
          <a:xfrm>
            <a:off x="3229639" y="128993"/>
            <a:ext cx="609777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Anomaly based</a:t>
            </a:r>
          </a:p>
        </p:txBody>
      </p:sp>
      <p:pic>
        <p:nvPicPr>
          <p:cNvPr id="7" name="Picture 2" descr="Proceedings of the 6th International Conference on Communication and  Network Security: An Anomaly-based Intrusion Detection Arch">
            <a:extLst>
              <a:ext uri="{FF2B5EF4-FFF2-40B4-BE49-F238E27FC236}">
                <a16:creationId xmlns:a16="http://schemas.microsoft.com/office/drawing/2014/main" id="{AC04306C-F8C1-4CDF-ADE2-16BAA70E85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1591" y="1184598"/>
            <a:ext cx="5411640" cy="4488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A3C30759-1D08-49F8-B8E4-BA37C3EDF6BB}"/>
              </a:ext>
            </a:extLst>
          </p:cNvPr>
          <p:cNvSpPr txBox="1">
            <a:spLocks/>
          </p:cNvSpPr>
          <p:nvPr/>
        </p:nvSpPr>
        <p:spPr>
          <a:xfrm>
            <a:off x="778303" y="1184598"/>
            <a:ext cx="4633669" cy="224780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333333"/>
                </a:solidFill>
              </a:rPr>
              <a:t>Anomaly-based detection is used for changes in behavior.</a:t>
            </a:r>
            <a:endParaRPr lang="en-US" sz="20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333333"/>
                </a:solidFill>
              </a:rPr>
              <a:t>Anomaly-based detection involves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333333"/>
                </a:solidFill>
              </a:rPr>
              <a:t>Training  with baseline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333333"/>
                </a:solidFill>
              </a:rPr>
              <a:t>Comparing with baseline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333333"/>
                </a:solidFill>
              </a:rPr>
              <a:t>Alert if not align with baseline.</a:t>
            </a:r>
          </a:p>
          <a:p>
            <a:pPr marL="544068" lvl="1" indent="-342900">
              <a:buFont typeface="Wingdings" panose="05000000000000000000" pitchFamily="2" charset="2"/>
              <a:buChar char="§"/>
            </a:pPr>
            <a:endParaRPr lang="en-US" sz="2000" dirty="0">
              <a:solidFill>
                <a:srgbClr val="333333"/>
              </a:solidFill>
            </a:endParaRPr>
          </a:p>
          <a:p>
            <a:pPr marL="544068" lvl="1" indent="-342900">
              <a:buFont typeface="Wingdings" panose="05000000000000000000" pitchFamily="2" charset="2"/>
              <a:buChar char="§"/>
            </a:pPr>
            <a:endParaRPr lang="en-US" sz="2000" dirty="0">
              <a:solidFill>
                <a:srgbClr val="333333"/>
              </a:solidFill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03A3876-DD13-4A81-A761-3E6541D8B0D5}"/>
              </a:ext>
            </a:extLst>
          </p:cNvPr>
          <p:cNvSpPr txBox="1">
            <a:spLocks/>
          </p:cNvSpPr>
          <p:nvPr/>
        </p:nvSpPr>
        <p:spPr>
          <a:xfrm>
            <a:off x="852731" y="3860149"/>
            <a:ext cx="5845780" cy="224780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cs typeface="Times New Roman" panose="02020603050405020304" pitchFamily="18" charset="0"/>
              </a:rPr>
              <a:t>Unsupervised learning on the IoT edge [4]</a:t>
            </a:r>
          </a:p>
          <a:p>
            <a:r>
              <a:rPr lang="en-US" sz="2000" dirty="0">
                <a:cs typeface="Times New Roman" panose="02020603050405020304" pitchFamily="18" charset="0"/>
              </a:rPr>
              <a:t>Statistical approach[10]</a:t>
            </a:r>
          </a:p>
          <a:p>
            <a:r>
              <a:rPr lang="en-US" sz="2000" dirty="0">
                <a:cs typeface="Times New Roman" panose="02020603050405020304" pitchFamily="18" charset="0"/>
              </a:rPr>
              <a:t>E-</a:t>
            </a:r>
            <a:r>
              <a:rPr lang="en-US" sz="2000" dirty="0" err="1">
                <a:cs typeface="Times New Roman" panose="02020603050405020304" pitchFamily="18" charset="0"/>
              </a:rPr>
              <a:t>spion</a:t>
            </a:r>
            <a:r>
              <a:rPr lang="en-US" sz="2000" dirty="0">
                <a:cs typeface="Times New Roman" panose="02020603050405020304" pitchFamily="18" charset="0"/>
              </a:rPr>
              <a:t>: A system-level IDS [9]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0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74911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767A6E3-D832-4597-9EA0-9A48D435CB2F}"/>
              </a:ext>
            </a:extLst>
          </p:cNvPr>
          <p:cNvSpPr txBox="1"/>
          <p:nvPr/>
        </p:nvSpPr>
        <p:spPr>
          <a:xfrm>
            <a:off x="4400024" y="172073"/>
            <a:ext cx="339195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Hybrid IDS</a:t>
            </a:r>
          </a:p>
        </p:txBody>
      </p: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A3C30759-1D08-49F8-B8E4-BA37C3EDF6BB}"/>
              </a:ext>
            </a:extLst>
          </p:cNvPr>
          <p:cNvSpPr txBox="1">
            <a:spLocks/>
          </p:cNvSpPr>
          <p:nvPr/>
        </p:nvSpPr>
        <p:spPr>
          <a:xfrm>
            <a:off x="778303" y="1184598"/>
            <a:ext cx="4633669" cy="224780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333333"/>
                </a:solidFill>
              </a:rPr>
              <a:t> Combine the results  of SIDS and AIDS.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333333"/>
                </a:solidFill>
              </a:rPr>
              <a:t> AIDS aims to profile the normal nodes activity and would raise a malicious alarm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333333"/>
                </a:solidFill>
              </a:rPr>
              <a:t> SIDS will have an appropriate history of previously known attacks.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03A3876-DD13-4A81-A761-3E6541D8B0D5}"/>
              </a:ext>
            </a:extLst>
          </p:cNvPr>
          <p:cNvSpPr txBox="1">
            <a:spLocks/>
          </p:cNvSpPr>
          <p:nvPr/>
        </p:nvSpPr>
        <p:spPr>
          <a:xfrm>
            <a:off x="852731" y="3860149"/>
            <a:ext cx="5217042" cy="224780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cs typeface="Times New Roman" panose="02020603050405020304" pitchFamily="18" charset="0"/>
              </a:rPr>
              <a:t>clustering and classification based on outlier detection [6]   </a:t>
            </a:r>
          </a:p>
          <a:p>
            <a:r>
              <a:rPr lang="en-US" sz="2000" dirty="0">
                <a:cs typeface="Times New Roman" panose="02020603050405020304" pitchFamily="18" charset="0"/>
              </a:rPr>
              <a:t>A novel Ensemble of Hybrid Intrusion Detection System [12]</a:t>
            </a:r>
          </a:p>
          <a:p>
            <a:r>
              <a:rPr lang="en-US" sz="2000" dirty="0">
                <a:cs typeface="Times New Roman" panose="02020603050405020304" pitchFamily="18" charset="0"/>
              </a:rPr>
              <a:t>Performance  evaluation  of  a combined anomaly   detection platform [14]</a:t>
            </a:r>
          </a:p>
          <a:p>
            <a:endParaRPr lang="en-US" sz="2000" dirty="0">
              <a:cs typeface="Times New Roman" panose="02020603050405020304" pitchFamily="18" charset="0"/>
            </a:endParaRPr>
          </a:p>
        </p:txBody>
      </p:sp>
      <p:pic>
        <p:nvPicPr>
          <p:cNvPr id="6" name="Content Placeholder 6">
            <a:extLst>
              <a:ext uri="{FF2B5EF4-FFF2-40B4-BE49-F238E27FC236}">
                <a16:creationId xmlns:a16="http://schemas.microsoft.com/office/drawing/2014/main" id="{0E7C7B97-1DE6-4045-B786-99E1559314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864" r="8212"/>
          <a:stretch/>
        </p:blipFill>
        <p:spPr>
          <a:xfrm>
            <a:off x="5901070" y="1084906"/>
            <a:ext cx="6290930" cy="4688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6043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72E0DB9-7B59-4904-8EC3-3CD5EAB31310}"/>
              </a:ext>
            </a:extLst>
          </p:cNvPr>
          <p:cNvSpPr txBox="1"/>
          <p:nvPr/>
        </p:nvSpPr>
        <p:spPr>
          <a:xfrm>
            <a:off x="3920755" y="192790"/>
            <a:ext cx="609777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The Proposed Model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B255A1-3E9B-4953-9C1B-2B3E2D0E657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42" r="-758" b="28527"/>
          <a:stretch/>
        </p:blipFill>
        <p:spPr>
          <a:xfrm>
            <a:off x="979517" y="777565"/>
            <a:ext cx="9972017" cy="6261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2772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CBD0017-07C1-42EF-8D89-C79D5A33BA64}"/>
              </a:ext>
            </a:extLst>
          </p:cNvPr>
          <p:cNvSpPr txBox="1"/>
          <p:nvPr/>
        </p:nvSpPr>
        <p:spPr>
          <a:xfrm>
            <a:off x="3761268" y="362911"/>
            <a:ext cx="609777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Future Transformation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CB66DFF-E397-4371-8CE7-88E628A06A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5563" y="947686"/>
            <a:ext cx="4686954" cy="572532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08629EB-16ED-4638-8A68-3ECB7C80B838}"/>
              </a:ext>
            </a:extLst>
          </p:cNvPr>
          <p:cNvSpPr txBox="1"/>
          <p:nvPr/>
        </p:nvSpPr>
        <p:spPr>
          <a:xfrm>
            <a:off x="435933" y="1818167"/>
            <a:ext cx="5497033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CMR12"/>
              </a:rPr>
              <a:t>Based on Bayesian decision theory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CMR12"/>
              </a:rPr>
              <a:t>improve the data quality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/>
              <a:t>Helps in distinguishing between normal and the malicious activity sharing  similar characteristics</a:t>
            </a:r>
          </a:p>
          <a:p>
            <a:br>
              <a:rPr lang="en-US" sz="2000" dirty="0"/>
            </a:br>
            <a:br>
              <a:rPr lang="en-US" dirty="0"/>
            </a:b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A72013C-EA12-44DD-9949-2C4D9A0A75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208" y="3429000"/>
            <a:ext cx="2759480" cy="272226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BDBA5A7-373D-4DCF-B2C7-CA5E70E9CF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1268" y="3343939"/>
            <a:ext cx="2759480" cy="280732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0DBF4A0-B2A8-4EB6-BDD7-BF80995AF210}"/>
              </a:ext>
            </a:extLst>
          </p:cNvPr>
          <p:cNvSpPr txBox="1"/>
          <p:nvPr/>
        </p:nvSpPr>
        <p:spPr>
          <a:xfrm>
            <a:off x="244550" y="6326373"/>
            <a:ext cx="15098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dirty="0">
                <a:solidFill>
                  <a:srgbClr val="000000"/>
                </a:solidFill>
                <a:effectLst/>
                <a:latin typeface="CMR10"/>
              </a:rPr>
              <a:t>(a) original data</a:t>
            </a:r>
            <a:r>
              <a:rPr lang="en-US" sz="1400" dirty="0"/>
              <a:t> </a:t>
            </a:r>
            <a:br>
              <a:rPr lang="en-US" sz="1400" dirty="0"/>
            </a:br>
            <a:endParaRPr lang="en-US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76ABFEC-A8D7-4CC4-8E3E-53A33632C6BB}"/>
              </a:ext>
            </a:extLst>
          </p:cNvPr>
          <p:cNvSpPr txBox="1"/>
          <p:nvPr/>
        </p:nvSpPr>
        <p:spPr>
          <a:xfrm>
            <a:off x="4128594" y="6326373"/>
            <a:ext cx="18043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dirty="0">
                <a:solidFill>
                  <a:srgbClr val="000000"/>
                </a:solidFill>
                <a:effectLst/>
                <a:latin typeface="CMR10"/>
              </a:rPr>
              <a:t>(b) transformed data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2881544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2036</TotalTime>
  <Words>1451</Words>
  <Application>Microsoft Office PowerPoint</Application>
  <PresentationFormat>Widescreen</PresentationFormat>
  <Paragraphs>213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9" baseType="lpstr">
      <vt:lpstr>微软雅黑</vt:lpstr>
      <vt:lpstr>Arial</vt:lpstr>
      <vt:lpstr>Calibri</vt:lpstr>
      <vt:lpstr>Calibri Light</vt:lpstr>
      <vt:lpstr>CMR10</vt:lpstr>
      <vt:lpstr>CMR12</vt:lpstr>
      <vt:lpstr>Futura Medium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Results and analyzes</vt:lpstr>
      <vt:lpstr>Conclusion</vt:lpstr>
      <vt:lpstr>Future Plan</vt:lpstr>
      <vt:lpstr>References </vt:lpstr>
      <vt:lpstr>References (cont..)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Harshil Patel</dc:creator>
  <cp:lastModifiedBy>ALY ABDELKADER GELANY</cp:lastModifiedBy>
  <cp:revision>87</cp:revision>
  <dcterms:created xsi:type="dcterms:W3CDTF">2020-03-24T22:39:47Z</dcterms:created>
  <dcterms:modified xsi:type="dcterms:W3CDTF">2021-03-06T21:36:30Z</dcterms:modified>
</cp:coreProperties>
</file>