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340" r:id="rId9"/>
    <p:sldId id="341" r:id="rId10"/>
    <p:sldId id="342" r:id="rId11"/>
    <p:sldId id="351" r:id="rId12"/>
    <p:sldId id="261" r:id="rId13"/>
    <p:sldId id="262" r:id="rId14"/>
    <p:sldId id="350" r:id="rId15"/>
    <p:sldId id="266" r:id="rId16"/>
    <p:sldId id="352" r:id="rId17"/>
    <p:sldId id="270" r:id="rId18"/>
    <p:sldId id="353" r:id="rId19"/>
    <p:sldId id="271" r:id="rId20"/>
    <p:sldId id="354" r:id="rId21"/>
    <p:sldId id="347" r:id="rId22"/>
    <p:sldId id="355" r:id="rId23"/>
    <p:sldId id="272" r:id="rId24"/>
    <p:sldId id="273" r:id="rId25"/>
    <p:sldId id="274" r:id="rId26"/>
    <p:sldId id="275" r:id="rId27"/>
    <p:sldId id="348" r:id="rId28"/>
    <p:sldId id="276" r:id="rId29"/>
    <p:sldId id="346" r:id="rId30"/>
    <p:sldId id="277" r:id="rId31"/>
    <p:sldId id="278" r:id="rId32"/>
    <p:sldId id="356" r:id="rId33"/>
    <p:sldId id="345" r:id="rId34"/>
    <p:sldId id="279" r:id="rId35"/>
    <p:sldId id="334" r:id="rId36"/>
    <p:sldId id="280" r:id="rId37"/>
    <p:sldId id="281" r:id="rId38"/>
    <p:sldId id="333" r:id="rId39"/>
    <p:sldId id="282" r:id="rId40"/>
    <p:sldId id="357" r:id="rId41"/>
    <p:sldId id="283" r:id="rId42"/>
    <p:sldId id="332" r:id="rId43"/>
    <p:sldId id="284" r:id="rId44"/>
    <p:sldId id="358" r:id="rId45"/>
    <p:sldId id="331" r:id="rId46"/>
    <p:sldId id="328" r:id="rId47"/>
    <p:sldId id="329" r:id="rId48"/>
    <p:sldId id="330" r:id="rId49"/>
    <p:sldId id="286" r:id="rId50"/>
    <p:sldId id="359" r:id="rId51"/>
    <p:sldId id="336" r:id="rId52"/>
    <p:sldId id="287" r:id="rId53"/>
    <p:sldId id="360" r:id="rId54"/>
    <p:sldId id="335" r:id="rId55"/>
    <p:sldId id="361" r:id="rId56"/>
    <p:sldId id="288" r:id="rId57"/>
    <p:sldId id="289" r:id="rId58"/>
    <p:sldId id="290" r:id="rId59"/>
    <p:sldId id="362" r:id="rId60"/>
    <p:sldId id="337" r:id="rId61"/>
    <p:sldId id="338" r:id="rId62"/>
    <p:sldId id="291" r:id="rId63"/>
    <p:sldId id="326" r:id="rId64"/>
    <p:sldId id="292" r:id="rId65"/>
    <p:sldId id="293" r:id="rId66"/>
    <p:sldId id="296" r:id="rId67"/>
    <p:sldId id="297" r:id="rId68"/>
    <p:sldId id="327" r:id="rId69"/>
    <p:sldId id="339" r:id="rId70"/>
    <p:sldId id="316" r:id="rId71"/>
    <p:sldId id="349" r:id="rId72"/>
    <p:sldId id="317" r:id="rId73"/>
    <p:sldId id="299" r:id="rId74"/>
    <p:sldId id="318" r:id="rId75"/>
    <p:sldId id="310" r:id="rId76"/>
    <p:sldId id="319" r:id="rId77"/>
    <p:sldId id="311" r:id="rId78"/>
    <p:sldId id="363" r:id="rId79"/>
    <p:sldId id="312" r:id="rId80"/>
    <p:sldId id="320" r:id="rId81"/>
    <p:sldId id="313" r:id="rId82"/>
    <p:sldId id="321" r:id="rId83"/>
    <p:sldId id="314" r:id="rId84"/>
    <p:sldId id="300" r:id="rId85"/>
    <p:sldId id="325" r:id="rId86"/>
    <p:sldId id="301" r:id="rId87"/>
    <p:sldId id="302" r:id="rId88"/>
    <p:sldId id="324" r:id="rId89"/>
    <p:sldId id="305" r:id="rId90"/>
    <p:sldId id="304" r:id="rId91"/>
    <p:sldId id="306" r:id="rId92"/>
    <p:sldId id="307" r:id="rId9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3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32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9C413-8AF2-4F88-B8BF-D3F854FD81FF}" type="datetimeFigureOut">
              <a:rPr lang="fr-FR" smtClean="0"/>
              <a:pPr/>
              <a:t>31/12/2020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4B365-1A6B-45C4-9453-E2174A54F90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8496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Exacte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4B365-1A6B-45C4-9453-E2174A54F90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4082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31/12/2020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15616" y="3310136"/>
            <a:ext cx="6624736" cy="766936"/>
          </a:xfrm>
        </p:spPr>
        <p:txBody>
          <a:bodyPr>
            <a:noAutofit/>
          </a:bodyPr>
          <a:lstStyle/>
          <a:p>
            <a:pPr marL="3175"/>
            <a:r>
              <a:rPr lang="fr-FR" sz="6000" b="1" i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Liaison chimique</a:t>
            </a:r>
            <a:endParaRPr lang="fr-FR" sz="6000" b="1" i="1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267744" y="1412776"/>
            <a:ext cx="432048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i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CHAPITRE  II</a:t>
            </a:r>
            <a:endParaRPr lang="fr-FR" sz="3600" b="1" i="1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87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5536" y="3114834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just">
              <a:lnSpc>
                <a:spcPct val="150000"/>
              </a:lnSpc>
              <a:buFont typeface="Arial" charset="0"/>
              <a:buChar char="•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liaison entre les ions est électrostatique</a:t>
            </a: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              Grande cohésion (cristal ionique)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1115616" y="4365104"/>
            <a:ext cx="79208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1126180"/>
            <a:ext cx="8066856" cy="165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plus petite parcelle de cristal solide s’appelle une maille élémentaire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421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690930"/>
            <a:ext cx="80794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 chlorure de sodium (Na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cristallise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dans une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cubique à faces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centrées</a:t>
            </a: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 composé ionique est électriquement neutre 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836712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3467" y="908720"/>
            <a:ext cx="6442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II.1.2 - Liaison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covalente simple</a:t>
            </a:r>
          </a:p>
        </p:txBody>
      </p:sp>
      <p:pic>
        <p:nvPicPr>
          <p:cNvPr id="6" name="Picture 11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33" t="9694" r="1756" b="17740"/>
          <a:stretch/>
        </p:blipFill>
        <p:spPr bwMode="auto">
          <a:xfrm>
            <a:off x="251520" y="2348880"/>
            <a:ext cx="8606094" cy="327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58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10461"/>
            <a:ext cx="4403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II.1.3 -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Liaison </a:t>
            </a: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dative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10091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Elle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se fait entre un atome donneur de doublet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libre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et un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autre atome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accepteur de ce doublet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dans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une case vide de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sa couche externe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1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376" t="53874" r="17240" b="11114"/>
          <a:stretch/>
        </p:blipFill>
        <p:spPr bwMode="auto">
          <a:xfrm>
            <a:off x="528180" y="3717032"/>
            <a:ext cx="807626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376" t="13027" r="17240" b="52516"/>
          <a:stretch/>
        </p:blipFill>
        <p:spPr bwMode="auto">
          <a:xfrm>
            <a:off x="611560" y="1268760"/>
            <a:ext cx="8076268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82469"/>
            <a:ext cx="7789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II.1.4 -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Liaisons de covalence multiples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83568" y="1833786"/>
            <a:ext cx="770485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 ou </a:t>
            </a:r>
            <a:r>
              <a:rPr lang="fr-FR" sz="32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paires d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’é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lectrons célibataires sont partag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é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 entre </a:t>
            </a:r>
            <a:r>
              <a:rPr lang="fr-FR" sz="32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atomes, on obtient soit une double liaison (</a:t>
            </a:r>
            <a:r>
              <a:rPr lang="fr-FR" sz="32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doublets communs) ou une triple liaison (</a:t>
            </a:r>
            <a:r>
              <a:rPr lang="fr-FR" sz="32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doublets communs)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0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805" t="49885" r="10772" b="9031"/>
          <a:stretch/>
        </p:blipFill>
        <p:spPr bwMode="auto">
          <a:xfrm>
            <a:off x="222266" y="3831850"/>
            <a:ext cx="8342614" cy="13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805" t="6114" r="10772" b="54223"/>
          <a:stretch/>
        </p:blipFill>
        <p:spPr bwMode="auto">
          <a:xfrm>
            <a:off x="374666" y="1378156"/>
            <a:ext cx="8229782" cy="13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060848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En 1916 Lewis (Physicien Américain) décrit son modèle qui est fondé sur le modèle quantique de l’atome</a:t>
            </a:r>
          </a:p>
          <a:p>
            <a:pPr algn="just">
              <a:lnSpc>
                <a:spcPct val="200000"/>
              </a:lnSpc>
            </a:pPr>
            <a:endParaRPr lang="fr-FR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874" y="1044025"/>
            <a:ext cx="4983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III.- L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structure de Lewis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79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634618"/>
            <a:ext cx="748883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Cette liaison permet aux atomes liés d’avoir 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 configuration électronique des gaz rares</a:t>
            </a: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fr-FR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Présence de huit électrons sur la couche externe (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Règle de l’octet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lèche droite 4"/>
          <p:cNvSpPr/>
          <p:nvPr/>
        </p:nvSpPr>
        <p:spPr>
          <a:xfrm rot="5400000">
            <a:off x="4014284" y="3447348"/>
            <a:ext cx="8994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404664"/>
            <a:ext cx="8064896" cy="546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Le comportement chimique des molécules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dépend du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nombre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 la nature des liaisons (</a:t>
            </a:r>
            <a:r>
              <a:rPr lang="fr-FR" sz="36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fr-FR" sz="36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) entre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atomes ainsi que l’existence de doublets non-liants ou de cases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vides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9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3384376" cy="72008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I- Introduction</a:t>
            </a:r>
            <a:endParaRPr lang="fr-FR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1340768"/>
            <a:ext cx="7704856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es molécules peuvent être composées de deux ou plusieurs milliers d’atomes</a:t>
            </a: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Cette association d’atomes ou d’ions explique l’état physique de la matière</a:t>
            </a:r>
          </a:p>
          <a:p>
            <a:pPr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(solide, liquide ou gazeux)</a:t>
            </a:r>
          </a:p>
        </p:txBody>
      </p:sp>
    </p:spTree>
    <p:extLst>
      <p:ext uri="{BB962C8B-B14F-4D97-AF65-F5344CB8AC3E}">
        <p14:creationId xmlns:p14="http://schemas.microsoft.com/office/powerpoint/2010/main" xmlns="" val="26899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623585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ette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est obtenue par :</a:t>
            </a:r>
          </a:p>
          <a:p>
            <a:pPr algn="just"/>
            <a:endParaRPr lang="fr-FR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L’écriture de la </a:t>
            </a:r>
            <a:r>
              <a:rPr lang="fr-FR" sz="36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structure électronique de tous les atomes de la </a:t>
            </a: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molécule</a:t>
            </a:r>
          </a:p>
          <a:p>
            <a:pPr lvl="0" algn="just"/>
            <a:endParaRPr lang="fr-FR" sz="1200" b="1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La présentation des e</a:t>
            </a:r>
            <a:r>
              <a:rPr lang="fr-FR" sz="3600" b="1" baseline="300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de valence </a:t>
            </a: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sous </a:t>
            </a:r>
            <a:r>
              <a:rPr lang="fr-FR" sz="36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forme de cases </a:t>
            </a: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quantiques</a:t>
            </a:r>
            <a:endParaRPr lang="fr-FR" sz="3600" b="1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1347733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On doit compter les e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célibataires de l’atome central qui doivent être égaux aux e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célibataires des atomes qui l’entourent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620688"/>
            <a:ext cx="6083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1.  Etat normal de valence </a:t>
            </a:r>
            <a:endParaRPr lang="fr-FR" sz="3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83" r="18250"/>
          <a:stretch/>
        </p:blipFill>
        <p:spPr bwMode="auto">
          <a:xfrm>
            <a:off x="323528" y="4221088"/>
            <a:ext cx="849694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8476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68" t="6278" r="4667" b="12560"/>
          <a:stretch/>
        </p:blipFill>
        <p:spPr bwMode="auto">
          <a:xfrm>
            <a:off x="203042" y="764704"/>
            <a:ext cx="876144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59" r="15700"/>
          <a:stretch/>
        </p:blipFill>
        <p:spPr bwMode="auto">
          <a:xfrm>
            <a:off x="249559" y="3356993"/>
            <a:ext cx="821087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5" y="548680"/>
            <a:ext cx="6192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Les cas particuliers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valence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1412776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Le cas où le nombre des e</a:t>
            </a:r>
            <a:r>
              <a:rPr lang="fr-FR" sz="3600" b="1" baseline="300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 célibataires de l’atome central est différent du nombre des e</a:t>
            </a:r>
            <a:r>
              <a:rPr lang="fr-FR" sz="3600" b="1" baseline="300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 célibataires des atomes qui l’entourent</a:t>
            </a:r>
            <a:endParaRPr lang="fr-FR" sz="3600" b="1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90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26" t="21060" b="9920"/>
          <a:stretch/>
        </p:blipFill>
        <p:spPr bwMode="auto">
          <a:xfrm>
            <a:off x="247173" y="1484784"/>
            <a:ext cx="878932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5927" y="454241"/>
            <a:ext cx="3159969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 startAt="3"/>
            </a:pP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2.  Etat excité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67" t="5931" r="2037" b="10751"/>
          <a:stretch/>
        </p:blipFill>
        <p:spPr bwMode="auto">
          <a:xfrm>
            <a:off x="251520" y="4005064"/>
            <a:ext cx="871296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580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55" t="17266" r="1219" b="6490"/>
          <a:stretch/>
        </p:blipFill>
        <p:spPr bwMode="auto">
          <a:xfrm>
            <a:off x="251519" y="2204864"/>
            <a:ext cx="8640961" cy="265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04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1" y="332656"/>
            <a:ext cx="80648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 startAt="3"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3.  Création d’une case vide</a:t>
            </a:r>
          </a:p>
          <a:p>
            <a:pPr marL="4763" algn="just">
              <a:lnSpc>
                <a:spcPct val="150000"/>
              </a:lnSpc>
            </a:pP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On doit vider une case pour constituer une liaison dative avec un doublet libre de l’atome central</a:t>
            </a:r>
            <a:endParaRPr lang="fr-FR" sz="3600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20" r="15120"/>
          <a:stretch/>
        </p:blipFill>
        <p:spPr bwMode="auto">
          <a:xfrm>
            <a:off x="539552" y="3847835"/>
            <a:ext cx="8352928" cy="260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911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7920880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 startAt="3"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4.  Addition de charges négatives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72" r="9754" b="7001"/>
          <a:stretch/>
        </p:blipFill>
        <p:spPr bwMode="auto">
          <a:xfrm>
            <a:off x="506821" y="3501008"/>
            <a:ext cx="845766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552" y="1458650"/>
            <a:ext cx="7632848" cy="165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On doit ajouter une ou plusieurs charges négatives sur l’oxygène</a:t>
            </a:r>
            <a:endParaRPr lang="fr-FR" sz="3600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0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733040"/>
            <a:ext cx="7614905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IV -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Théorie ondulatoire sur la liaison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2009160"/>
            <a:ext cx="77768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structure de Lewis n’apporte rien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sur :</a:t>
            </a:r>
          </a:p>
          <a:p>
            <a:pPr marL="363538" indent="-36353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L’orientation </a:t>
            </a: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géométrique des 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liaisons</a:t>
            </a:r>
          </a:p>
          <a:p>
            <a:pPr marL="363538" indent="-363538" algn="just"/>
            <a:endParaRPr lang="fr-FR" sz="2000" dirty="0" smtClean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3538" indent="-363538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comportement chimique entre la liaison </a:t>
            </a: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 et la liaison 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</a:p>
        </p:txBody>
      </p:sp>
    </p:spTree>
    <p:extLst>
      <p:ext uri="{BB962C8B-B14F-4D97-AF65-F5344CB8AC3E}">
        <p14:creationId xmlns:p14="http://schemas.microsoft.com/office/powerpoint/2010/main" xmlns="" val="22628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384" y="404664"/>
            <a:ext cx="83590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liaison entre 2 atomes est assurée par 2e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endParaRPr lang="fr-FR" sz="36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algn="just">
              <a:lnSpc>
                <a:spcPct val="200000"/>
              </a:lnSpc>
            </a:pP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théorie ondulatoire leur attribue une fonction d’onde comme celle d’une orbitale atomique aux électrons d’un 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atome</a:t>
            </a:r>
          </a:p>
          <a:p>
            <a:pPr algn="ctr">
              <a:lnSpc>
                <a:spcPct val="200000"/>
              </a:lnSpc>
            </a:pP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Orbitale moléculaire » (O.M)</a:t>
            </a:r>
          </a:p>
        </p:txBody>
      </p:sp>
    </p:spTree>
    <p:extLst>
      <p:ext uri="{BB962C8B-B14F-4D97-AF65-F5344CB8AC3E}">
        <p14:creationId xmlns:p14="http://schemas.microsoft.com/office/powerpoint/2010/main" xmlns="" val="264123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280" y="764704"/>
            <a:ext cx="7802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II.- Formation de la liaison (covalence)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450519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atomes se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rapprochent avec 2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d’interactions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4440014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buFont typeface="Arial" pitchFamily="34" charset="0"/>
              <a:buChar char="•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Forces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d’interaction entre les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électrons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 l’un et le noyau de l’autre (signe contraire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2708920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0" indent="-268288" algn="just">
              <a:buFont typeface="Arial" pitchFamily="34" charset="0"/>
              <a:buChar char="•"/>
            </a:pPr>
            <a:r>
              <a:rPr lang="fr-FR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Forces de répulsion entre leurs nuages électroniques et entre leurs noyaux (même signes)</a:t>
            </a:r>
          </a:p>
        </p:txBody>
      </p:sp>
    </p:spTree>
    <p:extLst>
      <p:ext uri="{BB962C8B-B14F-4D97-AF65-F5344CB8AC3E}">
        <p14:creationId xmlns:p14="http://schemas.microsoft.com/office/powerpoint/2010/main" xmlns="" val="19682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604420"/>
            <a:ext cx="8064896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Cette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théorie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apporte une approche sur :</a:t>
            </a:r>
          </a:p>
          <a:p>
            <a:pPr marL="717550" lvl="0" indent="-268288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La polarisation </a:t>
            </a: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liaisons</a:t>
            </a:r>
            <a:endParaRPr lang="fr-FR" sz="3600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1200" lvl="0" indent="-261938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Les liaisons multiples</a:t>
            </a:r>
            <a:endParaRPr lang="fr-FR" sz="3600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  <a:p>
            <a:pPr marL="717550" lvl="0" indent="-268288">
              <a:lnSpc>
                <a:spcPct val="150000"/>
              </a:lnSpc>
              <a:buFont typeface="Arial" pitchFamily="34" charset="0"/>
              <a:buChar char="•"/>
            </a:pP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Les électrons délocalisés (mésomérie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17550" lvl="0" indent="-268288"/>
            <a:endParaRPr lang="fr-FR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Elle introduit un nouveau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Hybridation des orbitales atomique »</a:t>
            </a:r>
          </a:p>
        </p:txBody>
      </p:sp>
    </p:spTree>
    <p:extLst>
      <p:ext uri="{BB962C8B-B14F-4D97-AF65-F5344CB8AC3E}">
        <p14:creationId xmlns:p14="http://schemas.microsoft.com/office/powerpoint/2010/main" xmlns="" val="35774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3568" y="764704"/>
            <a:ext cx="5870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IV.1.-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Molécules diatomiques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1484784"/>
            <a:ext cx="74888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Le modèle ondulatoire complète le modèle de Lewis par le recouvrement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2O.A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deux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atomes qui se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lient :</a:t>
            </a:r>
          </a:p>
          <a:p>
            <a:pPr algn="ctr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O.M (une liante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et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une anti-liante)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lèche droite 1"/>
          <p:cNvSpPr/>
          <p:nvPr/>
        </p:nvSpPr>
        <p:spPr>
          <a:xfrm rot="5400000">
            <a:off x="4067944" y="4509120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79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764704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L’OM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est le résultat de la résolution de l’équation de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Schrödinger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2492896"/>
            <a:ext cx="66011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On distingue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deux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types d’OM :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 marL="355600" lvl="0" indent="-355600">
              <a:lnSpc>
                <a:spcPct val="200000"/>
              </a:lnSpc>
              <a:buFont typeface="Arial" pitchFamily="34" charset="0"/>
              <a:buChar char="•"/>
              <a:tabLst>
                <a:tab pos="273050" algn="l"/>
              </a:tabLst>
            </a:pP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Orbitale moléculaire (</a:t>
            </a: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3600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lvl="0" indent="-355600">
              <a:lnSpc>
                <a:spcPct val="200000"/>
              </a:lnSpc>
              <a:buFont typeface="Arial" pitchFamily="34" charset="0"/>
              <a:buChar char="•"/>
            </a:pP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Orbitale moléculaire (</a:t>
            </a: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3600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980728"/>
            <a:ext cx="77296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Orbitale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moléculaire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 : (Liaison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3125" y="1844824"/>
            <a:ext cx="766132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Il existent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trois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combinaisons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d’orbitales atomiques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externes 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s-s     </a:t>
            </a: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; 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s-p</a:t>
            </a: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;     p-p</a:t>
            </a:r>
            <a:endParaRPr lang="fr-FR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9504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recouvrement à symétrie axiale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des O.A                       O.M (orbitales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)</a:t>
            </a:r>
          </a:p>
          <a:p>
            <a:pPr marL="355600" indent="-355600"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liaisons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sont très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stables</a:t>
            </a:r>
          </a:p>
          <a:p>
            <a:pPr marL="355600" indent="-355600"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deux atomes peuvent tourner autour de l’axe de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liaison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2699792" y="1988840"/>
            <a:ext cx="129614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722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41" t="11133" r="9853" b="11313"/>
          <a:stretch/>
        </p:blipFill>
        <p:spPr bwMode="auto">
          <a:xfrm>
            <a:off x="323528" y="692696"/>
            <a:ext cx="8140268" cy="124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20" t="11888" r="9020"/>
          <a:stretch/>
        </p:blipFill>
        <p:spPr bwMode="auto">
          <a:xfrm>
            <a:off x="248429" y="2564904"/>
            <a:ext cx="857204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253" t="13799"/>
          <a:stretch/>
        </p:blipFill>
        <p:spPr bwMode="auto">
          <a:xfrm>
            <a:off x="337029" y="4653136"/>
            <a:ext cx="833942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95184" y="4869160"/>
            <a:ext cx="953280" cy="612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740352" y="494116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Cl - Cl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982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678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Orbitale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moléculaire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 : (Liaison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1048362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L’orbitale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résulte du recouvrement latéral de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2O.A (p)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qui ont à la fois un axe de symétrie et un plan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symétrie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 (Plan nodal)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20" t="18674" r="17143" b="8380"/>
          <a:stretch/>
        </p:blipFill>
        <p:spPr bwMode="auto">
          <a:xfrm>
            <a:off x="1056647" y="4437112"/>
            <a:ext cx="733177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3151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21960"/>
            <a:ext cx="8136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</a:p>
          <a:p>
            <a:pPr algn="just"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Recouvrement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des OM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 la molécule diatomique N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Recouvrement axiale 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 (2 p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0" indent="-457200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Recouvrement latéral 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 (2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fr-FR" sz="36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09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264696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7841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661032"/>
            <a:ext cx="6331990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IV.2.-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Molécules </a:t>
            </a:r>
            <a:r>
              <a:rPr lang="fr-FR" sz="3600" b="1" dirty="0" err="1">
                <a:latin typeface="Times New Roman" pitchFamily="18" charset="0"/>
                <a:cs typeface="Times New Roman" pitchFamily="18" charset="0"/>
              </a:rPr>
              <a:t>polyatomiques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484784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Pour les molécules à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plus de 2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atomes, on fait appel à :</a:t>
            </a:r>
          </a:p>
          <a:p>
            <a:pPr marL="804863" lvl="0" indent="-355600">
              <a:lnSpc>
                <a:spcPct val="200000"/>
              </a:lnSpc>
              <a:buFont typeface="Arial" pitchFamily="34" charset="0"/>
              <a:buChar char="•"/>
            </a:pP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La théorie des 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O.M  localisées</a:t>
            </a:r>
            <a:endParaRPr lang="fr-FR" sz="3600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4863" lvl="0" indent="-355600">
              <a:lnSpc>
                <a:spcPct val="200000"/>
              </a:lnSpc>
              <a:buFont typeface="Arial" pitchFamily="34" charset="0"/>
              <a:buChar char="•"/>
            </a:pP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La méthode d’hybridation des 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O.A</a:t>
            </a:r>
          </a:p>
        </p:txBody>
      </p:sp>
    </p:spTree>
    <p:extLst>
      <p:ext uri="{BB962C8B-B14F-4D97-AF65-F5344CB8AC3E}">
        <p14:creationId xmlns:p14="http://schemas.microsoft.com/office/powerpoint/2010/main" xmlns="" val="27464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400010"/>
            <a:ext cx="7992888" cy="59093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liaison covalente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mise en commun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 2e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célibataires de la couche externe des 2 atomes 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pour former un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doublet commun :  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Doublet liant »</a:t>
            </a: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atomes se lient entre eux pour saturer leur couche externe et acquérir une stabilité chimique (règle de l’octet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764704"/>
            <a:ext cx="72728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Ces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deux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méthodes apportent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une description sur :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723900" lvl="0" indent="-274638">
              <a:lnSpc>
                <a:spcPct val="200000"/>
              </a:lnSpc>
              <a:buFont typeface="Arial" pitchFamily="34" charset="0"/>
              <a:buChar char="•"/>
              <a:tabLst>
                <a:tab pos="531813" algn="l"/>
                <a:tab pos="627063" algn="l"/>
              </a:tabLst>
            </a:pP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liaisons 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multiples</a:t>
            </a:r>
            <a:endParaRPr lang="fr-FR" sz="3600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  <a:p>
            <a:pPr marL="723900" lvl="0" indent="-273050">
              <a:lnSpc>
                <a:spcPct val="200000"/>
              </a:lnSpc>
              <a:buFont typeface="Arial" pitchFamily="34" charset="0"/>
              <a:buChar char="•"/>
            </a:pP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Des systèmes 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conjugués</a:t>
            </a:r>
            <a:endParaRPr lang="fr-FR" sz="3600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692696"/>
            <a:ext cx="6984776" cy="82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Orbitales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atomiques hybrides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1556792"/>
            <a:ext cx="6912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Le modèle des O.M ne donne rien sur la disposition des atomes de la molécule dans l’espace, avec des angles de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liaisons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3356992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Hybrider une orbitale atomique consiste à chercher une combinaison linéaire de leurs fonctions </a:t>
            </a: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d’onde</a:t>
            </a:r>
            <a:endParaRPr lang="fr-FR" sz="3600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771669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accord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 la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théorie avec l’expérience, on a utilisé une nouvelle orbitale appelée :  </a:t>
            </a:r>
          </a:p>
          <a:p>
            <a:pPr algn="ctr">
              <a:lnSpc>
                <a:spcPct val="150000"/>
              </a:lnSpc>
            </a:pP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Orbitale hybride »</a:t>
            </a:r>
          </a:p>
        </p:txBody>
      </p:sp>
    </p:spTree>
    <p:extLst>
      <p:ext uri="{BB962C8B-B14F-4D97-AF65-F5344CB8AC3E}">
        <p14:creationId xmlns:p14="http://schemas.microsoft.com/office/powerpoint/2010/main" xmlns="" val="3987803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076543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buFont typeface="+mj-lt"/>
              <a:buAutoNum type="alphaLcParenR"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L’hybridation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fr-FR" sz="3600" b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hybridation tétraédrique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2492896"/>
            <a:ext cx="7704856" cy="324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combinaison linéaire des O.A naturelles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) conduit à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4O.A  hybrides sp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924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3140968"/>
            <a:ext cx="7416824" cy="213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Le carbone occupe le centre et les axes forment des angles de 109° 28’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980728"/>
            <a:ext cx="7344816" cy="213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Les axes sont orientés vers les sommets d’un tétraèdre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5528" t="22196" r="3766" b="26043"/>
          <a:stretch/>
        </p:blipFill>
        <p:spPr bwMode="auto">
          <a:xfrm>
            <a:off x="2915816" y="4437112"/>
            <a:ext cx="3170459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1560" y="5486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configuration électronique du carbone hybridé sp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40" t="25701" r="27483" b="22843"/>
          <a:stretch/>
        </p:blipFill>
        <p:spPr bwMode="auto">
          <a:xfrm>
            <a:off x="539552" y="2564904"/>
            <a:ext cx="827671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3070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773" t="24690" r="39197"/>
          <a:stretch/>
        </p:blipFill>
        <p:spPr bwMode="auto">
          <a:xfrm>
            <a:off x="3059832" y="620688"/>
            <a:ext cx="2808312" cy="26642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52" y="2953975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3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Les 2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paires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d’e</a:t>
            </a:r>
            <a:r>
              <a:rPr lang="fr-FR" sz="3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libres de l’oxygène sont décrites par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2O.A hybrides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fr-FR" sz="36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, (Angle réel =104.5° et l’angle théorique =109.5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°)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457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255" t="18535" r="44226"/>
          <a:stretch/>
        </p:blipFill>
        <p:spPr bwMode="auto">
          <a:xfrm>
            <a:off x="3203848" y="404664"/>
            <a:ext cx="2880320" cy="2880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7584" y="2636912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fr-FR" sz="36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sz="3600" b="1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paire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d’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fr-FR" sz="3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libres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 l’azote est décrite par une O.A hybride sp</a:t>
            </a:r>
            <a:r>
              <a:rPr lang="fr-FR" sz="36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, (Angle réel = 107.5° et l’angle théorique = 109.5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°)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2411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255" t="20007" r="43827"/>
          <a:stretch/>
        </p:blipFill>
        <p:spPr bwMode="auto">
          <a:xfrm>
            <a:off x="3347864" y="332656"/>
            <a:ext cx="2664296" cy="25922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40" y="2062003"/>
            <a:ext cx="7915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fr-FR" sz="36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fr-FR" sz="3600" b="1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recouvrement des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4O.A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hybrides sp</a:t>
            </a:r>
            <a:r>
              <a:rPr lang="fr-FR" sz="36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du C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avec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quatre O.A (1s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) des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4H,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représentent 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4O.M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), avec un angle de liaison égal à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109°28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80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932527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lphaLcParenR" startAt="2"/>
            </a:pP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Hybridation sp</a:t>
            </a:r>
            <a:r>
              <a:rPr lang="fr-FR" sz="36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 ou hybridation diagonale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2388944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L’association d’une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O.A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naturelle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 2O.A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donne 3O.A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hybrides 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fr-FR" sz="36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, leurs axes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forment entre eux des angles de 120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xmlns="" val="5322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550421"/>
            <a:ext cx="4467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II.1. Liaison </a:t>
            </a: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polarisée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1158999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≠ d’électronégativité entre 2 atomes ≠ fait que la liaison soit covalente ou ionique</a:t>
            </a: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 doublet électronique est attiré par le plus électronégatif</a:t>
            </a:r>
          </a:p>
          <a:p>
            <a:pPr algn="ctr">
              <a:lnSpc>
                <a:spcPct val="150000"/>
              </a:lnSpc>
            </a:pP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La liaison covalent est polarisée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fr-FR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88258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L’O.A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a un axe perpendiculaire au plan constitué par les 3O.A  hybrides 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fr-FR" sz="36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fr-FR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83" t="22138" r="32583" b="33133"/>
          <a:stretch/>
        </p:blipFill>
        <p:spPr bwMode="auto">
          <a:xfrm>
            <a:off x="323528" y="3861048"/>
            <a:ext cx="828092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43" t="10400" r="51320" b="17245"/>
          <a:stretch/>
        </p:blipFill>
        <p:spPr bwMode="auto">
          <a:xfrm>
            <a:off x="1979712" y="2231690"/>
            <a:ext cx="5184577" cy="321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72272" y="972017"/>
            <a:ext cx="2007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fr-FR" sz="32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= CH</a:t>
            </a:r>
            <a:r>
              <a:rPr lang="fr-FR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4071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726951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04863" algn="l"/>
              </a:tabLst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Recouvrement des 3O.A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hybrides 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fr-FR" sz="36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avec 1O.A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hybride 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fr-FR" sz="36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 l’autre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carbone et 2O.A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des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hydrogènes</a:t>
            </a:r>
          </a:p>
          <a:p>
            <a:pPr marL="355600" indent="-355600" algn="just">
              <a:lnSpc>
                <a:spcPct val="150000"/>
              </a:lnSpc>
              <a:tabLst>
                <a:tab pos="804863" algn="l"/>
              </a:tabLst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                           3 O.M (</a:t>
            </a:r>
            <a:r>
              <a:rPr lang="fr-FR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fr-FR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04863" algn="l"/>
              </a:tabLst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Recouvrement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latéral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des 2O.A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des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carbones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          2 O.M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localisées</a:t>
            </a:r>
          </a:p>
        </p:txBody>
      </p:sp>
      <p:sp>
        <p:nvSpPr>
          <p:cNvPr id="2" name="Flèche droite 1"/>
          <p:cNvSpPr/>
          <p:nvPr/>
        </p:nvSpPr>
        <p:spPr>
          <a:xfrm>
            <a:off x="3203848" y="5301208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2195736" y="3645024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921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412776"/>
            <a:ext cx="8352928" cy="3108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475" lvl="0" indent="-368300"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La liaison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est fragile que la liaison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449263" lvl="0" indent="-449263"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a molécule est plane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064" t="11993" r="1437" b="17245"/>
          <a:stretch/>
        </p:blipFill>
        <p:spPr bwMode="auto">
          <a:xfrm>
            <a:off x="1547664" y="2420888"/>
            <a:ext cx="5544616" cy="30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48336" y="908720"/>
            <a:ext cx="1143744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BCl</a:t>
            </a:r>
            <a:r>
              <a:rPr lang="fr-FR" sz="3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9702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548680"/>
            <a:ext cx="7920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Recouvrement des 3 O.A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hybrides 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fr-FR" sz="3600" b="1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du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bore avec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3 O.A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des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chlores </a:t>
            </a:r>
          </a:p>
          <a:p>
            <a:pPr marL="457200" lvl="0" indent="-457200" algn="just">
              <a:lnSpc>
                <a:spcPct val="20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lvl="0" algn="ctr">
              <a:lnSpc>
                <a:spcPct val="20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  3 O.M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avec des angles de 120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°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 marL="355600" lvl="0" indent="-3556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Une orbitale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vide et la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molécule est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plane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lèche droite 4"/>
          <p:cNvSpPr/>
          <p:nvPr/>
        </p:nvSpPr>
        <p:spPr>
          <a:xfrm rot="5400000">
            <a:off x="3995936" y="2852936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fr-F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76672"/>
            <a:ext cx="3600400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lphaLcParenR" startAt="3"/>
            </a:pP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Hybridation </a:t>
            </a:r>
            <a:r>
              <a:rPr lang="fr-FR" sz="3200" b="1" dirty="0" err="1" smtClean="0">
                <a:latin typeface="Times New Roman" pitchFamily="18" charset="0"/>
                <a:cs typeface="Times New Roman" pitchFamily="18" charset="0"/>
              </a:rPr>
              <a:t>sp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124744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combinaison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d’1O.A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1O.A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d’1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atome de carbone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   2O.A  hybrides </a:t>
            </a:r>
            <a:r>
              <a:rPr lang="fr-FR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dont les axes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font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un angle de 180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°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4482986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2 O.A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pures, leurs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axes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entre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eux et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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à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l’axe commun des O.A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hybrides </a:t>
            </a:r>
            <a:r>
              <a:rPr lang="fr-FR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endParaRPr lang="fr-FR" sz="36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6084168" y="234888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444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171" t="9245" r="53718" b="64526"/>
          <a:stretch/>
        </p:blipFill>
        <p:spPr bwMode="auto">
          <a:xfrm>
            <a:off x="323527" y="764704"/>
            <a:ext cx="4487537" cy="172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382" t="36115" r="35646" b="24027"/>
          <a:stretch/>
        </p:blipFill>
        <p:spPr bwMode="auto">
          <a:xfrm>
            <a:off x="2339752" y="2492896"/>
            <a:ext cx="4824536" cy="346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305" r="20508" b="39191"/>
          <a:stretch/>
        </p:blipFill>
        <p:spPr bwMode="auto">
          <a:xfrm>
            <a:off x="4914041" y="908720"/>
            <a:ext cx="3978439" cy="130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42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924" t="10083" r="58879" b="60119"/>
          <a:stretch/>
        </p:blipFill>
        <p:spPr bwMode="auto">
          <a:xfrm>
            <a:off x="1691680" y="1988839"/>
            <a:ext cx="5760640" cy="3434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168" t="4633" r="84935" b="88376"/>
          <a:stretch/>
        </p:blipFill>
        <p:spPr bwMode="auto">
          <a:xfrm>
            <a:off x="3635896" y="908720"/>
            <a:ext cx="1296144" cy="87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70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776864" cy="4805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250000"/>
              </a:lnSpc>
              <a:buFont typeface="Wingdings" pitchFamily="2" charset="2"/>
              <a:buChar char="§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Recouvrement axial de 2O.A  hybrides </a:t>
            </a:r>
            <a:r>
              <a:rPr lang="fr-FR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  de Be avec 2O.A (</a:t>
            </a:r>
            <a:r>
              <a:rPr lang="fr-FR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) des 2 hydrogènes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250000"/>
              </a:lnSpc>
              <a:buFont typeface="Wingdings" pitchFamily="2" charset="2"/>
              <a:buChar char="§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Les 2O.A  pures (</a:t>
            </a:r>
            <a:r>
              <a:rPr lang="fr-FR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2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) et (</a:t>
            </a:r>
            <a:r>
              <a:rPr lang="fr-FR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2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) sont vides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250000"/>
              </a:lnSpc>
              <a:buFont typeface="Wingdings" pitchFamily="2" charset="2"/>
              <a:buChar char="§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La molécule est linéaire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2420888"/>
            <a:ext cx="84249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</a:t>
            </a:r>
            <a:r>
              <a:rPr lang="fr-FR" sz="3600" baseline="-25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</a:t>
            </a:r>
            <a:r>
              <a:rPr lang="fr-FR" sz="3600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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= 0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liaison 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covalent pure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fr-FR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138488" indent="-3138488"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</a:t>
            </a:r>
            <a:r>
              <a:rPr lang="fr-FR" sz="36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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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&lt; 2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liaison 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covalente »</a:t>
            </a:r>
          </a:p>
          <a:p>
            <a:pPr marL="3138488" indent="-3138488" algn="ctr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                      (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partiellement ionisée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 marL="3411538" indent="-3411538"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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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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&gt; 2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liaison 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 ionique »</a:t>
            </a:r>
          </a:p>
          <a:p>
            <a:pPr marL="3411538" indent="-3411538" algn="just"/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fortement ionique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9161" t="86914" r="9161"/>
          <a:stretch>
            <a:fillRect/>
          </a:stretch>
        </p:blipFill>
        <p:spPr bwMode="auto">
          <a:xfrm>
            <a:off x="1475656" y="764704"/>
            <a:ext cx="6192688" cy="6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71480" y="1628800"/>
            <a:ext cx="7028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 – B               </a:t>
            </a:r>
            <a:r>
              <a:rPr lang="fr-FR" sz="3600" b="1" dirty="0" smtClean="0">
                <a:latin typeface="Times New Roman" pitchFamily="18" charset="0"/>
                <a:ea typeface="Cambria Math"/>
                <a:cs typeface="Times New Roman" pitchFamily="18" charset="0"/>
                <a:sym typeface="Symbol"/>
              </a:rPr>
              <a:t>⇒</a:t>
            </a:r>
            <a:r>
              <a:rPr lang="fr-FR" sz="3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</a:t>
            </a:r>
            <a:r>
              <a:rPr lang="fr-FR" sz="3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</a:t>
            </a:r>
            <a:r>
              <a:rPr lang="fr-FR" sz="3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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99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20" t="41630" r="79859" b="50994"/>
          <a:stretch/>
        </p:blipFill>
        <p:spPr bwMode="auto">
          <a:xfrm>
            <a:off x="899592" y="4293096"/>
            <a:ext cx="171958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20" t="43575" r="88953" b="52485"/>
          <a:stretch/>
        </p:blipFill>
        <p:spPr bwMode="auto">
          <a:xfrm>
            <a:off x="3275856" y="4627805"/>
            <a:ext cx="279647" cy="24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20" t="43575" r="88953" b="52485"/>
          <a:stretch/>
        </p:blipFill>
        <p:spPr bwMode="auto">
          <a:xfrm>
            <a:off x="6588224" y="4627805"/>
            <a:ext cx="279647" cy="24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0428" y="3143721"/>
            <a:ext cx="4533900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90" t="26898" r="36379" b="21681"/>
          <a:stretch/>
        </p:blipFill>
        <p:spPr bwMode="auto">
          <a:xfrm>
            <a:off x="780182" y="723330"/>
            <a:ext cx="7536234" cy="212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0896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3568" y="764704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Recouvrement axial de 2O.A  hybrides </a:t>
            </a:r>
            <a:r>
              <a:rPr lang="fr-FR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avec une O.A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et une autre O.A hybride d’un autre atome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Recouvrement latéral de 2O.A pures (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et (</a:t>
            </a:r>
            <a:r>
              <a:rPr lang="fr-FR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6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 de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chacun des 2 atomes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molécule est linéaire</a:t>
            </a:r>
          </a:p>
        </p:txBody>
      </p:sp>
    </p:spTree>
    <p:extLst>
      <p:ext uri="{BB962C8B-B14F-4D97-AF65-F5344CB8AC3E}">
        <p14:creationId xmlns:p14="http://schemas.microsoft.com/office/powerpoint/2010/main" xmlns="" val="3659820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55638"/>
            <a:ext cx="777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algn="just">
              <a:buFont typeface="+mj-lt"/>
              <a:buAutoNum type="arabicParenR" startAt="2"/>
            </a:pP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Géométrie 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des molécules formées autour d’un atome central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2269740"/>
            <a:ext cx="7992888" cy="324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théorie des orbitales moléculaires O.M (théorie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d’hybridation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des O.A) prend en compte l’orientation des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liaisons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2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548680"/>
            <a:ext cx="4415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1813" lvl="0" indent="-531813">
              <a:buFont typeface="+mj-lt"/>
              <a:buAutoNum type="alphaLcParenR"/>
            </a:pP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Règles de Gillespie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196752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711200" algn="l"/>
              </a:tabLst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théorie de la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répulsion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des paires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des e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 la couche externe VSEPR </a:t>
            </a:r>
            <a:endParaRPr lang="fr-FR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616" y="3729806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450850" algn="l"/>
              </a:tabLst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Ce procédé lié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à la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 Lewis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4283968" y="4797152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8" name="Rectangle 7"/>
          <p:cNvSpPr/>
          <p:nvPr/>
        </p:nvSpPr>
        <p:spPr>
          <a:xfrm>
            <a:off x="1043608" y="2865710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Valence Shell Electron Pairs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Repulsion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22" y="5373216"/>
            <a:ext cx="81740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La géométrie de n’importe quelle molécule</a:t>
            </a:r>
            <a:endParaRPr lang="fr-FR" sz="3600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2281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836712"/>
            <a:ext cx="79208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32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fr-FR" sz="32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la molécule est formée d’un atome central, </a:t>
            </a:r>
            <a:r>
              <a:rPr lang="fr-FR" sz="36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l’orientation</a:t>
            </a:r>
            <a:r>
              <a:rPr lang="fr-FR" sz="32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de ces liaisons, suffira pour </a:t>
            </a:r>
            <a:r>
              <a:rPr lang="fr-FR" sz="32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définir sa </a:t>
            </a:r>
            <a:r>
              <a:rPr lang="fr-FR" sz="32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géométrie</a:t>
            </a:r>
            <a:endParaRPr lang="fr-FR" sz="3200" b="1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3568948"/>
            <a:ext cx="7920880" cy="22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32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 Les </a:t>
            </a:r>
            <a:r>
              <a:rPr lang="fr-FR" sz="32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doublets liants et non liants de la couche </a:t>
            </a:r>
            <a:r>
              <a:rPr lang="fr-FR" sz="32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externe se </a:t>
            </a:r>
            <a:r>
              <a:rPr lang="fr-FR" sz="32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déplacent sur la surface d’une sphère dont le noyau </a:t>
            </a:r>
            <a:r>
              <a:rPr lang="fr-FR" sz="32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est au centre</a:t>
            </a:r>
            <a:endParaRPr lang="fr-FR" sz="3200" b="1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12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980728"/>
            <a:ext cx="7992888" cy="435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1813" lvl="0" indent="-531813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Ces </a:t>
            </a:r>
            <a:r>
              <a:rPr lang="fr-FR" sz="36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doublets se repoussent mutuellement et se localisent sur cette sphère dans des positions pour minimiser ces répulsions</a:t>
            </a:r>
          </a:p>
        </p:txBody>
      </p:sp>
    </p:spTree>
    <p:extLst>
      <p:ext uri="{BB962C8B-B14F-4D97-AF65-F5344CB8AC3E}">
        <p14:creationId xmlns:p14="http://schemas.microsoft.com/office/powerpoint/2010/main" xmlns="" val="24968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29" r="16114" b="9514"/>
          <a:stretch/>
        </p:blipFill>
        <p:spPr bwMode="auto">
          <a:xfrm>
            <a:off x="107504" y="692696"/>
            <a:ext cx="896448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36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604968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: Atome central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 marL="441325" lvl="0" indent="-441325" algn="just"/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Nombre de doublets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liants X des</a:t>
            </a:r>
          </a:p>
          <a:p>
            <a:pPr marL="441325" lvl="0" indent="-441325" algn="just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    liaisons</a:t>
            </a:r>
          </a:p>
          <a:p>
            <a:pPr marL="441325" lvl="0" indent="-441325" algn="just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    entre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et les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autres atomes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voisins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 marL="723900" lvl="0" indent="-628650" algn="just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n :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Nombre de doublets non liants 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 marL="723900" lvl="0" indent="-628650" algn="just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   l’atome central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522546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géométrie de la molécule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est déterminée  par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:       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36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3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36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fr-FR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97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848901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</a:p>
          <a:p>
            <a:pPr algn="just">
              <a:lnSpc>
                <a:spcPct val="200000"/>
              </a:lnSpc>
            </a:pP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Pour les atomes, seules </a:t>
            </a:r>
            <a:r>
              <a:rPr lang="fr-FR" sz="36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les doublets </a:t>
            </a: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)</a:t>
            </a: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sont pris en compte lorsqu’il y a existence </a:t>
            </a: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liaisons multiples</a:t>
            </a:r>
          </a:p>
        </p:txBody>
      </p:sp>
    </p:spTree>
    <p:extLst>
      <p:ext uri="{BB962C8B-B14F-4D97-AF65-F5344CB8AC3E}">
        <p14:creationId xmlns:p14="http://schemas.microsoft.com/office/powerpoint/2010/main" xmlns="" val="29991498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476672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figure de répulsion de H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O et NH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à utiliser est le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tétraèdre</a:t>
            </a:r>
          </a:p>
          <a:p>
            <a:pPr algn="ctr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O 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  2() + 2(E) = 4O.M       sp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fr-FR" sz="3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 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3(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) +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1(E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4O.M        sp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38" t="11124" r="18631"/>
          <a:stretch/>
        </p:blipFill>
        <p:spPr bwMode="auto">
          <a:xfrm>
            <a:off x="1187624" y="3996912"/>
            <a:ext cx="6768752" cy="231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4123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93747"/>
            <a:ext cx="1941557" cy="823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Exemple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1293837"/>
            <a:ext cx="86677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70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2387"/>
          <a:stretch/>
        </p:blipFill>
        <p:spPr bwMode="auto">
          <a:xfrm>
            <a:off x="72008" y="1196752"/>
            <a:ext cx="896448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613" b="4775"/>
          <a:stretch/>
        </p:blipFill>
        <p:spPr bwMode="auto">
          <a:xfrm>
            <a:off x="72008" y="1700808"/>
            <a:ext cx="896448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2025"/>
          <a:stretch/>
        </p:blipFill>
        <p:spPr bwMode="auto">
          <a:xfrm>
            <a:off x="72008" y="908720"/>
            <a:ext cx="8964488" cy="84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71052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332656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lphaLcParenR" startAt="2"/>
            </a:pP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Angles de liaisons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 marL="441325"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Les effets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répulsif plus fort des doublets non liants font  diminuer les angles entre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doublets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liants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50" t="1" r="73239" b="57657"/>
          <a:stretch/>
        </p:blipFill>
        <p:spPr bwMode="auto">
          <a:xfrm>
            <a:off x="1043608" y="3717032"/>
            <a:ext cx="171663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141" t="8542" r="10366" b="62499"/>
          <a:stretch/>
        </p:blipFill>
        <p:spPr bwMode="auto">
          <a:xfrm>
            <a:off x="1043608" y="4750860"/>
            <a:ext cx="7200801" cy="51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141" t="37501" r="10366" b="33539"/>
          <a:stretch/>
        </p:blipFill>
        <p:spPr bwMode="auto">
          <a:xfrm>
            <a:off x="1187624" y="5517232"/>
            <a:ext cx="7261254" cy="51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303004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705106"/>
            <a:ext cx="7560840" cy="248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liaison multiple exerce une répulsion  forte sur les doublets liants des autres liaisons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simples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652" r="65889" b="69932"/>
          <a:stretch/>
        </p:blipFill>
        <p:spPr bwMode="auto">
          <a:xfrm>
            <a:off x="611560" y="3448887"/>
            <a:ext cx="2045182" cy="70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068" r="20959" b="31271"/>
          <a:stretch/>
        </p:blipFill>
        <p:spPr bwMode="auto">
          <a:xfrm>
            <a:off x="1528125" y="4461176"/>
            <a:ext cx="6356243" cy="148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66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3" y="836712"/>
            <a:ext cx="7272808" cy="165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L’électronégativité des atome fait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diminuer aussi les angles de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liaisons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278" t="33630" r="24571" b="32740"/>
          <a:stretch/>
        </p:blipFill>
        <p:spPr bwMode="auto">
          <a:xfrm>
            <a:off x="2014842" y="5088191"/>
            <a:ext cx="5581494" cy="64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626" r="65656" b="55766"/>
          <a:stretch/>
        </p:blipFill>
        <p:spPr bwMode="auto">
          <a:xfrm>
            <a:off x="827584" y="2708920"/>
            <a:ext cx="200104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278" r="24571" b="65471"/>
          <a:stretch/>
        </p:blipFill>
        <p:spPr bwMode="auto">
          <a:xfrm>
            <a:off x="1991750" y="3861048"/>
            <a:ext cx="545045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77788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694437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lphaLcParenR" startAt="3"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Moment dipolaire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452840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Pour la molécule HF, la densité électronique est au voisinage de l’atome du fluor</a:t>
            </a:r>
          </a:p>
          <a:p>
            <a:pPr lvl="0"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Cette molécule est équivalente à un dipôle électronique </a:t>
            </a:r>
            <a:endParaRPr lang="fr-FR" sz="36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3848" y="4797152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 typeface="Wingdings" pitchFamily="2" charset="2"/>
              <a:buChar char="§"/>
            </a:pP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 pôle </a:t>
            </a: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fr-FR" sz="3600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lang="fr-FR" sz="3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n </a:t>
            </a: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pôle 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fr-FR" sz="3600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fr-FR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29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620688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Elle est caractérisée par son m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oment dipolaire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, dirigé de la charge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fr-FR" sz="3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vers la charge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fr-FR" sz="3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et dont la grandeur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60379"/>
            <a:ext cx="5825262" cy="132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38998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940078"/>
            <a:ext cx="8120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buFont typeface="+mj-lt"/>
              <a:buAutoNum type="alphaLcParenR" startAt="4"/>
            </a:pPr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Caractère ionique partiel de la liaison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616" y="3114834"/>
            <a:ext cx="74168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Si 2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charges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 et +e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(Coulomb) sont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distantes de 1Å, le moment dipolaire sera égal à 4,8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2134597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Debye  1D = 3.34.10</a:t>
            </a:r>
            <a:r>
              <a:rPr lang="fr-FR" sz="3600" baseline="30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fr-FR" sz="3600" baseline="30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C.m</a:t>
            </a: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349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3751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(%)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du caractère ionique est défini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par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 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208" y="2972906"/>
            <a:ext cx="8400264" cy="218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692696"/>
            <a:ext cx="1826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endParaRPr lang="fr-FR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088" t="53926" r="10617" b="1"/>
          <a:stretch/>
        </p:blipFill>
        <p:spPr bwMode="auto">
          <a:xfrm>
            <a:off x="611560" y="3068960"/>
            <a:ext cx="830861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1560" y="4149080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Le caractère ionique croit lorsque la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d’électronégativité entre les 2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atomes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croit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16" r="30572" b="44598"/>
          <a:stretch/>
        </p:blipFill>
        <p:spPr bwMode="auto">
          <a:xfrm>
            <a:off x="827584" y="1556792"/>
            <a:ext cx="7359472" cy="131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500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600363"/>
            <a:ext cx="4163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II.1.1 - 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Liaison ionique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268760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atomes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deviennent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ions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- L’atome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qui perd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un e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ou ne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−</a:t>
            </a:r>
            <a:endParaRPr lang="fr-FR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725488" indent="-725488" algn="ctr">
              <a:lnSpc>
                <a:spcPct val="150000"/>
              </a:lnSpc>
            </a:pP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ation (+) »</a:t>
            </a:r>
            <a:endParaRPr lang="fr-FR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3538" indent="-363538" algn="just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- L’atome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qui gagne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un e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ou ne</a:t>
            </a:r>
            <a:r>
              <a:rPr lang="fr-FR" sz="3600" baseline="30000" dirty="0" smtClean="0">
                <a:latin typeface="Times New Roman" pitchFamily="18" charset="0"/>
                <a:cs typeface="Times New Roman" pitchFamily="18" charset="0"/>
              </a:rPr>
              <a:t>−</a:t>
            </a:r>
            <a:endParaRPr lang="fr-FR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725488" indent="-725488" algn="ctr">
              <a:lnSpc>
                <a:spcPct val="150000"/>
              </a:lnSpc>
            </a:pP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 Anion (-) »     </a:t>
            </a:r>
            <a:endParaRPr lang="fr-FR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4964975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La liaison ionique résulte de l’attraction électrostatique entre anions et </a:t>
            </a:r>
            <a:r>
              <a:rPr lang="fr-FR" sz="3600" b="1" dirty="0" smtClean="0">
                <a:solidFill>
                  <a:srgbClr val="4213C7"/>
                </a:solidFill>
                <a:latin typeface="Times New Roman" pitchFamily="18" charset="0"/>
                <a:cs typeface="Times New Roman" pitchFamily="18" charset="0"/>
              </a:rPr>
              <a:t>cations</a:t>
            </a:r>
            <a:endParaRPr lang="fr-FR" sz="3600" b="1" dirty="0">
              <a:solidFill>
                <a:srgbClr val="4213C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5344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332656"/>
            <a:ext cx="74168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Le moment dipolaire expérimental des molécules </a:t>
            </a:r>
            <a:r>
              <a:rPr lang="fr-FR" sz="3600" dirty="0" err="1">
                <a:latin typeface="Times New Roman" pitchFamily="18" charset="0"/>
                <a:cs typeface="Times New Roman" pitchFamily="18" charset="0"/>
              </a:rPr>
              <a:t>polyatomiques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est égal à la somme vectorielle des moments dipolaires des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  <a:sym typeface="Symbol"/>
              </a:rPr>
              <a:t>différentes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liaisons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621" r="38006" b="79319"/>
          <a:stretch/>
        </p:blipFill>
        <p:spPr bwMode="auto">
          <a:xfrm>
            <a:off x="2627784" y="5058698"/>
            <a:ext cx="3518295" cy="81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22799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548680"/>
            <a:ext cx="2052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Exercice</a:t>
            </a:r>
            <a:endParaRPr lang="fr-FR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124744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molécule d’eau a un moment dipolaire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égal à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1,85 D, un angle de liaison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= 105° et la 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longueur de liaison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OH égal à 0,96 Å. Déterminez le caractère ionique de la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molécule et les charges portées par chaque atome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0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529" r="16376" b="65955"/>
          <a:stretch/>
        </p:blipFill>
        <p:spPr bwMode="auto">
          <a:xfrm>
            <a:off x="539552" y="1406795"/>
            <a:ext cx="3958854" cy="145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212" t="32821" r="7999" b="16208"/>
          <a:stretch/>
        </p:blipFill>
        <p:spPr bwMode="auto">
          <a:xfrm>
            <a:off x="1569796" y="3717032"/>
            <a:ext cx="581051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28" b="39107"/>
          <a:stretch/>
        </p:blipFill>
        <p:spPr bwMode="auto">
          <a:xfrm>
            <a:off x="4617944" y="836712"/>
            <a:ext cx="3921390" cy="282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60003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852936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La valeur du moment dipolaire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renseigne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sur la géométrie de la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molécule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Exemples</a:t>
            </a:r>
            <a:endParaRPr lang="fr-FR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CO2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= 0 ; 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CH4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= 0 ; 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BeCl2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= 0   ;   </a:t>
            </a:r>
            <a:r>
              <a:rPr lang="fr-FR" sz="3600" dirty="0"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fr-FR" sz="3600" baseline="-25000" dirty="0">
                <a:latin typeface="Times New Roman" pitchFamily="18" charset="0"/>
                <a:cs typeface="Times New Roman" pitchFamily="18" charset="0"/>
              </a:rPr>
              <a:t>BCl3.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= 0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274" r="12900" b="29621"/>
          <a:stretch/>
        </p:blipFill>
        <p:spPr bwMode="auto">
          <a:xfrm>
            <a:off x="2051720" y="548680"/>
            <a:ext cx="497984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67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529726"/>
            <a:ext cx="76328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200000"/>
              </a:lnSpc>
              <a:buFont typeface="+mj-lt"/>
              <a:buAutoNum type="alphaLcParenR" startAt="3"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Forces intermoléculaires</a:t>
            </a:r>
          </a:p>
          <a:p>
            <a:pPr algn="just">
              <a:lnSpc>
                <a:spcPct val="150000"/>
              </a:lnSpc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matière est un assemblage d’atomes, d’ions ou de molécules. Elle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existe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en divers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états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(solide,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liquide et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gaz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Le passage d’un état à un autre se fait par une élévation de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température</a:t>
            </a:r>
          </a:p>
        </p:txBody>
      </p:sp>
    </p:spTree>
    <p:extLst>
      <p:ext uri="{BB962C8B-B14F-4D97-AF65-F5344CB8AC3E}">
        <p14:creationId xmlns:p14="http://schemas.microsoft.com/office/powerpoint/2010/main" xmlns="" val="40703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495831"/>
            <a:ext cx="74888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Ces transformations s’explique par la présence des forces exercées entre les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molécules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Plus </a:t>
            </a:r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les forces sont </a:t>
            </a:r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grandes</a:t>
            </a:r>
          </a:p>
          <a:p>
            <a:pPr algn="ctr">
              <a:lnSpc>
                <a:spcPct val="150000"/>
              </a:lnSpc>
            </a:pPr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Plus les </a:t>
            </a:r>
            <a:r>
              <a:rPr lang="fr-FR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3200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eb</a:t>
            </a:r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et T</a:t>
            </a:r>
            <a:r>
              <a:rPr lang="fr-FR" sz="32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sont grandes »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017474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Forces 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de Van Der </a:t>
            </a:r>
            <a:r>
              <a:rPr lang="fr-FR" sz="3200" b="1" dirty="0" err="1">
                <a:latin typeface="Times New Roman" pitchFamily="18" charset="0"/>
                <a:cs typeface="Times New Roman" pitchFamily="18" charset="0"/>
              </a:rPr>
              <a:t>Waals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Les forces de Van Der </a:t>
            </a:r>
            <a:r>
              <a:rPr lang="fr-FR" sz="3200" dirty="0" err="1">
                <a:latin typeface="Times New Roman" pitchFamily="18" charset="0"/>
                <a:cs typeface="Times New Roman" pitchFamily="18" charset="0"/>
              </a:rPr>
              <a:t>Waals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 groupent trois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forces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1331640" y="3501008"/>
            <a:ext cx="1368152" cy="318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118266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634037"/>
            <a:ext cx="748883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fr-FR" sz="800" dirty="0">
              <a:latin typeface="Times New Roman" pitchFamily="18" charset="0"/>
              <a:cs typeface="Times New Roman" pitchFamily="18" charset="0"/>
            </a:endParaRPr>
          </a:p>
          <a:p>
            <a:pPr marL="542925" lvl="0" indent="-542925" algn="just">
              <a:lnSpc>
                <a:spcPct val="150000"/>
              </a:lnSpc>
              <a:buFont typeface="Wingdings" pitchFamily="2" charset="2"/>
              <a:buChar char="Ø"/>
              <a:tabLst>
                <a:tab pos="361950" algn="l"/>
              </a:tabLst>
            </a:pP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Forces de Keesom </a:t>
            </a:r>
            <a:endParaRPr lang="fr-FR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42925" lvl="0" indent="-542925" algn="just">
              <a:tabLst>
                <a:tab pos="361950" algn="l"/>
              </a:tabLst>
            </a:pPr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31813" lvl="0" algn="just">
              <a:lnSpc>
                <a:spcPct val="150000"/>
              </a:lnSpc>
              <a:tabLst>
                <a:tab pos="361950" algn="l"/>
              </a:tabLst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forces d’attraction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électrostatiques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entre le pôle (+) d’une molécule polaire et le pôle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d’une autre molécule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polaire</a:t>
            </a:r>
          </a:p>
          <a:p>
            <a:pPr marL="531813" algn="ctr">
              <a:lnSpc>
                <a:spcPct val="150000"/>
              </a:lnSpc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Forces de Keesom »</a:t>
            </a:r>
          </a:p>
        </p:txBody>
      </p:sp>
    </p:spTree>
    <p:extLst>
      <p:ext uri="{BB962C8B-B14F-4D97-AF65-F5344CB8AC3E}">
        <p14:creationId xmlns:p14="http://schemas.microsoft.com/office/powerpoint/2010/main" xmlns="" val="19312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1997546"/>
            <a:ext cx="69847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endParaRPr lang="fr-FR" sz="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200000"/>
              </a:lnSpc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forces de Debye sont des forces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d’attraction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entre une molécule polaire et une molécule non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polaire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1030305"/>
            <a:ext cx="3672408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Forces de </a:t>
            </a:r>
            <a:r>
              <a:rPr lang="fr-FR" sz="3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Debye</a:t>
            </a:r>
            <a:endParaRPr lang="fr-FR" sz="32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326228"/>
            <a:ext cx="7416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algn="just">
              <a:lnSpc>
                <a:spcPct val="200000"/>
              </a:lnSpc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forces de dispersion interviennent dans le cas des atomes neutres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(gaz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rares) ou des molécules non polaires (H</a:t>
            </a:r>
            <a:r>
              <a:rPr lang="fr-FR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1030305"/>
            <a:ext cx="4032448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Forces de </a:t>
            </a:r>
            <a:r>
              <a:rPr lang="fr-FR" sz="3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London</a:t>
            </a:r>
            <a:endParaRPr lang="fr-FR" sz="32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1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>
            <a:off x="3778250" y="7620000"/>
            <a:ext cx="2863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229100" y="7632700"/>
            <a:ext cx="286385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778250" y="7620000"/>
            <a:ext cx="2863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29100" y="7632700"/>
            <a:ext cx="286385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27584" y="1371761"/>
            <a:ext cx="7704856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Ces forces d’attraction électrostatiques créent des liaisons </a:t>
            </a:r>
            <a:r>
              <a:rPr lang="fr-FR" sz="32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hydrogène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045" r="31394"/>
          <a:stretch/>
        </p:blipFill>
        <p:spPr bwMode="auto">
          <a:xfrm>
            <a:off x="2866030" y="3256014"/>
            <a:ext cx="3146130" cy="46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55576" y="3784972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La liaison hydrogène est caractérisée par 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55600" indent="-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présence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d’un H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lié à un atome très électronégatif (X= O, N, S, halogène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576" y="548680"/>
            <a:ext cx="4752528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arenR" startAt="2"/>
            </a:pP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Liaison hydrogène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8108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algn="just">
              <a:lnSpc>
                <a:spcPct val="150000"/>
              </a:lnSpc>
              <a:buFont typeface="Arial" charset="0"/>
              <a:buChar char="•"/>
            </a:pP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solide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est un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empilement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régulier de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cations et 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d’anions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007" y="2492896"/>
            <a:ext cx="3685193" cy="23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t="53616" b="8852"/>
          <a:stretch>
            <a:fillRect/>
          </a:stretch>
        </p:blipFill>
        <p:spPr bwMode="auto">
          <a:xfrm>
            <a:off x="683568" y="5301208"/>
            <a:ext cx="772477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2700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9592" y="620688"/>
            <a:ext cx="7272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Présence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d’un autre atome très électronégatif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d’une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même molécule ou d’une autre molécule identique ou différente (Y= O, N, S, halogène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2359" t="29951" r="1827" b="25297"/>
          <a:stretch/>
        </p:blipFill>
        <p:spPr bwMode="auto">
          <a:xfrm>
            <a:off x="5292080" y="4653135"/>
            <a:ext cx="2016224" cy="131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40109" y="3924345"/>
            <a:ext cx="1803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Exemples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694" t="45587" r="23546" b="39855"/>
          <a:stretch/>
        </p:blipFill>
        <p:spPr bwMode="auto">
          <a:xfrm>
            <a:off x="1725733" y="5592074"/>
            <a:ext cx="2774259" cy="42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935" t="44716" r="47708" b="40291"/>
          <a:stretch/>
        </p:blipFill>
        <p:spPr bwMode="auto">
          <a:xfrm>
            <a:off x="1797741" y="4797152"/>
            <a:ext cx="2467971" cy="44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417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6768752" cy="123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1" y="692696"/>
            <a:ext cx="73448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On distingue 2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types de liaison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hydrogène</a:t>
            </a:r>
          </a:p>
          <a:p>
            <a:pPr algn="just"/>
            <a:endParaRPr lang="fr-FR" sz="8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Liaison hydrogène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intramoléculaire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Liaison hydrogène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intermoléculaire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852936"/>
            <a:ext cx="18036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Exemples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0023" y="5364505"/>
            <a:ext cx="6184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Liaison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hydrogène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intermoléculaire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749" t="8096" r="54209" b="36731"/>
          <a:stretch/>
        </p:blipFill>
        <p:spPr bwMode="auto">
          <a:xfrm>
            <a:off x="2632357" y="476672"/>
            <a:ext cx="344459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4005064"/>
            <a:ext cx="7771321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32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3200" strike="sngStrike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, T</a:t>
            </a:r>
            <a:r>
              <a:rPr lang="fr-FR" sz="32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la densité et la viscosité augmente avec le nombre de liaisons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hydrogènes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16832"/>
            <a:ext cx="1584176" cy="129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12031" y="3284984"/>
            <a:ext cx="61843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Liaison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hydrogène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intramoléculaire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2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9128</TotalTime>
  <Words>1918</Words>
  <Application>Microsoft Office PowerPoint</Application>
  <PresentationFormat>Affichage à l'écran (4:3)</PresentationFormat>
  <Paragraphs>226</Paragraphs>
  <Slides>92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92</vt:i4>
      </vt:variant>
    </vt:vector>
  </HeadingPairs>
  <TitlesOfParts>
    <vt:vector size="93" baseType="lpstr">
      <vt:lpstr>Thème Office</vt:lpstr>
      <vt:lpstr>Diapositive 1</vt:lpstr>
      <vt:lpstr>I- Introduction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  <vt:lpstr>Diapositive 75</vt:lpstr>
      <vt:lpstr>Diapositive 76</vt:lpstr>
      <vt:lpstr>Diapositive 77</vt:lpstr>
      <vt:lpstr>Diapositive 78</vt:lpstr>
      <vt:lpstr>Diapositive 79</vt:lpstr>
      <vt:lpstr>Diapositive 80</vt:lpstr>
      <vt:lpstr>Diapositive 81</vt:lpstr>
      <vt:lpstr>Diapositive 82</vt:lpstr>
      <vt:lpstr>Diapositive 83</vt:lpstr>
      <vt:lpstr>Diapositive 84</vt:lpstr>
      <vt:lpstr>Diapositive 85</vt:lpstr>
      <vt:lpstr>Diapositive 86</vt:lpstr>
      <vt:lpstr>Diapositive 87</vt:lpstr>
      <vt:lpstr>Diapositive 88</vt:lpstr>
      <vt:lpstr>Diapositive 89</vt:lpstr>
      <vt:lpstr>Diapositive 90</vt:lpstr>
      <vt:lpstr>Diapositive 91</vt:lpstr>
      <vt:lpstr>Diapositive 92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Slimane Hadjout</dc:creator>
  <cp:lastModifiedBy>GB</cp:lastModifiedBy>
  <cp:revision>253</cp:revision>
  <dcterms:created xsi:type="dcterms:W3CDTF">2017-10-14T11:06:06Z</dcterms:created>
  <dcterms:modified xsi:type="dcterms:W3CDTF">2021-01-01T10:39:52Z</dcterms:modified>
</cp:coreProperties>
</file>