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3"/>
  </p:notesMasterIdLst>
  <p:sldIdLst>
    <p:sldId id="257" r:id="rId3"/>
    <p:sldId id="316" r:id="rId4"/>
    <p:sldId id="310" r:id="rId5"/>
    <p:sldId id="312" r:id="rId6"/>
    <p:sldId id="311" r:id="rId7"/>
    <p:sldId id="314" r:id="rId8"/>
    <p:sldId id="315" r:id="rId9"/>
    <p:sldId id="302" r:id="rId10"/>
    <p:sldId id="313" r:id="rId11"/>
    <p:sldId id="30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303"/>
    <a:srgbClr val="FF3737"/>
    <a:srgbClr val="FF0000"/>
    <a:srgbClr val="8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548C-1D6D-4A8B-A079-0009A91ABF80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8489-185F-420C-B67D-C7E55ED487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12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9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03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62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71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71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38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50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27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232AF-2825-4E27-90F2-798F2B157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B4E6D-9507-4B97-B383-A5743D029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7E9E15-25CE-4054-8047-9342A83E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53C76-C4A5-461C-81C4-E1E66EEE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392F6-825B-46F5-9BC4-0B4B1DCB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915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47885-D030-4FF2-A264-A2364E1F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054706-32A4-44A4-8724-365DF065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BB503-C5E4-4C73-9BAB-A08ED715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F10F3E-15ED-4694-9F69-7B5B9120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D1B8B-B678-48A4-BF89-E1CD1A2D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345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6E29B2-BB49-4B7B-A89A-64B8E8E9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FA3018-A98E-48AA-B7AB-6FE490632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C70F5-A874-4A85-AA65-FAF45195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BD4D1-C004-4E5A-8AC8-382A4066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CEE42-F7D4-4830-9DDF-C9D79503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797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3373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4323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58273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20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9520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4349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9367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854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9EADA-4CC9-4A5F-8FC3-38A7FA2C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18649-8418-40B2-8600-1E9E6407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7D7C5A-1D57-4397-8802-84B11994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47AA1-E2D7-40EF-BF53-D196047E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8370DB-B53D-4CDD-AA61-45488822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1765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0339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95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2303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8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C6459-9A9F-4EC7-9325-3EFECFE3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8DEE44-0E15-42E6-9032-A7D3230C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F17FF-128B-427A-984A-8749AD6A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756AC5-9629-4C0E-A6F9-6026836F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E2C377-1D3F-4259-8E20-8860D7D6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13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2E0BD-DFA6-4B8A-9BFB-6FBD8A14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68EDE-E61B-4E92-8C68-24EBA35A2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CBBE78-B8B8-46E5-B39F-CD1E25514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F1C68D-DE77-4965-9E7A-EADB4980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E29212-D597-4785-89F3-D70D1606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71BFBF-1DCE-431B-8638-73DB7E7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54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1D1D2-7043-4A85-B858-C069DB0D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DDE085-59F7-46E2-AC2E-0E3DB020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463E44-D359-443B-947E-DE9C4C8A3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0866E1-6560-4B1D-93DD-5B54722F1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E19758-18E1-4213-A97B-BE6864483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620D1B-5832-4A26-BCDB-BB0D7285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0F79F8-1A43-4F10-8E25-53B0E18A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5B4834-1354-45EF-A9F3-A93F87BD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6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4B0EE-B63A-45A8-800F-C22AA6D8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0159CC-D73E-4818-A34A-9E697006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40A32A-51B5-4E98-A39C-9D2CDF7E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6F901D-F086-42A6-AEC3-0E1CAE3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85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052BFD-382B-4716-800F-56C9AC77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3BF753-6E3D-4A1D-87A2-28DBEDDF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45C49D-B13E-4035-AC3A-E8B8F026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94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EF421-CE27-4B30-9F1E-53EBFA7F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6E289-464A-4154-9006-A66569E7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5F7A71-BDB8-44C3-BFA6-241FCA95F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0B4C9B-0108-439B-AE42-056F2EA6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FDF43-A200-466B-A35D-2D7FCA5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D1C44E-AAA4-493C-BE88-1C05299E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91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A3AE2-2572-4791-A56C-42511DD2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C88AB5-DA44-4417-A93C-93631CF01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FF293-4F24-4398-8C0B-085201CF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AFC04D-5187-4693-A787-D5BB679F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E9403B-09D1-429C-AC4F-26E1B424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F1755B-AD3A-4202-AA90-C0149B3E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665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915EEE-A2C1-406D-8AE9-9DE18132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9F0F1C-1A45-4529-8ED2-21AA5D11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BEC275-4CD9-4901-A642-86C6B4B28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D4B1-A5CC-49EB-BAC5-DA297C2358F6}" type="datetimeFigureOut">
              <a:rPr lang="fr-CA" smtClean="0"/>
              <a:t>2022-02-12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688287-5A59-405C-AB27-15806E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210B-3835-46FC-B074-0AEBECED0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E9CF-4C11-4E06-A0B2-536EAB143F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682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fr-CA" smtClean="0"/>
              <a:pPr/>
              <a:t>‹N°›</a:t>
            </a:fld>
            <a:endParaRPr lang="fr-CA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827226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E3B762E9-E2AE-4911-8035-BAC83C12D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r="5035" b="7320"/>
          <a:stretch>
            <a:fillRect/>
          </a:stretch>
        </p:blipFill>
        <p:spPr>
          <a:xfrm>
            <a:off x="6247072" y="2201154"/>
            <a:ext cx="2535737" cy="2535737"/>
          </a:xfrm>
          <a:custGeom>
            <a:avLst/>
            <a:gdLst>
              <a:gd name="connsiteX0" fmla="*/ 730250 w 1460500"/>
              <a:gd name="connsiteY0" fmla="*/ 0 h 1460500"/>
              <a:gd name="connsiteX1" fmla="*/ 1460500 w 1460500"/>
              <a:gd name="connsiteY1" fmla="*/ 730250 h 1460500"/>
              <a:gd name="connsiteX2" fmla="*/ 730250 w 1460500"/>
              <a:gd name="connsiteY2" fmla="*/ 1460500 h 1460500"/>
              <a:gd name="connsiteX3" fmla="*/ 0 w 1460500"/>
              <a:gd name="connsiteY3" fmla="*/ 730250 h 1460500"/>
              <a:gd name="connsiteX4" fmla="*/ 730250 w 1460500"/>
              <a:gd name="connsiteY4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0" h="1460500">
                <a:moveTo>
                  <a:pt x="730250" y="0"/>
                </a:moveTo>
                <a:cubicBezTo>
                  <a:pt x="1133556" y="0"/>
                  <a:pt x="1460500" y="326944"/>
                  <a:pt x="1460500" y="730250"/>
                </a:cubicBezTo>
                <a:cubicBezTo>
                  <a:pt x="1460500" y="1133556"/>
                  <a:pt x="1133556" y="1460500"/>
                  <a:pt x="730250" y="1460500"/>
                </a:cubicBezTo>
                <a:cubicBezTo>
                  <a:pt x="326944" y="1460500"/>
                  <a:pt x="0" y="1133556"/>
                  <a:pt x="0" y="730250"/>
                </a:cubicBezTo>
                <a:cubicBezTo>
                  <a:pt x="0" y="326944"/>
                  <a:pt x="326944" y="0"/>
                  <a:pt x="730250" y="0"/>
                </a:cubicBez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67837B5-D179-4DFE-9F47-000EA9234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68" t="10543" r="21717" b="11433"/>
          <a:stretch/>
        </p:blipFill>
        <p:spPr>
          <a:xfrm>
            <a:off x="9181399" y="103831"/>
            <a:ext cx="2906079" cy="1996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F8AA6-5691-4DD5-A898-BA1A0AA4D08A}"/>
              </a:ext>
            </a:extLst>
          </p:cNvPr>
          <p:cNvSpPr/>
          <p:nvPr/>
        </p:nvSpPr>
        <p:spPr>
          <a:xfrm>
            <a:off x="6307572" y="1494664"/>
            <a:ext cx="231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Clr>
                <a:schemeClr val="accent1"/>
              </a:buClr>
              <a:buSzPts val="2000"/>
            </a:pPr>
            <a:r>
              <a:rPr lang="es-E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Roboto Slab"/>
                <a:sym typeface="Roboto Slab"/>
              </a:rPr>
              <a:t>Presenté par:</a:t>
            </a:r>
            <a:endParaRPr lang="fr-CA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Roboto Slab"/>
              <a:sym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A308A-F3C4-43F0-8A1C-A8F5F230B3CB}"/>
              </a:ext>
            </a:extLst>
          </p:cNvPr>
          <p:cNvSpPr/>
          <p:nvPr/>
        </p:nvSpPr>
        <p:spPr>
          <a:xfrm>
            <a:off x="433105" y="6228889"/>
            <a:ext cx="500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Clr>
                <a:schemeClr val="accent1"/>
              </a:buClr>
              <a:buSzPts val="2000"/>
            </a:pPr>
            <a:r>
              <a:rPr lang="en-GB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Prof: Dr ISMAIL EL BATTEOU</a:t>
            </a:r>
          </a:p>
          <a:p>
            <a:pPr algn="r">
              <a:buClr>
                <a:schemeClr val="accent1"/>
              </a:buClr>
              <a:buSzPts val="2000"/>
            </a:pPr>
            <a:endParaRPr lang="fr-CA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Roboto Slab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B48639-9A6E-4662-B99C-0D86AB3ED801}"/>
              </a:ext>
            </a:extLst>
          </p:cNvPr>
          <p:cNvSpPr/>
          <p:nvPr/>
        </p:nvSpPr>
        <p:spPr>
          <a:xfrm>
            <a:off x="0" y="0"/>
            <a:ext cx="5221509" cy="29893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15521-BF06-4032-A42A-60BCBE18F43A}"/>
              </a:ext>
            </a:extLst>
          </p:cNvPr>
          <p:cNvSpPr/>
          <p:nvPr/>
        </p:nvSpPr>
        <p:spPr>
          <a:xfrm>
            <a:off x="104522" y="35431"/>
            <a:ext cx="566533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Master : MIDVI </a:t>
            </a:r>
          </a:p>
          <a:p>
            <a:r>
              <a:rPr lang="en-GB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Module : Technology JEE</a:t>
            </a:r>
          </a:p>
          <a:p>
            <a:r>
              <a:rPr lang="en-GB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Project : application web JEE </a:t>
            </a:r>
          </a:p>
          <a:p>
            <a:pPr algn="ctr"/>
            <a:r>
              <a:rPr lang="en-GB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	</a:t>
            </a:r>
            <a:r>
              <a:rPr lang="en-GB" sz="3600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le </a:t>
            </a:r>
            <a:r>
              <a:rPr lang="en-GB" sz="36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Bon Route</a:t>
            </a:r>
            <a:endParaRPr lang="fr-CA" sz="36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3AC8E6-20AC-481E-B3E3-FB0E9C20A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2" y="1442973"/>
            <a:ext cx="4851400" cy="4851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3C2091F-BD80-40F2-9C9E-F672082A13D8}"/>
              </a:ext>
            </a:extLst>
          </p:cNvPr>
          <p:cNvSpPr txBox="1"/>
          <p:nvPr/>
        </p:nvSpPr>
        <p:spPr>
          <a:xfrm>
            <a:off x="5769855" y="4883578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CHARKI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Abdellah</a:t>
            </a:r>
            <a:endParaRPr lang="fr-FR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61B992-E653-41CA-A456-49F27C549B0A}"/>
              </a:ext>
            </a:extLst>
          </p:cNvPr>
          <p:cNvSpPr txBox="1"/>
          <p:nvPr/>
        </p:nvSpPr>
        <p:spPr>
          <a:xfrm>
            <a:off x="9986072" y="2201154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Roboto Slab"/>
              </a:rPr>
              <a:t>12/02/2022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1302327" y="3553692"/>
            <a:ext cx="6206836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CA" sz="7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M</a:t>
            </a:r>
            <a:r>
              <a:rPr lang="en" sz="7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erci pour votre attention !</a:t>
            </a:r>
            <a:endParaRPr sz="7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+mj-ea"/>
              <a:cs typeface="+mj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FA3DEBB-9B32-4E37-BD75-0DBB2A88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96" y="1343482"/>
            <a:ext cx="5304504" cy="4420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>
            <a:extLst>
              <a:ext uri="{FF2B5EF4-FFF2-40B4-BE49-F238E27FC236}">
                <a16:creationId xmlns:a16="http://schemas.microsoft.com/office/drawing/2014/main" id="{68AF9A94-B525-454C-A065-844212A49D35}"/>
              </a:ext>
            </a:extLst>
          </p:cNvPr>
          <p:cNvSpPr/>
          <p:nvPr/>
        </p:nvSpPr>
        <p:spPr>
          <a:xfrm>
            <a:off x="5480344" y="1074151"/>
            <a:ext cx="1219197" cy="111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773EB-C2D8-4D5F-AF56-674382E370EF}"/>
              </a:ext>
            </a:extLst>
          </p:cNvPr>
          <p:cNvSpPr/>
          <p:nvPr/>
        </p:nvSpPr>
        <p:spPr>
          <a:xfrm>
            <a:off x="344557" y="1632153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1 - Application Java EE (Jakarta)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3BE53-C72B-45FA-A244-34B72B7FD67A}"/>
              </a:ext>
            </a:extLst>
          </p:cNvPr>
          <p:cNvSpPr/>
          <p:nvPr/>
        </p:nvSpPr>
        <p:spPr>
          <a:xfrm>
            <a:off x="1318591" y="2533300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2 - Model MVC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D7BDC-35A0-48DE-855D-8C8B2BA1ECF8}"/>
              </a:ext>
            </a:extLst>
          </p:cNvPr>
          <p:cNvSpPr/>
          <p:nvPr/>
        </p:nvSpPr>
        <p:spPr>
          <a:xfrm>
            <a:off x="2459865" y="3434447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3 - </a:t>
            </a:r>
            <a:r>
              <a:rPr lang="fr-FR" sz="3200" dirty="0"/>
              <a:t>C’est quoi l’Algorithme A*?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828D6-A829-4A57-831E-4DF64B220489}"/>
              </a:ext>
            </a:extLst>
          </p:cNvPr>
          <p:cNvSpPr/>
          <p:nvPr/>
        </p:nvSpPr>
        <p:spPr>
          <a:xfrm>
            <a:off x="3714716" y="4335594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4 - </a:t>
            </a:r>
            <a:r>
              <a:rPr lang="fr-FR" sz="3200" dirty="0"/>
              <a:t>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92848-3B3D-4F71-81D7-87E423A36C5F}"/>
              </a:ext>
            </a:extLst>
          </p:cNvPr>
          <p:cNvSpPr/>
          <p:nvPr/>
        </p:nvSpPr>
        <p:spPr>
          <a:xfrm>
            <a:off x="4820252" y="5236741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5 – La realisation </a:t>
            </a:r>
          </a:p>
        </p:txBody>
      </p:sp>
    </p:spTree>
    <p:extLst>
      <p:ext uri="{BB962C8B-B14F-4D97-AF65-F5344CB8AC3E}">
        <p14:creationId xmlns:p14="http://schemas.microsoft.com/office/powerpoint/2010/main" val="76340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>
            <a:extLst>
              <a:ext uri="{FF2B5EF4-FFF2-40B4-BE49-F238E27FC236}">
                <a16:creationId xmlns:a16="http://schemas.microsoft.com/office/drawing/2014/main" id="{68AF9A94-B525-454C-A065-844212A49D35}"/>
              </a:ext>
            </a:extLst>
          </p:cNvPr>
          <p:cNvSpPr/>
          <p:nvPr/>
        </p:nvSpPr>
        <p:spPr>
          <a:xfrm>
            <a:off x="5480344" y="1074151"/>
            <a:ext cx="1219197" cy="111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773EB-C2D8-4D5F-AF56-674382E370EF}"/>
              </a:ext>
            </a:extLst>
          </p:cNvPr>
          <p:cNvSpPr/>
          <p:nvPr/>
        </p:nvSpPr>
        <p:spPr>
          <a:xfrm>
            <a:off x="0" y="437322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Application Java EE (Jakarta)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DAC071-C826-4A69-8F6D-90FC8DC07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2" y="324975"/>
            <a:ext cx="4285198" cy="428519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5BAE067-A2AD-4148-A550-DA8383C777F2}"/>
              </a:ext>
            </a:extLst>
          </p:cNvPr>
          <p:cNvSpPr txBox="1"/>
          <p:nvPr/>
        </p:nvSpPr>
        <p:spPr>
          <a:xfrm>
            <a:off x="34505" y="1703875"/>
            <a:ext cx="1215749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J2EE est l'acronyme de Java 2 Entreprise Edition. Cette édition est dédiée à la réalisation</a:t>
            </a:r>
          </a:p>
          <a:p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d'applications pour entreprises. J2EE est basé sur J2SE (Java 2 Standard Edition) </a:t>
            </a:r>
          </a:p>
          <a:p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qui contient les API de base de Java. Depuis sa version 5, </a:t>
            </a:r>
          </a:p>
          <a:p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J2EE est renommée Java EE (Enterprise Edition).</a:t>
            </a:r>
            <a:endParaRPr lang="fr-F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fr-F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fr-F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J2EE est une plate-forme fortement orientée serveur pour le développement </a:t>
            </a:r>
          </a:p>
          <a:p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et l'exécution d'applications distribuées. </a:t>
            </a:r>
          </a:p>
          <a:p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Elle est composée de deux parties essentielles :</a:t>
            </a:r>
          </a:p>
          <a:p>
            <a:endParaRPr lang="fr-F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fr-FR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just"/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L'utilisation de J2EE pour développer et exécuter une application offre plusieurs avantages :</a:t>
            </a:r>
          </a:p>
          <a:p>
            <a:pPr algn="just"/>
            <a:endParaRPr lang="fr-FR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/>
            <a:endParaRPr lang="fr-FR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une architecture d'applications basée sur les composants qui permet </a:t>
            </a:r>
          </a:p>
          <a:p>
            <a:pPr algn="just"/>
            <a:r>
              <a:rPr lang="fr-FR" sz="1600" dirty="0">
                <a:solidFill>
                  <a:srgbClr val="000000"/>
                </a:solidFill>
                <a:latin typeface="Segoe UI" panose="020B0502040204020203" pitchFamily="34" charset="0"/>
              </a:rPr>
              <a:t>     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 découpage de l'application et donc une séparation des rôles lors du développement</a:t>
            </a:r>
          </a:p>
          <a:p>
            <a:pPr algn="just"/>
            <a:r>
              <a:rPr lang="fr-FR" sz="1600" dirty="0">
                <a:solidFill>
                  <a:srgbClr val="000000"/>
                </a:solidFill>
                <a:latin typeface="Segoe UI" panose="020B0502040204020203" pitchFamily="34" charset="0"/>
              </a:rPr>
              <a:t>-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 possibilité de s'interfacer avec le système d'information existant grâce à de nombreuses API : JDBC, JNDI, JMS, JCA ...</a:t>
            </a:r>
          </a:p>
          <a:p>
            <a:pPr marL="285750" indent="-285750" algn="just">
              <a:buFontTx/>
              <a:buChar char="-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 possibilité de choisir les outils de développement et le ou les serveurs d'applications utilisés qu'ils soient commerciaux ou libres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7282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1E30EC7-0465-469E-9497-FA5C0B549A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1" b="4839"/>
          <a:stretch/>
        </p:blipFill>
        <p:spPr>
          <a:xfrm>
            <a:off x="190155" y="848139"/>
            <a:ext cx="11561502" cy="56851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0773EB-C2D8-4D5F-AF56-674382E370EF}"/>
              </a:ext>
            </a:extLst>
          </p:cNvPr>
          <p:cNvSpPr/>
          <p:nvPr/>
        </p:nvSpPr>
        <p:spPr>
          <a:xfrm>
            <a:off x="0" y="437322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Model MVC</a:t>
            </a:r>
          </a:p>
        </p:txBody>
      </p:sp>
    </p:spTree>
    <p:extLst>
      <p:ext uri="{BB962C8B-B14F-4D97-AF65-F5344CB8AC3E}">
        <p14:creationId xmlns:p14="http://schemas.microsoft.com/office/powerpoint/2010/main" val="37777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B702A0C-4B45-49ED-BF98-A1DC45009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 r="8051"/>
          <a:stretch/>
        </p:blipFill>
        <p:spPr>
          <a:xfrm>
            <a:off x="6546574" y="0"/>
            <a:ext cx="564542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773EB-C2D8-4D5F-AF56-674382E370EF}"/>
              </a:ext>
            </a:extLst>
          </p:cNvPr>
          <p:cNvSpPr/>
          <p:nvPr/>
        </p:nvSpPr>
        <p:spPr>
          <a:xfrm>
            <a:off x="-116" y="210690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C’est quoi l’Algorithme A*?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DC86CC-3DFD-4BBC-B00A-FC846C050E0F}"/>
              </a:ext>
            </a:extLst>
          </p:cNvPr>
          <p:cNvSpPr txBox="1"/>
          <p:nvPr/>
        </p:nvSpPr>
        <p:spPr>
          <a:xfrm>
            <a:off x="0" y="1243015"/>
            <a:ext cx="5910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A* est un algorithme heuristique de graphe de recherche </a:t>
            </a:r>
          </a:p>
          <a:p>
            <a:r>
              <a:rPr lang="fr-FR" sz="1800" dirty="0"/>
              <a:t>de chemin. Cela signifie qu’étant donné un graphique pondéré, il produit le chemin le plus court entre deux nœuds donnés.</a:t>
            </a:r>
          </a:p>
          <a:p>
            <a:endParaRPr lang="en-GB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C5ABFC3-2E9B-4226-A5B7-A3B296964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4" y="2338596"/>
            <a:ext cx="5915338" cy="44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3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05A1D88-D22A-4C24-9BC2-7F5B4B29F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30" y="711654"/>
            <a:ext cx="6689198" cy="5980587"/>
          </a:xfrm>
          <a:prstGeom prst="rect">
            <a:avLst/>
          </a:prstGeom>
        </p:spPr>
      </p:pic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773EB-C2D8-4D5F-AF56-674382E370EF}"/>
              </a:ext>
            </a:extLst>
          </p:cNvPr>
          <p:cNvSpPr/>
          <p:nvPr/>
        </p:nvSpPr>
        <p:spPr>
          <a:xfrm>
            <a:off x="-116" y="210690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C’est quoi l’Algorithme A*?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7123F9-8B3E-4967-AA46-FDCC9B571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7" y="1366071"/>
            <a:ext cx="5155096" cy="5126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36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773EB-C2D8-4D5F-AF56-674382E370EF}"/>
              </a:ext>
            </a:extLst>
          </p:cNvPr>
          <p:cNvSpPr/>
          <p:nvPr/>
        </p:nvSpPr>
        <p:spPr>
          <a:xfrm>
            <a:off x="-116" y="210690"/>
            <a:ext cx="7003322" cy="821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LA </a:t>
            </a:r>
            <a:r>
              <a:rPr lang="fr-FR" sz="3200" dirty="0" err="1"/>
              <a:t>Cart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D0B70A-0853-44C2-BF9B-06E363FED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29" y="1086256"/>
            <a:ext cx="9920909" cy="57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7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9073732" y="721269"/>
            <a:ext cx="191600" cy="50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9935667" y="1576167"/>
            <a:ext cx="449600" cy="174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10135000" y="2448020"/>
            <a:ext cx="1330800" cy="130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9376511-EBC0-4583-B1D1-0F453809D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6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9073732" y="721269"/>
            <a:ext cx="191600" cy="50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9935667" y="1576167"/>
            <a:ext cx="449600" cy="174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10135000" y="2448020"/>
            <a:ext cx="1330800" cy="130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9376511-EBC0-4583-B1D1-0F453809D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59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6529E1-A313-4E7C-BCFA-C44B7BEAE7E5}">
  <we:reference id="wa104178141" version="4.3.3.0" store="fr-FR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275</Words>
  <Application>Microsoft Office PowerPoint</Application>
  <PresentationFormat>Grand écran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Roboto Slab</vt:lpstr>
      <vt:lpstr>Segoe UI</vt:lpstr>
      <vt:lpstr>Source Sans Pro</vt:lpstr>
      <vt:lpstr>Thème Office</vt:lpstr>
      <vt:lpstr>Cordelia template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iliass dahman</dc:creator>
  <cp:lastModifiedBy>RXJX</cp:lastModifiedBy>
  <cp:revision>98</cp:revision>
  <dcterms:created xsi:type="dcterms:W3CDTF">2020-05-11T12:20:30Z</dcterms:created>
  <dcterms:modified xsi:type="dcterms:W3CDTF">2022-02-12T14:37:26Z</dcterms:modified>
</cp:coreProperties>
</file>