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notesMasterIdLst>
    <p:notesMasterId r:id="rId31"/>
  </p:notesMasterIdLst>
  <p:handoutMasterIdLst>
    <p:handoutMasterId r:id="rId32"/>
  </p:handoutMasterIdLst>
  <p:sldIdLst>
    <p:sldId id="257" r:id="rId4"/>
    <p:sldId id="281" r:id="rId5"/>
    <p:sldId id="282" r:id="rId6"/>
    <p:sldId id="277" r:id="rId7"/>
    <p:sldId id="289" r:id="rId8"/>
    <p:sldId id="260" r:id="rId9"/>
    <p:sldId id="261" r:id="rId10"/>
    <p:sldId id="276" r:id="rId11"/>
    <p:sldId id="264" r:id="rId12"/>
    <p:sldId id="284" r:id="rId13"/>
    <p:sldId id="286" r:id="rId14"/>
    <p:sldId id="285" r:id="rId15"/>
    <p:sldId id="278" r:id="rId16"/>
    <p:sldId id="288" r:id="rId17"/>
    <p:sldId id="290" r:id="rId18"/>
    <p:sldId id="274" r:id="rId19"/>
    <p:sldId id="291" r:id="rId20"/>
    <p:sldId id="283" r:id="rId21"/>
    <p:sldId id="287" r:id="rId22"/>
    <p:sldId id="272" r:id="rId23"/>
    <p:sldId id="280" r:id="rId24"/>
    <p:sldId id="258" r:id="rId25"/>
    <p:sldId id="259" r:id="rId26"/>
    <p:sldId id="262" r:id="rId27"/>
    <p:sldId id="269" r:id="rId28"/>
    <p:sldId id="273" r:id="rId29"/>
    <p:sldId id="27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onk" initials="DV" lastIdx="0" clrIdx="0">
    <p:extLst>
      <p:ext uri="{19B8F6BF-5375-455C-9EA6-DF929625EA0E}">
        <p15:presenceInfo xmlns:p15="http://schemas.microsoft.com/office/powerpoint/2012/main" userId="Daniel Vo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DD4747"/>
    <a:srgbClr val="D6ECFF"/>
    <a:srgbClr val="E7E7E7"/>
    <a:srgbClr val="DCDCDC"/>
    <a:srgbClr val="17365C"/>
    <a:srgbClr val="003560"/>
    <a:srgbClr val="8DAE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6667" autoAdjust="0"/>
  </p:normalViewPr>
  <p:slideViewPr>
    <p:cSldViewPr snapToGrid="0">
      <p:cViewPr varScale="1">
        <p:scale>
          <a:sx n="130" d="100"/>
          <a:sy n="130" d="100"/>
        </p:scale>
        <p:origin x="11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F577B03-E7E4-49EA-B793-E6082E964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829798-809B-484F-A373-48B3B7EDC6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7DEA-88C7-7A42-91BE-619EBB13BEE9}" type="datetime1">
              <a:rPr lang="de-DE" smtClean="0"/>
              <a:t>22.09.19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F7101D-94E6-476B-A853-D0371F5F4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DDE48-D75A-4F03-B72E-A2F1645B6C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0AC6-32B2-427D-A1B3-48C21B646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970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374-0C28-4B03-AAD9-AD8CE0DB8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64DF7-BB10-2E43-A6FF-077999019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9629F-E229-8749-ADCC-A6A59F042E97}" type="datetime1">
              <a:rPr lang="de-DE" smtClean="0"/>
              <a:t>22.09.19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6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9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59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9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22.09.19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0E09C6D-345E-41D3-A08B-45E06D2016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altLang="de-DE" sz="1800">
              <a:solidFill>
                <a:srgbClr val="17365C"/>
              </a:solidFill>
            </a:endParaRP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93EDE70-68E4-43D5-AB80-3BBDECD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574"/>
            <a:ext cx="10515600" cy="62285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rgbClr val="E7E7E7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7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" y="58519"/>
            <a:ext cx="8801104" cy="565976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F1DD4AA-198C-4C90-B414-C1FDCCFE1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54" y="594951"/>
            <a:ext cx="11235785" cy="28951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7D4294D-8FB0-4771-9E86-18B9A52AE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3"/>
            <a:ext cx="11934415" cy="5198759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>
            <a:lvl1pPr>
              <a:defRPr sz="44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62119C-B3E5-4A45-B685-91BC833CE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11934415" cy="5198760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97250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, draußen, Himmel, Baum enthält.&#10;&#10;Mit sehr hoher Zuverlässigkeit generierte Beschreibung">
            <a:extLst>
              <a:ext uri="{FF2B5EF4-FFF2-40B4-BE49-F238E27FC236}">
                <a16:creationId xmlns:a16="http://schemas.microsoft.com/office/drawing/2014/main" id="{D320495B-4D4A-4D8B-9F22-666B81C92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r="15498" b="1"/>
          <a:stretch/>
        </p:blipFill>
        <p:spPr>
          <a:xfrm>
            <a:off x="-630" y="22074"/>
            <a:ext cx="12191980" cy="6857999"/>
          </a:xfrm>
          <a:prstGeom prst="rect">
            <a:avLst/>
          </a:prstGeom>
        </p:spPr>
      </p:pic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27876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66C1734-FAD7-0743-9BC7-BC84A0884E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6880073"/>
          </a:xfrm>
        </p:spPr>
        <p:txBody>
          <a:bodyPr/>
          <a:lstStyle/>
          <a:p>
            <a:endParaRPr lang="de-DE"/>
          </a:p>
        </p:txBody>
      </p:sp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42851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BF38C-1FF6-4ED9-9F6C-3467623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79" y="1066802"/>
            <a:ext cx="11934415" cy="53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ED78F-8D4C-42A1-8E19-2CB1EA91A6C2}"/>
              </a:ext>
            </a:extLst>
          </p:cNvPr>
          <p:cNvSpPr/>
          <p:nvPr userDrawn="1"/>
        </p:nvSpPr>
        <p:spPr>
          <a:xfrm>
            <a:off x="0" y="2153"/>
            <a:ext cx="12192000" cy="6535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B06196-B5BE-4B31-9854-283F5D2E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77569"/>
            <a:ext cx="9549983" cy="565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066E45-065A-4AFF-A5FD-3A11139CBB22}"/>
              </a:ext>
            </a:extLst>
          </p:cNvPr>
          <p:cNvSpPr/>
          <p:nvPr userDrawn="1"/>
        </p:nvSpPr>
        <p:spPr>
          <a:xfrm>
            <a:off x="0" y="6505941"/>
            <a:ext cx="121920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1F336-A87E-40C9-BF69-311ECC9B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560"/>
                </a:solidFill>
              </a:defRPr>
            </a:lvl1pPr>
          </a:lstStyle>
          <a:p>
            <a:r>
              <a:rPr lang="de-DE" b="0" dirty="0"/>
              <a:t>24.09.2019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F289C-4B63-4070-B45F-07D28327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5006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03560"/>
                </a:solidFill>
              </a:defRPr>
            </a:lvl1pPr>
          </a:lstStyle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874260-AF10-4303-A710-8BC40389240D}"/>
              </a:ext>
            </a:extLst>
          </p:cNvPr>
          <p:cNvSpPr/>
          <p:nvPr userDrawn="1"/>
        </p:nvSpPr>
        <p:spPr>
          <a:xfrm>
            <a:off x="0" y="653534"/>
            <a:ext cx="12192000" cy="2886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88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4001D8-4019-1445-A412-C155451C47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02" y="59435"/>
            <a:ext cx="809301" cy="68974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97CCDC-42CE-854B-8AE2-2C2C77575233}"/>
              </a:ext>
            </a:extLst>
          </p:cNvPr>
          <p:cNvSpPr txBox="1"/>
          <p:nvPr userDrawn="1"/>
        </p:nvSpPr>
        <p:spPr>
          <a:xfrm>
            <a:off x="10558315" y="104225"/>
            <a:ext cx="1467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LEHRSTUHL FÜR</a:t>
            </a:r>
          </a:p>
          <a:p>
            <a:pPr algn="r"/>
            <a:r>
              <a:rPr lang="de-DE" sz="1100" b="1" dirty="0"/>
              <a:t>INFORMATIK</a:t>
            </a:r>
          </a:p>
          <a:p>
            <a:pPr algn="r"/>
            <a:r>
              <a:rPr lang="de-DE" sz="1100" dirty="0"/>
              <a:t>IM BAUWESEN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DC1288AB-7394-174C-A179-DBD0FEF5CD72}"/>
              </a:ext>
            </a:extLst>
          </p:cNvPr>
          <p:cNvSpPr txBox="1">
            <a:spLocks/>
          </p:cNvSpPr>
          <p:nvPr userDrawn="1"/>
        </p:nvSpPr>
        <p:spPr>
          <a:xfrm>
            <a:off x="2127277" y="6505941"/>
            <a:ext cx="7987729" cy="3520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sz="13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</a:rPr>
              <a:t>Einleitung       Stand der Forschung und Grundlagen       Methodik       Ergebnisse       Diskussion       Fazit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CBC5BA-68DE-8D47-998C-9E84CEBB2A7D}"/>
              </a:ext>
            </a:extLst>
          </p:cNvPr>
          <p:cNvSpPr/>
          <p:nvPr userDrawn="1"/>
        </p:nvSpPr>
        <p:spPr>
          <a:xfrm>
            <a:off x="3062440" y="6638892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D93D9C-46DC-F240-9AEE-6A01B3347BBB}"/>
              </a:ext>
            </a:extLst>
          </p:cNvPr>
          <p:cNvSpPr/>
          <p:nvPr userDrawn="1"/>
        </p:nvSpPr>
        <p:spPr>
          <a:xfrm>
            <a:off x="6143626" y="664342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E19495-946E-7649-B154-B9E15539DEA7}"/>
              </a:ext>
            </a:extLst>
          </p:cNvPr>
          <p:cNvSpPr/>
          <p:nvPr userDrawn="1"/>
        </p:nvSpPr>
        <p:spPr>
          <a:xfrm>
            <a:off x="7138400" y="663889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FDCC60-A529-604E-BB54-6B4CA9E95F10}"/>
              </a:ext>
            </a:extLst>
          </p:cNvPr>
          <p:cNvSpPr/>
          <p:nvPr userDrawn="1"/>
        </p:nvSpPr>
        <p:spPr>
          <a:xfrm>
            <a:off x="8304850" y="6638894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9115FD-1725-3B47-94CA-6EEDD046BAA1}"/>
              </a:ext>
            </a:extLst>
          </p:cNvPr>
          <p:cNvSpPr/>
          <p:nvPr userDrawn="1"/>
        </p:nvSpPr>
        <p:spPr>
          <a:xfrm>
            <a:off x="9414600" y="6638893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5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58" r:id="rId4"/>
    <p:sldLayoutId id="2147483663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914377" rtl="0" eaLnBrk="1" latinLnBrk="0" hangingPunct="1">
        <a:lnSpc>
          <a:spcPct val="100000"/>
        </a:lnSpc>
        <a:spcBef>
          <a:spcPts val="1000"/>
        </a:spcBef>
        <a:buClr>
          <a:srgbClr val="8DAE1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9396C6-7885-7A49-AC68-3ACED4856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97E93-60D7-EF47-B00A-F8ADA459A5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Kolloquim</a:t>
            </a:r>
            <a:r>
              <a:rPr lang="de-DE" dirty="0"/>
              <a:t> zur Bachelorarbeit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7CF70-6508-5C41-9B44-C45708400D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24.09.2019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785034-873E-BB41-9D56-99B86CB64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62925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HS-gamma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20m großen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Die Orientierung als die Aufnahmerichtung </a:t>
            </a:r>
            <a:r>
              <a:rPr lang="de-DE" b="1" dirty="0"/>
              <a:t>der horizontalen Strecken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6163" y="893139"/>
            <a:ext cx="3501762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39257"/>
            <a:ext cx="7458759" cy="175616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0.95m, 7.53°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3F9A6040-3DCD-1F4E-AD5F-F87C6B64B47E}"/>
              </a:ext>
            </a:extLst>
          </p:cNvPr>
          <p:cNvSpPr/>
          <p:nvPr/>
        </p:nvSpPr>
        <p:spPr>
          <a:xfrm>
            <a:off x="5426242" y="1944358"/>
            <a:ext cx="1335505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</a:t>
            </a:r>
            <a:r>
              <a:rPr lang="de-DE" b="1" dirty="0"/>
              <a:t>dem oberen und unteren Treppenlauf</a:t>
            </a:r>
          </a:p>
          <a:p>
            <a:pPr lvl="1"/>
            <a:r>
              <a:rPr lang="de-DE" b="1" dirty="0"/>
              <a:t>abwechselnd</a:t>
            </a:r>
            <a:r>
              <a:rPr lang="de-DE" dirty="0"/>
              <a:t> größere Positionsfehler</a:t>
            </a:r>
          </a:p>
          <a:p>
            <a:pPr lvl="1"/>
            <a:r>
              <a:rPr lang="de-DE" dirty="0"/>
              <a:t>Die Orientierung wurde abwechselnd in der </a:t>
            </a:r>
            <a:r>
              <a:rPr lang="de-DE" b="1" dirty="0"/>
              <a:t>entgegengesetzten Orientierung</a:t>
            </a:r>
            <a:r>
              <a:rPr lang="de-DE" dirty="0"/>
              <a:t> bestimmt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8094" y="977139"/>
            <a:ext cx="3517900" cy="53437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17143"/>
            <a:ext cx="7458759" cy="18003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0.94m, 8.33°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68189A1F-8E38-1148-8028-A652292A8F6D}"/>
              </a:ext>
            </a:extLst>
          </p:cNvPr>
          <p:cNvSpPr/>
          <p:nvPr/>
        </p:nvSpPr>
        <p:spPr>
          <a:xfrm>
            <a:off x="5450306" y="2233116"/>
            <a:ext cx="1311442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4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-down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dem </a:t>
            </a:r>
            <a:r>
              <a:rPr lang="de-DE" b="1" dirty="0"/>
              <a:t>oberen und unteren Treppenlauf</a:t>
            </a:r>
          </a:p>
          <a:p>
            <a:pPr lvl="1"/>
            <a:r>
              <a:rPr lang="de-DE" b="1" dirty="0"/>
              <a:t>abwechselnd</a:t>
            </a:r>
            <a:r>
              <a:rPr lang="de-DE" dirty="0"/>
              <a:t> größere Positionsfehler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 Orientierung wurde abwechselnd in der </a:t>
            </a:r>
            <a:r>
              <a:rPr lang="de-DE" b="1" dirty="0"/>
              <a:t>entgegengesetzten Orientierung</a:t>
            </a:r>
            <a:r>
              <a:rPr lang="de-DE" dirty="0"/>
              <a:t> bestimmt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8945" y="893139"/>
            <a:ext cx="3496198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48" y="1402585"/>
            <a:ext cx="7240176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0.87m, 9.25°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id="{3EA00BB5-2650-6F42-8767-C63BB7D24481}"/>
              </a:ext>
            </a:extLst>
          </p:cNvPr>
          <p:cNvSpPr/>
          <p:nvPr/>
        </p:nvSpPr>
        <p:spPr>
          <a:xfrm>
            <a:off x="5450306" y="1980449"/>
            <a:ext cx="1299410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9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b="1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8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597572"/>
            <a:ext cx="11934415" cy="1643362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i="1" dirty="0"/>
              <a:t>HS-</a:t>
            </a:r>
            <a:r>
              <a:rPr lang="de-DE" i="1" dirty="0" err="1"/>
              <a:t>stairs</a:t>
            </a:r>
            <a:r>
              <a:rPr lang="de-DE" i="1" dirty="0"/>
              <a:t>-</a:t>
            </a:r>
            <a:r>
              <a:rPr lang="de-DE" i="1" dirty="0" err="1"/>
              <a:t>up</a:t>
            </a:r>
            <a:r>
              <a:rPr lang="de-DE" i="1" dirty="0"/>
              <a:t> </a:t>
            </a:r>
            <a:r>
              <a:rPr lang="de-DE" dirty="0"/>
              <a:t>&amp;</a:t>
            </a:r>
            <a:r>
              <a:rPr lang="de-DE" i="1" dirty="0"/>
              <a:t> HS-</a:t>
            </a:r>
            <a:r>
              <a:rPr lang="de-DE" i="1" dirty="0" err="1"/>
              <a:t>stairs</a:t>
            </a:r>
            <a:r>
              <a:rPr lang="de-DE" i="1" dirty="0"/>
              <a:t>-down</a:t>
            </a:r>
          </a:p>
          <a:p>
            <a:pPr lvl="1"/>
            <a:r>
              <a:rPr lang="de-DE" dirty="0"/>
              <a:t>keine Generalisierungsfähigkeit zu erkennen </a:t>
            </a:r>
            <a:r>
              <a:rPr lang="de-DE" b="1" dirty="0"/>
              <a:t>(</a:t>
            </a:r>
            <a:r>
              <a:rPr lang="de-DE" b="1" i="1" dirty="0" err="1"/>
              <a:t>perceptual</a:t>
            </a:r>
            <a:r>
              <a:rPr lang="de-DE" b="1" i="1" dirty="0"/>
              <a:t>-aliasing</a:t>
            </a:r>
            <a:r>
              <a:rPr lang="de-DE" b="1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B5B964-3737-904A-BF12-444A85ED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986762"/>
            <a:ext cx="9588500" cy="87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248743-F2B8-E14D-9A0D-396E8AA3F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" y="3414985"/>
            <a:ext cx="5774998" cy="28405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B764A09-7511-B84F-B827-C5B960A7A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1419"/>
            <a:ext cx="5774997" cy="29727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C0CE37-E518-2E4B-BFCE-AD8188216728}"/>
              </a:ext>
            </a:extLst>
          </p:cNvPr>
          <p:cNvSpPr txBox="1"/>
          <p:nvPr/>
        </p:nvSpPr>
        <p:spPr>
          <a:xfrm>
            <a:off x="1792875" y="3087045"/>
            <a:ext cx="147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</a:t>
            </a:r>
            <a:r>
              <a:rPr lang="de-DE" sz="1400" i="1" dirty="0" err="1"/>
              <a:t>stairs</a:t>
            </a:r>
            <a:r>
              <a:rPr lang="de-DE" sz="1400" i="1" dirty="0"/>
              <a:t>-</a:t>
            </a:r>
            <a:r>
              <a:rPr lang="de-DE" sz="1400" i="1" dirty="0" err="1"/>
              <a:t>up</a:t>
            </a:r>
            <a:endParaRPr lang="de-DE" sz="1400" i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8CD212-93E1-D443-B5AC-FC8730A82441}"/>
              </a:ext>
            </a:extLst>
          </p:cNvPr>
          <p:cNvSpPr txBox="1"/>
          <p:nvPr/>
        </p:nvSpPr>
        <p:spPr>
          <a:xfrm>
            <a:off x="8084343" y="3100294"/>
            <a:ext cx="17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</a:t>
            </a:r>
            <a:r>
              <a:rPr lang="de-DE" sz="1400" i="1" dirty="0" err="1"/>
              <a:t>stairs</a:t>
            </a:r>
            <a:r>
              <a:rPr lang="de-DE" sz="1400" i="1" dirty="0"/>
              <a:t>-down</a:t>
            </a:r>
          </a:p>
        </p:txBody>
      </p:sp>
    </p:spTree>
    <p:extLst>
      <p:ext uri="{BB962C8B-B14F-4D97-AF65-F5344CB8AC3E}">
        <p14:creationId xmlns:p14="http://schemas.microsoft.com/office/powerpoint/2010/main" val="352026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IC-loop </a:t>
            </a:r>
            <a:r>
              <a:rPr lang="de-DE" dirty="0"/>
              <a:t>&amp; </a:t>
            </a:r>
            <a:r>
              <a:rPr lang="de-DE" i="1" dirty="0"/>
              <a:t>HS-gamma</a:t>
            </a:r>
          </a:p>
          <a:p>
            <a:pPr lvl="1"/>
            <a:r>
              <a:rPr lang="de-DE" dirty="0"/>
              <a:t>ca. 5m breiten und 20m bis 30m langen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nur </a:t>
            </a:r>
            <a:r>
              <a:rPr lang="de-DE" b="1" dirty="0"/>
              <a:t>eine</a:t>
            </a:r>
            <a:r>
              <a:rPr lang="de-DE" dirty="0"/>
              <a:t> Richtung</a:t>
            </a:r>
          </a:p>
          <a:p>
            <a:pPr lvl="1"/>
            <a:r>
              <a:rPr lang="de-DE" dirty="0"/>
              <a:t>=&gt; </a:t>
            </a:r>
            <a:r>
              <a:rPr lang="de-DE" b="1" dirty="0"/>
              <a:t>Parallelen</a:t>
            </a:r>
            <a:r>
              <a:rPr lang="de-DE" dirty="0"/>
              <a:t> zur </a:t>
            </a:r>
            <a:r>
              <a:rPr lang="de-DE" dirty="0" err="1"/>
              <a:t>Acharya</a:t>
            </a:r>
            <a:r>
              <a:rPr lang="de-DE" dirty="0"/>
              <a:t> et </a:t>
            </a:r>
            <a:r>
              <a:rPr lang="de-DE" dirty="0" err="1"/>
              <a:t>al.‘s</a:t>
            </a:r>
            <a:r>
              <a:rPr lang="de-DE" dirty="0"/>
              <a:t> Datensatz</a:t>
            </a:r>
          </a:p>
          <a:p>
            <a:pPr lvl="1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5B82C0-6A90-0544-98AD-5C2E7036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49" y="3180840"/>
            <a:ext cx="4711700" cy="1346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0650A54-F29D-264A-9622-503CFDC8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4" y="4438623"/>
            <a:ext cx="4046322" cy="19793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4A21090-8872-7D44-98A3-9BFEC5CA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98" y="4438623"/>
            <a:ext cx="3815215" cy="19179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1EED4D7-38D7-7B4C-85C3-A067F6607D4D}"/>
              </a:ext>
            </a:extLst>
          </p:cNvPr>
          <p:cNvSpPr txBox="1"/>
          <p:nvPr/>
        </p:nvSpPr>
        <p:spPr>
          <a:xfrm>
            <a:off x="1670689" y="4168753"/>
            <a:ext cx="100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IC-loop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5A8C14-465F-9846-8100-27773E4423B0}"/>
              </a:ext>
            </a:extLst>
          </p:cNvPr>
          <p:cNvSpPr txBox="1"/>
          <p:nvPr/>
        </p:nvSpPr>
        <p:spPr>
          <a:xfrm>
            <a:off x="9421080" y="4115587"/>
            <a:ext cx="138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HS-gamma</a:t>
            </a:r>
            <a:endParaRPr lang="de-DE" i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C799367-7304-B743-8535-98E2BEBA5D96}"/>
              </a:ext>
            </a:extLst>
          </p:cNvPr>
          <p:cNvSpPr txBox="1"/>
          <p:nvPr/>
        </p:nvSpPr>
        <p:spPr>
          <a:xfrm>
            <a:off x="5414457" y="4556882"/>
            <a:ext cx="136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Acharya</a:t>
            </a:r>
            <a:r>
              <a:rPr lang="de-DE" sz="1400" i="1" dirty="0"/>
              <a:t> et al.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D5ED54F-D4E0-E34D-819D-7843402218CB}"/>
              </a:ext>
            </a:extLst>
          </p:cNvPr>
          <p:cNvSpPr/>
          <p:nvPr/>
        </p:nvSpPr>
        <p:spPr>
          <a:xfrm>
            <a:off x="4183574" y="3277507"/>
            <a:ext cx="4036045" cy="960773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2B8D3D0-4D09-7648-9A75-8214011C6F71}"/>
              </a:ext>
            </a:extLst>
          </p:cNvPr>
          <p:cNvSpPr/>
          <p:nvPr/>
        </p:nvSpPr>
        <p:spPr>
          <a:xfrm>
            <a:off x="995999" y="5305741"/>
            <a:ext cx="1683682" cy="36933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D27E73-F715-E84E-8D7A-C9929B8AAAA6}"/>
              </a:ext>
            </a:extLst>
          </p:cNvPr>
          <p:cNvSpPr/>
          <p:nvPr/>
        </p:nvSpPr>
        <p:spPr>
          <a:xfrm>
            <a:off x="8834250" y="5103360"/>
            <a:ext cx="1387850" cy="36933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36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IC-loop</a:t>
            </a:r>
            <a:r>
              <a:rPr lang="de-DE" dirty="0"/>
              <a:t> schlechte Ergebnisse wegen </a:t>
            </a:r>
            <a:r>
              <a:rPr lang="de-DE" i="1" dirty="0" err="1"/>
              <a:t>perceptual</a:t>
            </a:r>
            <a:r>
              <a:rPr lang="de-DE" i="1" dirty="0"/>
              <a:t>-aliasing</a:t>
            </a:r>
          </a:p>
          <a:p>
            <a:pPr lvl="1"/>
            <a:r>
              <a:rPr lang="de-DE" dirty="0"/>
              <a:t>vertikale &amp; horizontale Strecken waren optisch gleich</a:t>
            </a:r>
          </a:p>
          <a:p>
            <a:endParaRPr lang="de-DE" dirty="0"/>
          </a:p>
          <a:p>
            <a:r>
              <a:rPr lang="de-DE" i="1" dirty="0"/>
              <a:t>HS-gamma</a:t>
            </a:r>
            <a:r>
              <a:rPr lang="de-DE" dirty="0"/>
              <a:t> hatte eindeutige Strecken </a:t>
            </a:r>
          </a:p>
          <a:p>
            <a:pPr lvl="1"/>
            <a:r>
              <a:rPr lang="de-DE" b="1" dirty="0"/>
              <a:t>eventuell</a:t>
            </a:r>
            <a:r>
              <a:rPr lang="de-DE" dirty="0"/>
              <a:t>: hohes </a:t>
            </a:r>
            <a:r>
              <a:rPr lang="de-DE" i="1" dirty="0"/>
              <a:t>Level-</a:t>
            </a:r>
            <a:r>
              <a:rPr lang="de-DE" i="1" dirty="0" err="1"/>
              <a:t>of</a:t>
            </a:r>
            <a:r>
              <a:rPr lang="de-DE" i="1" dirty="0"/>
              <a:t>-Detail</a:t>
            </a:r>
            <a:r>
              <a:rPr lang="de-DE" dirty="0"/>
              <a:t> der HS-Simulation</a:t>
            </a:r>
          </a:p>
          <a:p>
            <a:pPr lvl="1"/>
            <a:r>
              <a:rPr lang="de-DE" b="1" dirty="0"/>
              <a:t>aber</a:t>
            </a:r>
            <a:r>
              <a:rPr lang="de-DE" dirty="0"/>
              <a:t>: Gemeinsamkeiten zu IC-loop &amp; </a:t>
            </a:r>
            <a:r>
              <a:rPr lang="de-DE" dirty="0" err="1"/>
              <a:t>Acharya</a:t>
            </a:r>
            <a:r>
              <a:rPr lang="de-DE" dirty="0"/>
              <a:t> et al.</a:t>
            </a:r>
          </a:p>
          <a:p>
            <a:endParaRPr lang="de-DE" dirty="0"/>
          </a:p>
          <a:p>
            <a:r>
              <a:rPr lang="de-DE" i="1" dirty="0" err="1"/>
              <a:t>PoseNet</a:t>
            </a:r>
            <a:r>
              <a:rPr lang="de-DE" dirty="0"/>
              <a:t> ist </a:t>
            </a:r>
            <a:r>
              <a:rPr lang="de-DE" b="1" dirty="0"/>
              <a:t>nicht begrenzt</a:t>
            </a:r>
          </a:p>
          <a:p>
            <a:pPr lvl="1"/>
            <a:r>
              <a:rPr lang="de-DE" b="1" dirty="0"/>
              <a:t>Daten der gleichen Domäne: 				</a:t>
            </a:r>
            <a:r>
              <a:rPr lang="de-DE" dirty="0"/>
              <a:t>ca. 1m Positionsakkuratesse</a:t>
            </a:r>
          </a:p>
          <a:p>
            <a:pPr lvl="1"/>
            <a:r>
              <a:rPr lang="de-DE" dirty="0"/>
              <a:t>Walch et al. mit </a:t>
            </a:r>
            <a:r>
              <a:rPr lang="de-DE" i="1" dirty="0"/>
              <a:t>TUM-Datensatz</a:t>
            </a:r>
            <a:r>
              <a:rPr lang="de-DE" dirty="0"/>
              <a:t> (</a:t>
            </a:r>
            <a:r>
              <a:rPr lang="de-DE" b="1" dirty="0"/>
              <a:t>größer</a:t>
            </a:r>
            <a:r>
              <a:rPr lang="de-DE" dirty="0"/>
              <a:t> als die Obigen): 	ca. 2m Positionsakkuratesse</a:t>
            </a:r>
          </a:p>
          <a:p>
            <a:pPr lvl="1"/>
            <a:r>
              <a:rPr lang="de-DE" dirty="0"/>
              <a:t>=&gt; </a:t>
            </a:r>
            <a:r>
              <a:rPr lang="de-DE" b="1" dirty="0"/>
              <a:t>domänenübergreifende</a:t>
            </a:r>
            <a:r>
              <a:rPr lang="de-DE" dirty="0"/>
              <a:t> Anwendung mit </a:t>
            </a:r>
            <a:r>
              <a:rPr lang="de-DE" dirty="0" err="1"/>
              <a:t>Gradientenbildern</a:t>
            </a:r>
            <a:r>
              <a:rPr lang="de-DE" dirty="0"/>
              <a:t> kann </a:t>
            </a:r>
            <a:r>
              <a:rPr lang="de-DE" b="1" dirty="0"/>
              <a:t>begrenzt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witterblitz 19">
            <a:extLst>
              <a:ext uri="{FF2B5EF4-FFF2-40B4-BE49-F238E27FC236}">
                <a16:creationId xmlns:a16="http://schemas.microsoft.com/office/drawing/2014/main" id="{B642E31D-86D3-9E4A-92F0-4AAAE0632470}"/>
              </a:ext>
            </a:extLst>
          </p:cNvPr>
          <p:cNvSpPr/>
          <p:nvPr/>
        </p:nvSpPr>
        <p:spPr>
          <a:xfrm rot="3622919">
            <a:off x="6905753" y="303329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91B4C-329A-2247-80D8-23FEF3B9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A15DC-1699-E74A-BC93-181A13CE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08FB7-CE97-B547-8D3D-78A71EC14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51C1F-D696-AB48-9151-528A8E2F8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Insgesamt wurde der Ansatz mit </a:t>
            </a:r>
            <a:r>
              <a:rPr lang="de-DE" b="1" dirty="0"/>
              <a:t>2 Gebäuden auf 4 Strecken </a:t>
            </a:r>
            <a:r>
              <a:rPr lang="de-DE" dirty="0"/>
              <a:t>untersucht</a:t>
            </a:r>
          </a:p>
          <a:p>
            <a:endParaRPr lang="de-DE" dirty="0"/>
          </a:p>
          <a:p>
            <a:r>
              <a:rPr lang="de-DE" dirty="0"/>
              <a:t>Durchschnittliche Akkuratesse von ca. 1m, 8° bei </a:t>
            </a:r>
            <a:r>
              <a:rPr lang="de-DE" b="1" dirty="0"/>
              <a:t>Daten der gleichen Domäne</a:t>
            </a:r>
          </a:p>
          <a:p>
            <a:pPr lvl="1"/>
            <a:endParaRPr lang="de-DE" b="1" dirty="0"/>
          </a:p>
          <a:p>
            <a:r>
              <a:rPr lang="de-DE" dirty="0"/>
              <a:t>Domänenübergreifend: 10.95m, 49.69°</a:t>
            </a:r>
          </a:p>
          <a:p>
            <a:pPr lvl="1"/>
            <a:r>
              <a:rPr lang="de-DE" b="1" dirty="0"/>
              <a:t>Parallelen</a:t>
            </a:r>
            <a:r>
              <a:rPr lang="de-DE" dirty="0"/>
              <a:t> ließen schlussfolgern, dass der Ansatz </a:t>
            </a:r>
            <a:r>
              <a:rPr lang="de-DE" b="1" dirty="0"/>
              <a:t>begrenzt ist</a:t>
            </a:r>
          </a:p>
          <a:p>
            <a:pPr lvl="1"/>
            <a:endParaRPr lang="de-DE" dirty="0"/>
          </a:p>
          <a:p>
            <a:r>
              <a:rPr lang="de-DE" dirty="0"/>
              <a:t>Lokalisierungsverfahren </a:t>
            </a:r>
            <a:r>
              <a:rPr lang="de-DE" b="1" dirty="0"/>
              <a:t>undenkbar</a:t>
            </a:r>
          </a:p>
          <a:p>
            <a:pPr lvl="1"/>
            <a:r>
              <a:rPr lang="de-DE" dirty="0"/>
              <a:t>Potenzielle Akkuratesse von ca. 1m im direkten Gebrauch </a:t>
            </a:r>
            <a:r>
              <a:rPr lang="de-DE" b="1" dirty="0"/>
              <a:t>ungeeignet</a:t>
            </a:r>
            <a:r>
              <a:rPr lang="de-DE" dirty="0"/>
              <a:t>, allerdings durch Kaskadeneffekt verbesserbar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B1EF0-8926-404E-A4E1-B683EE1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FDB867-8874-4446-B079-DD574D4F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292C3-86BF-5344-91F7-4B4E91BC3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7855D-E39A-4B47-8011-CAEF713C81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Unzureichende Akkuratesse bei domänenübergreifende Evaluation </a:t>
            </a:r>
          </a:p>
          <a:p>
            <a:pPr lvl="1"/>
            <a:r>
              <a:rPr lang="de-DE" dirty="0"/>
              <a:t>liegt den </a:t>
            </a:r>
            <a:r>
              <a:rPr lang="de-DE" b="1" dirty="0"/>
              <a:t>Simulationsdefiziten</a:t>
            </a:r>
            <a:r>
              <a:rPr lang="de-DE" dirty="0"/>
              <a:t> und domänenspezifische </a:t>
            </a:r>
            <a:r>
              <a:rPr lang="de-DE" b="1" dirty="0"/>
              <a:t>Artefakte</a:t>
            </a:r>
            <a:r>
              <a:rPr lang="de-DE" dirty="0"/>
              <a:t> zugrunde</a:t>
            </a:r>
          </a:p>
          <a:p>
            <a:pPr lvl="1"/>
            <a:endParaRPr lang="de-DE" dirty="0"/>
          </a:p>
          <a:p>
            <a:r>
              <a:rPr lang="de-DE" dirty="0"/>
              <a:t>Lohnenswerte Untersuchung:</a:t>
            </a:r>
          </a:p>
          <a:p>
            <a:pPr lvl="1"/>
            <a:r>
              <a:rPr lang="de-DE" b="1" dirty="0" err="1"/>
              <a:t>Diskrepanzminimierung</a:t>
            </a:r>
            <a:r>
              <a:rPr lang="de-DE" dirty="0"/>
              <a:t> zwischen synth. und realen Daten durch z.B. </a:t>
            </a:r>
            <a:r>
              <a:rPr lang="de-DE" i="1" dirty="0"/>
              <a:t>GANs</a:t>
            </a:r>
          </a:p>
          <a:p>
            <a:pPr lvl="1"/>
            <a:r>
              <a:rPr lang="de-DE" dirty="0"/>
              <a:t>Ferner: </a:t>
            </a:r>
            <a:r>
              <a:rPr lang="de-DE" b="1" dirty="0"/>
              <a:t>Beschränkungen</a:t>
            </a:r>
            <a:r>
              <a:rPr lang="de-DE" dirty="0"/>
              <a:t> der möglichen Posen im Trainingsprozess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48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49E96-5D3E-D44D-A7E9-B8837D7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7E7A6D-5EB5-AC4C-8D0F-2881736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068731-4101-1947-8A8D-2BAC62530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CB165E-939E-5945-B2B1-3E520ED44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Pose </a:t>
            </a:r>
            <a:r>
              <a:rPr lang="de-DE" b="1" dirty="0" err="1"/>
              <a:t>Estimation</a:t>
            </a:r>
            <a:r>
              <a:rPr lang="de-DE" b="1" dirty="0"/>
              <a:t> </a:t>
            </a:r>
            <a:r>
              <a:rPr lang="de-DE" dirty="0"/>
              <a:t>in Gebäuden verschafft im Bauwesen z.B.:</a:t>
            </a:r>
          </a:p>
          <a:p>
            <a:pPr lvl="1"/>
            <a:r>
              <a:rPr lang="de-DE" dirty="0"/>
              <a:t>automatische Baufortschritterfassung</a:t>
            </a:r>
          </a:p>
          <a:p>
            <a:pPr lvl="1"/>
            <a:r>
              <a:rPr lang="de-DE" dirty="0"/>
              <a:t>Facility-Management &amp; Navigation über </a:t>
            </a:r>
            <a:r>
              <a:rPr lang="de-DE" i="1" dirty="0" err="1"/>
              <a:t>Augmented</a:t>
            </a:r>
            <a:r>
              <a:rPr lang="de-DE" i="1" dirty="0"/>
              <a:t> Reality</a:t>
            </a:r>
          </a:p>
          <a:p>
            <a:pPr marL="457189" lvl="1" indent="0">
              <a:buNone/>
            </a:pPr>
            <a:endParaRPr lang="de-DE" b="1" dirty="0"/>
          </a:p>
          <a:p>
            <a:r>
              <a:rPr lang="de-DE" b="1" dirty="0"/>
              <a:t>visuelle</a:t>
            </a:r>
            <a:r>
              <a:rPr lang="de-DE" dirty="0"/>
              <a:t> Lokalisierungsverfahren</a:t>
            </a:r>
          </a:p>
          <a:p>
            <a:pPr lvl="1"/>
            <a:r>
              <a:rPr lang="de-DE" i="1" dirty="0"/>
              <a:t>VO</a:t>
            </a:r>
            <a:r>
              <a:rPr lang="de-DE" dirty="0"/>
              <a:t> oder </a:t>
            </a:r>
            <a:r>
              <a:rPr lang="de-DE" i="1" dirty="0"/>
              <a:t>SLAM</a:t>
            </a:r>
            <a:r>
              <a:rPr lang="de-DE" dirty="0"/>
              <a:t> sind </a:t>
            </a:r>
            <a:r>
              <a:rPr lang="de-DE" b="1" dirty="0"/>
              <a:t>relativ</a:t>
            </a:r>
            <a:r>
              <a:rPr lang="de-DE" dirty="0"/>
              <a:t> zum Ausgangspunkt</a:t>
            </a:r>
          </a:p>
          <a:p>
            <a:pPr lvl="1"/>
            <a:r>
              <a:rPr lang="de-DE" b="1" dirty="0"/>
              <a:t>Absolute</a:t>
            </a:r>
            <a:r>
              <a:rPr lang="de-DE" dirty="0"/>
              <a:t> Bestimmung möglich durch:</a:t>
            </a:r>
          </a:p>
          <a:p>
            <a:pPr lvl="2"/>
            <a:r>
              <a:rPr lang="de-DE" dirty="0"/>
              <a:t>Suchen eines korrespondierendes Bildes in einer </a:t>
            </a:r>
            <a:r>
              <a:rPr lang="de-DE" b="1" dirty="0"/>
              <a:t>Bildergalerie</a:t>
            </a:r>
          </a:p>
          <a:p>
            <a:pPr lvl="2"/>
            <a:r>
              <a:rPr lang="de-DE" dirty="0"/>
              <a:t>Pose Regression über Bild-Features</a:t>
            </a:r>
          </a:p>
          <a:p>
            <a:pPr lvl="2"/>
            <a:endParaRPr lang="de-DE" dirty="0"/>
          </a:p>
          <a:p>
            <a:r>
              <a:rPr lang="de-DE" dirty="0"/>
              <a:t>Ansätze über </a:t>
            </a:r>
            <a:r>
              <a:rPr lang="de-DE" b="1" dirty="0"/>
              <a:t>KNN</a:t>
            </a:r>
            <a:r>
              <a:rPr lang="de-DE" dirty="0"/>
              <a:t> wie z.B. </a:t>
            </a:r>
            <a:r>
              <a:rPr lang="de-DE" i="1" dirty="0" err="1"/>
              <a:t>PoseNet</a:t>
            </a:r>
            <a:endParaRPr lang="de-DE" i="1" dirty="0"/>
          </a:p>
          <a:p>
            <a:pPr lvl="1"/>
            <a:r>
              <a:rPr lang="de-DE" dirty="0"/>
              <a:t>Ermittlung der </a:t>
            </a:r>
            <a:r>
              <a:rPr lang="de-DE" i="1" dirty="0" err="1"/>
              <a:t>Ground</a:t>
            </a:r>
            <a:r>
              <a:rPr lang="de-DE" i="1" dirty="0"/>
              <a:t>-</a:t>
            </a:r>
            <a:r>
              <a:rPr lang="de-DE" i="1" dirty="0" err="1"/>
              <a:t>Truth</a:t>
            </a:r>
            <a:r>
              <a:rPr lang="de-DE" i="1" dirty="0"/>
              <a:t>-Daten</a:t>
            </a:r>
            <a:r>
              <a:rPr lang="de-DE" dirty="0"/>
              <a:t> über </a:t>
            </a:r>
            <a:r>
              <a:rPr lang="de-DE" i="1" dirty="0" err="1"/>
              <a:t>Structur</a:t>
            </a:r>
            <a:r>
              <a:rPr lang="de-DE" i="1" dirty="0"/>
              <a:t>-</a:t>
            </a:r>
            <a:r>
              <a:rPr lang="de-DE" i="1" dirty="0" err="1"/>
              <a:t>from</a:t>
            </a:r>
            <a:r>
              <a:rPr lang="de-DE" i="1" dirty="0"/>
              <a:t>-Motion</a:t>
            </a:r>
            <a:r>
              <a:rPr lang="de-DE" dirty="0"/>
              <a:t> Methoden genügt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AA46C9-DDA7-534E-BE0B-D1EACDB3DDCC}"/>
              </a:ext>
            </a:extLst>
          </p:cNvPr>
          <p:cNvSpPr/>
          <p:nvPr/>
        </p:nvSpPr>
        <p:spPr>
          <a:xfrm>
            <a:off x="2995863" y="6521393"/>
            <a:ext cx="7119143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id="{A2E711D8-4B17-7549-9F60-68C1CBC04075}"/>
              </a:ext>
            </a:extLst>
          </p:cNvPr>
          <p:cNvSpPr/>
          <p:nvPr/>
        </p:nvSpPr>
        <p:spPr>
          <a:xfrm rot="3622919">
            <a:off x="7704538" y="3992871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id="{8B596732-30D8-C640-8463-877F38D26A3C}"/>
              </a:ext>
            </a:extLst>
          </p:cNvPr>
          <p:cNvSpPr/>
          <p:nvPr/>
        </p:nvSpPr>
        <p:spPr>
          <a:xfrm rot="3622919">
            <a:off x="9883947" y="5356785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2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EB71337-EE95-DA45-81F7-3421378E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635" y="0"/>
            <a:ext cx="15121270" cy="687330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7779C69-BE1B-104B-8F26-4DC10BAD1A34}"/>
              </a:ext>
            </a:extLst>
          </p:cNvPr>
          <p:cNvSpPr/>
          <p:nvPr/>
        </p:nvSpPr>
        <p:spPr>
          <a:xfrm>
            <a:off x="1" y="-15305"/>
            <a:ext cx="12191999" cy="6873305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/>
              <a:t>Vielen Dank </a:t>
            </a:r>
          </a:p>
          <a:p>
            <a:pPr algn="ctr"/>
            <a:r>
              <a:rPr lang="de-DE" sz="5400" b="1" dirty="0"/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089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6A7A-C7B6-7D43-8960-6108CE5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/>
          <a:p>
            <a:r>
              <a:rPr lang="de-DE" dirty="0"/>
              <a:t>CNN Architektur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7C1C2-E764-EA43-A71B-047BC7A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5A7CCD-7105-8848-9B92-5779C3030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C62720-C3D1-764C-9367-A70F52C7B1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549" y="4396196"/>
            <a:ext cx="7823451" cy="1109868"/>
          </a:xfrm>
        </p:spPr>
        <p:txBody>
          <a:bodyPr/>
          <a:lstStyle/>
          <a:p>
            <a:r>
              <a:rPr lang="de-DE" b="1" dirty="0" err="1"/>
              <a:t>ß</a:t>
            </a:r>
            <a:r>
              <a:rPr lang="de-DE" dirty="0"/>
              <a:t> ist Balance zwischen Position </a:t>
            </a:r>
            <a:r>
              <a:rPr lang="de-DE" b="1" dirty="0"/>
              <a:t>p</a:t>
            </a:r>
            <a:r>
              <a:rPr lang="de-DE" dirty="0"/>
              <a:t> und </a:t>
            </a:r>
            <a:r>
              <a:rPr lang="de-DE" dirty="0" err="1"/>
              <a:t>Quaterion</a:t>
            </a:r>
            <a:r>
              <a:rPr lang="de-DE" dirty="0"/>
              <a:t> </a:t>
            </a:r>
            <a:r>
              <a:rPr lang="de-DE" b="1" dirty="0" err="1"/>
              <a:t>q</a:t>
            </a:r>
            <a:endParaRPr lang="de-DE" b="1" dirty="0"/>
          </a:p>
          <a:p>
            <a:pPr lvl="1"/>
            <a:r>
              <a:rPr lang="de-DE" dirty="0"/>
              <a:t>Empfohlen zwischen 120 und 750 in Gebäuden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23B0C7-7350-7F42-8FAC-FABC3037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58" y="1558462"/>
            <a:ext cx="7618042" cy="2673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20366-A542-E144-937D-00CDAC58B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9" y="5393842"/>
            <a:ext cx="5211679" cy="93295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C540B1D-AE94-0146-8C3F-C49180C15BEB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5C28C3-8DB7-264B-B4EF-6A4240EB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462"/>
            <a:ext cx="4343400" cy="4940300"/>
          </a:xfrm>
          <a:prstGeom prst="rect">
            <a:avLst/>
          </a:prstGeom>
        </p:spPr>
      </p:pic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1C4FF972-64EE-3541-95DF-DA961C161C8C}"/>
              </a:ext>
            </a:extLst>
          </p:cNvPr>
          <p:cNvSpPr txBox="1">
            <a:spLocks/>
          </p:cNvSpPr>
          <p:nvPr/>
        </p:nvSpPr>
        <p:spPr>
          <a:xfrm>
            <a:off x="-68624" y="1082995"/>
            <a:ext cx="4527303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GoogLeNet</a:t>
            </a:r>
            <a:r>
              <a:rPr lang="de-DE" i="1" dirty="0"/>
              <a:t>, </a:t>
            </a:r>
            <a:r>
              <a:rPr lang="de-DE" dirty="0"/>
              <a:t>ILSVRC ’14 Sieger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79E8374A-B722-5C4F-A6F9-FD06254B8570}"/>
              </a:ext>
            </a:extLst>
          </p:cNvPr>
          <p:cNvSpPr txBox="1">
            <a:spLocks/>
          </p:cNvSpPr>
          <p:nvPr/>
        </p:nvSpPr>
        <p:spPr>
          <a:xfrm>
            <a:off x="4573958" y="1082995"/>
            <a:ext cx="5807838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PoseNet</a:t>
            </a:r>
            <a:r>
              <a:rPr lang="de-DE" dirty="0"/>
              <a:t>, 1. CNN zur Pose-Regression</a:t>
            </a:r>
          </a:p>
        </p:txBody>
      </p:sp>
      <p:sp>
        <p:nvSpPr>
          <p:cNvPr id="14" name="Pfeil nach oben 13">
            <a:extLst>
              <a:ext uri="{FF2B5EF4-FFF2-40B4-BE49-F238E27FC236}">
                <a16:creationId xmlns:a16="http://schemas.microsoft.com/office/drawing/2014/main" id="{101215CD-A44B-FD48-AE8D-A0FDB1A43B0C}"/>
              </a:ext>
            </a:extLst>
          </p:cNvPr>
          <p:cNvSpPr/>
          <p:nvPr/>
        </p:nvSpPr>
        <p:spPr>
          <a:xfrm rot="936327">
            <a:off x="4154301" y="2346017"/>
            <a:ext cx="371929" cy="264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D287-4A68-004E-B6D4-6788E4B5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Erhebung der realen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8F1A6F-A1D6-224D-BDB7-B3EE233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04A3E-CC3B-C345-8678-CA1FC076E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8547CA-0668-A54A-B1A9-7B4EFD3679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647483" cy="5198760"/>
          </a:xfrm>
        </p:spPr>
        <p:txBody>
          <a:bodyPr/>
          <a:lstStyle/>
          <a:p>
            <a:r>
              <a:rPr lang="de-DE" dirty="0"/>
              <a:t>beliebige Kameras</a:t>
            </a:r>
          </a:p>
          <a:p>
            <a:pPr lvl="1"/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Intel Realsense T265 &amp; D435</a:t>
            </a:r>
          </a:p>
          <a:p>
            <a:pPr lvl="1"/>
            <a:r>
              <a:rPr lang="de-DE" dirty="0"/>
              <a:t>versicherte bei gegebenen Bestkonditionen einen Drift von 1%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Roboter Operating System (ROS)</a:t>
            </a:r>
          </a:p>
          <a:p>
            <a:pPr lvl="1"/>
            <a:r>
              <a:rPr lang="de-DE" dirty="0"/>
              <a:t>Hardware gesteuert und Datenfluss synchronisiert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B54DF6-73A9-1143-99AD-A9AF57554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38" y="1033544"/>
            <a:ext cx="3501275" cy="20057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26A719-53D9-7C4E-825E-CFFB58FBA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8" y="3142732"/>
            <a:ext cx="6465166" cy="32752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1829F01-511C-FB4D-B5E6-943E100C94CA}"/>
              </a:ext>
            </a:extLst>
          </p:cNvPr>
          <p:cNvSpPr txBox="1"/>
          <p:nvPr/>
        </p:nvSpPr>
        <p:spPr>
          <a:xfrm>
            <a:off x="10887692" y="1857801"/>
            <a:ext cx="9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T265</a:t>
            </a:r>
          </a:p>
          <a:p>
            <a:r>
              <a:rPr lang="de-DE" dirty="0"/>
              <a:t>D435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C92F462-BEE2-D943-95C0-0C7E217EE98D}"/>
              </a:ext>
            </a:extLst>
          </p:cNvPr>
          <p:cNvCxnSpPr>
            <a:cxnSpLocks/>
          </p:cNvCxnSpPr>
          <p:nvPr/>
        </p:nvCxnSpPr>
        <p:spPr>
          <a:xfrm flipH="1" flipV="1">
            <a:off x="10425395" y="1908107"/>
            <a:ext cx="462297" cy="17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990052-2F5E-1048-90E7-DBD15D6A6169}"/>
              </a:ext>
            </a:extLst>
          </p:cNvPr>
          <p:cNvCxnSpPr>
            <a:cxnSpLocks/>
          </p:cNvCxnSpPr>
          <p:nvPr/>
        </p:nvCxnSpPr>
        <p:spPr>
          <a:xfrm flipH="1">
            <a:off x="10425395" y="2304294"/>
            <a:ext cx="462298" cy="14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51F1E62-0729-1E44-8F82-5E2CC035EF03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id="{ACF07603-F218-2B4B-B5BB-A3A81FE8C202}"/>
              </a:ext>
            </a:extLst>
          </p:cNvPr>
          <p:cNvSpPr/>
          <p:nvPr/>
        </p:nvSpPr>
        <p:spPr>
          <a:xfrm rot="3622919">
            <a:off x="4866968" y="319632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E12BA-7B87-244E-BE5F-2E113E21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der synth.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9DD39D-35F9-0A49-B61C-047833C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9FD8B0-3065-6844-B44D-C913E8091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D69D42-6ADE-6642-B970-44C140D8F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8962859" cy="5198760"/>
          </a:xfrm>
        </p:spPr>
        <p:txBody>
          <a:bodyPr/>
          <a:lstStyle/>
          <a:p>
            <a:r>
              <a:rPr lang="de-DE" dirty="0"/>
              <a:t>3D-Gebäudesmodell aus BIM in Blender v. 2.79b simuliert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i="1" dirty="0"/>
              <a:t>bestmögliche</a:t>
            </a:r>
            <a:r>
              <a:rPr lang="de-DE" dirty="0"/>
              <a:t>) Imitation der Aufnahmestrecken</a:t>
            </a:r>
          </a:p>
          <a:p>
            <a:pPr lvl="1"/>
            <a:r>
              <a:rPr lang="de-DE" dirty="0"/>
              <a:t>0.05m Intervallen mit +/- 10° Neigung in je </a:t>
            </a:r>
            <a:r>
              <a:rPr lang="de-DE" dirty="0" err="1"/>
              <a:t>y</a:t>
            </a:r>
            <a:r>
              <a:rPr lang="de-DE" dirty="0"/>
              <a:t>- und </a:t>
            </a:r>
            <a:r>
              <a:rPr lang="de-DE" dirty="0" err="1"/>
              <a:t>z</a:t>
            </a:r>
            <a:r>
              <a:rPr lang="de-DE" dirty="0"/>
              <a:t>-Achse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Insgesamt 3 Typen (</a:t>
            </a:r>
            <a:r>
              <a:rPr lang="de-DE" i="1" dirty="0"/>
              <a:t>angelehnt an </a:t>
            </a:r>
            <a:r>
              <a:rPr lang="de-DE" i="1" dirty="0" err="1"/>
              <a:t>Acharya</a:t>
            </a:r>
            <a:r>
              <a:rPr lang="de-DE" i="1" dirty="0"/>
              <a:t> et al.</a:t>
            </a:r>
            <a:r>
              <a:rPr lang="de-DE" dirty="0"/>
              <a:t>)</a:t>
            </a:r>
          </a:p>
          <a:p>
            <a:pPr lvl="1"/>
            <a:r>
              <a:rPr lang="de-DE" i="1" dirty="0" err="1"/>
              <a:t>cartoon</a:t>
            </a:r>
            <a:r>
              <a:rPr lang="de-DE" i="1" dirty="0"/>
              <a:t>, </a:t>
            </a:r>
            <a:r>
              <a:rPr lang="de-DE" i="1" dirty="0" err="1"/>
              <a:t>edge</a:t>
            </a:r>
            <a:r>
              <a:rPr lang="de-DE" dirty="0"/>
              <a:t>, </a:t>
            </a:r>
            <a:r>
              <a:rPr lang="de-DE" i="1" dirty="0" err="1"/>
              <a:t>photoreal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8C176A-5AD8-7646-9A20-755E186E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3" y="4816791"/>
            <a:ext cx="7003115" cy="1362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00D537-56D8-634E-8B51-2A1AA655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28" y="890251"/>
            <a:ext cx="2770872" cy="560851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698A0E3-0F1D-9144-979F-25CF1334ADF4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4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DDEC-AE1A-AA4A-AD6C-93563954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Trainingsparameter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3244A-B9A4-2C41-8621-62A0F8C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7AECB-0285-B44E-802C-2D2C7120F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DCF65-C636-7648-A6B9-685CB3781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5654770" cy="5198760"/>
          </a:xfrm>
        </p:spPr>
        <p:txBody>
          <a:bodyPr/>
          <a:lstStyle/>
          <a:p>
            <a:r>
              <a:rPr lang="de-DE" dirty="0"/>
              <a:t>Hyperparameter wurden </a:t>
            </a:r>
            <a:r>
              <a:rPr lang="de-DE" b="1" dirty="0"/>
              <a:t>übernommen</a:t>
            </a:r>
            <a:r>
              <a:rPr lang="de-DE" dirty="0"/>
              <a:t> bzw. </a:t>
            </a:r>
            <a:r>
              <a:rPr lang="de-DE" b="1" dirty="0"/>
              <a:t>gleichermaßen bestimmt</a:t>
            </a:r>
            <a:r>
              <a:rPr lang="de-DE" dirty="0"/>
              <a:t> oder </a:t>
            </a:r>
            <a:r>
              <a:rPr lang="de-DE" b="1" dirty="0"/>
              <a:t>im selben Verhältnis </a:t>
            </a:r>
            <a:r>
              <a:rPr lang="de-DE" dirty="0"/>
              <a:t>zum Datensatz </a:t>
            </a:r>
            <a:r>
              <a:rPr lang="de-DE" b="1" dirty="0"/>
              <a:t>gewählt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Hyperparameter Beta wurde wie empfohlen via </a:t>
            </a:r>
            <a:r>
              <a:rPr lang="de-DE" i="1" dirty="0" err="1"/>
              <a:t>Grid</a:t>
            </a:r>
            <a:r>
              <a:rPr lang="de-DE" i="1" dirty="0"/>
              <a:t>-Search </a:t>
            </a:r>
            <a:r>
              <a:rPr lang="de-DE" dirty="0"/>
              <a:t>bestimmt</a:t>
            </a:r>
          </a:p>
          <a:p>
            <a:pPr lvl="1"/>
            <a:r>
              <a:rPr lang="de-DE" dirty="0"/>
              <a:t>Trainiert und Evaluiert mit realen Daten</a:t>
            </a:r>
          </a:p>
          <a:p>
            <a:pPr lvl="1"/>
            <a:r>
              <a:rPr lang="de-DE" dirty="0"/>
              <a:t>Ergebnis dient als Referenzwert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8785E3-916B-BC4E-AB45-ED9BFFBE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49" y="1366125"/>
            <a:ext cx="6279645" cy="490491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468D75A-022F-C443-8AB4-318FF525505B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4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52561-0611-8A4D-9CD3-3FE12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3FA1D-7700-6D4D-B757-44BA36CA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783067-92CF-8648-8E8E-20E0D27A0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3DD4E-D165-2440-90EB-A3B82412E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582" y="1207169"/>
            <a:ext cx="11288412" cy="2056272"/>
          </a:xfrm>
        </p:spPr>
        <p:txBody>
          <a:bodyPr/>
          <a:lstStyle/>
          <a:p>
            <a:r>
              <a:rPr lang="de-DE" b="1" dirty="0"/>
              <a:t>Referenzwert</a:t>
            </a:r>
            <a:r>
              <a:rPr lang="de-DE" dirty="0"/>
              <a:t>: durch die Bestimmung des Hyperparameters Beta der </a:t>
            </a:r>
            <a:r>
              <a:rPr lang="de-DE" dirty="0" err="1"/>
              <a:t>Kostenf</a:t>
            </a:r>
            <a:r>
              <a:rPr lang="de-DE" dirty="0"/>
              <a:t>.</a:t>
            </a:r>
          </a:p>
          <a:p>
            <a:r>
              <a:rPr lang="de-DE" b="1" dirty="0"/>
              <a:t>Evaluation 1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korrespondierenden </a:t>
            </a:r>
            <a:r>
              <a:rPr lang="de-DE" b="1" dirty="0"/>
              <a:t>synth. Daten</a:t>
            </a:r>
          </a:p>
          <a:p>
            <a:r>
              <a:rPr lang="de-DE" b="1" dirty="0"/>
              <a:t>Evaluation 2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</a:t>
            </a:r>
            <a:r>
              <a:rPr lang="de-DE" b="1" dirty="0"/>
              <a:t>realen Daten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A5E3E9-B896-5042-802C-DCDEFCA5CC2A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FB22BF-43FE-F740-9B92-0B97A0DE0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012844"/>
            <a:ext cx="95885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A76E-A190-094D-868E-ED86C95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D. der angewandten 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8DCA00-9D4B-7144-A003-4F6BC70C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EBB48-2BD2-F849-87E1-FC2BC11AB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63D14F-FCD1-B548-A2B8-7A18F182A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reale Daten wiesen Drift auf</a:t>
            </a:r>
          </a:p>
          <a:p>
            <a:pPr lvl="1"/>
            <a:r>
              <a:rPr lang="de-DE" dirty="0"/>
              <a:t>negativer Einfluss auf die domänenübergreifende Evaluation</a:t>
            </a:r>
          </a:p>
          <a:p>
            <a:pPr lvl="1"/>
            <a:endParaRPr lang="de-DE" dirty="0"/>
          </a:p>
          <a:p>
            <a:r>
              <a:rPr lang="de-DE" dirty="0"/>
              <a:t>Akkuratesse ist vom Zufall abhängig</a:t>
            </a:r>
          </a:p>
          <a:p>
            <a:pPr lvl="1"/>
            <a:r>
              <a:rPr lang="de-DE" dirty="0"/>
              <a:t>5 Trainingsprozesse sind wenig</a:t>
            </a:r>
          </a:p>
          <a:p>
            <a:pPr lvl="1"/>
            <a:endParaRPr lang="de-DE" dirty="0"/>
          </a:p>
          <a:p>
            <a:r>
              <a:rPr lang="de-DE" dirty="0"/>
              <a:t>Hyperparameter</a:t>
            </a:r>
          </a:p>
          <a:p>
            <a:pPr lvl="1"/>
            <a:r>
              <a:rPr lang="de-DE" dirty="0"/>
              <a:t>wurden nicht optimiert, könnten auf den Datensatz von </a:t>
            </a:r>
            <a:r>
              <a:rPr lang="de-DE" dirty="0" err="1"/>
              <a:t>Acharya</a:t>
            </a:r>
            <a:r>
              <a:rPr lang="de-DE" dirty="0"/>
              <a:t> et al. optimiert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FA9FFA-187D-AD4A-99BE-C4678F15FB2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95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5B477-3655-D14D-8376-129B00BE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Empf. für </a:t>
            </a:r>
            <a:r>
              <a:rPr lang="de-DE" dirty="0" err="1"/>
              <a:t>weiterf</a:t>
            </a:r>
            <a:r>
              <a:rPr lang="de-DE" dirty="0"/>
              <a:t>. Forschungen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459B4-4492-0D4E-828D-B923BB6A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6DF95-7B2A-814B-882B-7379EA571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C87E7B-BABA-A34B-B071-7075A1FE4B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Anzahl der Trainingsprozesse bei gleichen Hyperparameter erhöhen</a:t>
            </a:r>
          </a:p>
          <a:p>
            <a:pPr lvl="1"/>
            <a:r>
              <a:rPr lang="de-DE" dirty="0"/>
              <a:t>bessere Ergebnisse erzielen oder ausschließen =&gt; bestes synth. Datentyp bestimmen</a:t>
            </a:r>
          </a:p>
          <a:p>
            <a:endParaRPr lang="de-DE" dirty="0"/>
          </a:p>
          <a:p>
            <a:r>
              <a:rPr lang="de-DE" dirty="0"/>
              <a:t>Optimierung der Hyperparameter</a:t>
            </a:r>
          </a:p>
          <a:p>
            <a:pPr lvl="1"/>
            <a:r>
              <a:rPr lang="de-DE" dirty="0"/>
              <a:t>führt zu besseren Ergebnissen</a:t>
            </a:r>
          </a:p>
          <a:p>
            <a:endParaRPr lang="de-DE" dirty="0"/>
          </a:p>
          <a:p>
            <a:r>
              <a:rPr lang="de-DE" dirty="0"/>
              <a:t>Nachfolger von </a:t>
            </a:r>
            <a:r>
              <a:rPr lang="de-DE" dirty="0" err="1"/>
              <a:t>PoseNet</a:t>
            </a:r>
            <a:endParaRPr lang="de-DE" dirty="0"/>
          </a:p>
          <a:p>
            <a:pPr lvl="1"/>
            <a:r>
              <a:rPr lang="de-DE" dirty="0"/>
              <a:t>versichern Verbesserung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A6EC24-B5A7-E140-BF92-BE67A98BEBB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8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85C7F-D438-0C40-BF5C-DA9B0BD7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S. der Forschung &amp; Grundlagen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8E0BFC-668D-4249-A4BD-AEC9CEA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23D5F-265D-5347-A68F-DA090AE35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909268-3CC1-DD4C-AB54-840344F9B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Acharya</a:t>
            </a:r>
            <a:r>
              <a:rPr lang="de-DE" dirty="0"/>
              <a:t> et al. erhoben Daten aus </a:t>
            </a:r>
            <a:r>
              <a:rPr lang="de-DE" b="1" dirty="0"/>
              <a:t>Simulation</a:t>
            </a:r>
            <a:r>
              <a:rPr lang="de-DE" dirty="0"/>
              <a:t> statt über </a:t>
            </a:r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lvl="1"/>
            <a:r>
              <a:rPr lang="de-DE" dirty="0"/>
              <a:t>Trainiert mit unterschiedlichen synth. Datentypen   =&gt;   5m,  20°</a:t>
            </a:r>
          </a:p>
          <a:p>
            <a:pPr lvl="1"/>
            <a:r>
              <a:rPr lang="de-DE" dirty="0"/>
              <a:t>Trainiert mit </a:t>
            </a:r>
            <a:r>
              <a:rPr lang="de-DE" b="1" dirty="0" err="1"/>
              <a:t>Gradientenbildern</a:t>
            </a:r>
            <a:r>
              <a:rPr lang="de-DE" dirty="0"/>
              <a:t> der synth. Daten   =&gt;   2m,    7°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Ziel</a:t>
            </a:r>
            <a:r>
              <a:rPr lang="de-DE" dirty="0"/>
              <a:t>: diesen Ansatz in </a:t>
            </a:r>
            <a:r>
              <a:rPr lang="de-DE" b="1" dirty="0"/>
              <a:t>größeren</a:t>
            </a:r>
            <a:r>
              <a:rPr lang="de-DE" dirty="0"/>
              <a:t> Gebäuden auf </a:t>
            </a:r>
            <a:r>
              <a:rPr lang="de-DE" b="1" dirty="0"/>
              <a:t>längeren</a:t>
            </a:r>
            <a:r>
              <a:rPr lang="de-DE" dirty="0"/>
              <a:t> Strecken zu untersuchen</a:t>
            </a:r>
          </a:p>
          <a:p>
            <a:pPr lvl="1"/>
            <a:r>
              <a:rPr lang="de-DE" b="1" dirty="0"/>
              <a:t>mehrere</a:t>
            </a:r>
            <a:r>
              <a:rPr lang="de-DE" dirty="0"/>
              <a:t> Richtung &amp; Etagenebenen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5C8C7E1-3DD3-524B-962D-4A395D3E3480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6DDE3C-B86B-F042-AEEE-1E5780A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42" y="2630311"/>
            <a:ext cx="8317887" cy="23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dirty="0"/>
              <a:t>Verarbeitung der Daten</a:t>
            </a:r>
          </a:p>
          <a:p>
            <a:endParaRPr lang="de-DE" dirty="0"/>
          </a:p>
          <a:p>
            <a:r>
              <a:rPr lang="de-DE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813297"/>
            <a:ext cx="7492181" cy="38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b="1" dirty="0"/>
              <a:t>Verarbeitung der Daten</a:t>
            </a:r>
          </a:p>
          <a:p>
            <a:endParaRPr lang="de-DE" dirty="0"/>
          </a:p>
          <a:p>
            <a:r>
              <a:rPr lang="de-DE" b="1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813297"/>
            <a:ext cx="7492181" cy="38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405F6-5D67-964D-B0D7-7662B14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 der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BBC918-848C-BF48-9985-5BD98223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4E051-DB36-8242-89AA-1EA9FDF83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18BB61-46BF-F74A-B27A-E3C8E4DAEE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4973298" cy="5198760"/>
          </a:xfrm>
        </p:spPr>
        <p:txBody>
          <a:bodyPr/>
          <a:lstStyle/>
          <a:p>
            <a:r>
              <a:rPr lang="de-DE" dirty="0" err="1"/>
              <a:t>Gradientenbild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Treshold</a:t>
            </a:r>
            <a:r>
              <a:rPr lang="de-DE" dirty="0"/>
              <a:t>-Verfahren</a:t>
            </a:r>
          </a:p>
          <a:p>
            <a:pPr lvl="1"/>
            <a:r>
              <a:rPr lang="de-DE" dirty="0"/>
              <a:t>Unterdrückung der durch die synth. Lichter entstandenen </a:t>
            </a:r>
            <a:r>
              <a:rPr lang="de-DE" b="1" dirty="0"/>
              <a:t>Artefakte</a:t>
            </a:r>
          </a:p>
          <a:p>
            <a:pPr lvl="1"/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2F530F-680E-E041-96A6-E0EB4B68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970810"/>
            <a:ext cx="6961117" cy="13847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6B8A6C-36EE-1943-A496-7C742CB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2762411"/>
            <a:ext cx="6935388" cy="356041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A71855A-4705-BB49-AFCB-9D86C4557E91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8374425F-0750-0A44-A20E-E92959A3C3BA}"/>
              </a:ext>
            </a:extLst>
          </p:cNvPr>
          <p:cNvSpPr/>
          <p:nvPr/>
        </p:nvSpPr>
        <p:spPr>
          <a:xfrm>
            <a:off x="1288026" y="4286865"/>
            <a:ext cx="2546555" cy="9242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117882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97C75-F26F-684B-BFBE-0D847666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2D406D-448A-FF4D-AFF6-DB24B5A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5CCFAB-E5AF-A947-B554-A47B77AB1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AF1D60-44CE-DD41-9D95-22EAF008B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6714985" cy="5198760"/>
          </a:xfrm>
        </p:spPr>
        <p:txBody>
          <a:bodyPr/>
          <a:lstStyle/>
          <a:p>
            <a:r>
              <a:rPr lang="de-DE" b="1" dirty="0"/>
              <a:t>Ziel: länger</a:t>
            </a:r>
            <a:r>
              <a:rPr lang="de-DE" dirty="0"/>
              <a:t>, in mehrere </a:t>
            </a:r>
            <a:r>
              <a:rPr lang="de-DE" b="1" dirty="0"/>
              <a:t>Richtungen</a:t>
            </a:r>
            <a:r>
              <a:rPr lang="de-DE" dirty="0"/>
              <a:t> verlaufend und auf mehrere </a:t>
            </a:r>
            <a:r>
              <a:rPr lang="de-DE" b="1" dirty="0"/>
              <a:t>Etagenebenen</a:t>
            </a:r>
            <a:r>
              <a:rPr lang="de-DE" dirty="0"/>
              <a:t> erstreckend</a:t>
            </a:r>
          </a:p>
          <a:p>
            <a:endParaRPr lang="de-DE" dirty="0"/>
          </a:p>
          <a:p>
            <a:r>
              <a:rPr lang="de-DE" dirty="0"/>
              <a:t>Daten erhoben:</a:t>
            </a:r>
          </a:p>
          <a:p>
            <a:pPr lvl="1"/>
            <a:r>
              <a:rPr lang="de-DE" dirty="0"/>
              <a:t>nördliche Hälfe des 6. Stockwerkes des ICs</a:t>
            </a:r>
          </a:p>
          <a:p>
            <a:pPr lvl="1"/>
            <a:r>
              <a:rPr lang="de-DE" dirty="0"/>
              <a:t>Seminargebäude der Hochschule Bochum (HS)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F74C23-9993-D445-B632-579C941B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8" y="4424208"/>
            <a:ext cx="5950108" cy="19937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C016BA6-63D5-F34A-BD8F-5D2BAE7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4" y="893139"/>
            <a:ext cx="5219430" cy="552482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6147B74-9586-B649-A61B-C07ECC8FD805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C2D52-72E3-6741-ADF1-F066AEB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F37704-8DE6-2A4B-ADFF-79CE288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EDD4B-D8E9-944D-87B9-9B8642FD1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882CFA-3474-0742-B47B-C675F0C8F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Evaluationsergebnis </a:t>
            </a:r>
          </a:p>
          <a:p>
            <a:pPr lvl="1"/>
            <a:r>
              <a:rPr lang="de-DE" dirty="0"/>
              <a:t>werden anhand der Positionsfehler verglichen</a:t>
            </a:r>
          </a:p>
          <a:p>
            <a:endParaRPr lang="de-DE" dirty="0"/>
          </a:p>
          <a:p>
            <a:r>
              <a:rPr lang="de-DE" b="1" dirty="0"/>
              <a:t>Akkuratesse </a:t>
            </a:r>
            <a:r>
              <a:rPr lang="de-DE" dirty="0"/>
              <a:t>eines Netzwerkes gibt an:</a:t>
            </a:r>
          </a:p>
          <a:p>
            <a:pPr lvl="1"/>
            <a:r>
              <a:rPr lang="de-DE" dirty="0"/>
              <a:t>Median der Evaluationsergebnisse</a:t>
            </a:r>
          </a:p>
          <a:p>
            <a:pPr lvl="1"/>
            <a:endParaRPr lang="de-DE" dirty="0"/>
          </a:p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1.: </a:t>
            </a:r>
            <a:r>
              <a:rPr lang="de-DE" dirty="0" err="1"/>
              <a:t>Gradientenbilder</a:t>
            </a:r>
            <a:r>
              <a:rPr lang="de-DE" dirty="0"/>
              <a:t> der korrespondierenden </a:t>
            </a:r>
            <a:r>
              <a:rPr lang="de-DE" b="1" dirty="0"/>
              <a:t>synthetischen Evaluationsdaten</a:t>
            </a:r>
          </a:p>
          <a:p>
            <a:pPr lvl="1"/>
            <a:r>
              <a:rPr lang="de-DE" dirty="0"/>
              <a:t>2.: </a:t>
            </a:r>
            <a:r>
              <a:rPr lang="de-DE" dirty="0" err="1"/>
              <a:t>Gradientenbilder</a:t>
            </a:r>
            <a:r>
              <a:rPr lang="de-DE" dirty="0"/>
              <a:t> der </a:t>
            </a:r>
            <a:r>
              <a:rPr lang="de-DE" b="1" dirty="0"/>
              <a:t>realen Evaluationsdaten</a:t>
            </a:r>
          </a:p>
          <a:p>
            <a:pPr lvl="1"/>
            <a:endParaRPr lang="de-DE" b="1" dirty="0"/>
          </a:p>
          <a:p>
            <a:r>
              <a:rPr lang="de-DE" dirty="0"/>
              <a:t>Referenzwert</a:t>
            </a:r>
            <a:endParaRPr lang="de-DE" b="1" dirty="0"/>
          </a:p>
          <a:p>
            <a:pPr lvl="1"/>
            <a:r>
              <a:rPr lang="de-DE" dirty="0"/>
              <a:t>erhaltene Werte bei der Hyperparameterbestimmung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1FA9AB-3753-2041-8152-A9F2BB18136C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IC-loop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30m großen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Die Orientierung als die Aufnahmerichtung der </a:t>
            </a:r>
            <a:r>
              <a:rPr lang="de-DE" b="1" dirty="0"/>
              <a:t>unteren horizontalen Strecke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94" y="893139"/>
            <a:ext cx="3517900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1402585"/>
            <a:ext cx="7458759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1.93m, 4.26°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id="{9C724038-1595-AF4E-A8AF-499A0D4CFB46}"/>
              </a:ext>
            </a:extLst>
          </p:cNvPr>
          <p:cNvSpPr/>
          <p:nvPr/>
        </p:nvSpPr>
        <p:spPr>
          <a:xfrm>
            <a:off x="5450305" y="2461718"/>
            <a:ext cx="1395663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393"/>
      </p:ext>
    </p:extLst>
  </p:cSld>
  <p:clrMapOvr>
    <a:masterClrMapping/>
  </p:clrMapOvr>
</p:sld>
</file>

<file path=ppt/theme/theme1.xml><?xml version="1.0" encoding="utf-8"?>
<a:theme xmlns:a="http://schemas.openxmlformats.org/drawingml/2006/main" name="Kolloquium">
  <a:themeElements>
    <a:clrScheme name="RUB">
      <a:dk1>
        <a:srgbClr val="003560"/>
      </a:dk1>
      <a:lt1>
        <a:srgbClr val="E7E7E7"/>
      </a:lt1>
      <a:dk2>
        <a:srgbClr val="00356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7051CCCD-5D9D-4AB6-88A9-57155298ABD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627A13-A711-4245-B1B7-39DE081CC9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Macintosh PowerPoint</Application>
  <PresentationFormat>Breitbild</PresentationFormat>
  <Paragraphs>273</Paragraphs>
  <Slides>27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Kolloquium</vt:lpstr>
      <vt:lpstr>PowerPoint-Präsentation</vt:lpstr>
      <vt:lpstr>Einleitung</vt:lpstr>
      <vt:lpstr>S. der Forschung &amp; Grundlagen</vt:lpstr>
      <vt:lpstr>Methodik</vt:lpstr>
      <vt:lpstr>Methodik</vt:lpstr>
      <vt:lpstr>Verarbeitung der Daten</vt:lpstr>
      <vt:lpstr>Datensätze</vt:lpstr>
      <vt:lpstr>Ergebnisse</vt:lpstr>
      <vt:lpstr>IC-loop</vt:lpstr>
      <vt:lpstr>HS-gamma</vt:lpstr>
      <vt:lpstr>HS-stairs-up</vt:lpstr>
      <vt:lpstr>HS-stairs-down</vt:lpstr>
      <vt:lpstr>Diskussion</vt:lpstr>
      <vt:lpstr>Diskussion</vt:lpstr>
      <vt:lpstr>Diskussion der Ergebnisse</vt:lpstr>
      <vt:lpstr>Diskussion der Ergebnisse</vt:lpstr>
      <vt:lpstr>Diskussion der Ergebnisse</vt:lpstr>
      <vt:lpstr>Fazit</vt:lpstr>
      <vt:lpstr>Fazit</vt:lpstr>
      <vt:lpstr>PowerPoint-Präsentation</vt:lpstr>
      <vt:lpstr>CNN Architektur</vt:lpstr>
      <vt:lpstr>Erhebung der realen Daten</vt:lpstr>
      <vt:lpstr>Generierung der synth. Daten</vt:lpstr>
      <vt:lpstr>Trainingsparameter</vt:lpstr>
      <vt:lpstr>Zusammenfassung</vt:lpstr>
      <vt:lpstr>D. der angewandten Methodik</vt:lpstr>
      <vt:lpstr>Empf. für weiterf. Forschungen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Vonk</dc:creator>
  <cp:lastModifiedBy>abdullah.sahin@rub.de</cp:lastModifiedBy>
  <cp:revision>490</cp:revision>
  <cp:lastPrinted>2019-09-14T11:31:42Z</cp:lastPrinted>
  <dcterms:created xsi:type="dcterms:W3CDTF">2018-07-23T01:38:34Z</dcterms:created>
  <dcterms:modified xsi:type="dcterms:W3CDTF">2019-09-22T20:54:42Z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