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3" r:id="rId17"/>
    <p:sldId id="272" r:id="rId18"/>
    <p:sldId id="276" r:id="rId19"/>
    <p:sldId id="271" r:id="rId20"/>
    <p:sldId id="275" r:id="rId21"/>
    <p:sldId id="277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9E37"/>
    <a:srgbClr val="E701FF"/>
    <a:srgbClr val="6C1A00"/>
    <a:srgbClr val="202E54"/>
    <a:srgbClr val="FF2549"/>
    <a:srgbClr val="1D3A00"/>
    <a:srgbClr val="007033"/>
    <a:srgbClr val="5EEC3C"/>
    <a:srgbClr val="9900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85" d="100"/>
          <a:sy n="85" d="100"/>
        </p:scale>
        <p:origin x="9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1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19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66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72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87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67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9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8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4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8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2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1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0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6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75890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urat.simsek@uottawa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ELG 5255</a:t>
            </a:r>
            <a:br>
              <a:rPr lang="en-US" dirty="0"/>
            </a:br>
            <a:r>
              <a:rPr lang="en-US" dirty="0"/>
              <a:t>Applied ML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Murat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Simsek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500" b="1" dirty="0">
                <a:hlinkClick r:id="rId2"/>
              </a:rPr>
              <a:t>murat.simsek@uottawa.ca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Dimensionality Reduction Techniques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D70810F7-B165-46BB-8EB7-D2E76EB5DA69}"/>
              </a:ext>
            </a:extLst>
          </p:cNvPr>
          <p:cNvSpPr txBox="1">
            <a:spLocks/>
          </p:cNvSpPr>
          <p:nvPr/>
        </p:nvSpPr>
        <p:spPr>
          <a:xfrm>
            <a:off x="2586835" y="1924575"/>
            <a:ext cx="3894283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>
                <a:solidFill>
                  <a:srgbClr val="002060"/>
                </a:solidFill>
              </a:rPr>
              <a:t>Principal Component Analysis (PCA)</a:t>
            </a:r>
            <a:endParaRPr lang="en-US" sz="1600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6D839-D02E-4705-A835-5B669C824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681" y="2574103"/>
            <a:ext cx="2901395" cy="2051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984A78-A24F-4827-84E5-14717617A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7120" y="2571750"/>
            <a:ext cx="2759225" cy="2051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639722-5D3C-4727-B3E2-03067701E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7641" y="2571750"/>
            <a:ext cx="2901395" cy="20514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0766B9-2623-49B3-BA3D-C3B26B6FB59F}"/>
              </a:ext>
            </a:extLst>
          </p:cNvPr>
          <p:cNvSpPr txBox="1"/>
          <p:nvPr/>
        </p:nvSpPr>
        <p:spPr>
          <a:xfrm>
            <a:off x="6175403" y="4003212"/>
            <a:ext cx="27592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Best Accuracy: 0.976</a:t>
            </a:r>
            <a:br>
              <a:rPr lang="en-GB" sz="11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</a:br>
            <a:r>
              <a:rPr lang="en-GB" sz="11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Best number of Components: 9 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3F5AE7-44F2-4928-AB2E-128D192CF575}"/>
              </a:ext>
            </a:extLst>
          </p:cNvPr>
          <p:cNvSpPr txBox="1"/>
          <p:nvPr/>
        </p:nvSpPr>
        <p:spPr>
          <a:xfrm>
            <a:off x="3187120" y="4003212"/>
            <a:ext cx="27592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Best Accuracy:  0.636</a:t>
            </a:r>
            <a:br>
              <a:rPr lang="en-GB" sz="11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</a:br>
            <a:r>
              <a:rPr lang="en-GB" sz="11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Best number of Components: 3 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9EE063-48BB-4908-88C3-C72FF798FEC7}"/>
              </a:ext>
            </a:extLst>
          </p:cNvPr>
          <p:cNvSpPr txBox="1"/>
          <p:nvPr/>
        </p:nvSpPr>
        <p:spPr>
          <a:xfrm>
            <a:off x="143555" y="4003211"/>
            <a:ext cx="27592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Best Accuracy: 0.660</a:t>
            </a:r>
            <a:br>
              <a:rPr lang="en-GB" sz="11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</a:br>
            <a:r>
              <a:rPr lang="en-GB" sz="11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Best number of Components: 9 </a:t>
            </a:r>
            <a:endParaRPr lang="en-GB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445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Dimensionality Reduction Techniques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8D7582-48B9-472E-879A-2E5CA31EA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05" y="2439750"/>
            <a:ext cx="3682941" cy="2371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3D1501-3BB7-4DB1-85A6-98E0F01F8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53045"/>
            <a:ext cx="3970330" cy="2544621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7175D6F4-7619-4464-9518-6AA55A891306}"/>
              </a:ext>
            </a:extLst>
          </p:cNvPr>
          <p:cNvSpPr txBox="1">
            <a:spLocks/>
          </p:cNvSpPr>
          <p:nvPr/>
        </p:nvSpPr>
        <p:spPr>
          <a:xfrm>
            <a:off x="1976015" y="1655520"/>
            <a:ext cx="6108200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i="1" dirty="0">
                <a:solidFill>
                  <a:srgbClr val="002060"/>
                </a:solidFill>
              </a:rPr>
              <a:t>t-distributed stochastic neighbour embedding(T-SNE)</a:t>
            </a:r>
            <a:endParaRPr lang="en-US" sz="16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357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Dimensionality Reduction Techniques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175D6F4-7619-4464-9518-6AA55A891306}"/>
              </a:ext>
            </a:extLst>
          </p:cNvPr>
          <p:cNvSpPr txBox="1">
            <a:spLocks/>
          </p:cNvSpPr>
          <p:nvPr/>
        </p:nvSpPr>
        <p:spPr>
          <a:xfrm>
            <a:off x="754375" y="1655520"/>
            <a:ext cx="8093365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 dirty="0">
                <a:solidFill>
                  <a:srgbClr val="002060"/>
                </a:solidFill>
              </a:rPr>
              <a:t>Baseline vs Over/Under Sampling vs Dimensionality Reduction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5CF55-133E-41BA-B036-301882691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96" y="2328023"/>
            <a:ext cx="6201080" cy="259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99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Stacking Techniques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585082-6A73-4C19-9FC8-C027AEDC6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121" y="2137355"/>
            <a:ext cx="2366662" cy="2596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145A2-951C-4C4F-838E-7905C57A7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7069" y="2113635"/>
            <a:ext cx="2311211" cy="25777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EEC62C-FA3C-495C-9581-3351F4BF8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9748" y="2055133"/>
            <a:ext cx="2320088" cy="260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91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Stacking Techniques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52349-2C08-4A7D-B8D0-4F120CEF2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05" y="1808225"/>
            <a:ext cx="6136922" cy="3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9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Classifier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260" y="1874537"/>
            <a:ext cx="3512215" cy="325932"/>
          </a:xfrm>
        </p:spPr>
        <p:txBody>
          <a:bodyPr>
            <a:noAutofit/>
          </a:bodyPr>
          <a:lstStyle/>
          <a:p>
            <a:r>
              <a:rPr lang="en-US" sz="1400" i="1" dirty="0">
                <a:solidFill>
                  <a:srgbClr val="002060"/>
                </a:solidFill>
              </a:rPr>
              <a:t>Need more computational power 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199" t="7225" r="6420" b="6069"/>
          <a:stretch/>
        </p:blipFill>
        <p:spPr>
          <a:xfrm>
            <a:off x="448965" y="2509371"/>
            <a:ext cx="2777667" cy="196070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6590" y="1851624"/>
            <a:ext cx="3592811" cy="348845"/>
          </a:xfrm>
        </p:spPr>
        <p:txBody>
          <a:bodyPr>
            <a:noAutofit/>
          </a:bodyPr>
          <a:lstStyle/>
          <a:p>
            <a:r>
              <a:rPr lang="en-US" sz="1400" i="1" dirty="0">
                <a:solidFill>
                  <a:srgbClr val="002060"/>
                </a:solidFill>
              </a:rPr>
              <a:t>Tune hyperparmeters using grid search 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015368" y="2509371"/>
            <a:ext cx="2363198" cy="18948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398" y="2509371"/>
            <a:ext cx="2556602" cy="196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74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Performance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8230" y="1841127"/>
            <a:ext cx="3205806" cy="376227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Average of 10 runs accuracies as a base accuracy for next step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2490" y="2640376"/>
            <a:ext cx="2034973" cy="395940"/>
          </a:xfrm>
        </p:spPr>
        <p:txBody>
          <a:bodyPr>
            <a:noAutofit/>
          </a:bodyPr>
          <a:lstStyle/>
          <a:p>
            <a:r>
              <a:rPr lang="en-US" sz="1200" i="1" dirty="0">
                <a:solidFill>
                  <a:srgbClr val="002060"/>
                </a:solidFill>
              </a:rPr>
              <a:t>Accuracies for 10 runs 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46345" y="2400075"/>
            <a:ext cx="2595985" cy="2652014"/>
          </a:xfrm>
          <a:prstGeom prst="rect">
            <a:avLst/>
          </a:prstGeom>
        </p:spPr>
      </p:pic>
      <p:sp>
        <p:nvSpPr>
          <p:cNvPr id="9" name="Text Placeholder 4"/>
          <p:cNvSpPr txBox="1">
            <a:spLocks/>
          </p:cNvSpPr>
          <p:nvPr/>
        </p:nvSpPr>
        <p:spPr>
          <a:xfrm>
            <a:off x="237302" y="1784830"/>
            <a:ext cx="3898220" cy="3438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Tune hyperparmeters with GridSearchCV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785" y="3088821"/>
            <a:ext cx="2595987" cy="1941009"/>
          </a:xfrm>
          <a:prstGeom prst="rect">
            <a:avLst/>
          </a:prstGeom>
        </p:spPr>
      </p:pic>
      <p:sp>
        <p:nvSpPr>
          <p:cNvPr id="15" name="Text Placeholder 4"/>
          <p:cNvSpPr txBox="1">
            <a:spLocks/>
          </p:cNvSpPr>
          <p:nvPr/>
        </p:nvSpPr>
        <p:spPr>
          <a:xfrm>
            <a:off x="308359" y="1556043"/>
            <a:ext cx="3664920" cy="5725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5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solidFill>
                  <a:srgbClr val="002060"/>
                </a:solidFill>
              </a:rPr>
              <a:t>Tune for activation function and learning rate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02" y="2215802"/>
            <a:ext cx="4701452" cy="36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38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535" y="1728796"/>
            <a:ext cx="7089221" cy="305411"/>
          </a:xfrm>
        </p:spPr>
        <p:txBody>
          <a:bodyPr>
            <a:noAutofit/>
          </a:bodyPr>
          <a:lstStyle/>
          <a:p>
            <a:r>
              <a:rPr lang="en-US" sz="1600" i="1" dirty="0">
                <a:solidFill>
                  <a:srgbClr val="002060"/>
                </a:solidFill>
              </a:rPr>
              <a:t>Wrapper method to select best feature combination to train MLP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066" y="2266340"/>
            <a:ext cx="2901395" cy="22584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655" y="2180984"/>
            <a:ext cx="3263587" cy="26702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242" y="2272147"/>
            <a:ext cx="2456335" cy="248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87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with SOM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23" y="2137176"/>
            <a:ext cx="3618868" cy="432197"/>
          </a:xfrm>
        </p:spPr>
        <p:txBody>
          <a:bodyPr/>
          <a:lstStyle/>
          <a:p>
            <a:r>
              <a:rPr lang="en-US" sz="1400" i="1" dirty="0">
                <a:solidFill>
                  <a:srgbClr val="002060"/>
                </a:solidFill>
              </a:rPr>
              <a:t>Add the clustering results as a new feature to the selected features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13885" y="1947437"/>
            <a:ext cx="4812502" cy="291488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44691" y="3446076"/>
            <a:ext cx="3619500" cy="980985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260" y="2877160"/>
            <a:ext cx="3054100" cy="372816"/>
          </a:xfrm>
        </p:spPr>
        <p:txBody>
          <a:bodyPr>
            <a:noAutofit/>
          </a:bodyPr>
          <a:lstStyle/>
          <a:p>
            <a:r>
              <a:rPr lang="en-US" sz="1200" i="1" dirty="0">
                <a:solidFill>
                  <a:srgbClr val="002060"/>
                </a:solidFill>
              </a:rPr>
              <a:t>Best number of cluster  is  4 </a:t>
            </a:r>
          </a:p>
        </p:txBody>
      </p:sp>
    </p:spTree>
    <p:extLst>
      <p:ext uri="{BB962C8B-B14F-4D97-AF65-F5344CB8AC3E}">
        <p14:creationId xmlns:p14="http://schemas.microsoft.com/office/powerpoint/2010/main" val="4032944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739290"/>
            <a:ext cx="6571060" cy="530223"/>
          </a:xfrm>
        </p:spPr>
        <p:txBody>
          <a:bodyPr/>
          <a:lstStyle/>
          <a:p>
            <a:r>
              <a:rPr lang="en-US" sz="2000" i="1" dirty="0"/>
              <a:t>Tune the number of hidden layers and neurons 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670" y="1960928"/>
            <a:ext cx="1832460" cy="2833008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266590" y="1960930"/>
            <a:ext cx="2293035" cy="28330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165" y="1960930"/>
            <a:ext cx="2376834" cy="28330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4131" y="1960929"/>
            <a:ext cx="1832460" cy="283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5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1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r>
              <a:rPr lang="en-US" sz="1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LR, SVM and AdaBoost</a:t>
            </a:r>
          </a:p>
          <a:p>
            <a:r>
              <a:rPr lang="en-US" sz="1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Over/Under sampling techniques</a:t>
            </a:r>
          </a:p>
          <a:p>
            <a:r>
              <a:rPr lang="en-US" sz="1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 Techniques</a:t>
            </a:r>
          </a:p>
          <a:p>
            <a:r>
              <a:rPr lang="en-US" sz="1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Stacking Techniques</a:t>
            </a:r>
          </a:p>
          <a:p>
            <a:r>
              <a:rPr lang="en-US" sz="1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 Classifier with initial hyperparameters</a:t>
            </a:r>
          </a:p>
          <a:p>
            <a:r>
              <a:rPr lang="en-US" sz="1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r>
              <a:rPr lang="en-US" sz="1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with SOM </a:t>
            </a:r>
          </a:p>
          <a:p>
            <a:r>
              <a:rPr lang="en-US" sz="1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Tune hyperparameters</a:t>
            </a:r>
          </a:p>
          <a:p>
            <a:r>
              <a:rPr lang="en-US" sz="1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 Classifier with Tuned Parameters </a:t>
            </a:r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i="1" dirty="0"/>
              <a:t>Best number of layers and neurons for MLP Classifier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7080" y="1808225"/>
            <a:ext cx="7177135" cy="309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07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900" y="1960930"/>
            <a:ext cx="6566315" cy="2748690"/>
          </a:xfrm>
        </p:spPr>
        <p:txBody>
          <a:bodyPr>
            <a:normAutofit/>
          </a:bodyPr>
          <a:lstStyle/>
          <a:p>
            <a:r>
              <a:rPr lang="en-US" sz="1400" i="1" dirty="0">
                <a:solidFill>
                  <a:srgbClr val="002060"/>
                </a:solidFill>
              </a:rPr>
              <a:t>Resampling techniques can help in solving the imbalanced data.</a:t>
            </a:r>
          </a:p>
          <a:p>
            <a:r>
              <a:rPr lang="en-US" sz="1400" i="1" dirty="0">
                <a:solidFill>
                  <a:srgbClr val="002060"/>
                </a:solidFill>
              </a:rPr>
              <a:t>Dimensionality reduction (PCA) helps in improving the model ‘s performance.</a:t>
            </a:r>
          </a:p>
          <a:p>
            <a:r>
              <a:rPr lang="en-US" sz="1400" i="1" dirty="0">
                <a:solidFill>
                  <a:srgbClr val="002060"/>
                </a:solidFill>
              </a:rPr>
              <a:t>Pipelines with stacking improves the accuracy of the models.</a:t>
            </a:r>
            <a:br>
              <a:rPr lang="en-US" sz="1400" i="1" dirty="0">
                <a:solidFill>
                  <a:srgbClr val="002060"/>
                </a:solidFill>
              </a:rPr>
            </a:br>
            <a:endParaRPr lang="en-US" sz="1400" i="1" dirty="0">
              <a:solidFill>
                <a:srgbClr val="002060"/>
              </a:solidFill>
            </a:endParaRPr>
          </a:p>
          <a:p>
            <a:r>
              <a:rPr lang="en-US" sz="1400" i="1" dirty="0">
                <a:solidFill>
                  <a:srgbClr val="002060"/>
                </a:solidFill>
              </a:rPr>
              <a:t>Combination of feature selection ,clustering and tune the hyperparameters can significantly improve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427127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6" name="Picture 2" descr="Dr. Burak Kantarci- NEXTCON Lab">
            <a:extLst>
              <a:ext uri="{FF2B5EF4-FFF2-40B4-BE49-F238E27FC236}">
                <a16:creationId xmlns:a16="http://schemas.microsoft.com/office/drawing/2014/main" id="{D21BC28E-42A1-48A5-BDD1-E15742866A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115" y="1655520"/>
            <a:ext cx="3655770" cy="110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emicolon || Evolution of AI">
            <a:extLst>
              <a:ext uri="{FF2B5EF4-FFF2-40B4-BE49-F238E27FC236}">
                <a16:creationId xmlns:a16="http://schemas.microsoft.com/office/drawing/2014/main" id="{1DF6D71E-A203-4393-A9C0-A801757A1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015" y="2958660"/>
            <a:ext cx="3655770" cy="205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lassification Problems Real-life Examples - Data Analytics">
            <a:extLst>
              <a:ext uri="{FF2B5EF4-FFF2-40B4-BE49-F238E27FC236}">
                <a16:creationId xmlns:a16="http://schemas.microsoft.com/office/drawing/2014/main" id="{8B800CCE-E665-497C-BB6A-7FBD50468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76" y="2958660"/>
            <a:ext cx="3655770" cy="205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375" y="891995"/>
            <a:ext cx="6571060" cy="530223"/>
          </a:xfrm>
        </p:spPr>
        <p:txBody>
          <a:bodyPr>
            <a:noAutofit/>
          </a:bodyPr>
          <a:lstStyle/>
          <a:p>
            <a:r>
              <a:rPr lang="en-US" sz="2400" dirty="0"/>
              <a:t>Dataset Description</a:t>
            </a:r>
            <a:r>
              <a:rPr lang="en-US" sz="1600" dirty="0"/>
              <a:t>(</a:t>
            </a:r>
            <a:r>
              <a:rPr lang="en-GB" sz="1600" dirty="0"/>
              <a:t>Mobile CrowdSensing Dataset)</a:t>
            </a:r>
            <a:br>
              <a:rPr lang="en-GB" sz="2400" dirty="0"/>
            </a:b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CDE3CD-67AA-4A8D-9DC7-70E76ED2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27" y="1808225"/>
            <a:ext cx="7851838" cy="15089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506139-6E07-4789-AFCA-DD297D8B7B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34"/>
          <a:stretch/>
        </p:blipFill>
        <p:spPr>
          <a:xfrm>
            <a:off x="448965" y="3703144"/>
            <a:ext cx="3899751" cy="8916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806375-55FB-4DB3-B471-AA5337DBA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230" y="3317137"/>
            <a:ext cx="2600271" cy="177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9785" y="739016"/>
            <a:ext cx="6571060" cy="530223"/>
          </a:xfrm>
        </p:spPr>
        <p:txBody>
          <a:bodyPr>
            <a:normAutofit/>
          </a:bodyPr>
          <a:lstStyle/>
          <a:p>
            <a:r>
              <a:rPr lang="en-US" dirty="0"/>
              <a:t>LR, SVM, AdaBoost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585082-6A73-4C19-9FC8-C027AEDC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98" y="2355975"/>
            <a:ext cx="2344065" cy="2462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145A2-951C-4C4F-838E-7905C57A7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835" y="2355975"/>
            <a:ext cx="2195927" cy="2462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EEC62C-FA3C-495C-9581-3351F4BF8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962" y="2355975"/>
            <a:ext cx="2215618" cy="24624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9CDAE0-1EA5-4D11-A10E-1E0EC01E7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465" y="2355974"/>
            <a:ext cx="2039855" cy="2462452"/>
          </a:xfrm>
          <a:prstGeom prst="rect">
            <a:avLst/>
          </a:prstGeom>
        </p:spPr>
      </p:pic>
      <p:sp>
        <p:nvSpPr>
          <p:cNvPr id="18" name="Title 3">
            <a:extLst>
              <a:ext uri="{FF2B5EF4-FFF2-40B4-BE49-F238E27FC236}">
                <a16:creationId xmlns:a16="http://schemas.microsoft.com/office/drawing/2014/main" id="{D70810F7-B165-46BB-8EB7-D2E76EB5DA69}"/>
              </a:ext>
            </a:extLst>
          </p:cNvPr>
          <p:cNvSpPr txBox="1">
            <a:spLocks/>
          </p:cNvSpPr>
          <p:nvPr/>
        </p:nvSpPr>
        <p:spPr>
          <a:xfrm>
            <a:off x="2034072" y="1655520"/>
            <a:ext cx="5497380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>
                <a:solidFill>
                  <a:srgbClr val="002060"/>
                </a:solidFill>
              </a:rPr>
              <a:t>Original data without any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203188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Over/Under Sampling Techniques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585082-6A73-4C19-9FC8-C027AEDC6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555" y="2274734"/>
            <a:ext cx="2441843" cy="2658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145A2-951C-4C4F-838E-7905C57A7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0781" y="2223952"/>
            <a:ext cx="2401930" cy="2668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EEC62C-FA3C-495C-9581-3351F4BF8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4460" y="2266340"/>
            <a:ext cx="2330486" cy="2626422"/>
          </a:xfrm>
          <a:prstGeom prst="rect">
            <a:avLst/>
          </a:prstGeom>
        </p:spPr>
      </p:pic>
      <p:sp>
        <p:nvSpPr>
          <p:cNvPr id="18" name="Title 3">
            <a:extLst>
              <a:ext uri="{FF2B5EF4-FFF2-40B4-BE49-F238E27FC236}">
                <a16:creationId xmlns:a16="http://schemas.microsoft.com/office/drawing/2014/main" id="{D70810F7-B165-46BB-8EB7-D2E76EB5DA69}"/>
              </a:ext>
            </a:extLst>
          </p:cNvPr>
          <p:cNvSpPr txBox="1">
            <a:spLocks/>
          </p:cNvSpPr>
          <p:nvPr/>
        </p:nvSpPr>
        <p:spPr>
          <a:xfrm>
            <a:off x="2586835" y="1655520"/>
            <a:ext cx="4653399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i="1" dirty="0">
                <a:solidFill>
                  <a:srgbClr val="002060"/>
                </a:solidFill>
              </a:rPr>
              <a:t>Synthetic Minority Oversampling Technique (SMOTE)</a:t>
            </a:r>
            <a:endParaRPr lang="en-US" sz="14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23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Over/Under Sampling Techniques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585082-6A73-4C19-9FC8-C027AEDC6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6260" y="2266340"/>
            <a:ext cx="2366662" cy="2658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145A2-951C-4C4F-838E-7905C57A7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3128" y="2256143"/>
            <a:ext cx="2360386" cy="2668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EEC62C-FA3C-495C-9581-3351F4BF8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4460" y="2256143"/>
            <a:ext cx="2330486" cy="2603929"/>
          </a:xfrm>
          <a:prstGeom prst="rect">
            <a:avLst/>
          </a:prstGeom>
        </p:spPr>
      </p:pic>
      <p:sp>
        <p:nvSpPr>
          <p:cNvPr id="18" name="Title 3">
            <a:extLst>
              <a:ext uri="{FF2B5EF4-FFF2-40B4-BE49-F238E27FC236}">
                <a16:creationId xmlns:a16="http://schemas.microsoft.com/office/drawing/2014/main" id="{D70810F7-B165-46BB-8EB7-D2E76EB5DA69}"/>
              </a:ext>
            </a:extLst>
          </p:cNvPr>
          <p:cNvSpPr txBox="1">
            <a:spLocks/>
          </p:cNvSpPr>
          <p:nvPr/>
        </p:nvSpPr>
        <p:spPr>
          <a:xfrm>
            <a:off x="2586835" y="1655520"/>
            <a:ext cx="4199693" cy="414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i="1" dirty="0">
                <a:solidFill>
                  <a:srgbClr val="002060"/>
                </a:solidFill>
              </a:rPr>
              <a:t>Adaptive Synthetic Sampling (ADASYN)</a:t>
            </a:r>
            <a:endParaRPr lang="en-US" sz="16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21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Over/Under Sampling Techniques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585082-6A73-4C19-9FC8-C027AEDC6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012" y="2315935"/>
            <a:ext cx="2366662" cy="26499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145A2-951C-4C4F-838E-7905C57A7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7655" y="2346978"/>
            <a:ext cx="2360386" cy="2587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EEC62C-FA3C-495C-9581-3351F4BF8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4460" y="2305849"/>
            <a:ext cx="2320088" cy="2603929"/>
          </a:xfrm>
          <a:prstGeom prst="rect">
            <a:avLst/>
          </a:prstGeom>
        </p:spPr>
      </p:pic>
      <p:sp>
        <p:nvSpPr>
          <p:cNvPr id="18" name="Title 3">
            <a:extLst>
              <a:ext uri="{FF2B5EF4-FFF2-40B4-BE49-F238E27FC236}">
                <a16:creationId xmlns:a16="http://schemas.microsoft.com/office/drawing/2014/main" id="{D70810F7-B165-46BB-8EB7-D2E76EB5DA69}"/>
              </a:ext>
            </a:extLst>
          </p:cNvPr>
          <p:cNvSpPr txBox="1">
            <a:spLocks/>
          </p:cNvSpPr>
          <p:nvPr/>
        </p:nvSpPr>
        <p:spPr>
          <a:xfrm>
            <a:off x="2973672" y="1655520"/>
            <a:ext cx="3436168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i="1" dirty="0">
                <a:solidFill>
                  <a:srgbClr val="002060"/>
                </a:solidFill>
              </a:rPr>
              <a:t>Random Under Sampling</a:t>
            </a:r>
            <a:endParaRPr lang="en-US" sz="16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75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Over/Under Sampling Techniques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5C70F-3C7B-428A-AF60-0DBA1BE08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" y="2266340"/>
            <a:ext cx="4378920" cy="2360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E014A6-2201-4A75-A5F4-3AF69984B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780" y="2266340"/>
            <a:ext cx="4318220" cy="2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54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0</TotalTime>
  <Words>318</Words>
  <Application>Microsoft Office PowerPoint</Application>
  <PresentationFormat>On-screen Show (16:9)</PresentationFormat>
  <Paragraphs>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Courier New</vt:lpstr>
      <vt:lpstr>Times New Roman</vt:lpstr>
      <vt:lpstr>Wingdings 3</vt:lpstr>
      <vt:lpstr>Ion Boardroom</vt:lpstr>
      <vt:lpstr>ELG 5255 Applied ML Project</vt:lpstr>
      <vt:lpstr>Agenda</vt:lpstr>
      <vt:lpstr>Introduction</vt:lpstr>
      <vt:lpstr>Dataset Description(Mobile CrowdSensing Dataset) </vt:lpstr>
      <vt:lpstr>LR, SVM, AdaBoost</vt:lpstr>
      <vt:lpstr>Over/Under Sampling Techniques</vt:lpstr>
      <vt:lpstr>Over/Under Sampling Techniques</vt:lpstr>
      <vt:lpstr>Over/Under Sampling Techniques</vt:lpstr>
      <vt:lpstr>Over/Under Sampling Techniques</vt:lpstr>
      <vt:lpstr>Dimensionality Reduction Techniques</vt:lpstr>
      <vt:lpstr>Dimensionality Reduction Techniques</vt:lpstr>
      <vt:lpstr>Dimensionality Reduction Techniques</vt:lpstr>
      <vt:lpstr>Stacking Techniques</vt:lpstr>
      <vt:lpstr>Stacking Techniques</vt:lpstr>
      <vt:lpstr>MLP Classifier </vt:lpstr>
      <vt:lpstr>Initial Performance </vt:lpstr>
      <vt:lpstr>Feature Selection </vt:lpstr>
      <vt:lpstr>Clustering with SOM </vt:lpstr>
      <vt:lpstr>Tune the number of hidden layers and neurons </vt:lpstr>
      <vt:lpstr>Best number of layers and neurons for MLP Classifier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2021-12-13T06:23:25Z</dcterms:modified>
</cp:coreProperties>
</file>