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ebm" ContentType="audi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567" r:id="rId5"/>
    <p:sldId id="303" r:id="rId6"/>
    <p:sldId id="626" r:id="rId7"/>
    <p:sldId id="628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148"/>
    <a:srgbClr val="F4F8FB"/>
    <a:srgbClr val="D1D1CF"/>
    <a:srgbClr val="1E1E1E"/>
    <a:srgbClr val="00C3A6"/>
    <a:srgbClr val="FDE0D3"/>
    <a:srgbClr val="438018"/>
    <a:srgbClr val="FFF5D5"/>
    <a:srgbClr val="F7F7F7"/>
    <a:srgbClr val="FF8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8845A-382A-6FE8-3100-98D7DA87B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75A6-FB45-6584-3F91-DEA9234754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A337F-7ED4-42AE-B920-7FB96DE012B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29F4-C305-A4D2-10EA-9DE88C1A4C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DD71B-5A7D-0B65-A979-0645781E6A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48E21-638F-4911-BC4C-7F2E060A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4FDA-89E9-4666-B923-CAECE7EE460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A11F-9F2A-4DB4-829F-C7933312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02F-45D4-4017-B94E-83132B48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448D-0CFA-57DE-FD73-C438B2FC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1199-2246-73A0-E6C1-17314CD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3E04-15BA-036A-695B-4836B779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86F45-BB39-9AA0-374B-C29B321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F1F3-70CA-0F3D-D27B-27FD994C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59758-4422-E8EC-F820-F58C705B0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453-05A2-B40A-CDE6-01AC0451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46DC-17B5-9D81-DF93-E8279C2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EC3B-F275-B387-E747-58BA9189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2920-2DD2-9DDD-642C-863817B5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7EFE-7FA2-970B-AFD6-27FE6E33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7835-9494-7482-46E0-4F4A8593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2664-5ADE-1AA9-BA77-D34926E9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970C-F6CE-4C24-E349-8751853C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ED78-4269-9B86-24DB-A5FB7D1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45D9-9469-F7E0-8C1B-E8403AA66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E671A-0596-61CC-7C6B-06C9332E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DF64-209A-0B41-0DC6-0110E68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9396-A40C-78D6-248F-FA1B7DC5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DDB0-2717-6E7D-8C4F-9EB521BD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D640-3C2A-01B0-A43E-C6216FEE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1" y="-1403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92086-FC03-206E-7601-27A403E8DC95}"/>
              </a:ext>
            </a:extLst>
          </p:cNvPr>
          <p:cNvCxnSpPr>
            <a:cxnSpLocks/>
          </p:cNvCxnSpPr>
          <p:nvPr userDrawn="1"/>
        </p:nvCxnSpPr>
        <p:spPr>
          <a:xfrm>
            <a:off x="733697" y="933269"/>
            <a:ext cx="4321629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B25432A-39C4-648E-240A-3AE503A6E7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332411"/>
            <a:ext cx="10231346" cy="53557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2060"/>
                </a:solidFill>
                <a:latin typeface="Daytona" panose="020B0604030500040204" pitchFamily="34" charset="0"/>
              </a:defRPr>
            </a:lvl1pPr>
            <a:lvl2pPr>
              <a:defRPr sz="1600">
                <a:solidFill>
                  <a:srgbClr val="002060"/>
                </a:solidFill>
                <a:latin typeface="Daytona" panose="020B0604030500040204" pitchFamily="34" charset="0"/>
              </a:defRPr>
            </a:lvl2pPr>
            <a:lvl3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3pPr>
            <a:lvl4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4pPr>
            <a:lvl5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E73BED84-DDAA-0C39-ACED-5F9A9E7EFF52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101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20C-6996-0B8B-273B-BEE0DFD2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58" y="2533559"/>
            <a:ext cx="10515600" cy="13255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51996C3A-B1A5-FCF6-6705-7605B468CA61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472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B9885E03-A48D-D077-5366-343802FEB4B0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808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8E78-1B3B-283C-3F78-569E34D2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8AF6-EAD7-D3B8-9ED6-D189039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754A-DFED-ADEF-479D-E25A367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5C09-208C-1564-B3C2-CC2BC73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1C5-BB9C-EF1F-FE43-654EE1E7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AA8-756C-1AED-FC95-E235066F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3207-8238-C656-970E-984C6474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F780-8FE4-04DE-6E05-6C467643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0B9-B03B-D829-8A1B-65B25649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47DE-D3C5-CBE9-911C-C1EDD313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0626-8654-A7DC-969F-80D0C588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55A1-0DE3-DA42-518E-0983378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8BE7-B3FC-42F3-1286-7E09FDC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47A4-6D82-50B0-41CA-E8325C4C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74B0-0C15-8E64-D9F1-E03E737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916E-59DB-B72D-D483-A94A6C52B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A6B5-441B-9004-F02F-FFB717B3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CDF8-5E93-4B69-2A4F-7C07227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E55-6593-48F9-D52B-AEBB0BEF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C3EB-1C87-6A35-403C-8292F1DD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C3ED-86E7-049B-E214-1038619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643C8-2291-915E-D691-D14122D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6A30F-18C5-AB23-091E-20D5163B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60E98-45CF-E79A-624C-3F810B0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3879"/>
            <a:ext cx="5157787" cy="42277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52786"/>
            <a:ext cx="5157787" cy="5725103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222540"/>
            <a:ext cx="5183188" cy="40625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52789"/>
            <a:ext cx="5183188" cy="5725102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980C7A-9353-DD12-B5EC-1C4DC4B09870}"/>
              </a:ext>
            </a:extLst>
          </p:cNvPr>
          <p:cNvCxnSpPr>
            <a:cxnSpLocks/>
          </p:cNvCxnSpPr>
          <p:nvPr userDrawn="1"/>
        </p:nvCxnSpPr>
        <p:spPr>
          <a:xfrm>
            <a:off x="839788" y="794723"/>
            <a:ext cx="1041010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5">
            <a:extLst>
              <a:ext uri="{FF2B5EF4-FFF2-40B4-BE49-F238E27FC236}">
                <a16:creationId xmlns:a16="http://schemas.microsoft.com/office/drawing/2014/main" id="{ECC34BE2-C892-0054-085C-C9E8124E5C39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46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8EF-8ACF-25A5-1FBD-926991C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B1E2A-EE4A-98DF-E11D-B84D37DB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555B-F892-9726-33E0-B7A1F889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DA9CF-E21D-74F1-63C0-EBAC13F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D7EBC-ADA8-C1D7-7D8D-4652DF4C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B2858-B735-E2EA-F2EE-C2C1BE8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1781-76B6-B196-3B78-A144E74F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3F15-E279-A553-3D14-BB21AD57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26DF-3570-CA58-4635-A51FA487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F2026-EACD-759B-9949-8F45CBBB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7CA9-53C7-9268-9873-A59FF8A4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9A30-6E31-E32B-0254-F7FB2B8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1BD8-D04D-82A7-8227-F5A993D4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55E5-B090-E1F8-A511-5DCD0EB3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8A22-AF92-23D6-991D-68D1F449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A6D2-AF2C-F494-6F1C-5381A9AA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4725-373C-FD20-AE41-AAA513611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CD4E-873A-A14C-8BC9-0CE2134A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4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webm"/><Relationship Id="rId7" Type="http://schemas.openxmlformats.org/officeDocument/2006/relationships/image" Target="../media/image3.png"/><Relationship Id="rId2" Type="http://schemas.microsoft.com/office/2007/relationships/media" Target="../media/media1.webm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6A0F7-2D9D-EA09-9C32-B0CB75D8E186}"/>
              </a:ext>
            </a:extLst>
          </p:cNvPr>
          <p:cNvSpPr txBox="1"/>
          <p:nvPr/>
        </p:nvSpPr>
        <p:spPr>
          <a:xfrm>
            <a:off x="1473960" y="2210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66858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7EB2F-430F-2C16-9542-360895D9AA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6810"/>
          <a:stretch/>
        </p:blipFill>
        <p:spPr>
          <a:xfrm>
            <a:off x="2215662" y="2047210"/>
            <a:ext cx="2575728" cy="276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2FAA3-F7DD-1347-8D20-51A4AA0589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3190"/>
          <a:stretch/>
        </p:blipFill>
        <p:spPr>
          <a:xfrm>
            <a:off x="4791391" y="2047210"/>
            <a:ext cx="5184949" cy="2763580"/>
          </a:xfrm>
          <a:prstGeom prst="rect">
            <a:avLst/>
          </a:prstGeom>
        </p:spPr>
      </p:pic>
      <p:pic>
        <p:nvPicPr>
          <p:cNvPr id="4" name="Sound Logo 17 Friendly Logo Opener">
            <a:hlinkClick r:id="" action="ppaction://media"/>
            <a:extLst>
              <a:ext uri="{FF2B5EF4-FFF2-40B4-BE49-F238E27FC236}">
                <a16:creationId xmlns:a16="http://schemas.microsoft.com/office/drawing/2014/main" id="{6D30D881-786C-533C-318B-0C45AEE9CE2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8426" y="98426"/>
            <a:ext cx="487363" cy="487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0029F-8892-17EF-76DE-DF7CAA5F6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"/>
            <a:ext cx="1257300" cy="157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1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8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B460-D435-A0DA-0735-30B4F29D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BERT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B246-FC0C-B53C-CE5C-19C2E38A50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Evaluate checkpoint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Define a prediction function to simplify the prediction steps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29D2-2A3D-8AC4-6848-CC1AC10FD165}"/>
              </a:ext>
            </a:extLst>
          </p:cNvPr>
          <p:cNvSpPr txBox="1"/>
          <p:nvPr/>
        </p:nvSpPr>
        <p:spPr>
          <a:xfrm>
            <a:off x="825909" y="1783726"/>
            <a:ext cx="9571856" cy="639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q = [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trainer.evaluate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eval_dataset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=data)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data 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enc_train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enc_val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enc_test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] ]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pd.DataFrame( q , index=[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"train"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]).iloc[:,: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E61C403-812A-0584-65B6-161B78C3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09" y="2521657"/>
            <a:ext cx="5270091" cy="133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0B6B28-E3D9-1D36-92F4-AD4F20FD2BBD}"/>
              </a:ext>
            </a:extLst>
          </p:cNvPr>
          <p:cNvSpPr txBox="1"/>
          <p:nvPr/>
        </p:nvSpPr>
        <p:spPr>
          <a:xfrm>
            <a:off x="623888" y="4714006"/>
            <a:ext cx="114742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get_prediction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text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inputs = tokenizer(text, padding=</a:t>
            </a:r>
            <a:r>
              <a:rPr lang="en-US" sz="1400" kern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,truncation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max_length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250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return_tensors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"pt"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).to(device)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outputs = model(inputs[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input_ids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].to(device),inputs[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attention_mask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].to(device))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probs = outputs[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].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softmax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probs,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probs.argmax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BD45F-A08A-15FF-52AD-DC04BA607A21}"/>
              </a:ext>
            </a:extLst>
          </p:cNvPr>
          <p:cNvSpPr/>
          <p:nvPr/>
        </p:nvSpPr>
        <p:spPr>
          <a:xfrm>
            <a:off x="2526384" y="3572759"/>
            <a:ext cx="1244338" cy="166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B30B4C-12D2-AF74-4C26-3496F031897F}"/>
              </a:ext>
            </a:extLst>
          </p:cNvPr>
          <p:cNvSpPr txBox="1"/>
          <p:nvPr/>
        </p:nvSpPr>
        <p:spPr>
          <a:xfrm>
            <a:off x="825909" y="5966695"/>
            <a:ext cx="6096000" cy="819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text =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"I didn't like the movie it bored me "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get_prediction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(text)[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].item()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0 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04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91"/>
    </mc:Choice>
    <mc:Fallback xmlns="">
      <p:transition spd="slow" advTm="29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7E3E-4ED7-EB3D-ED93-77E75E337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BERT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896E-687B-F43E-4774-3E25C6BE4B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Save the best model for further inference: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Pipeline Module: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D534DF-628D-6420-0D78-75D5136D04CE}"/>
              </a:ext>
            </a:extLst>
          </p:cNvPr>
          <p:cNvSpPr txBox="1"/>
          <p:nvPr/>
        </p:nvSpPr>
        <p:spPr>
          <a:xfrm>
            <a:off x="623888" y="1776449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model_save_path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MyBestIMDBModel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trainer.save_model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model_save_path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tokenizer.save_pretrained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model_save_path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874F1A-0E1B-63A6-08FA-19B56FAF24D3}"/>
              </a:ext>
            </a:extLst>
          </p:cNvPr>
          <p:cNvSpPr txBox="1"/>
          <p:nvPr/>
        </p:nvSpPr>
        <p:spPr>
          <a:xfrm>
            <a:off x="623887" y="3241474"/>
            <a:ext cx="10781531" cy="171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transformers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pipeline 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DistilBertForSequenceClassification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DistilBertTokenizerFast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DistilBertForSequenceClassification.from_pretrained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MyBestIMDBModel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DistilBertTokenizerFast.from_pretrained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MyBestIMDBModel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SA_model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pipeline(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"sentiment-analysis"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model=model, tokenizer=tokenizer)</a:t>
            </a:r>
            <a:b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SA_model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"the movie was very impressive"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4892F-6A2D-D261-69DF-CA6EB25F105C}"/>
              </a:ext>
            </a:extLst>
          </p:cNvPr>
          <p:cNvSpPr txBox="1"/>
          <p:nvPr/>
        </p:nvSpPr>
        <p:spPr>
          <a:xfrm>
            <a:off x="699302" y="5163900"/>
            <a:ext cx="6096000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kern="0" dirty="0">
                <a:solidFill>
                  <a:srgbClr val="70AD47"/>
                </a:solidFill>
                <a:effectLst/>
                <a:latin typeface="var(--colab-code-font-family)"/>
                <a:ea typeface="Times New Roman" panose="02020603050405020304" pitchFamily="18" charset="0"/>
                <a:cs typeface="Courier New" panose="02070309020205020404" pitchFamily="49" charset="0"/>
              </a:rPr>
              <a:t>[{'label': 'POS', 'score': 0.9886765480041504}]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90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93;p19">
            <a:extLst>
              <a:ext uri="{FF2B5EF4-FFF2-40B4-BE49-F238E27FC236}">
                <a16:creationId xmlns:a16="http://schemas.microsoft.com/office/drawing/2014/main" id="{856F2342-DC0B-A059-DAF8-DC73ADD5FF6B}"/>
              </a:ext>
            </a:extLst>
          </p:cNvPr>
          <p:cNvGrpSpPr/>
          <p:nvPr/>
        </p:nvGrpSpPr>
        <p:grpSpPr>
          <a:xfrm>
            <a:off x="2083902" y="1938337"/>
            <a:ext cx="1371604" cy="3617430"/>
            <a:chOff x="3886200" y="1114550"/>
            <a:chExt cx="1371604" cy="3617430"/>
          </a:xfrm>
        </p:grpSpPr>
        <p:grpSp>
          <p:nvGrpSpPr>
            <p:cNvPr id="3" name="Google Shape;494;p19">
              <a:extLst>
                <a:ext uri="{FF2B5EF4-FFF2-40B4-BE49-F238E27FC236}">
                  <a16:creationId xmlns:a16="http://schemas.microsoft.com/office/drawing/2014/main" id="{69CDDF6F-4E7B-8E1C-00F0-787156130E05}"/>
                </a:ext>
              </a:extLst>
            </p:cNvPr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6" name="Google Shape;495;p19">
                <a:extLst>
                  <a:ext uri="{FF2B5EF4-FFF2-40B4-BE49-F238E27FC236}">
                    <a16:creationId xmlns:a16="http://schemas.microsoft.com/office/drawing/2014/main" id="{F6E179E5-7430-0CB1-7568-CACE299730DE}"/>
                  </a:ext>
                </a:extLst>
              </p:cNvPr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96;p19">
                <a:extLst>
                  <a:ext uri="{FF2B5EF4-FFF2-40B4-BE49-F238E27FC236}">
                    <a16:creationId xmlns:a16="http://schemas.microsoft.com/office/drawing/2014/main" id="{1C4DF9EB-C9F7-E630-299B-DB9046FBFD49}"/>
                  </a:ext>
                </a:extLst>
              </p:cNvPr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97;p19">
                <a:extLst>
                  <a:ext uri="{FF2B5EF4-FFF2-40B4-BE49-F238E27FC236}">
                    <a16:creationId xmlns:a16="http://schemas.microsoft.com/office/drawing/2014/main" id="{5C795F43-305E-6EE5-7E01-0113A194B322}"/>
                  </a:ext>
                </a:extLst>
              </p:cNvPr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98;p19">
                <a:extLst>
                  <a:ext uri="{FF2B5EF4-FFF2-40B4-BE49-F238E27FC236}">
                    <a16:creationId xmlns:a16="http://schemas.microsoft.com/office/drawing/2014/main" id="{55C1894B-2713-A895-E887-5AC3C0FF3E0A}"/>
                  </a:ext>
                </a:extLst>
              </p:cNvPr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99;p19">
                <a:extLst>
                  <a:ext uri="{FF2B5EF4-FFF2-40B4-BE49-F238E27FC236}">
                    <a16:creationId xmlns:a16="http://schemas.microsoft.com/office/drawing/2014/main" id="{82AC1B5C-042E-878E-E14B-1FF7CE243B0B}"/>
                  </a:ext>
                </a:extLst>
              </p:cNvPr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0;p19">
                <a:extLst>
                  <a:ext uri="{FF2B5EF4-FFF2-40B4-BE49-F238E27FC236}">
                    <a16:creationId xmlns:a16="http://schemas.microsoft.com/office/drawing/2014/main" id="{7E287888-7ABB-C406-A5D1-16C913AEB06B}"/>
                  </a:ext>
                </a:extLst>
              </p:cNvPr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1;p19">
                <a:extLst>
                  <a:ext uri="{FF2B5EF4-FFF2-40B4-BE49-F238E27FC236}">
                    <a16:creationId xmlns:a16="http://schemas.microsoft.com/office/drawing/2014/main" id="{FBC92C83-3AC5-1712-C48B-45A037BEE6FC}"/>
                  </a:ext>
                </a:extLst>
              </p:cNvPr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502;p19">
                <a:extLst>
                  <a:ext uri="{FF2B5EF4-FFF2-40B4-BE49-F238E27FC236}">
                    <a16:creationId xmlns:a16="http://schemas.microsoft.com/office/drawing/2014/main" id="{8DC5ADE8-D68B-7E5E-7502-082E5F3CCC58}"/>
                  </a:ext>
                </a:extLst>
              </p:cNvPr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3;p19">
                <a:extLst>
                  <a:ext uri="{FF2B5EF4-FFF2-40B4-BE49-F238E27FC236}">
                    <a16:creationId xmlns:a16="http://schemas.microsoft.com/office/drawing/2014/main" id="{45E84A85-6D29-1246-61EE-7E6F9A1FC206}"/>
                  </a:ext>
                </a:extLst>
              </p:cNvPr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;p19">
                <a:extLst>
                  <a:ext uri="{FF2B5EF4-FFF2-40B4-BE49-F238E27FC236}">
                    <a16:creationId xmlns:a16="http://schemas.microsoft.com/office/drawing/2014/main" id="{FE2494FF-9512-6C98-EE97-389583B59FCE}"/>
                  </a:ext>
                </a:extLst>
              </p:cNvPr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5;p19">
                <a:extLst>
                  <a:ext uri="{FF2B5EF4-FFF2-40B4-BE49-F238E27FC236}">
                    <a16:creationId xmlns:a16="http://schemas.microsoft.com/office/drawing/2014/main" id="{D7DBA071-DD0D-710C-8313-CDF190CB07FA}"/>
                  </a:ext>
                </a:extLst>
              </p:cNvPr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6;p19">
                <a:extLst>
                  <a:ext uri="{FF2B5EF4-FFF2-40B4-BE49-F238E27FC236}">
                    <a16:creationId xmlns:a16="http://schemas.microsoft.com/office/drawing/2014/main" id="{4D0F9708-BB56-6A18-DF76-0979EACCAC68}"/>
                  </a:ext>
                </a:extLst>
              </p:cNvPr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7;p19">
                <a:extLst>
                  <a:ext uri="{FF2B5EF4-FFF2-40B4-BE49-F238E27FC236}">
                    <a16:creationId xmlns:a16="http://schemas.microsoft.com/office/drawing/2014/main" id="{15DF10D0-67F3-1729-5456-0548B37606A9}"/>
                  </a:ext>
                </a:extLst>
              </p:cNvPr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19">
                <a:extLst>
                  <a:ext uri="{FF2B5EF4-FFF2-40B4-BE49-F238E27FC236}">
                    <a16:creationId xmlns:a16="http://schemas.microsoft.com/office/drawing/2014/main" id="{31F24075-B4E1-320D-08E7-F8EADA92A53D}"/>
                  </a:ext>
                </a:extLst>
              </p:cNvPr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09;p19">
                <a:extLst>
                  <a:ext uri="{FF2B5EF4-FFF2-40B4-BE49-F238E27FC236}">
                    <a16:creationId xmlns:a16="http://schemas.microsoft.com/office/drawing/2014/main" id="{FD856B7A-43D2-E214-BA10-E59DB64C8185}"/>
                  </a:ext>
                </a:extLst>
              </p:cNvPr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10;p19">
                <a:extLst>
                  <a:ext uri="{FF2B5EF4-FFF2-40B4-BE49-F238E27FC236}">
                    <a16:creationId xmlns:a16="http://schemas.microsoft.com/office/drawing/2014/main" id="{4F317A0C-BBA3-9C2D-D3E3-F1BCEE75B79D}"/>
                  </a:ext>
                </a:extLst>
              </p:cNvPr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1;p19">
                <a:extLst>
                  <a:ext uri="{FF2B5EF4-FFF2-40B4-BE49-F238E27FC236}">
                    <a16:creationId xmlns:a16="http://schemas.microsoft.com/office/drawing/2014/main" id="{510A3B7C-AA4E-B888-6B07-F3B4C913F27C}"/>
                  </a:ext>
                </a:extLst>
              </p:cNvPr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12;p19">
                <a:extLst>
                  <a:ext uri="{FF2B5EF4-FFF2-40B4-BE49-F238E27FC236}">
                    <a16:creationId xmlns:a16="http://schemas.microsoft.com/office/drawing/2014/main" id="{F48002BF-3AD7-2B6F-35E5-C02B655D9A5F}"/>
                  </a:ext>
                </a:extLst>
              </p:cNvPr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513;p19">
              <a:extLst>
                <a:ext uri="{FF2B5EF4-FFF2-40B4-BE49-F238E27FC236}">
                  <a16:creationId xmlns:a16="http://schemas.microsoft.com/office/drawing/2014/main" id="{C88EDA41-C6CB-0B30-BD44-169283119A27}"/>
                </a:ext>
              </a:extLst>
            </p:cNvPr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;p19">
              <a:extLst>
                <a:ext uri="{FF2B5EF4-FFF2-40B4-BE49-F238E27FC236}">
                  <a16:creationId xmlns:a16="http://schemas.microsoft.com/office/drawing/2014/main" id="{A2A436D8-ACFB-C884-A83C-5E717FD69882}"/>
                </a:ext>
              </a:extLst>
            </p:cNvPr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E0D03102-88C6-3164-BB7E-013C45F9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29200" y="2817744"/>
            <a:ext cx="4989840" cy="12225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26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7B10-5193-7F10-F844-06FDCD2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78"/>
            <a:ext cx="10515600" cy="12484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Fine-tune Bert for sentiment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CAF7C9-38DD-30B3-CF6C-7EAAFCB39797}"/>
              </a:ext>
            </a:extLst>
          </p:cNvPr>
          <p:cNvCxnSpPr>
            <a:cxnSpLocks/>
          </p:cNvCxnSpPr>
          <p:nvPr/>
        </p:nvCxnSpPr>
        <p:spPr>
          <a:xfrm>
            <a:off x="2897883" y="3478661"/>
            <a:ext cx="650737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2"/>
    </mc:Choice>
    <mc:Fallback xmlns="">
      <p:transition spd="slow" advTm="10542"/>
    </mc:Fallback>
  </mc:AlternateContent>
  <p:extLst>
    <p:ext uri="{E180D4A7-C9FB-4DFB-919C-405C955672EB}">
      <p14:showEvtLst xmlns:p14="http://schemas.microsoft.com/office/powerpoint/2010/main">
        <p14:playEvt time="3" objId="4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E39E-BA47-40B1-1DD3-C7B2555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18321-B49C-FA79-FA77-D9F3E0D35A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Text Classification: text categorization, involves assigning a document (such as a sentence, Twitter post, book chapter, or email content) to a predefined category from a list of classes.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Classification Types: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B46AB-B33B-8C6D-2D42-9E2BCF00F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7772" y="1939712"/>
            <a:ext cx="2860265" cy="207056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D4137B-2EFE-829F-CA89-98D84D886C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0" r="51344"/>
          <a:stretch/>
        </p:blipFill>
        <p:spPr bwMode="auto">
          <a:xfrm>
            <a:off x="1695433" y="3916017"/>
            <a:ext cx="1552941" cy="185785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D17F92F-C579-1CB0-1F02-E51D4E09659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54419"/>
          <a:stretch/>
        </p:blipFill>
        <p:spPr bwMode="auto">
          <a:xfrm>
            <a:off x="4000709" y="3916017"/>
            <a:ext cx="3088349" cy="1857856"/>
          </a:xfrm>
          <a:prstGeom prst="rect">
            <a:avLst/>
          </a:prstGeom>
          <a:noFill/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48E0E36-0961-EA33-597B-52BC98CEA10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2070"/>
          <a:stretch/>
        </p:blipFill>
        <p:spPr bwMode="auto">
          <a:xfrm>
            <a:off x="7523922" y="3916017"/>
            <a:ext cx="3243080" cy="185785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29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34"/>
    </mc:Choice>
    <mc:Fallback xmlns="">
      <p:transition spd="slow" advTm="523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77D9-3001-73CE-E6DE-D431AB18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6E3DFEC-26D5-BCE9-D283-1D52FB15B0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332411"/>
            <a:ext cx="10231346" cy="535572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Picture 15" descr="A computer with a paper and a pencil&#10;&#10;Description automatically generated">
            <a:extLst>
              <a:ext uri="{FF2B5EF4-FFF2-40B4-BE49-F238E27FC236}">
                <a16:creationId xmlns:a16="http://schemas.microsoft.com/office/drawing/2014/main" id="{23B72630-A726-9A37-7D72-4D882985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84" y="2105609"/>
            <a:ext cx="2646782" cy="264678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CA23E6-09BF-2264-CEE0-408EBDD12775}"/>
              </a:ext>
            </a:extLst>
          </p:cNvPr>
          <p:cNvSpPr/>
          <p:nvPr/>
        </p:nvSpPr>
        <p:spPr>
          <a:xfrm>
            <a:off x="4972578" y="2791522"/>
            <a:ext cx="2064774" cy="924116"/>
          </a:xfrm>
          <a:prstGeom prst="roundRect">
            <a:avLst/>
          </a:prstGeom>
          <a:solidFill>
            <a:srgbClr val="F4F8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BB148"/>
                </a:solidFill>
              </a:rPr>
              <a:t>Regression Model</a:t>
            </a:r>
          </a:p>
        </p:txBody>
      </p:sp>
      <p:pic>
        <p:nvPicPr>
          <p:cNvPr id="18" name="Picture 17" descr="A group of people standing at podiums with microphones&#10;&#10;Description automatically generated">
            <a:extLst>
              <a:ext uri="{FF2B5EF4-FFF2-40B4-BE49-F238E27FC236}">
                <a16:creationId xmlns:a16="http://schemas.microsoft.com/office/drawing/2014/main" id="{4BB434ED-11BB-7D67-7CA0-F99D464666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34" y="947106"/>
            <a:ext cx="1943861" cy="1214913"/>
          </a:xfrm>
          <a:prstGeom prst="rect">
            <a:avLst/>
          </a:prstGeom>
        </p:spPr>
      </p:pic>
      <p:pic>
        <p:nvPicPr>
          <p:cNvPr id="19" name="Picture 18" descr="A group of sports equipment&#10;&#10;Description automatically generated">
            <a:extLst>
              <a:ext uri="{FF2B5EF4-FFF2-40B4-BE49-F238E27FC236}">
                <a16:creationId xmlns:a16="http://schemas.microsoft.com/office/drawing/2014/main" id="{8D14AEA0-3D5E-FE4D-62CF-15F4FD43E9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078" y="4057455"/>
            <a:ext cx="1684248" cy="168424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0A372-A1BE-FE99-F500-493704DE2C0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761295" y="3253580"/>
            <a:ext cx="1211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E9D46B-9924-FA55-824B-F73361231AE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440784" y="1554563"/>
            <a:ext cx="1706250" cy="89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B13CBC-5B78-FCFA-8373-0A7ABA21BAA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570205" y="4177696"/>
            <a:ext cx="1823873" cy="72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6AB38-C91B-E7D0-2985-CF71280C0DF7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7037352" y="3224750"/>
            <a:ext cx="1138347" cy="2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2DF824-6FDA-F760-C374-8FC8649D6ED0}"/>
              </a:ext>
            </a:extLst>
          </p:cNvPr>
          <p:cNvSpPr txBox="1"/>
          <p:nvPr/>
        </p:nvSpPr>
        <p:spPr>
          <a:xfrm>
            <a:off x="8175699" y="2624585"/>
            <a:ext cx="154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Score Range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[-1,1]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Or 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[1-5]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43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08"/>
    </mc:Choice>
    <mc:Fallback xmlns="">
      <p:transition spd="slow" advTm="38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9E90-96BB-89EE-064E-BF3940E9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BERT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B859-A2F3-6F57-626A-597ED47B69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4421" y="1057108"/>
            <a:ext cx="10231346" cy="5355727"/>
          </a:xfrm>
        </p:spPr>
        <p:txBody>
          <a:bodyPr/>
          <a:lstStyle/>
          <a:p>
            <a:r>
              <a:rPr lang="en-US" dirty="0"/>
              <a:t>Load  </a:t>
            </a:r>
            <a:r>
              <a:rPr lang="en-US" dirty="0" err="1"/>
              <a:t>DistilBert</a:t>
            </a:r>
            <a:r>
              <a:rPr lang="en-US" dirty="0"/>
              <a:t>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Load IMDB dataset: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Check the shape of the dataset: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557B8-4387-4FD6-771A-79AA4F3AF9D3}"/>
              </a:ext>
            </a:extLst>
          </p:cNvPr>
          <p:cNvSpPr txBox="1"/>
          <p:nvPr/>
        </p:nvSpPr>
        <p:spPr>
          <a:xfrm>
            <a:off x="624421" y="1355240"/>
            <a:ext cx="109442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torch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cuda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device =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cuda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cuda.is_available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else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cpu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kern="0" dirty="0">
              <a:solidFill>
                <a:srgbClr val="A31515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transformers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DistilBertTokenizerFast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DistilBertForSequenceClassification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-base-uncased'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tokenizer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DistilBertTokenizerFast.from_pretrained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DistilBertForSequenceClassification.from_pretrained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model_path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id2label={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"NEG"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"POS"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}, label2id={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"NEG"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"POS"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F952A-4014-A330-C460-8565A736A932}"/>
              </a:ext>
            </a:extLst>
          </p:cNvPr>
          <p:cNvSpPr txBox="1"/>
          <p:nvPr/>
        </p:nvSpPr>
        <p:spPr>
          <a:xfrm>
            <a:off x="624421" y="3634819"/>
            <a:ext cx="822960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datasets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load_dataset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imdb_train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load_dataset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split=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"train"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imdb_test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load_dataset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split=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"test[:6250]+test[-6250:]"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imdb_val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load_dataset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split=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"test[6250:12500]+test[-12500:-6250]"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914ED9-0C61-1759-72F5-9BD9738B65EA}"/>
              </a:ext>
            </a:extLst>
          </p:cNvPr>
          <p:cNvSpPr txBox="1"/>
          <p:nvPr/>
        </p:nvSpPr>
        <p:spPr>
          <a:xfrm>
            <a:off x="624421" y="509639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imdb_train.shape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imdb_test.shape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imdb_val.shape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D06419-23E1-87EE-8431-2F293F1F482A}"/>
              </a:ext>
            </a:extLst>
          </p:cNvPr>
          <p:cNvSpPr txBox="1"/>
          <p:nvPr/>
        </p:nvSpPr>
        <p:spPr>
          <a:xfrm>
            <a:off x="624421" y="5429815"/>
            <a:ext cx="6096000" cy="31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solidFill>
                  <a:srgbClr val="92D05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((25000, 2), (12500, 2), (12500, 2))</a:t>
            </a:r>
            <a:endParaRPr lang="en-US" sz="1400" kern="1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4B3BD-28CC-F6CC-D8B2-B51B761079AE}"/>
              </a:ext>
            </a:extLst>
          </p:cNvPr>
          <p:cNvSpPr/>
          <p:nvPr/>
        </p:nvSpPr>
        <p:spPr>
          <a:xfrm>
            <a:off x="8298427" y="2674374"/>
            <a:ext cx="2969341" cy="235973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9BBB93-6CD6-7850-B8E4-68E8D0DFB76B}"/>
              </a:ext>
            </a:extLst>
          </p:cNvPr>
          <p:cNvSpPr/>
          <p:nvPr/>
        </p:nvSpPr>
        <p:spPr>
          <a:xfrm>
            <a:off x="623355" y="2891374"/>
            <a:ext cx="2969341" cy="235973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664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45"/>
    </mc:Choice>
    <mc:Fallback xmlns="">
      <p:transition spd="slow" advTm="71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DCF22-BEE1-DA6A-4127-0F7E2E867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BERT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E390-7754-C1AA-17BF-38E4A6609C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low computational resources: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Prepare data for training: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Preview training data: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6C134-DB71-C81C-B37E-0C64793FC7D3}"/>
              </a:ext>
            </a:extLst>
          </p:cNvPr>
          <p:cNvSpPr txBox="1"/>
          <p:nvPr/>
        </p:nvSpPr>
        <p:spPr>
          <a:xfrm>
            <a:off x="623888" y="1653351"/>
            <a:ext cx="8303802" cy="639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imdb_train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load_dataset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split=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"train[:2000]+train[-2000:]"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imdb_test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load_dataset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,split=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"test[:500]+test[-500:]"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imdb_val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load_dataset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split=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"test[500:1000]+test[-1000:-500]"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E78D7-A565-3557-FE3E-FD353CE88E68}"/>
              </a:ext>
            </a:extLst>
          </p:cNvPr>
          <p:cNvSpPr txBox="1"/>
          <p:nvPr/>
        </p:nvSpPr>
        <p:spPr>
          <a:xfrm>
            <a:off x="623888" y="2814503"/>
            <a:ext cx="9481646" cy="153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imdb_train.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lambda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e: tokenizer(e[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'text'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 padding=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truncation=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batched=</a:t>
            </a:r>
            <a:r>
              <a:rPr lang="en-US" sz="1400" kern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,batch_size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test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imdb_test.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lambda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e: tokenizer( e[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'text'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],padding=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truncation=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batched=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batch_size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imdb_val.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map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lambda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e: tokenizer( e[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'text'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],padding=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truncation=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), batched=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batch_size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A67CE-1A37-9AE7-3E31-C29D83FB1137}"/>
              </a:ext>
            </a:extLst>
          </p:cNvPr>
          <p:cNvSpPr/>
          <p:nvPr/>
        </p:nvSpPr>
        <p:spPr>
          <a:xfrm>
            <a:off x="6391058" y="2816659"/>
            <a:ext cx="1347019" cy="20150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7FDF52-4FD8-4207-6A29-42A4845158FE}"/>
              </a:ext>
            </a:extLst>
          </p:cNvPr>
          <p:cNvSpPr/>
          <p:nvPr/>
        </p:nvSpPr>
        <p:spPr>
          <a:xfrm>
            <a:off x="6195589" y="3383957"/>
            <a:ext cx="1347019" cy="20150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8E1DA3-E439-32EE-F2A1-9463EE7E02AC}"/>
              </a:ext>
            </a:extLst>
          </p:cNvPr>
          <p:cNvSpPr/>
          <p:nvPr/>
        </p:nvSpPr>
        <p:spPr>
          <a:xfrm>
            <a:off x="5986867" y="3916666"/>
            <a:ext cx="1347019" cy="201502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547318-FE0D-830B-34FC-E528ED32276D}"/>
              </a:ext>
            </a:extLst>
          </p:cNvPr>
          <p:cNvSpPr/>
          <p:nvPr/>
        </p:nvSpPr>
        <p:spPr>
          <a:xfrm>
            <a:off x="7889614" y="2838513"/>
            <a:ext cx="1750143" cy="208849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73E68-928F-0C00-C177-27D8C8D766A1}"/>
              </a:ext>
            </a:extLst>
          </p:cNvPr>
          <p:cNvSpPr/>
          <p:nvPr/>
        </p:nvSpPr>
        <p:spPr>
          <a:xfrm>
            <a:off x="7667566" y="3343475"/>
            <a:ext cx="1750143" cy="208849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7B038-E7CF-3FB0-6E98-5FA99826C26B}"/>
              </a:ext>
            </a:extLst>
          </p:cNvPr>
          <p:cNvSpPr/>
          <p:nvPr/>
        </p:nvSpPr>
        <p:spPr>
          <a:xfrm>
            <a:off x="7450914" y="3916666"/>
            <a:ext cx="1750143" cy="208849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2D344-8229-6C7B-8002-3DCDC8D61955}"/>
              </a:ext>
            </a:extLst>
          </p:cNvPr>
          <p:cNvSpPr/>
          <p:nvPr/>
        </p:nvSpPr>
        <p:spPr>
          <a:xfrm>
            <a:off x="717948" y="3018162"/>
            <a:ext cx="3024874" cy="219218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36CC41-E008-98DA-89D1-235C48D71810}"/>
              </a:ext>
            </a:extLst>
          </p:cNvPr>
          <p:cNvSpPr/>
          <p:nvPr/>
        </p:nvSpPr>
        <p:spPr>
          <a:xfrm>
            <a:off x="655976" y="3556790"/>
            <a:ext cx="3218439" cy="218572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AD1650-4696-7E33-E50B-895466EF3EBA}"/>
              </a:ext>
            </a:extLst>
          </p:cNvPr>
          <p:cNvSpPr/>
          <p:nvPr/>
        </p:nvSpPr>
        <p:spPr>
          <a:xfrm>
            <a:off x="717947" y="4061689"/>
            <a:ext cx="3156467" cy="218573"/>
          </a:xfrm>
          <a:prstGeom prst="rect">
            <a:avLst/>
          </a:prstGeom>
          <a:solidFill>
            <a:schemeClr val="tx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8F0C7B-9823-F7C2-4175-FEAE54B47868}"/>
              </a:ext>
            </a:extLst>
          </p:cNvPr>
          <p:cNvSpPr txBox="1"/>
          <p:nvPr/>
        </p:nvSpPr>
        <p:spPr>
          <a:xfrm>
            <a:off x="717948" y="4819834"/>
            <a:ext cx="2496591" cy="460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pandas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pd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pd.DataFrame(train)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49A55B8-F31D-87AC-0B19-A35990E61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685" y="4219266"/>
            <a:ext cx="6676364" cy="26093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5BFE6B6-6600-DBD3-21A1-CEA4244CC8EF}"/>
              </a:ext>
            </a:extLst>
          </p:cNvPr>
          <p:cNvSpPr/>
          <p:nvPr/>
        </p:nvSpPr>
        <p:spPr>
          <a:xfrm>
            <a:off x="8267307" y="4219266"/>
            <a:ext cx="584462" cy="20884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C057C4-3C59-C1ED-B84C-8087DBEBC248}"/>
              </a:ext>
            </a:extLst>
          </p:cNvPr>
          <p:cNvSpPr/>
          <p:nvPr/>
        </p:nvSpPr>
        <p:spPr>
          <a:xfrm>
            <a:off x="9605915" y="4202821"/>
            <a:ext cx="735288" cy="22529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9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477"/>
    </mc:Choice>
    <mc:Fallback xmlns="">
      <p:transition spd="slow" advTm="734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42CF-6D64-3E74-D514-6E398973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BERT for Sentiment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8B1E5-140A-43D0-40E3-94FC34306200}"/>
              </a:ext>
            </a:extLst>
          </p:cNvPr>
          <p:cNvSpPr txBox="1"/>
          <p:nvPr/>
        </p:nvSpPr>
        <p:spPr>
          <a:xfrm>
            <a:off x="998047" y="1587470"/>
            <a:ext cx="11469256" cy="5092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transformers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TrainingArguments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Trainer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training_args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TrainingArguments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output_dir=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</a:t>
            </a:r>
            <a:r>
              <a:rPr lang="en-US" sz="1400" kern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MyIMDBModel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’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do_train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kern="0" dirty="0">
              <a:solidFill>
                <a:srgbClr val="00B05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do_eval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endParaRPr lang="en-US" sz="1400" kern="0" dirty="0">
              <a:solidFill>
                <a:srgbClr val="00B05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num_train_epochs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           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per_device_train_batch_size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32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per_device_eval_batch_size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64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warmup_steps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weight_decay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0.01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1400" kern="0" dirty="0">
              <a:solidFill>
                <a:srgbClr val="00B050"/>
              </a:solidFill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logging_strategy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'steps’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         </a:t>
            </a: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logging_dir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'./logs'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 </a:t>
            </a: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logging_steps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200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evaluation_strategy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'steps’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fp16=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cuda.is_available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(),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load_best_model_at_end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True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282B75-36CE-DA1D-E0A9-16A7E19691EE}"/>
              </a:ext>
            </a:extLst>
          </p:cNvPr>
          <p:cNvSpPr txBox="1"/>
          <p:nvPr/>
        </p:nvSpPr>
        <p:spPr>
          <a:xfrm>
            <a:off x="624421" y="11852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Daytona" panose="020B0604030500040204" pitchFamily="34" charset="0"/>
              </a:rPr>
              <a:t>Define training argument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501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804"/>
    </mc:Choice>
    <mc:Fallback xmlns="">
      <p:transition spd="slow" advTm="1418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3" objId="3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DD44-678B-FED0-5A1B-FAC055B8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BERT for Sentiment Analysis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B38B-E49A-5D0D-8695-DB17540321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901" y="1195900"/>
            <a:ext cx="10231346" cy="812009"/>
          </a:xfrm>
        </p:spPr>
        <p:txBody>
          <a:bodyPr>
            <a:normAutofit/>
          </a:bodyPr>
          <a:lstStyle/>
          <a:p>
            <a:r>
              <a:rPr lang="en-US" sz="1600" dirty="0"/>
              <a:t>Evaluation metric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 monitor the progress of the training in terms of metrics such as Precision, RMSE, or Pearson correlation 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DA16D-8BC2-530A-5958-E2307D73FE99}"/>
              </a:ext>
            </a:extLst>
          </p:cNvPr>
          <p:cNvSpPr/>
          <p:nvPr/>
        </p:nvSpPr>
        <p:spPr>
          <a:xfrm>
            <a:off x="9264087" y="3631219"/>
            <a:ext cx="1630837" cy="2262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62943-545A-44E3-C837-697EFD80B9CF}"/>
              </a:ext>
            </a:extLst>
          </p:cNvPr>
          <p:cNvSpPr txBox="1"/>
          <p:nvPr/>
        </p:nvSpPr>
        <p:spPr>
          <a:xfrm>
            <a:off x="913615" y="2519997"/>
            <a:ext cx="10515599" cy="2926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sklearn.metrics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accuracy_score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precision_recall_fscore_support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def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400" kern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compute_metrics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001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):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labels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pred.label_ids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preds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pred.predictions.argmax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400" kern="0" dirty="0">
                <a:solidFill>
                  <a:srgbClr val="098156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Precision, Recall, f1, _ =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precision_recall_fscore_support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(labels, preds, average=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'macro'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acc 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accuracy_score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(labels, preds)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</a:t>
            </a:r>
            <a:r>
              <a:rPr lang="en-US" sz="1400" kern="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'Accuracy'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acc,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'F1'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f1,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'Precision'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Precision,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</a:t>
            </a:r>
            <a:r>
              <a:rPr lang="en-US" sz="1400" kern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'Recall'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: Recall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6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}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608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25"/>
    </mc:Choice>
    <mc:Fallback xmlns="">
      <p:transition spd="slow" advTm="343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5C94-3772-EF30-E1CE-5B057682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Fine-tune BERT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1DB76-C449-99A9-0876-6C59C0500A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Strat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1CDF0-4A9E-CDAD-1E03-10E84FACB8F6}"/>
              </a:ext>
            </a:extLst>
          </p:cNvPr>
          <p:cNvSpPr txBox="1"/>
          <p:nvPr/>
        </p:nvSpPr>
        <p:spPr>
          <a:xfrm>
            <a:off x="865238" y="1728175"/>
            <a:ext cx="6096000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trainer = Trainer(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model=model,                  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training_args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             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=train,      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eval_dataset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=eval,            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compute_metrics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 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compute_metrics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           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26F08-0346-DF5C-0D45-386B6606EB78}"/>
              </a:ext>
            </a:extLst>
          </p:cNvPr>
          <p:cNvSpPr txBox="1"/>
          <p:nvPr/>
        </p:nvSpPr>
        <p:spPr>
          <a:xfrm>
            <a:off x="865238" y="3146768"/>
            <a:ext cx="6096000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results=</a:t>
            </a:r>
            <a:r>
              <a:rPr lang="en-US" sz="1400" kern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trainer.train</a:t>
            </a:r>
            <a:r>
              <a:rPr lang="en-US" sz="1400" kern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6E2A3E-4BA1-730D-05BD-CB60E5E288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177"/>
          <a:stretch/>
        </p:blipFill>
        <p:spPr>
          <a:xfrm>
            <a:off x="959506" y="3501535"/>
            <a:ext cx="7531931" cy="289759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008B1C3-24FB-B6E8-E5ED-76060A2F7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24"/>
          <a:stretch/>
        </p:blipFill>
        <p:spPr>
          <a:xfrm>
            <a:off x="959506" y="4040402"/>
            <a:ext cx="6723339" cy="26728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124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452"/>
    </mc:Choice>
    <mc:Fallback xmlns="">
      <p:transition spd="slow" advTm="31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10.9|4.2|6.6|1|2.5|0.5|1.4|7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3.1|1.4|6.3|7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8|4.2|9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5.8|13|8.4|2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9|7|2|3.9|14.1|15.7|16.1|1.1|1.2|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7.4|2.7|6.6|5.5|0.8|5.8|33.8|1|6.3|6.6|5|9.4|4.3|8.8|9.5|14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4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2|5.1|3.1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5|1.3|4.8|10.9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7DA3CC45C1745A5BCC9248DA03914" ma:contentTypeVersion="12" ma:contentTypeDescription="Create a new document." ma:contentTypeScope="" ma:versionID="6d6877408e4f2899dea6959406c9cd21">
  <xsd:schema xmlns:xsd="http://www.w3.org/2001/XMLSchema" xmlns:xs="http://www.w3.org/2001/XMLSchema" xmlns:p="http://schemas.microsoft.com/office/2006/metadata/properties" xmlns:ns3="5044e54f-486c-4c82-b23c-6e62d1a96ef0" xmlns:ns4="507771a2-7e93-4a01-b880-b05ad3ddd742" targetNamespace="http://schemas.microsoft.com/office/2006/metadata/properties" ma:root="true" ma:fieldsID="ea5c63816cf4ab2871d57a7dea46e6bf" ns3:_="" ns4:_="">
    <xsd:import namespace="5044e54f-486c-4c82-b23c-6e62d1a96ef0"/>
    <xsd:import namespace="507771a2-7e93-4a01-b880-b05ad3ddd7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4e54f-486c-4c82-b23c-6e62d1a96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771a2-7e93-4a01-b880-b05ad3ddd7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4e54f-486c-4c82-b23c-6e62d1a96ef0" xsi:nil="true"/>
  </documentManagement>
</p:properties>
</file>

<file path=customXml/itemProps1.xml><?xml version="1.0" encoding="utf-8"?>
<ds:datastoreItem xmlns:ds="http://schemas.openxmlformats.org/officeDocument/2006/customXml" ds:itemID="{06918CAD-F500-4FF4-A10B-6970EE7C35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031AE-AF28-46E7-B576-5C7075DDB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4e54f-486c-4c82-b23c-6e62d1a96ef0"/>
    <ds:schemaRef ds:uri="507771a2-7e93-4a01-b880-b05ad3ddd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B8E1D1-38C2-46BE-A95D-403B23CE2980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07771a2-7e93-4a01-b880-b05ad3ddd742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5044e54f-486c-4c82-b23c-6e62d1a96ef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50855</TotalTime>
  <Words>1062</Words>
  <Application>Microsoft Office PowerPoint</Application>
  <PresentationFormat>Widescreen</PresentationFormat>
  <Paragraphs>155</Paragraphs>
  <Slides>12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Daytona</vt:lpstr>
      <vt:lpstr>Gill Sans MT</vt:lpstr>
      <vt:lpstr>var(--colab-code-font-family)</vt:lpstr>
      <vt:lpstr>Wingdings</vt:lpstr>
      <vt:lpstr>Office Theme</vt:lpstr>
      <vt:lpstr>PowerPoint Presentation</vt:lpstr>
      <vt:lpstr>Fine-tune Bert for sentiment analysis</vt:lpstr>
      <vt:lpstr>Introduction</vt:lpstr>
      <vt:lpstr>Introduction</vt:lpstr>
      <vt:lpstr>Fine-tune BERT for Sentiment Analysis</vt:lpstr>
      <vt:lpstr>Fine-tune BERT for Sentiment Analysis</vt:lpstr>
      <vt:lpstr>Fine-tune BERT for Sentiment Analysis</vt:lpstr>
      <vt:lpstr>Fine-tune BERT for Sentiment Analysis</vt:lpstr>
      <vt:lpstr>Fine-tune BERT for Sentiment Analysis</vt:lpstr>
      <vt:lpstr>Fine-tune BERT for Sentiment Analysis</vt:lpstr>
      <vt:lpstr>Fine-tune BERT for Sentiment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Nagy  Mohammed El Bassiouney</dc:creator>
  <cp:lastModifiedBy>Engineering</cp:lastModifiedBy>
  <cp:revision>170</cp:revision>
  <dcterms:created xsi:type="dcterms:W3CDTF">2023-03-23T08:35:56Z</dcterms:created>
  <dcterms:modified xsi:type="dcterms:W3CDTF">2025-03-17T22:36:57Z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0x010100BE97DA3CC45C1745A5BCC9248DA03914</vt:lpwstr>
  </property>
</Properties>
</file>