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m" ContentType="audio/webm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567" r:id="rId5"/>
    <p:sldId id="303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6" r:id="rId15"/>
    <p:sldId id="657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148"/>
    <a:srgbClr val="FFFF00"/>
    <a:srgbClr val="F4F8FB"/>
    <a:srgbClr val="D1D1CF"/>
    <a:srgbClr val="1E1E1E"/>
    <a:srgbClr val="00C3A6"/>
    <a:srgbClr val="FDE0D3"/>
    <a:srgbClr val="438018"/>
    <a:srgbClr val="FFF5D5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88845A-382A-6FE8-3100-98D7DA87B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F75A6-FB45-6584-3F91-DEA9234754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A337F-7ED4-42AE-B920-7FB96DE012B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929F4-C305-A4D2-10EA-9DE88C1A4C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DD71B-5A7D-0B65-A979-0645781E6A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48E21-638F-4911-BC4C-7F2E060A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84FDA-89E9-4666-B923-CAECE7EE460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A11F-9F2A-4DB4-829F-C7933312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802F-45D4-4017-B94E-83132B484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9448D-0CFA-57DE-FD73-C438B2FCB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1199-2246-73A0-E6C1-17314CD8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3E04-15BA-036A-695B-4836B779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86F45-BB39-9AA0-374B-C29B3215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9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F1F3-70CA-0F3D-D27B-27FD994C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59758-4422-E8EC-F820-F58C705B0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74453-05A2-B40A-CDE6-01AC04510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646DC-17B5-9D81-DF93-E8279C2F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FEC3B-F275-B387-E747-58BA9189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F2920-2DD2-9DDD-642C-863817B5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7EFE-7FA2-970B-AFD6-27FE6E33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07835-9494-7482-46E0-4F4A85930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2664-5ADE-1AA9-BA77-D34926E9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8970C-F6CE-4C24-E349-8751853C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ED78-4269-9B86-24DB-A5FB7D1D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B45D9-9469-F7E0-8C1B-E8403AA66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E671A-0596-61CC-7C6B-06C9332E5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DF64-209A-0B41-0DC6-0110E686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9396-A40C-78D6-248F-FA1B7DC5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DDB0-2717-6E7D-8C4F-9EB521BD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D640-3C2A-01B0-A43E-C6216FEE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1" y="-1403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792086-FC03-206E-7601-27A403E8DC95}"/>
              </a:ext>
            </a:extLst>
          </p:cNvPr>
          <p:cNvCxnSpPr>
            <a:cxnSpLocks/>
          </p:cNvCxnSpPr>
          <p:nvPr userDrawn="1"/>
        </p:nvCxnSpPr>
        <p:spPr>
          <a:xfrm>
            <a:off x="733697" y="933269"/>
            <a:ext cx="4321629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B25432A-39C4-648E-240A-3AE503A6E7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332411"/>
            <a:ext cx="10231346" cy="53557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2060"/>
                </a:solidFill>
                <a:latin typeface="Daytona" panose="020B0604030500040204" pitchFamily="34" charset="0"/>
              </a:defRPr>
            </a:lvl1pPr>
            <a:lvl2pPr>
              <a:defRPr sz="1600">
                <a:solidFill>
                  <a:srgbClr val="002060"/>
                </a:solidFill>
                <a:latin typeface="Daytona" panose="020B0604030500040204" pitchFamily="34" charset="0"/>
              </a:defRPr>
            </a:lvl2pPr>
            <a:lvl3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3pPr>
            <a:lvl4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4pPr>
            <a:lvl5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EA5E39C7-9C2E-45B3-E8DF-B9F77707E168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5101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620C-6996-0B8B-273B-BEE0DFD2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58" y="2533559"/>
            <a:ext cx="10515600" cy="1325563"/>
          </a:xfr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0A88C51A-F134-A21D-925F-3BAC241951E4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34726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946ED0CF-DEAF-2837-7A5A-8BB57B77204F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5808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8E78-1B3B-283C-3F78-569E34D2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8AF6-EAD7-D3B8-9ED6-D1890390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F754A-DFED-ADEF-479D-E25A3679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95C09-208C-1564-B3C2-CC2BC73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1C5-BB9C-EF1F-FE43-654EE1E7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BAA8-756C-1AED-FC95-E235066F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3207-8238-C656-970E-984C6474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F780-8FE4-04DE-6E05-6C467643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00B9-B03B-D829-8A1B-65B25649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47DE-D3C5-CBE9-911C-C1EDD313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00626-8654-A7DC-969F-80D0C588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055A1-0DE3-DA42-518E-09833780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8BE7-B3FC-42F3-1286-7E09FDCD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47A4-6D82-50B0-41CA-E8325C4C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74B0-0C15-8E64-D9F1-E03E737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916E-59DB-B72D-D483-A94A6C52B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BA6B5-441B-9004-F02F-FFB717B3C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CDF8-5E93-4B69-2A4F-7C072271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6E55-6593-48F9-D52B-AEBB0BEF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3C3EB-1C87-6A35-403C-8292F1DD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C3ED-86E7-049B-E214-10386195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2B1B-7131-A0FA-2CDE-26F8901F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D2B5-B3EA-500A-172E-838BC5C2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8BDA6-9E4D-9E26-CBAB-3AC003CF9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EF8C3-7CB2-28BC-0090-F83C4FBE3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643C8-2291-915E-D691-D14122DB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6A30F-18C5-AB23-091E-20D5163B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60E98-45CF-E79A-624C-3F810B03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2B1B-7131-A0FA-2CDE-26F8901F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3879"/>
            <a:ext cx="5157787" cy="42277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D2B5-B3EA-500A-172E-838BC5C2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52786"/>
            <a:ext cx="5157787" cy="5725103"/>
          </a:xfrm>
        </p:spPr>
        <p:txBody>
          <a:bodyPr>
            <a:normAutofit/>
          </a:bodyPr>
          <a:lstStyle>
            <a:lvl1pPr marL="228600" indent="-228600">
              <a:defRPr lang="en-US" sz="1600" kern="1200" dirty="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8BDA6-9E4D-9E26-CBAB-3AC003CF9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6" y="222540"/>
            <a:ext cx="5183188" cy="40625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EF8C3-7CB2-28BC-0090-F83C4FBE3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52789"/>
            <a:ext cx="5183188" cy="5725102"/>
          </a:xfrm>
        </p:spPr>
        <p:txBody>
          <a:bodyPr>
            <a:normAutofit/>
          </a:bodyPr>
          <a:lstStyle>
            <a:lvl1pPr marL="228600" indent="-228600">
              <a:defRPr lang="en-US" sz="1600" kern="1200" dirty="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980C7A-9353-DD12-B5EC-1C4DC4B09870}"/>
              </a:ext>
            </a:extLst>
          </p:cNvPr>
          <p:cNvCxnSpPr>
            <a:cxnSpLocks/>
          </p:cNvCxnSpPr>
          <p:nvPr userDrawn="1"/>
        </p:nvCxnSpPr>
        <p:spPr>
          <a:xfrm>
            <a:off x="839788" y="794723"/>
            <a:ext cx="10410103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5">
            <a:extLst>
              <a:ext uri="{FF2B5EF4-FFF2-40B4-BE49-F238E27FC236}">
                <a16:creationId xmlns:a16="http://schemas.microsoft.com/office/drawing/2014/main" id="{C06A6A1E-37DB-41C7-00A1-2C0571A3744D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7464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8EF-8ACF-25A5-1FBD-926991C7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B1E2A-EE4A-98DF-E11D-B84D37DB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5555B-F892-9726-33E0-B7A1F889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DA9CF-E21D-74F1-63C0-EBAC13FF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D7EBC-ADA8-C1D7-7D8D-4652DF4C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B2858-B735-E2EA-F2EE-C2C1BE80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31781-76B6-B196-3B78-A144E74F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3F15-E279-A553-3D14-BB21AD57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26DF-3570-CA58-4635-A51FA487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F2026-EACD-759B-9949-8F45CBBBA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07CA9-53C7-9268-9873-A59FF8A4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19A30-6E31-E32B-0254-F7FB2B8D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81BD8-D04D-82A7-8227-F5A993D4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2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55E5-B090-E1F8-A511-5DCD0EB3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78A22-AF92-23D6-991D-68D1F449C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A6D2-AF2C-F494-6F1C-5381A9AA2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74725-373C-FD20-AE41-AAA513611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CD4E-873A-A14C-8BC9-0CE2134A3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3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4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3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media1.webm"/><Relationship Id="rId7" Type="http://schemas.openxmlformats.org/officeDocument/2006/relationships/image" Target="../media/image3.png"/><Relationship Id="rId2" Type="http://schemas.microsoft.com/office/2007/relationships/media" Target="../media/media1.webm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4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6A0F7-2D9D-EA09-9C32-B0CB75D8E186}"/>
              </a:ext>
            </a:extLst>
          </p:cNvPr>
          <p:cNvSpPr txBox="1"/>
          <p:nvPr/>
        </p:nvSpPr>
        <p:spPr>
          <a:xfrm>
            <a:off x="1473960" y="2210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66858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7EB2F-430F-2C16-9542-360895D9AA0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6810"/>
          <a:stretch/>
        </p:blipFill>
        <p:spPr>
          <a:xfrm>
            <a:off x="2215662" y="2047210"/>
            <a:ext cx="2575728" cy="2763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02FAA3-F7DD-1347-8D20-51A4AA0589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3190"/>
          <a:stretch/>
        </p:blipFill>
        <p:spPr>
          <a:xfrm>
            <a:off x="4791391" y="2047210"/>
            <a:ext cx="5184949" cy="2763580"/>
          </a:xfrm>
          <a:prstGeom prst="rect">
            <a:avLst/>
          </a:prstGeom>
        </p:spPr>
      </p:pic>
      <p:pic>
        <p:nvPicPr>
          <p:cNvPr id="4" name="Sound Logo 17 Friendly Logo Opener">
            <a:hlinkClick r:id="" action="ppaction://media"/>
            <a:extLst>
              <a:ext uri="{FF2B5EF4-FFF2-40B4-BE49-F238E27FC236}">
                <a16:creationId xmlns:a16="http://schemas.microsoft.com/office/drawing/2014/main" id="{6D30D881-786C-533C-318B-0C45AEE9CE2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8426" y="98426"/>
            <a:ext cx="487363" cy="487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0029F-8892-17EF-76DE-DF7CAA5F6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"/>
            <a:ext cx="1257300" cy="1571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1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86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A926-5E84-A5C6-61F8-5D071FAA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Fine Tuning (training the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CCBB6-2176-0BA6-4C5B-ABD15398CB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rgbClr val="002060"/>
                </a:solidFill>
                <a:latin typeface="Daytona" panose="020B0604030500040204" pitchFamily="34" charset="0"/>
              </a:rPr>
              <a:t>nstantiate the Trainer object:</a:t>
            </a:r>
          </a:p>
          <a:p>
            <a:endParaRPr lang="en-US" dirty="0"/>
          </a:p>
          <a:p>
            <a:endParaRPr lang="en-US" dirty="0">
              <a:solidFill>
                <a:srgbClr val="002060"/>
              </a:solidFill>
              <a:latin typeface="Daytona" panose="020B060403050004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Start the training:</a:t>
            </a:r>
            <a:endParaRPr lang="en-US" dirty="0">
              <a:solidFill>
                <a:srgbClr val="002060"/>
              </a:solidFill>
              <a:latin typeface="Daytona" panose="020B0604030500040204" pitchFamily="34" charset="0"/>
            </a:endParaRPr>
          </a:p>
          <a:p>
            <a:endParaRPr lang="en-US" dirty="0"/>
          </a:p>
          <a:p>
            <a:endParaRPr lang="en-US" dirty="0">
              <a:solidFill>
                <a:srgbClr val="002060"/>
              </a:solidFill>
              <a:latin typeface="Daytona" panose="020B0604030500040204" pitchFamily="34" charset="0"/>
            </a:endParaRPr>
          </a:p>
          <a:p>
            <a:endParaRPr lang="en-US" dirty="0"/>
          </a:p>
          <a:p>
            <a:endParaRPr lang="en-US" dirty="0">
              <a:solidFill>
                <a:srgbClr val="002060"/>
              </a:solidFill>
              <a:latin typeface="Daytona" panose="020B060403050004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Daytona" panose="020B060403050004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735E56-B920-2351-99CA-AF828640C1FC}"/>
              </a:ext>
            </a:extLst>
          </p:cNvPr>
          <p:cNvSpPr txBox="1"/>
          <p:nvPr/>
        </p:nvSpPr>
        <p:spPr>
          <a:xfrm>
            <a:off x="894735" y="1730732"/>
            <a:ext cx="6096000" cy="1552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trainer = Trainer(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model=model,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training_args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train_dataset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=train,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eval_dataset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compute_metrics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compute_metrics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tokenizer=tokenizer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21CEA-5A6E-4F09-3C28-23AFFCC82DE2}"/>
              </a:ext>
            </a:extLst>
          </p:cNvPr>
          <p:cNvSpPr txBox="1"/>
          <p:nvPr/>
        </p:nvSpPr>
        <p:spPr>
          <a:xfrm>
            <a:off x="894735" y="352815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train_result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trainer.train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D08182-783F-F777-7AE9-63F65A027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87" y="3283721"/>
            <a:ext cx="6459794" cy="33182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04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74"/>
    </mc:Choice>
    <mc:Fallback xmlns="">
      <p:transition spd="slow" advTm="145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DF9A-7025-9920-3BB0-FD21BF64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Evaluate the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B2E0-F659-71CF-2E5D-92F87CCE48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Evaluate the best checkpoint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the model for inference: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7B7CD-8B7C-4491-2C6E-35C701B7D9C6}"/>
              </a:ext>
            </a:extLst>
          </p:cNvPr>
          <p:cNvSpPr txBox="1"/>
          <p:nvPr/>
        </p:nvSpPr>
        <p:spPr>
          <a:xfrm>
            <a:off x="835741" y="1748885"/>
            <a:ext cx="8357419" cy="4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q =[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trainer.evaluate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eval_dataset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=data)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data 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[train,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test]]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pd.DataFrame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(q, index=[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"train"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"test"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]).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iloc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[:,: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D5C67-865F-6994-ED88-F60215A918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" t="378" r="1411" b="4166"/>
          <a:stretch/>
        </p:blipFill>
        <p:spPr bwMode="auto">
          <a:xfrm>
            <a:off x="835741" y="2383386"/>
            <a:ext cx="6236683" cy="1530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1F9F76-78AA-A96F-AB71-0B1977B905CC}"/>
              </a:ext>
            </a:extLst>
          </p:cNvPr>
          <p:cNvSpPr txBox="1"/>
          <p:nvPr/>
        </p:nvSpPr>
        <p:spPr>
          <a:xfrm>
            <a:off x="835741" y="4340957"/>
            <a:ext cx="7610168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s1,s2=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"A plane is taking 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off."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"An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air plane is taking off."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C534F7-6E98-AF8F-DF9B-28E87A4A5733}"/>
              </a:ext>
            </a:extLst>
          </p:cNvPr>
          <p:cNvSpPr txBox="1"/>
          <p:nvPr/>
        </p:nvSpPr>
        <p:spPr>
          <a:xfrm>
            <a:off x="825981" y="4632277"/>
            <a:ext cx="10732371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encoding = tokenizer( s1, s2,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return_tensors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'pt'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padding=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truncation=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max_length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512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64C4B-B47E-16B3-0890-EEC5051DF81B}"/>
              </a:ext>
            </a:extLst>
          </p:cNvPr>
          <p:cNvSpPr txBox="1"/>
          <p:nvPr/>
        </p:nvSpPr>
        <p:spPr>
          <a:xfrm>
            <a:off x="825981" y="4930641"/>
            <a:ext cx="93799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input_ids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encoding[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input_ids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].to(device)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attention_mask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encoding[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attention_mask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].to(device)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outputs = model(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input_ids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attention_mask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attention_mask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outputs.logits.item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5DDE2C-F1D9-D209-F2D0-C880877667A2}"/>
              </a:ext>
            </a:extLst>
          </p:cNvPr>
          <p:cNvSpPr txBox="1"/>
          <p:nvPr/>
        </p:nvSpPr>
        <p:spPr>
          <a:xfrm>
            <a:off x="835741" y="5865848"/>
            <a:ext cx="893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4.69</a:t>
            </a:r>
            <a:r>
              <a:rPr lang="en-US" sz="18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8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81"/>
    </mc:Choice>
    <mc:Fallback xmlns="">
      <p:transition spd="slow" advTm="38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10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61CA-78CA-5C88-451F-34814879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Evaluate the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A346-A157-BA60-9A34-261F58A8D6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Run the model for inference: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the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FF886-00CE-55EA-34C3-723BA8B0690E}"/>
              </a:ext>
            </a:extLst>
          </p:cNvPr>
          <p:cNvSpPr txBox="1"/>
          <p:nvPr/>
        </p:nvSpPr>
        <p:spPr>
          <a:xfrm>
            <a:off x="825910" y="1777727"/>
            <a:ext cx="7531510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s1,s2=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"The men are playing 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soccer."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"A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man is riding a motorcycle."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B020E-0466-691B-DA7A-B81323A6228D}"/>
              </a:ext>
            </a:extLst>
          </p:cNvPr>
          <p:cNvSpPr txBox="1"/>
          <p:nvPr/>
        </p:nvSpPr>
        <p:spPr>
          <a:xfrm>
            <a:off x="825910" y="2789081"/>
            <a:ext cx="6096000" cy="639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model_path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"sentence-pair-regression-model"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trainer.save_model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model_path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tokenizer.save_pretrained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model_path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CD45C-9965-DBFF-E7B4-C44FB89258DE}"/>
              </a:ext>
            </a:extLst>
          </p:cNvPr>
          <p:cNvSpPr txBox="1"/>
          <p:nvPr/>
        </p:nvSpPr>
        <p:spPr>
          <a:xfrm>
            <a:off x="825910" y="2123581"/>
            <a:ext cx="865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212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0.28 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33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27"/>
    </mc:Choice>
    <mc:Fallback xmlns="">
      <p:transition spd="slow" advTm="390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93;p19">
            <a:extLst>
              <a:ext uri="{FF2B5EF4-FFF2-40B4-BE49-F238E27FC236}">
                <a16:creationId xmlns:a16="http://schemas.microsoft.com/office/drawing/2014/main" id="{856F2342-DC0B-A059-DAF8-DC73ADD5FF6B}"/>
              </a:ext>
            </a:extLst>
          </p:cNvPr>
          <p:cNvGrpSpPr/>
          <p:nvPr/>
        </p:nvGrpSpPr>
        <p:grpSpPr>
          <a:xfrm>
            <a:off x="2083902" y="1938337"/>
            <a:ext cx="1371604" cy="3617430"/>
            <a:chOff x="3886200" y="1114550"/>
            <a:chExt cx="1371604" cy="3617430"/>
          </a:xfrm>
        </p:grpSpPr>
        <p:grpSp>
          <p:nvGrpSpPr>
            <p:cNvPr id="3" name="Google Shape;494;p19">
              <a:extLst>
                <a:ext uri="{FF2B5EF4-FFF2-40B4-BE49-F238E27FC236}">
                  <a16:creationId xmlns:a16="http://schemas.microsoft.com/office/drawing/2014/main" id="{69CDDF6F-4E7B-8E1C-00F0-787156130E05}"/>
                </a:ext>
              </a:extLst>
            </p:cNvPr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6" name="Google Shape;495;p19">
                <a:extLst>
                  <a:ext uri="{FF2B5EF4-FFF2-40B4-BE49-F238E27FC236}">
                    <a16:creationId xmlns:a16="http://schemas.microsoft.com/office/drawing/2014/main" id="{F6E179E5-7430-0CB1-7568-CACE299730DE}"/>
                  </a:ext>
                </a:extLst>
              </p:cNvPr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96;p19">
                <a:extLst>
                  <a:ext uri="{FF2B5EF4-FFF2-40B4-BE49-F238E27FC236}">
                    <a16:creationId xmlns:a16="http://schemas.microsoft.com/office/drawing/2014/main" id="{1C4DF9EB-C9F7-E630-299B-DB9046FBFD49}"/>
                  </a:ext>
                </a:extLst>
              </p:cNvPr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97;p19">
                <a:extLst>
                  <a:ext uri="{FF2B5EF4-FFF2-40B4-BE49-F238E27FC236}">
                    <a16:creationId xmlns:a16="http://schemas.microsoft.com/office/drawing/2014/main" id="{5C795F43-305E-6EE5-7E01-0113A194B322}"/>
                  </a:ext>
                </a:extLst>
              </p:cNvPr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98;p19">
                <a:extLst>
                  <a:ext uri="{FF2B5EF4-FFF2-40B4-BE49-F238E27FC236}">
                    <a16:creationId xmlns:a16="http://schemas.microsoft.com/office/drawing/2014/main" id="{55C1894B-2713-A895-E887-5AC3C0FF3E0A}"/>
                  </a:ext>
                </a:extLst>
              </p:cNvPr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99;p19">
                <a:extLst>
                  <a:ext uri="{FF2B5EF4-FFF2-40B4-BE49-F238E27FC236}">
                    <a16:creationId xmlns:a16="http://schemas.microsoft.com/office/drawing/2014/main" id="{82AC1B5C-042E-878E-E14B-1FF7CE243B0B}"/>
                  </a:ext>
                </a:extLst>
              </p:cNvPr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00;p19">
                <a:extLst>
                  <a:ext uri="{FF2B5EF4-FFF2-40B4-BE49-F238E27FC236}">
                    <a16:creationId xmlns:a16="http://schemas.microsoft.com/office/drawing/2014/main" id="{7E287888-7ABB-C406-A5D1-16C913AEB06B}"/>
                  </a:ext>
                </a:extLst>
              </p:cNvPr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01;p19">
                <a:extLst>
                  <a:ext uri="{FF2B5EF4-FFF2-40B4-BE49-F238E27FC236}">
                    <a16:creationId xmlns:a16="http://schemas.microsoft.com/office/drawing/2014/main" id="{FBC92C83-3AC5-1712-C48B-45A037BEE6FC}"/>
                  </a:ext>
                </a:extLst>
              </p:cNvPr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502;p19">
                <a:extLst>
                  <a:ext uri="{FF2B5EF4-FFF2-40B4-BE49-F238E27FC236}">
                    <a16:creationId xmlns:a16="http://schemas.microsoft.com/office/drawing/2014/main" id="{8DC5ADE8-D68B-7E5E-7502-082E5F3CCC58}"/>
                  </a:ext>
                </a:extLst>
              </p:cNvPr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3;p19">
                <a:extLst>
                  <a:ext uri="{FF2B5EF4-FFF2-40B4-BE49-F238E27FC236}">
                    <a16:creationId xmlns:a16="http://schemas.microsoft.com/office/drawing/2014/main" id="{45E84A85-6D29-1246-61EE-7E6F9A1FC206}"/>
                  </a:ext>
                </a:extLst>
              </p:cNvPr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04;p19">
                <a:extLst>
                  <a:ext uri="{FF2B5EF4-FFF2-40B4-BE49-F238E27FC236}">
                    <a16:creationId xmlns:a16="http://schemas.microsoft.com/office/drawing/2014/main" id="{FE2494FF-9512-6C98-EE97-389583B59FCE}"/>
                  </a:ext>
                </a:extLst>
              </p:cNvPr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05;p19">
                <a:extLst>
                  <a:ext uri="{FF2B5EF4-FFF2-40B4-BE49-F238E27FC236}">
                    <a16:creationId xmlns:a16="http://schemas.microsoft.com/office/drawing/2014/main" id="{D7DBA071-DD0D-710C-8313-CDF190CB07FA}"/>
                  </a:ext>
                </a:extLst>
              </p:cNvPr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06;p19">
                <a:extLst>
                  <a:ext uri="{FF2B5EF4-FFF2-40B4-BE49-F238E27FC236}">
                    <a16:creationId xmlns:a16="http://schemas.microsoft.com/office/drawing/2014/main" id="{4D0F9708-BB56-6A18-DF76-0979EACCAC68}"/>
                  </a:ext>
                </a:extLst>
              </p:cNvPr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07;p19">
                <a:extLst>
                  <a:ext uri="{FF2B5EF4-FFF2-40B4-BE49-F238E27FC236}">
                    <a16:creationId xmlns:a16="http://schemas.microsoft.com/office/drawing/2014/main" id="{15DF10D0-67F3-1729-5456-0548B37606A9}"/>
                  </a:ext>
                </a:extLst>
              </p:cNvPr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8;p19">
                <a:extLst>
                  <a:ext uri="{FF2B5EF4-FFF2-40B4-BE49-F238E27FC236}">
                    <a16:creationId xmlns:a16="http://schemas.microsoft.com/office/drawing/2014/main" id="{31F24075-B4E1-320D-08E7-F8EADA92A53D}"/>
                  </a:ext>
                </a:extLst>
              </p:cNvPr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09;p19">
                <a:extLst>
                  <a:ext uri="{FF2B5EF4-FFF2-40B4-BE49-F238E27FC236}">
                    <a16:creationId xmlns:a16="http://schemas.microsoft.com/office/drawing/2014/main" id="{FD856B7A-43D2-E214-BA10-E59DB64C8185}"/>
                  </a:ext>
                </a:extLst>
              </p:cNvPr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10;p19">
                <a:extLst>
                  <a:ext uri="{FF2B5EF4-FFF2-40B4-BE49-F238E27FC236}">
                    <a16:creationId xmlns:a16="http://schemas.microsoft.com/office/drawing/2014/main" id="{4F317A0C-BBA3-9C2D-D3E3-F1BCEE75B79D}"/>
                  </a:ext>
                </a:extLst>
              </p:cNvPr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11;p19">
                <a:extLst>
                  <a:ext uri="{FF2B5EF4-FFF2-40B4-BE49-F238E27FC236}">
                    <a16:creationId xmlns:a16="http://schemas.microsoft.com/office/drawing/2014/main" id="{510A3B7C-AA4E-B888-6B07-F3B4C913F27C}"/>
                  </a:ext>
                </a:extLst>
              </p:cNvPr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12;p19">
                <a:extLst>
                  <a:ext uri="{FF2B5EF4-FFF2-40B4-BE49-F238E27FC236}">
                    <a16:creationId xmlns:a16="http://schemas.microsoft.com/office/drawing/2014/main" id="{F48002BF-3AD7-2B6F-35E5-C02B655D9A5F}"/>
                  </a:ext>
                </a:extLst>
              </p:cNvPr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513;p19">
              <a:extLst>
                <a:ext uri="{FF2B5EF4-FFF2-40B4-BE49-F238E27FC236}">
                  <a16:creationId xmlns:a16="http://schemas.microsoft.com/office/drawing/2014/main" id="{C88EDA41-C6CB-0B30-BD44-169283119A27}"/>
                </a:ext>
              </a:extLst>
            </p:cNvPr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4;p19">
              <a:extLst>
                <a:ext uri="{FF2B5EF4-FFF2-40B4-BE49-F238E27FC236}">
                  <a16:creationId xmlns:a16="http://schemas.microsoft.com/office/drawing/2014/main" id="{A2A436D8-ACFB-C884-A83C-5E717FD69882}"/>
                </a:ext>
              </a:extLst>
            </p:cNvPr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3">
            <a:extLst>
              <a:ext uri="{FF2B5EF4-FFF2-40B4-BE49-F238E27FC236}">
                <a16:creationId xmlns:a16="http://schemas.microsoft.com/office/drawing/2014/main" id="{E0D03102-88C6-3164-BB7E-013C45F9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29200" y="2817744"/>
            <a:ext cx="4989840" cy="12225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263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7B10-5193-7F10-F844-06FDCD2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678"/>
            <a:ext cx="10515600" cy="12484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Fine-tuning the BERT model for sentence-pairs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CAF7C9-38DD-30B3-CF6C-7EAAFCB39797}"/>
              </a:ext>
            </a:extLst>
          </p:cNvPr>
          <p:cNvCxnSpPr>
            <a:cxnSpLocks/>
          </p:cNvCxnSpPr>
          <p:nvPr/>
        </p:nvCxnSpPr>
        <p:spPr>
          <a:xfrm>
            <a:off x="2897883" y="3478661"/>
            <a:ext cx="6507373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0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6"/>
    </mc:Choice>
    <mc:Fallback xmlns="">
      <p:transition spd="slow" advTm="8016"/>
    </mc:Fallback>
  </mc:AlternateContent>
  <p:extLst>
    <p:ext uri="{E180D4A7-C9FB-4DFB-919C-405C955672EB}">
      <p14:showEvtLst xmlns:p14="http://schemas.microsoft.com/office/powerpoint/2010/main">
        <p14:playEvt time="10" objId="7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59BD-6809-D446-8409-5A1677AB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867F1F-95A6-52AE-4AB8-4AB339B642EB}"/>
              </a:ext>
            </a:extLst>
          </p:cNvPr>
          <p:cNvSpPr/>
          <p:nvPr/>
        </p:nvSpPr>
        <p:spPr>
          <a:xfrm>
            <a:off x="3932903" y="1318230"/>
            <a:ext cx="2064774" cy="924116"/>
          </a:xfrm>
          <a:prstGeom prst="roundRect">
            <a:avLst/>
          </a:prstGeom>
          <a:solidFill>
            <a:srgbClr val="F4F8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BB148"/>
                </a:solidFill>
              </a:rPr>
              <a:t>Regression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8CFC1-82D4-7775-5343-7725BEB5E429}"/>
              </a:ext>
            </a:extLst>
          </p:cNvPr>
          <p:cNvSpPr txBox="1"/>
          <p:nvPr/>
        </p:nvSpPr>
        <p:spPr>
          <a:xfrm>
            <a:off x="7774173" y="1241678"/>
            <a:ext cx="1398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Score Range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[1,-1]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Or </a:t>
            </a: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[1 , 5]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E00E38-D863-E551-9DB4-8BBCDE03991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97677" y="1780287"/>
            <a:ext cx="1776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467520-B2A4-0292-012C-D6B0A3DF570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520609" y="1780288"/>
            <a:ext cx="1335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E1F650-29E9-9BFC-013F-34E713E5120A}"/>
              </a:ext>
            </a:extLst>
          </p:cNvPr>
          <p:cNvSpPr txBox="1">
            <a:spLocks/>
          </p:cNvSpPr>
          <p:nvPr/>
        </p:nvSpPr>
        <p:spPr>
          <a:xfrm>
            <a:off x="388216" y="2242346"/>
            <a:ext cx="10988009" cy="4450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sentence-pair tasks </a:t>
            </a:r>
            <a:r>
              <a:rPr lang="en-US" dirty="0"/>
              <a:t>such as document similarity or textual entailment, the input is two sentences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Document similarity: </a:t>
            </a:r>
            <a:r>
              <a:rPr lang="en-US" dirty="0"/>
              <a:t>what degree two sentences are semantically similar or predict whether they are semantically similar.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Textual entailment:</a:t>
            </a:r>
            <a:r>
              <a:rPr lang="en-US" dirty="0"/>
              <a:t> refers to the relationship between two pieces of text.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The regression model </a:t>
            </a:r>
            <a:r>
              <a:rPr lang="en-US" dirty="0"/>
              <a:t>is considered to be for classification, but the last layer only contains a single unit. This is not processed by SoftMax logistic regression but normalized.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17" name="Picture 16" descr="A close up of text&#10;&#10;Description automatically generated">
            <a:extLst>
              <a:ext uri="{FF2B5EF4-FFF2-40B4-BE49-F238E27FC236}">
                <a16:creationId xmlns:a16="http://schemas.microsoft.com/office/drawing/2014/main" id="{AC8F07CC-5E18-2B60-DB88-7D5C77829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38" y="4340830"/>
            <a:ext cx="8587431" cy="15613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A2C1F7-F1EC-6B83-6781-E56F58D3B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260" y="1318229"/>
            <a:ext cx="1094349" cy="9241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684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76"/>
    </mc:Choice>
    <mc:Fallback xmlns="">
      <p:transition spd="slow" advTm="69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B0B6-0C09-8A88-2619-239F2465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Bert as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C78B-AFA5-25A6-A2F8-9B596114E6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Load the Model: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44BC49-4C9D-B097-70B6-0F8A45FC7601}"/>
              </a:ext>
            </a:extLst>
          </p:cNvPr>
          <p:cNvSpPr/>
          <p:nvPr/>
        </p:nvSpPr>
        <p:spPr>
          <a:xfrm>
            <a:off x="6561056" y="2516957"/>
            <a:ext cx="1602556" cy="2356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CD3BA-0BE6-E0C3-12D9-DAFAAC641F6A}"/>
              </a:ext>
            </a:extLst>
          </p:cNvPr>
          <p:cNvSpPr txBox="1"/>
          <p:nvPr/>
        </p:nvSpPr>
        <p:spPr>
          <a:xfrm>
            <a:off x="742685" y="1863656"/>
            <a:ext cx="115681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transformers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DistilBertConfig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DistilBertTokenizerFast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DistilBertForSequenceClassification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model_path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distilbert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-base-uncased'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DistilBertConfig.from_pretrained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model_path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num_labels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tokenizer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DistilBertTokenizerFast.from_pretrained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model_path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DistilBertForSequenceClassification.from_pretrained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model_path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, config = config)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052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56"/>
    </mc:Choice>
    <mc:Fallback xmlns="">
      <p:transition spd="slow" advTm="113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4F19-22A0-EE9B-D205-584B578E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9074-11E7-A4ED-5EFF-EFE454E029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900" y="1360691"/>
            <a:ext cx="10231346" cy="535572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Use The Semantic Textual Similarity-Benchmark  or STS-B .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ollection of sentence pairs that have been drawn from a variety of content,</a:t>
            </a:r>
            <a:br>
              <a:rPr lang="en-US" dirty="0"/>
            </a:br>
            <a:r>
              <a:rPr lang="en-US" dirty="0"/>
              <a:t>         such as news headlines.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Each pair has been annotated with a similarity score from 1 to 5.</a:t>
            </a:r>
          </a:p>
          <a:p>
            <a:pPr marL="0" indent="0">
              <a:buNone/>
            </a:pPr>
            <a:r>
              <a:rPr lang="en-US" dirty="0"/>
              <a:t>2. Fine-tune the BERT model to predict these scores. </a:t>
            </a:r>
          </a:p>
          <a:p>
            <a:pPr marL="0" indent="0">
              <a:buNone/>
            </a:pPr>
            <a:r>
              <a:rPr lang="en-US" dirty="0"/>
              <a:t>3. Evaluate the model using the Pearson/ Spearman correlation coefficients.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43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42"/>
    </mc:Choice>
    <mc:Fallback xmlns="">
      <p:transition spd="slow" advTm="34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A163-E349-DA07-95D6-943D4E33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Prepare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6E63-F7F0-4CEC-D302-5AFCB042EF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102937"/>
            <a:ext cx="10231346" cy="5585202"/>
          </a:xfrm>
        </p:spPr>
        <p:txBody>
          <a:bodyPr/>
          <a:lstStyle/>
          <a:p>
            <a:r>
              <a:rPr lang="en-US" dirty="0"/>
              <a:t>Load and split  the dataset to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Preview sample from the training set: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825AA-4F58-4D0A-D435-966CF711C7F5}"/>
              </a:ext>
            </a:extLst>
          </p:cNvPr>
          <p:cNvSpPr txBox="1"/>
          <p:nvPr/>
        </p:nvSpPr>
        <p:spPr>
          <a:xfrm>
            <a:off x="791496" y="1503364"/>
            <a:ext cx="9380026" cy="1746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datasets</a:t>
            </a:r>
            <a:b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datasets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load_dataset</a:t>
            </a:r>
            <a:b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stsb_train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load_dataset(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glue'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'stsb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split=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"train"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b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400" kern="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stsb_validation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load_dataset(</a:t>
            </a:r>
            <a:r>
              <a:rPr lang="en-US" sz="1400" kern="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glue'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'stsb</a:t>
            </a:r>
            <a:r>
              <a:rPr lang="en-US" sz="1400" kern="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split=</a:t>
            </a:r>
            <a:r>
              <a:rPr lang="en-US" sz="1400" kern="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"validation"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).shuffle(seed=</a:t>
            </a:r>
            <a:r>
              <a:rPr lang="en-US" sz="1400" kern="0" dirty="0">
                <a:solidFill>
                  <a:srgbClr val="09815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42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stsb_validation</a:t>
            </a:r>
            <a:endParaRPr lang="en-US" sz="1400" dirty="0"/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9EED0-49D1-836A-3C81-E8592F82394F}"/>
              </a:ext>
            </a:extLst>
          </p:cNvPr>
          <p:cNvSpPr txBox="1"/>
          <p:nvPr/>
        </p:nvSpPr>
        <p:spPr>
          <a:xfrm>
            <a:off x="1039642" y="3128017"/>
            <a:ext cx="7669161" cy="985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Dataset({</a:t>
            </a:r>
            <a:endParaRPr lang="en-US" sz="1400" kern="1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features: ['sentence1', 'sentence2', 'label', '</a:t>
            </a:r>
            <a:r>
              <a:rPr lang="en-US" sz="1400" kern="0" dirty="0" err="1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idx</a:t>
            </a:r>
            <a:r>
              <a:rPr lang="en-US" sz="1400" kern="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'],</a:t>
            </a:r>
            <a:endParaRPr lang="en-US" sz="1400" kern="1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400" kern="0" dirty="0" err="1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num_rows</a:t>
            </a:r>
            <a:r>
              <a:rPr lang="en-US" sz="1400" kern="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1500})</a:t>
            </a:r>
            <a:endParaRPr lang="en-US" sz="1400" kern="1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F15E3-9EFB-E0E1-9297-E891F5388957}"/>
              </a:ext>
            </a:extLst>
          </p:cNvPr>
          <p:cNvSpPr txBox="1"/>
          <p:nvPr/>
        </p:nvSpPr>
        <p:spPr>
          <a:xfrm>
            <a:off x="791496" y="4121277"/>
            <a:ext cx="7807234" cy="639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stsb_val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datasets.Dataset.from_dict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stsb_validation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[: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750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stsb_test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datasets.Dataset.from_dict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stsb_validation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750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:])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AA371-B2B0-31B3-CBCE-EDF4936CE055}"/>
              </a:ext>
            </a:extLst>
          </p:cNvPr>
          <p:cNvSpPr txBox="1"/>
          <p:nvPr/>
        </p:nvSpPr>
        <p:spPr>
          <a:xfrm>
            <a:off x="791403" y="5738004"/>
            <a:ext cx="6096000" cy="475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pandas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pd 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pd.DataFrame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stsb_train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C3557AD2-6A7C-B81E-E205-2C8041472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395" y="4878507"/>
            <a:ext cx="6238881" cy="15788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041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95"/>
    </mc:Choice>
    <mc:Fallback xmlns="">
      <p:transition spd="slow" advTm="290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2299-386A-F10F-DB8D-D664AD64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Prepare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B339-7428-7307-413A-92BBBB6B21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Tokenize datasets: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D2FF3-0CB6-4C11-7639-EBB9B8472F6B}"/>
              </a:ext>
            </a:extLst>
          </p:cNvPr>
          <p:cNvSpPr txBox="1"/>
          <p:nvPr/>
        </p:nvSpPr>
        <p:spPr>
          <a:xfrm>
            <a:off x="796412" y="1643550"/>
            <a:ext cx="9978425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stsb_train.</a:t>
            </a:r>
            <a:r>
              <a:rPr lang="en-US" sz="1400" kern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map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 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lambda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x: tokenizer( x[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'sentence1'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],x[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'sentence2'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], padding=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truncation= 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 batched 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batch_size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1000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stsb_val.</a:t>
            </a:r>
            <a:r>
              <a:rPr lang="en-US" sz="1400" kern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map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 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lambda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x: tokenizer( x[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'sentence1'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],x[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'sentence2'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], padding=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truncation= 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 batched 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batch_size 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1000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)</a:t>
            </a:r>
            <a:b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test =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stsb_test.</a:t>
            </a:r>
            <a:r>
              <a:rPr lang="en-US" sz="1400" kern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map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 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lambda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x: tokenizer( x[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'sentence1'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],x[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'sentence2'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], padding=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truncation= 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 batched 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batch_size 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1000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03D39-33DD-0833-5B12-71A58587F5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3792244"/>
            <a:ext cx="9318397" cy="26795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693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4"/>
    </mc:Choice>
    <mc:Fallback xmlns="">
      <p:transition spd="slow" advTm="124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A926-5E84-A5C6-61F8-5D071FAA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Fine Tuning (define training arguments)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CCBB6-2176-0BA6-4C5B-ABD15398CBA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Daytona" panose="020B0604030500040204" pitchFamily="34" charset="0"/>
              </a:rPr>
              <a:t>Define training argument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C50F0-2DA5-C755-27F9-F2D1CC0D68C3}"/>
              </a:ext>
            </a:extLst>
          </p:cNvPr>
          <p:cNvSpPr txBox="1"/>
          <p:nvPr/>
        </p:nvSpPr>
        <p:spPr>
          <a:xfrm>
            <a:off x="805839" y="1768295"/>
            <a:ext cx="8187332" cy="3512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transformers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TrainingArguments, Trainer</a:t>
            </a:r>
            <a:b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training_args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TrainingArguments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>
              <a:lnSpc>
                <a:spcPts val="1425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output_dir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'./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stsb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-model'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>
              <a:lnSpc>
                <a:spcPts val="1425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do_train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>
              <a:lnSpc>
                <a:spcPts val="1425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do_eval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>
              <a:lnSpc>
                <a:spcPts val="1425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num_train_epochs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            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>
              <a:lnSpc>
                <a:spcPts val="1425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per_device_train_batch_size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32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>
              <a:lnSpc>
                <a:spcPts val="1425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per_device_eval_batch_size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64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>
              <a:lnSpc>
                <a:spcPts val="1425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warmup_steps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              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>
              <a:lnSpc>
                <a:spcPts val="1425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weight_decay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0.01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>
              <a:lnSpc>
                <a:spcPts val="1425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logging_strategy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'steps'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              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>
              <a:lnSpc>
                <a:spcPts val="1425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logging_dir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'./logs'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          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>
              <a:lnSpc>
                <a:spcPts val="1425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logging_steps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>
              <a:lnSpc>
                <a:spcPts val="1425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evaluation_strategy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"steps"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>
              <a:lnSpc>
                <a:spcPts val="1425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save_strategy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"steps"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>
              <a:lnSpc>
                <a:spcPts val="1425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fp16=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>
              <a:lnSpc>
                <a:spcPts val="1425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load_best_model_at_end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7">
              <a:lnSpc>
                <a:spcPts val="1425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13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6"/>
    </mc:Choice>
    <mc:Fallback xmlns="">
      <p:transition spd="slow" advTm="61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0481-3489-4053-CA97-98DDDBDE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Fine Tuning (define evaluation metric)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417C-58FA-5F96-416F-1256AF2E2A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Pearson Correlation Coefficient and the Spearman's Rank Correlation following the common practice provided in the literature.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D80E8-50A2-B622-04B0-70780AEEAD64}"/>
              </a:ext>
            </a:extLst>
          </p:cNvPr>
          <p:cNvSpPr/>
          <p:nvPr/>
        </p:nvSpPr>
        <p:spPr>
          <a:xfrm>
            <a:off x="2290712" y="3640622"/>
            <a:ext cx="603315" cy="1696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503FC-6894-B431-F263-87363CE692ED}"/>
              </a:ext>
            </a:extLst>
          </p:cNvPr>
          <p:cNvSpPr/>
          <p:nvPr/>
        </p:nvSpPr>
        <p:spPr>
          <a:xfrm>
            <a:off x="2290713" y="4328474"/>
            <a:ext cx="1838227" cy="208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F78099-3D82-819D-0C6C-C895B6444165}"/>
              </a:ext>
            </a:extLst>
          </p:cNvPr>
          <p:cNvSpPr/>
          <p:nvPr/>
        </p:nvSpPr>
        <p:spPr>
          <a:xfrm>
            <a:off x="2290713" y="4158793"/>
            <a:ext cx="1066800" cy="1696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29ACBC-EB67-DA04-76BF-E2394416FFA6}"/>
              </a:ext>
            </a:extLst>
          </p:cNvPr>
          <p:cNvSpPr/>
          <p:nvPr/>
        </p:nvSpPr>
        <p:spPr>
          <a:xfrm>
            <a:off x="2290713" y="3949830"/>
            <a:ext cx="603315" cy="2089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2D852-6AFF-E4E8-18E2-C22B14DDA6DD}"/>
              </a:ext>
            </a:extLst>
          </p:cNvPr>
          <p:cNvSpPr/>
          <p:nvPr/>
        </p:nvSpPr>
        <p:spPr>
          <a:xfrm>
            <a:off x="2290714" y="3810304"/>
            <a:ext cx="688156" cy="1544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65358-5F58-8BE8-9F20-FD8BEEC2F96A}"/>
              </a:ext>
            </a:extLst>
          </p:cNvPr>
          <p:cNvSpPr txBox="1"/>
          <p:nvPr/>
        </p:nvSpPr>
        <p:spPr>
          <a:xfrm>
            <a:off x="930010" y="2162188"/>
            <a:ext cx="8520112" cy="261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numpy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np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scipy.stats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pearsonr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scipy.stats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spearmanr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compute_metrics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b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preds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np.squeeze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pred.predictions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b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"MSE"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((preds -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pred.label_ids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**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).mean().item(),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"RMSE"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np.sqrt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(( (preds -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pred.label_ids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** 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).mean())).item(),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"MAE"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np.</a:t>
            </a:r>
            <a:r>
              <a:rPr lang="en-US" sz="1400" kern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abs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(preds -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pred.label_ids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)).mean().item(),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"Pearson"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pearsonr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preds,pred.label_ids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)[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"Spearman's Rank"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spearmanr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preds,pred.label_ids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)[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}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52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33"/>
    </mc:Choice>
    <mc:Fallback xmlns="">
      <p:transition spd="slow" advTm="179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8|12.2|1.4|9.7|1.3|4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1|8.6|5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2|6.3|12.7|10.1|7|10.8|1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3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5.5|6.3|5.6|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5|2.6|12.8|5.3|1.3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6|1.2|0.8|1.9|0.8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2|1.2|1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44e54f-486c-4c82-b23c-6e62d1a96ef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7DA3CC45C1745A5BCC9248DA03914" ma:contentTypeVersion="12" ma:contentTypeDescription="Create a new document." ma:contentTypeScope="" ma:versionID="6d6877408e4f2899dea6959406c9cd21">
  <xsd:schema xmlns:xsd="http://www.w3.org/2001/XMLSchema" xmlns:xs="http://www.w3.org/2001/XMLSchema" xmlns:p="http://schemas.microsoft.com/office/2006/metadata/properties" xmlns:ns3="5044e54f-486c-4c82-b23c-6e62d1a96ef0" xmlns:ns4="507771a2-7e93-4a01-b880-b05ad3ddd742" targetNamespace="http://schemas.microsoft.com/office/2006/metadata/properties" ma:root="true" ma:fieldsID="ea5c63816cf4ab2871d57a7dea46e6bf" ns3:_="" ns4:_="">
    <xsd:import namespace="5044e54f-486c-4c82-b23c-6e62d1a96ef0"/>
    <xsd:import namespace="507771a2-7e93-4a01-b880-b05ad3ddd7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4e54f-486c-4c82-b23c-6e62d1a96e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771a2-7e93-4a01-b880-b05ad3ddd7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B8E1D1-38C2-46BE-A95D-403B23CE2980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507771a2-7e93-4a01-b880-b05ad3ddd742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5044e54f-486c-4c82-b23c-6e62d1a96ef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C031AE-AF28-46E7-B576-5C7075DDBF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44e54f-486c-4c82-b23c-6e62d1a96ef0"/>
    <ds:schemaRef ds:uri="507771a2-7e93-4a01-b880-b05ad3ddd7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918CAD-F500-4FF4-A10B-6970EE7C35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49147</TotalTime>
  <Words>1109</Words>
  <Application>Microsoft Office PowerPoint</Application>
  <PresentationFormat>Widescreen</PresentationFormat>
  <Paragraphs>159</Paragraphs>
  <Slides>13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Daytona</vt:lpstr>
      <vt:lpstr>Gill Sans MT</vt:lpstr>
      <vt:lpstr>Wingdings</vt:lpstr>
      <vt:lpstr>Office Theme</vt:lpstr>
      <vt:lpstr>PowerPoint Presentation</vt:lpstr>
      <vt:lpstr> Fine-tuning the BERT model for sentence-pairs</vt:lpstr>
      <vt:lpstr>Introduction</vt:lpstr>
      <vt:lpstr>Load Bert as regression model</vt:lpstr>
      <vt:lpstr>The Pipeline</vt:lpstr>
      <vt:lpstr>1. Prepare dataset</vt:lpstr>
      <vt:lpstr>1. Prepare dataset</vt:lpstr>
      <vt:lpstr>2. Fine Tuning (define training arguments)</vt:lpstr>
      <vt:lpstr>2. Fine Tuning (define evaluation metric)</vt:lpstr>
      <vt:lpstr>2. Fine Tuning (training the model)</vt:lpstr>
      <vt:lpstr>3. Evaluate the model </vt:lpstr>
      <vt:lpstr>3. Evaluate the model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 Nagy  Mohammed El Bassiouney</dc:creator>
  <cp:lastModifiedBy>Engineering</cp:lastModifiedBy>
  <cp:revision>180</cp:revision>
  <dcterms:created xsi:type="dcterms:W3CDTF">2023-03-23T08:35:56Z</dcterms:created>
  <dcterms:modified xsi:type="dcterms:W3CDTF">2025-03-17T22:42:50Z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0x010100BE97DA3CC45C1745A5BCC9248DA03914</vt:lpwstr>
  </property>
</Properties>
</file>