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67" r:id="rId5"/>
    <p:sldId id="303" r:id="rId6"/>
    <p:sldId id="505" r:id="rId7"/>
    <p:sldId id="496" r:id="rId8"/>
    <p:sldId id="506" r:id="rId9"/>
    <p:sldId id="508" r:id="rId10"/>
    <p:sldId id="509" r:id="rId11"/>
    <p:sldId id="510" r:id="rId12"/>
    <p:sldId id="511" r:id="rId13"/>
    <p:sldId id="512" r:id="rId14"/>
    <p:sldId id="514" r:id="rId15"/>
    <p:sldId id="518" r:id="rId16"/>
    <p:sldId id="515" r:id="rId17"/>
    <p:sldId id="516" r:id="rId18"/>
    <p:sldId id="517" r:id="rId19"/>
    <p:sldId id="5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6F6"/>
    <a:srgbClr val="DFEEDB"/>
    <a:srgbClr val="FFF5D5"/>
    <a:srgbClr val="FF6F79"/>
    <a:srgbClr val="FDE0D3"/>
    <a:srgbClr val="FF858E"/>
    <a:srgbClr val="A1B8E1"/>
    <a:srgbClr val="FF979E"/>
    <a:srgbClr val="FBC3AA"/>
    <a:srgbClr val="FFE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BookAntiqua"/>
                <a:ea typeface="Calibri" panose="020F0502020204030204" pitchFamily="34" charset="0"/>
                <a:cs typeface="Arial" panose="020B0604020202020204" pitchFamily="34" charset="0"/>
              </a:rPr>
              <a:t>Hello and welcome, in this video  we will start to dive into the components of the internal structure of transformers.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7D58640A-CC73-F9C7-CC27-3259633197E0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505A135B-65B4-66A5-1F68-821C4B494137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0908B992-0741-5C11-66DC-6F2FB088F131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5">
            <a:extLst>
              <a:ext uri="{FF2B5EF4-FFF2-40B4-BE49-F238E27FC236}">
                <a16:creationId xmlns:a16="http://schemas.microsoft.com/office/drawing/2014/main" id="{ED99EE16-6BE8-B031-7FCC-D5C1CBFA9CED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ebm"/><Relationship Id="rId7" Type="http://schemas.openxmlformats.org/officeDocument/2006/relationships/image" Target="../media/image3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57EC-6B7C-8F03-B04F-154D2E37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domain QA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F664-15D0-590C-D95F-0A6EB7A362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domain QA systems are designed to answer any type of question, regardless of the domain or topic. </a:t>
            </a:r>
          </a:p>
          <a:p>
            <a:r>
              <a:rPr lang="en-US" dirty="0"/>
              <a:t>These systems use natural language processing (NLP) techniques to understand the meaning of a question and search through a vast amount of data to find relevant information that can answer the question.</a:t>
            </a:r>
          </a:p>
          <a:p>
            <a:r>
              <a:rPr lang="en-US" dirty="0"/>
              <a:t> Open domain QA systems are typically used for general information retrieval tasks, such as answering trivia questions or providing answers to common queries.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9654C-1B60-043A-3A57-9F1C3D0D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561689"/>
            <a:ext cx="5444812" cy="303485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4268B-A74F-71EA-700C-8B1F6ECBE35C}"/>
              </a:ext>
            </a:extLst>
          </p:cNvPr>
          <p:cNvSpPr txBox="1"/>
          <p:nvPr/>
        </p:nvSpPr>
        <p:spPr>
          <a:xfrm>
            <a:off x="2833393" y="6561180"/>
            <a:ext cx="60976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200"/>
              </a:spcAft>
            </a:pPr>
            <a:r>
              <a:rPr lang="en-US" sz="1050" dirty="0">
                <a:solidFill>
                  <a:srgbClr val="E7E6E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http://ai.stanford.edu/blog/answering-complex-questions/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64D1-4A67-300F-2AC8-40CC2840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domain QA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D114-731E-9042-1ED3-6F4CC9E8E4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Closed domain QA systems, on the other hand, are designed to answer questions within a specific domain or topic.</a:t>
            </a:r>
          </a:p>
          <a:p>
            <a:r>
              <a:rPr lang="en-US" dirty="0"/>
              <a:t> These systems are trained on a limited set of data related to the specific domain, such as medical or legal information.</a:t>
            </a:r>
          </a:p>
          <a:p>
            <a:r>
              <a:rPr lang="en-US" dirty="0"/>
              <a:t>This allows them to provide more accurate and relevant answers to questions related to that domain.</a:t>
            </a:r>
          </a:p>
          <a:p>
            <a:r>
              <a:rPr lang="en-US" dirty="0"/>
              <a:t>Closed domain QA systems are typically used in specialized fields where accuracy and precision are critical.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6C6A5-A075-2FE6-15B9-A9E99D34D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46" y="3806687"/>
            <a:ext cx="4957107" cy="24945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31F4-844B-00EB-A65F-164AE5694B0B}"/>
              </a:ext>
            </a:extLst>
          </p:cNvPr>
          <p:cNvSpPr txBox="1"/>
          <p:nvPr/>
        </p:nvSpPr>
        <p:spPr>
          <a:xfrm>
            <a:off x="3151464" y="6444472"/>
            <a:ext cx="6097656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kern="100" dirty="0">
                <a:solidFill>
                  <a:srgbClr val="E7E6E6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https://www.pinecone.io/learn/openai-gen-qa/ 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5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57-230F-A670-6077-1DEA4558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Question answering systems 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4BA6DB-7594-9BF0-0962-B161AB3412D1}"/>
              </a:ext>
            </a:extLst>
          </p:cNvPr>
          <p:cNvSpPr/>
          <p:nvPr/>
        </p:nvSpPr>
        <p:spPr>
          <a:xfrm>
            <a:off x="4329404" y="1922106"/>
            <a:ext cx="3247053" cy="811763"/>
          </a:xfrm>
          <a:prstGeom prst="roundRect">
            <a:avLst/>
          </a:prstGeom>
          <a:solidFill>
            <a:srgbClr val="D6E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 answering systems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Building Methods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168DD-3275-7EE7-1E60-FE6C3BBA0B2C}"/>
              </a:ext>
            </a:extLst>
          </p:cNvPr>
          <p:cNvSpPr/>
          <p:nvPr/>
        </p:nvSpPr>
        <p:spPr>
          <a:xfrm>
            <a:off x="3096983" y="3517642"/>
            <a:ext cx="1520889" cy="606490"/>
          </a:xfrm>
          <a:prstGeom prst="roundRect">
            <a:avLst/>
          </a:prstGeom>
          <a:solidFill>
            <a:srgbClr val="DFEE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Rule-based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Method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126FEC-E748-44F1-6FA2-73F945698A3E}"/>
              </a:ext>
            </a:extLst>
          </p:cNvPr>
          <p:cNvSpPr/>
          <p:nvPr/>
        </p:nvSpPr>
        <p:spPr>
          <a:xfrm>
            <a:off x="5192485" y="3517642"/>
            <a:ext cx="1520889" cy="606490"/>
          </a:xfrm>
          <a:prstGeom prst="roundRect">
            <a:avLst/>
          </a:prstGeom>
          <a:solidFill>
            <a:srgbClr val="DFEE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Statistical Methods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77237-C9F0-D8A5-F62B-4A4D1B83E30B}"/>
              </a:ext>
            </a:extLst>
          </p:cNvPr>
          <p:cNvSpPr/>
          <p:nvPr/>
        </p:nvSpPr>
        <p:spPr>
          <a:xfrm>
            <a:off x="7252996" y="3517642"/>
            <a:ext cx="1816359" cy="606490"/>
          </a:xfrm>
          <a:prstGeom prst="roundRect">
            <a:avLst/>
          </a:prstGeom>
          <a:solidFill>
            <a:srgbClr val="DFEE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 Methods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BA49AE-6C35-CDF8-D9B1-3D362F8ADBF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952930" y="2733869"/>
            <a:ext cx="1" cy="7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E9FF82-24D8-CFB4-8576-3CCAAA5D2B8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513294" y="2078004"/>
            <a:ext cx="783773" cy="20955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76892C-663E-EE64-D996-34D15659B21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665167" y="2021632"/>
            <a:ext cx="783773" cy="2208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51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4E1E-1D1D-8B61-5372-63B4621B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Rule-based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3D65-54D7-F0C6-3DE1-318D98CA9F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These methods use a set of rules to match the question with the answer. </a:t>
            </a:r>
          </a:p>
          <a:p>
            <a:r>
              <a:rPr lang="en-US"/>
              <a:t>For example:</a:t>
            </a:r>
          </a:p>
          <a:p>
            <a:r>
              <a:rPr lang="en-US"/>
              <a:t> if the question is </a:t>
            </a:r>
            <a:r>
              <a:rPr lang="en-US">
                <a:solidFill>
                  <a:srgbClr val="00B050"/>
                </a:solidFill>
              </a:rPr>
              <a:t>“Who is the president of the United States?”</a:t>
            </a:r>
          </a:p>
          <a:p>
            <a:r>
              <a:rPr lang="en-US"/>
              <a:t>the system can use a rule that says, </a:t>
            </a:r>
            <a:r>
              <a:rPr lang="en-US">
                <a:solidFill>
                  <a:srgbClr val="00B050"/>
                </a:solidFill>
              </a:rPr>
              <a:t>“The president of the United States is X”</a:t>
            </a:r>
          </a:p>
          <a:p>
            <a:r>
              <a:rPr lang="en-US"/>
              <a:t>where </a:t>
            </a:r>
            <a:r>
              <a:rPr lang="en-US">
                <a:solidFill>
                  <a:srgbClr val="00B050"/>
                </a:solidFill>
              </a:rPr>
              <a:t>X</a:t>
            </a:r>
            <a:r>
              <a:rPr lang="en-US"/>
              <a:t> is a </a:t>
            </a:r>
            <a:r>
              <a:rPr lang="en-US">
                <a:solidFill>
                  <a:srgbClr val="00B050"/>
                </a:solidFill>
              </a:rPr>
              <a:t>variable</a:t>
            </a:r>
            <a:r>
              <a:rPr lang="en-US"/>
              <a:t> that can be filled with the current president's name from a </a:t>
            </a:r>
            <a:r>
              <a:rPr lang="en-US">
                <a:solidFill>
                  <a:srgbClr val="00B050"/>
                </a:solidFill>
              </a:rPr>
              <a:t>knowledge base</a:t>
            </a:r>
            <a:r>
              <a:rPr lang="en-US"/>
              <a:t>.</a:t>
            </a:r>
          </a:p>
          <a:p>
            <a:r>
              <a:rPr lang="en-US"/>
              <a:t>Rule-based methods are simple and easy to implement, but they are limited by the quality and completeness of the rules and the knowledge base.</a:t>
            </a:r>
            <a:endParaRPr lang="en-US" dirty="0"/>
          </a:p>
        </p:txBody>
      </p:sp>
      <p:pic>
        <p:nvPicPr>
          <p:cNvPr id="5" name="Picture 2" descr="Three reasons rule-based chatbots rule | CustomerThink">
            <a:extLst>
              <a:ext uri="{FF2B5EF4-FFF2-40B4-BE49-F238E27FC236}">
                <a16:creationId xmlns:a16="http://schemas.microsoft.com/office/drawing/2014/main" id="{29FF5E6F-E0F1-ADD4-329B-A7A7130E0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" r="13818" b="5934"/>
          <a:stretch/>
        </p:blipFill>
        <p:spPr bwMode="auto">
          <a:xfrm>
            <a:off x="7972905" y="4225183"/>
            <a:ext cx="3327886" cy="263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3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4E1E-1D1D-8B61-5372-63B4621B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3D65-54D7-F0C6-3DE1-318D98CA9F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85758"/>
            <a:ext cx="10231346" cy="5355727"/>
          </a:xfrm>
        </p:spPr>
        <p:txBody>
          <a:bodyPr/>
          <a:lstStyle/>
          <a:p>
            <a:r>
              <a:rPr lang="en-US" dirty="0"/>
              <a:t>These methods use statistical techniques to find the most likely answer to a question.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if the question is </a:t>
            </a:r>
            <a:r>
              <a:rPr lang="en-US" dirty="0">
                <a:solidFill>
                  <a:srgbClr val="00B050"/>
                </a:solidFill>
              </a:rPr>
              <a:t>“What is the capital of France?”</a:t>
            </a:r>
          </a:p>
          <a:p>
            <a:r>
              <a:rPr lang="en-US" dirty="0"/>
              <a:t>the system can use a term </a:t>
            </a:r>
            <a:r>
              <a:rPr lang="en-US" b="1" dirty="0"/>
              <a:t>frequency-inverse document frequency (TF-IDF) </a:t>
            </a:r>
            <a:r>
              <a:rPr lang="en-US" dirty="0"/>
              <a:t>algorithm to rank the documents that contain the words </a:t>
            </a:r>
            <a:r>
              <a:rPr lang="en-US" dirty="0">
                <a:solidFill>
                  <a:srgbClr val="00B050"/>
                </a:solidFill>
              </a:rPr>
              <a:t>“capital”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“France” </a:t>
            </a:r>
            <a:r>
              <a:rPr lang="en-US" dirty="0"/>
              <a:t>and return the most relevant one as the answer.</a:t>
            </a:r>
          </a:p>
          <a:p>
            <a:r>
              <a:rPr lang="en-US" dirty="0"/>
              <a:t>Statistical methods are fast and scalable, but they are dependent on the quality and quantity of the data and the features.</a:t>
            </a:r>
          </a:p>
        </p:txBody>
      </p:sp>
      <p:pic>
        <p:nvPicPr>
          <p:cNvPr id="1026" name="Picture 2" descr="NLP] TF-IDF (Term Frequency - Inverse Document Frequency)">
            <a:extLst>
              <a:ext uri="{FF2B5EF4-FFF2-40B4-BE49-F238E27FC236}">
                <a16:creationId xmlns:a16="http://schemas.microsoft.com/office/drawing/2014/main" id="{859DDF04-1D6E-29D0-7B56-807CB7820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74" b="13660"/>
          <a:stretch/>
        </p:blipFill>
        <p:spPr bwMode="auto">
          <a:xfrm>
            <a:off x="5618922" y="3935895"/>
            <a:ext cx="5745260" cy="25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E5906-A134-2AB2-0233-640A3E4CF731}"/>
              </a:ext>
            </a:extLst>
          </p:cNvPr>
          <p:cNvSpPr txBox="1"/>
          <p:nvPr/>
        </p:nvSpPr>
        <p:spPr>
          <a:xfrm>
            <a:off x="7639489" y="6610350"/>
            <a:ext cx="18855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</a:rPr>
              <a:t>https://rfriend.tistory.com/745</a:t>
            </a:r>
          </a:p>
        </p:txBody>
      </p:sp>
    </p:spTree>
    <p:extLst>
      <p:ext uri="{BB962C8B-B14F-4D97-AF65-F5344CB8AC3E}">
        <p14:creationId xmlns:p14="http://schemas.microsoft.com/office/powerpoint/2010/main" val="352840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7C98-CB87-63BB-3BB0-EDA76DCF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discuss in this chapter?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650D-F289-79F7-5C1B-36B0E21F92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Deep learning with transformer method.</a:t>
            </a:r>
          </a:p>
          <a:p>
            <a:r>
              <a:rPr lang="en-US" dirty="0"/>
              <a:t>Where we will use transformers to fine tune a pretrained models for building QA system over texts, images, and tables</a:t>
            </a:r>
          </a:p>
        </p:txBody>
      </p:sp>
    </p:spTree>
    <p:extLst>
      <p:ext uri="{BB962C8B-B14F-4D97-AF65-F5344CB8AC3E}">
        <p14:creationId xmlns:p14="http://schemas.microsoft.com/office/powerpoint/2010/main" val="236658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12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 Answering systems using transformers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2"/>
    </mc:Choice>
    <mc:Fallback xmlns="">
      <p:transition spd="slow" advTm="9732"/>
    </mc:Fallback>
  </mc:AlternateContent>
  <p:extLst>
    <p:ext uri="{E180D4A7-C9FB-4DFB-919C-405C955672EB}">
      <p14:showEvtLst xmlns:p14="http://schemas.microsoft.com/office/powerpoint/2010/main">
        <p14:playEvt time="5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C9C-7262-AF0C-D39E-4C1348B1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DA2F-CF43-48EE-1EAC-A23C9284D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Question answering systems are systems that can automatically answer questions that are posed by humans in natural language.</a:t>
            </a:r>
          </a:p>
          <a:p>
            <a:r>
              <a:rPr lang="en-US" dirty="0"/>
              <a:t>Question Answering Apps: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B72CB-5C9F-3FB4-3FB8-81BD7DB0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3571875"/>
            <a:ext cx="1390650" cy="1390650"/>
          </a:xfrm>
          <a:prstGeom prst="rect">
            <a:avLst/>
          </a:prstGeom>
        </p:spPr>
      </p:pic>
      <p:pic>
        <p:nvPicPr>
          <p:cNvPr id="1026" name="Picture 2" descr="Free Icon | Search engine">
            <a:extLst>
              <a:ext uri="{FF2B5EF4-FFF2-40B4-BE49-F238E27FC236}">
                <a16:creationId xmlns:a16="http://schemas.microsoft.com/office/drawing/2014/main" id="{D35D9C37-507D-2A94-79B5-DE0EF1F4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90" y="3700463"/>
            <a:ext cx="1262062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Virtual assistant logo">
            <a:extLst>
              <a:ext uri="{FF2B5EF4-FFF2-40B4-BE49-F238E27FC236}">
                <a16:creationId xmlns:a16="http://schemas.microsoft.com/office/drawing/2014/main" id="{C0DFD791-8B1C-184B-20B5-39B2889E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69" y="3140869"/>
            <a:ext cx="2252662" cy="22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7C98-CB87-63BB-3BB0-EDA76DCF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discuss in this chapter?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650D-F289-79F7-5C1B-36B0E21F92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are the different types of question answering systems and how do they work?</a:t>
            </a:r>
          </a:p>
          <a:p>
            <a:r>
              <a:rPr lang="en-US" dirty="0"/>
              <a:t>What are the different methods for building question answering systems and what are their advantages and disadvantages?</a:t>
            </a:r>
          </a:p>
          <a:p>
            <a:r>
              <a:rPr lang="en-US" dirty="0"/>
              <a:t>How can we use transformers to build question answering systems for different types of data, such as text, tables, and images?</a:t>
            </a:r>
          </a:p>
          <a:p>
            <a:r>
              <a:rPr lang="en-US" dirty="0"/>
              <a:t>How to fine tune a pretrained transformer model for our custom dataset?</a:t>
            </a:r>
          </a:p>
        </p:txBody>
      </p:sp>
    </p:spTree>
    <p:extLst>
      <p:ext uri="{BB962C8B-B14F-4D97-AF65-F5344CB8AC3E}">
        <p14:creationId xmlns:p14="http://schemas.microsoft.com/office/powerpoint/2010/main" val="353038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57-230F-A670-6077-1DEA4558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 systems Types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4BA6DB-7594-9BF0-0962-B161AB3412D1}"/>
              </a:ext>
            </a:extLst>
          </p:cNvPr>
          <p:cNvSpPr/>
          <p:nvPr/>
        </p:nvSpPr>
        <p:spPr>
          <a:xfrm>
            <a:off x="4329404" y="1922106"/>
            <a:ext cx="3247053" cy="811763"/>
          </a:xfrm>
          <a:prstGeom prst="roundRect">
            <a:avLst/>
          </a:prstGeom>
          <a:solidFill>
            <a:srgbClr val="FDE0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 answering systems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5168DD-3275-7EE7-1E60-FE6C3BBA0B2C}"/>
              </a:ext>
            </a:extLst>
          </p:cNvPr>
          <p:cNvSpPr/>
          <p:nvPr/>
        </p:nvSpPr>
        <p:spPr>
          <a:xfrm>
            <a:off x="2243233" y="3648272"/>
            <a:ext cx="1520889" cy="606490"/>
          </a:xfrm>
          <a:prstGeom prst="roundRect">
            <a:avLst/>
          </a:prstGeom>
          <a:solidFill>
            <a:srgbClr val="FFF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77237-C9F0-D8A5-F62B-4A4D1B83E30B}"/>
              </a:ext>
            </a:extLst>
          </p:cNvPr>
          <p:cNvSpPr/>
          <p:nvPr/>
        </p:nvSpPr>
        <p:spPr>
          <a:xfrm>
            <a:off x="7766179" y="3648271"/>
            <a:ext cx="1520889" cy="606490"/>
          </a:xfrm>
          <a:prstGeom prst="roundRect">
            <a:avLst/>
          </a:prstGeom>
          <a:solidFill>
            <a:srgbClr val="D6E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Answer format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E9FF82-24D8-CFB4-8576-3CCAAA5D2B8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021104" y="1716444"/>
            <a:ext cx="914403" cy="2949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76892C-663E-EE64-D996-34D15659B21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6782576" y="1904223"/>
            <a:ext cx="914402" cy="2573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AE4FFA-EE9C-E8FD-93B7-E942B3E9DD94}"/>
              </a:ext>
            </a:extLst>
          </p:cNvPr>
          <p:cNvSpPr/>
          <p:nvPr/>
        </p:nvSpPr>
        <p:spPr>
          <a:xfrm>
            <a:off x="380769" y="4646177"/>
            <a:ext cx="2052735" cy="420110"/>
          </a:xfrm>
          <a:prstGeom prst="roundRect">
            <a:avLst/>
          </a:prstGeom>
          <a:solidFill>
            <a:srgbClr val="FFF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domain QA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620F2E-3AE6-9053-AF0B-3831116808BA}"/>
              </a:ext>
            </a:extLst>
          </p:cNvPr>
          <p:cNvSpPr/>
          <p:nvPr/>
        </p:nvSpPr>
        <p:spPr>
          <a:xfrm>
            <a:off x="3104371" y="4646177"/>
            <a:ext cx="2052735" cy="420110"/>
          </a:xfrm>
          <a:prstGeom prst="roundRect">
            <a:avLst/>
          </a:prstGeom>
          <a:solidFill>
            <a:srgbClr val="FFF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Closed domain QA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CCDB25-E8FB-6D1E-E6CC-7ED5AB391AF0}"/>
              </a:ext>
            </a:extLst>
          </p:cNvPr>
          <p:cNvSpPr/>
          <p:nvPr/>
        </p:nvSpPr>
        <p:spPr>
          <a:xfrm>
            <a:off x="9609751" y="4747644"/>
            <a:ext cx="2052735" cy="559605"/>
          </a:xfrm>
          <a:prstGeom prst="roundRect">
            <a:avLst/>
          </a:prstGeom>
          <a:solidFill>
            <a:srgbClr val="D6E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QA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125CBB-9B1E-D806-5301-E45A9BBC0501}"/>
              </a:ext>
            </a:extLst>
          </p:cNvPr>
          <p:cNvSpPr/>
          <p:nvPr/>
        </p:nvSpPr>
        <p:spPr>
          <a:xfrm>
            <a:off x="7500255" y="4765840"/>
            <a:ext cx="2052735" cy="523215"/>
          </a:xfrm>
          <a:prstGeom prst="roundRect">
            <a:avLst/>
          </a:prstGeom>
          <a:solidFill>
            <a:srgbClr val="D6E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Knowledge-based QA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76A79F-F3DD-23AF-09F0-13C8471A9D9B}"/>
              </a:ext>
            </a:extLst>
          </p:cNvPr>
          <p:cNvSpPr/>
          <p:nvPr/>
        </p:nvSpPr>
        <p:spPr>
          <a:xfrm>
            <a:off x="5390758" y="4765841"/>
            <a:ext cx="2052735" cy="523214"/>
          </a:xfrm>
          <a:prstGeom prst="roundRect">
            <a:avLst/>
          </a:prstGeom>
          <a:solidFill>
            <a:srgbClr val="D6E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Extractive QA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161D234-EC84-4C88-591C-E4CEFB08C39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2009701" y="3652199"/>
            <a:ext cx="391415" cy="1596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D82D07-A39C-4B04-0087-8DB5C43EDC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3371501" y="3886938"/>
            <a:ext cx="391415" cy="11270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CF2EB38-9B97-F07E-E8AF-052A946E59D3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7216335" y="3455552"/>
            <a:ext cx="511080" cy="2109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AC5427-AB33-B1D1-9E2C-E5C6C71782A9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34930" y="3446454"/>
            <a:ext cx="492883" cy="2109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B9B4B2-74AC-12EF-9F38-233BB448A8C1}"/>
              </a:ext>
            </a:extLst>
          </p:cNvPr>
          <p:cNvCxnSpPr>
            <a:stCxn id="7" idx="2"/>
            <a:endCxn id="14" idx="0"/>
          </p:cNvCxnSpPr>
          <p:nvPr/>
        </p:nvCxnSpPr>
        <p:spPr>
          <a:xfrm flipH="1">
            <a:off x="8526623" y="4254761"/>
            <a:ext cx="1" cy="51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91C-BD01-CCD5-ECCD-95BA57B9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retrieval-based QA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793A-2D34-54F0-98AD-F1DCD8A8DC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1" y="1332411"/>
            <a:ext cx="10231346" cy="5355727"/>
          </a:xfrm>
        </p:spPr>
        <p:txBody>
          <a:bodyPr/>
          <a:lstStyle/>
          <a:p>
            <a:r>
              <a:rPr lang="en-US" dirty="0"/>
              <a:t>Also called extractive QA</a:t>
            </a:r>
          </a:p>
          <a:p>
            <a:r>
              <a:rPr lang="en-US" dirty="0"/>
              <a:t>Extractive QA involves extracting the answer directly from a given passage or document, without generating any new text.</a:t>
            </a:r>
          </a:p>
          <a:p>
            <a:r>
              <a:rPr lang="en-US" dirty="0"/>
              <a:t>In this approach, the system identifies the relevant passages or sentences from the text that contain the answer, and then extracts the answer by selecting the appropriate text.</a:t>
            </a:r>
          </a:p>
          <a:p>
            <a:r>
              <a:rPr lang="en-US" dirty="0"/>
              <a:t>Extractive QA is often used for fact-based questions that require a specific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6F38B-6457-22FC-7671-D7B36BDF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187" y="3769568"/>
            <a:ext cx="8382067" cy="2619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389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C801-7953-7BD1-8DDF-937EE17C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53D0-1C76-EE1C-B93B-25324827BA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type of QA system uses a structured database of knowledge or information, usually a knowledge base, to answer questions.</a:t>
            </a:r>
          </a:p>
          <a:p>
            <a:r>
              <a:rPr lang="en-US" dirty="0"/>
              <a:t> It usually returns an abstractive answer, which is a natural language sentence that summarizes the answer. 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D27E0-B527-08AA-4ADE-288DEADC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80" y="3454100"/>
            <a:ext cx="7118668" cy="2968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5F860-DFA4-4C54-0601-2EBCCDF79689}"/>
              </a:ext>
            </a:extLst>
          </p:cNvPr>
          <p:cNvSpPr txBox="1"/>
          <p:nvPr/>
        </p:nvSpPr>
        <p:spPr>
          <a:xfrm>
            <a:off x="1979018" y="6422176"/>
            <a:ext cx="7806406" cy="248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rgbClr val="E7E6E6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https://www.researchgate.net/publication/318740438_Improved_Neural_Relation_Detection_for_Knowledge_Base_Question_Answering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8CF99C-2D61-858F-4364-1A8FCB43BAA8}"/>
              </a:ext>
            </a:extLst>
          </p:cNvPr>
          <p:cNvSpPr/>
          <p:nvPr/>
        </p:nvSpPr>
        <p:spPr>
          <a:xfrm>
            <a:off x="2491273" y="3601615"/>
            <a:ext cx="3060441" cy="261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B07AB-C658-CD18-EF31-25BBBF50E6BE}"/>
              </a:ext>
            </a:extLst>
          </p:cNvPr>
          <p:cNvSpPr/>
          <p:nvPr/>
        </p:nvSpPr>
        <p:spPr>
          <a:xfrm>
            <a:off x="4833258" y="4999345"/>
            <a:ext cx="1063690" cy="2612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5FFAE-F729-30FF-4A03-45F64C711AC2}"/>
              </a:ext>
            </a:extLst>
          </p:cNvPr>
          <p:cNvSpPr/>
          <p:nvPr/>
        </p:nvSpPr>
        <p:spPr>
          <a:xfrm>
            <a:off x="5641347" y="3306912"/>
            <a:ext cx="3806889" cy="1567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54BC-E6DE-606D-531A-5EBAF1AE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95B5-F278-9473-FAA2-46113C35C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Also called Abstractive QA. </a:t>
            </a:r>
          </a:p>
          <a:p>
            <a:r>
              <a:rPr lang="en-US" dirty="0"/>
              <a:t>Generative QA models are typically based on deep learning techniques such as transformer models like BERT and GPT. </a:t>
            </a:r>
          </a:p>
          <a:p>
            <a:r>
              <a:rPr lang="en-US" dirty="0"/>
              <a:t>These models are trained on large amounts of text data and can generate coherent and contextually relevant answers to a wide range of questions.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E2E59-3134-175D-B8D0-1A8F1040907C}"/>
              </a:ext>
            </a:extLst>
          </p:cNvPr>
          <p:cNvSpPr txBox="1"/>
          <p:nvPr/>
        </p:nvSpPr>
        <p:spPr>
          <a:xfrm>
            <a:off x="2231741" y="6385650"/>
            <a:ext cx="6097554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solidFill>
                  <a:srgbClr val="E7E6E6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https://towardsdatascience.com/extractive-vs-generative-q-a-which-is-better-for-your-business-5a8a1faab59a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1E16F-C9B2-5DEB-F8AC-E4D599376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47" y="3578480"/>
            <a:ext cx="5142147" cy="2684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5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54BC-E6DE-606D-531A-5EBAF1AE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95B5-F278-9473-FAA2-46113C35CD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33" y="1117807"/>
            <a:ext cx="10231346" cy="5355727"/>
          </a:xfrm>
        </p:spPr>
        <p:txBody>
          <a:bodyPr/>
          <a:lstStyle/>
          <a:p>
            <a:r>
              <a:rPr lang="en-US" dirty="0"/>
              <a:t>In this approach, the system analyzes the question and then generates a response that is grammatically correct and logically sound, based on the information available in the given passage or document.</a:t>
            </a:r>
          </a:p>
          <a:p>
            <a:r>
              <a:rPr lang="en-US" dirty="0"/>
              <a:t>Generative QA advantages: </a:t>
            </a:r>
          </a:p>
          <a:p>
            <a:pPr lvl="1"/>
            <a:r>
              <a:rPr lang="en-US" sz="1600" dirty="0"/>
              <a:t>can provide answers to questions that are not covered in pre-existing databases or knowledge bases. </a:t>
            </a:r>
          </a:p>
          <a:p>
            <a:pPr lvl="1"/>
            <a:r>
              <a:rPr lang="en-US" sz="1600" dirty="0"/>
              <a:t>can generate answers that are more natural-sounding and human-like than those produced by retrieval-based models.</a:t>
            </a:r>
          </a:p>
          <a:p>
            <a:r>
              <a:rPr lang="en-US" dirty="0"/>
              <a:t>Generative QA models are typically more computationally expensive and require more training data than retrieval-based models.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4A958-F7F3-B6E2-124B-2F36485F9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13" y="3918292"/>
            <a:ext cx="5142147" cy="26847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C7131-4771-4252-0741-92B8D07B76B9}"/>
              </a:ext>
            </a:extLst>
          </p:cNvPr>
          <p:cNvSpPr txBox="1"/>
          <p:nvPr/>
        </p:nvSpPr>
        <p:spPr>
          <a:xfrm>
            <a:off x="5042467" y="6603082"/>
            <a:ext cx="6097554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00" dirty="0">
                <a:solidFill>
                  <a:srgbClr val="E7E6E6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https://towardsdatascience.com/extractive-vs-generative-q-a-which-is-better-for-your-business-5a8a1faab59a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Props1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34687</TotalTime>
  <Words>908</Words>
  <Application>Microsoft Office PowerPoint</Application>
  <PresentationFormat>Widescreen</PresentationFormat>
  <Paragraphs>79</Paragraphs>
  <Slides>16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BookAntiqua</vt:lpstr>
      <vt:lpstr>Calibri</vt:lpstr>
      <vt:lpstr>Daytona</vt:lpstr>
      <vt:lpstr>Gill Sans MT</vt:lpstr>
      <vt:lpstr>Segoe UI</vt:lpstr>
      <vt:lpstr>Segoe UI Emoji</vt:lpstr>
      <vt:lpstr>Times New Roman</vt:lpstr>
      <vt:lpstr>Office Theme</vt:lpstr>
      <vt:lpstr>PowerPoint Presentation</vt:lpstr>
      <vt:lpstr>Question Answering systems using transformers</vt:lpstr>
      <vt:lpstr>Introduction </vt:lpstr>
      <vt:lpstr>What will we discuss in this chapter?</vt:lpstr>
      <vt:lpstr>Question answering systems Types</vt:lpstr>
      <vt:lpstr>Information retrieval-based QA </vt:lpstr>
      <vt:lpstr>Knowledge-based QA</vt:lpstr>
      <vt:lpstr>Generative QA</vt:lpstr>
      <vt:lpstr>Generative QA</vt:lpstr>
      <vt:lpstr>Open domain QA systems </vt:lpstr>
      <vt:lpstr>Closed domain QA systems </vt:lpstr>
      <vt:lpstr>How to Build Question answering systems ?</vt:lpstr>
      <vt:lpstr> Rule-based methods</vt:lpstr>
      <vt:lpstr>Statistical methods</vt:lpstr>
      <vt:lpstr>What will we discuss in this chapter?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101</cp:revision>
  <dcterms:created xsi:type="dcterms:W3CDTF">2023-03-23T08:35:56Z</dcterms:created>
  <dcterms:modified xsi:type="dcterms:W3CDTF">2025-03-17T22:49:41Z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