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ebm" ContentType="audio/webm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567" r:id="rId5"/>
    <p:sldId id="303" r:id="rId6"/>
    <p:sldId id="505" r:id="rId7"/>
    <p:sldId id="519" r:id="rId8"/>
    <p:sldId id="520" r:id="rId9"/>
    <p:sldId id="521" r:id="rId10"/>
    <p:sldId id="522" r:id="rId11"/>
    <p:sldId id="523" r:id="rId12"/>
    <p:sldId id="524" r:id="rId13"/>
    <p:sldId id="525" r:id="rId14"/>
    <p:sldId id="526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373" r:id="rId26"/>
    <p:sldId id="537" r:id="rId27"/>
    <p:sldId id="538" r:id="rId28"/>
    <p:sldId id="539" r:id="rId29"/>
    <p:sldId id="540" r:id="rId30"/>
    <p:sldId id="541" r:id="rId31"/>
    <p:sldId id="2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5D5"/>
    <a:srgbClr val="FF979E"/>
    <a:srgbClr val="FF858E"/>
    <a:srgbClr val="DFEEDB"/>
    <a:srgbClr val="D6E6F6"/>
    <a:srgbClr val="FDE0D3"/>
    <a:srgbClr val="FF6F79"/>
    <a:srgbClr val="A1B8E1"/>
    <a:srgbClr val="FBC3AA"/>
    <a:srgbClr val="FFE4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88845A-382A-6FE8-3100-98D7DA87B5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4F75A6-FB45-6584-3F91-DEA9234754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A337F-7ED4-42AE-B920-7FB96DE012B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4929F4-C305-A4D2-10EA-9DE88C1A4C5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DD71B-5A7D-0B65-A979-0645781E6A9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648E21-638F-4911-BC4C-7F2E060A1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84FDA-89E9-4666-B923-CAECE7EE4607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2A11F-9F2A-4DB4-829F-C793331211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018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7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00"/>
                </a:solidFill>
                <a:effectLst/>
                <a:latin typeface="BookAntiqua"/>
                <a:ea typeface="Calibri" panose="020F0502020204030204" pitchFamily="34" charset="0"/>
                <a:cs typeface="Arial" panose="020B0604020202020204" pitchFamily="34" charset="0"/>
              </a:rPr>
              <a:t>Hello and welcome, in this video  we will start to dive into the components of the internal structure of transformers.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85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2A11F-9F2A-4DB4-829F-C793331211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0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6802F-45D4-4017-B94E-83132B484E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9448D-0CFA-57DE-FD73-C438B2FCBC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F1199-2246-73A0-E6C1-17314CD81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63E04-15BA-036A-695B-4836B7794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86F45-BB39-9AA0-374B-C29B32158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9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8F1F3-70CA-0F3D-D27B-27FD994C4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D59758-4422-E8EC-F820-F58C705B0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74453-05A2-B40A-CDE6-01AC04510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2646DC-17B5-9D81-DF93-E8279C2F9F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EC3B-F275-B387-E747-58BA9189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F2920-2DD2-9DDD-642C-863817B50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040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7EFE-7FA2-970B-AFD6-27FE6E33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C07835-9494-7482-46E0-4F4A85930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22664-5ADE-1AA9-BA77-D34926E9F83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8970C-F6CE-4C24-E349-8751853CE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ED78-4269-9B86-24DB-A5FB7D1D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8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B45D9-9469-F7E0-8C1B-E8403AA66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E671A-0596-61CC-7C6B-06C9332E5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FDF64-209A-0B41-0DC6-0110E686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F9396-A40C-78D6-248F-FA1B7DC50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6DDB0-2717-6E7D-8C4F-9EB521BD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013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1D640-3C2A-01B0-A43E-C6216FEE6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421" y="-140340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792086-FC03-206E-7601-27A403E8DC95}"/>
              </a:ext>
            </a:extLst>
          </p:cNvPr>
          <p:cNvCxnSpPr>
            <a:cxnSpLocks/>
          </p:cNvCxnSpPr>
          <p:nvPr userDrawn="1"/>
        </p:nvCxnSpPr>
        <p:spPr>
          <a:xfrm>
            <a:off x="733697" y="933269"/>
            <a:ext cx="4321629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B25432A-39C4-648E-240A-3AE503A6E7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332411"/>
            <a:ext cx="10231346" cy="535572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002060"/>
                </a:solidFill>
                <a:latin typeface="Daytona" panose="020B0604030500040204" pitchFamily="34" charset="0"/>
              </a:defRPr>
            </a:lvl1pPr>
            <a:lvl2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2pPr>
            <a:lvl3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3pPr>
            <a:lvl4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4pPr>
            <a:lvl5pPr>
              <a:defRPr>
                <a:solidFill>
                  <a:srgbClr val="002060"/>
                </a:solidFill>
                <a:latin typeface="Daytona" panose="020B0604030500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65AC74EE-C7D3-E6B5-6B8B-49511EA1A542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1016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A620C-6996-0B8B-273B-BEE0DFD2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758" y="2533559"/>
            <a:ext cx="10515600" cy="1325563"/>
          </a:xfr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reeform 15">
            <a:extLst>
              <a:ext uri="{FF2B5EF4-FFF2-40B4-BE49-F238E27FC236}">
                <a16:creationId xmlns:a16="http://schemas.microsoft.com/office/drawing/2014/main" id="{248AF30A-EC34-2C0A-3824-F0DDDA9C8007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3472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5">
            <a:extLst>
              <a:ext uri="{FF2B5EF4-FFF2-40B4-BE49-F238E27FC236}">
                <a16:creationId xmlns:a16="http://schemas.microsoft.com/office/drawing/2014/main" id="{6BF0D620-88CC-E3E0-F07A-50A2D34D3A4B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58084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E8E78-1B3B-283C-3F78-569E34D27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38AF6-EAD7-D3B8-9ED6-D189039091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F754A-DFED-ADEF-479D-E25A3679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95C09-208C-1564-B3C2-CC2BC735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012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21C5-BB9C-EF1F-FE43-654EE1E70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BAA8-756C-1AED-FC95-E235066F0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73207-8238-C656-970E-984C64748F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DF780-8FE4-04DE-6E05-6C467643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200B9-B03B-D829-8A1B-65B25649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2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47DE-D3C5-CBE9-911C-C1EDD313F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00626-8654-A7DC-969F-80D0C5886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055A1-0DE3-DA42-518E-09833780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8BE7-B3FC-42F3-1286-7E09FDCD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F47A4-6D82-50B0-41CA-E8325C4C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544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874B0-0C15-8E64-D9F1-E03E73772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E916E-59DB-B72D-D483-A94A6C52B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BA6B5-441B-9004-F02F-FFB717B3C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2CDF8-5E93-4B69-2A4F-7C07227187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896E55-6593-48F9-D52B-AEBB0BEF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53C3EB-1C87-6A35-403C-8292F1DD2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66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DC3ED-86E7-049B-E214-103861959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E643C8-2291-915E-D691-D14122D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26A30F-18C5-AB23-091E-20D5163BC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060E98-45CF-E79A-624C-3F810B03E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42B1B-7131-A0FA-2CDE-26F8901FA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3879"/>
            <a:ext cx="5157787" cy="422779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C4D2B5-B3EA-500A-172E-838BC5C2D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952786"/>
            <a:ext cx="5157787" cy="5725103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8BDA6-9E4D-9E26-CBAB-3AC003CF9E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5376" y="222540"/>
            <a:ext cx="5183188" cy="406255"/>
          </a:xfr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kern="12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EF8C3-7CB2-28BC-0090-F83C4FBE3F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952789"/>
            <a:ext cx="5183188" cy="5725102"/>
          </a:xfrm>
        </p:spPr>
        <p:txBody>
          <a:bodyPr>
            <a:normAutofit/>
          </a:bodyPr>
          <a:lstStyle>
            <a:lvl1pPr marL="228600" indent="-228600">
              <a:defRPr lang="en-US" sz="1600" kern="1200" dirty="0">
                <a:solidFill>
                  <a:srgbClr val="002060"/>
                </a:solidFill>
                <a:latin typeface="Daytona" panose="020B0604030500040204" pitchFamily="34" charset="0"/>
                <a:ea typeface="+mn-ea"/>
                <a:cs typeface="+mn-cs"/>
              </a:defRPr>
            </a:lvl1pPr>
            <a:lvl2pPr marL="228600" indent="-228600">
              <a:defRPr/>
            </a:lvl2pPr>
            <a:lvl3pPr marL="228600" indent="-228600">
              <a:defRPr/>
            </a:lvl3pPr>
            <a:lvl4pPr marL="228600" indent="-228600">
              <a:defRPr/>
            </a:lvl4pPr>
            <a:lvl5pPr marL="228600" indent="-228600"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Click to edit Master text styles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980C7A-9353-DD12-B5EC-1C4DC4B09870}"/>
              </a:ext>
            </a:extLst>
          </p:cNvPr>
          <p:cNvCxnSpPr>
            <a:cxnSpLocks/>
          </p:cNvCxnSpPr>
          <p:nvPr userDrawn="1"/>
        </p:nvCxnSpPr>
        <p:spPr>
          <a:xfrm>
            <a:off x="839788" y="794723"/>
            <a:ext cx="1041010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5">
            <a:extLst>
              <a:ext uri="{FF2B5EF4-FFF2-40B4-BE49-F238E27FC236}">
                <a16:creationId xmlns:a16="http://schemas.microsoft.com/office/drawing/2014/main" id="{DE20A50D-F34D-50B9-E6A5-B4B211F3FE12}"/>
              </a:ext>
            </a:extLst>
          </p:cNvPr>
          <p:cNvSpPr/>
          <p:nvPr userDrawn="1"/>
        </p:nvSpPr>
        <p:spPr>
          <a:xfrm>
            <a:off x="10285741" y="6178895"/>
            <a:ext cx="1906259" cy="679105"/>
          </a:xfrm>
          <a:custGeom>
            <a:avLst/>
            <a:gdLst/>
            <a:ahLst/>
            <a:cxnLst/>
            <a:rect l="l" t="t" r="r" b="b"/>
            <a:pathLst>
              <a:path w="2859389" h="1018657">
                <a:moveTo>
                  <a:pt x="0" y="0"/>
                </a:moveTo>
                <a:lnTo>
                  <a:pt x="2859389" y="0"/>
                </a:lnTo>
                <a:lnTo>
                  <a:pt x="2859389" y="1018658"/>
                </a:lnTo>
                <a:lnTo>
                  <a:pt x="0" y="101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7464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6B8EF-8ACF-25A5-1FBD-926991C7B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8B1E2A-EE4A-98DF-E11D-B84D37DB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65555B-F892-9726-33E0-B7A1F8893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8DA9CF-E21D-74F1-63C0-EBAC13FF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2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7D7EBC-ADA8-C1D7-7D8D-4652DF4C20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B2858-B735-E2EA-F2EE-C2C1BE80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31781-76B6-B196-3B78-A144E74F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7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03F15-E279-A553-3D14-BB21AD57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26DF-3570-CA58-4635-A51FA487D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1F2026-EACD-759B-9949-8F45CBBBA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407CA9-53C7-9268-9873-A59FF8A4DB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19A30-6E31-E32B-0254-F7FB2B8D1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81BD8-D04D-82A7-8227-F5A993D40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21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E555E5-B090-E1F8-A511-5DCD0EB35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78A22-AF92-23D6-991D-68D1F449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7A6D2-AF2C-F494-6F1C-5381A9AA2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DB57E-93DF-4C4E-98FE-96B8DE2C473C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74725-373C-FD20-AE41-AAA513611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3CD4E-873A-A14C-8BC9-0CE2134A3A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CB25A-F382-4125-A8FA-4025CF12B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31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4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2" r:id="rId14"/>
    <p:sldLayoutId id="2147483663" r:id="rId15"/>
    <p:sldLayoutId id="214748366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audio" Target="../media/media1.webm"/><Relationship Id="rId7" Type="http://schemas.openxmlformats.org/officeDocument/2006/relationships/image" Target="../media/image3.png"/><Relationship Id="rId2" Type="http://schemas.microsoft.com/office/2007/relationships/media" Target="../media/media1.webm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3.xml"/><Relationship Id="rId4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A6A0F7-2D9D-EA09-9C32-B0CB75D8E186}"/>
              </a:ext>
            </a:extLst>
          </p:cNvPr>
          <p:cNvSpPr txBox="1"/>
          <p:nvPr/>
        </p:nvSpPr>
        <p:spPr>
          <a:xfrm>
            <a:off x="1473960" y="22109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66858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7EB2F-430F-2C16-9542-360895D9AA0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66810"/>
          <a:stretch/>
        </p:blipFill>
        <p:spPr>
          <a:xfrm>
            <a:off x="2215662" y="2047210"/>
            <a:ext cx="2575728" cy="27635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02FAA3-F7DD-1347-8D20-51A4AA0589B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3190"/>
          <a:stretch/>
        </p:blipFill>
        <p:spPr>
          <a:xfrm>
            <a:off x="4791391" y="2047210"/>
            <a:ext cx="5184949" cy="2763580"/>
          </a:xfrm>
          <a:prstGeom prst="rect">
            <a:avLst/>
          </a:prstGeom>
        </p:spPr>
      </p:pic>
      <p:pic>
        <p:nvPicPr>
          <p:cNvPr id="4" name="Sound Logo 17 Friendly Logo Opener">
            <a:hlinkClick r:id="" action="ppaction://media"/>
            <a:extLst>
              <a:ext uri="{FF2B5EF4-FFF2-40B4-BE49-F238E27FC236}">
                <a16:creationId xmlns:a16="http://schemas.microsoft.com/office/drawing/2014/main" id="{6D30D881-786C-533C-318B-0C45AEE9CE27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8426" y="98426"/>
            <a:ext cx="487363" cy="487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A0029F-8892-17EF-76DE-DF7CAA5F64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1"/>
            <a:ext cx="1257300" cy="15716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341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6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6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786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E9ED-A76E-F1F7-F77F-B17FDB44B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Extracting Answers from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DB5E3-2C60-C35D-E13C-A40AEDE3E2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Needing for our QA system is to find a way to identify a potential answer as a span of text in a customer review. 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Question: </a:t>
            </a:r>
            <a:r>
              <a:rPr lang="en-US" sz="1600" dirty="0"/>
              <a:t>“Is it waterproof?” </a:t>
            </a:r>
          </a:p>
          <a:p>
            <a:pPr lvl="1"/>
            <a:r>
              <a:rPr lang="en-US" sz="1600" dirty="0">
                <a:solidFill>
                  <a:srgbClr val="0070C0"/>
                </a:solidFill>
              </a:rPr>
              <a:t>Passage: </a:t>
            </a:r>
            <a:r>
              <a:rPr lang="en-US" sz="1600" dirty="0"/>
              <a:t>“This watch is waterproof at 30m depth”.</a:t>
            </a:r>
          </a:p>
          <a:p>
            <a:pPr lvl="1"/>
            <a:r>
              <a:rPr lang="en-US" sz="1600" dirty="0">
                <a:solidFill>
                  <a:srgbClr val="C00000"/>
                </a:solidFill>
              </a:rPr>
              <a:t>Output:  </a:t>
            </a:r>
            <a:r>
              <a:rPr lang="en-US" sz="1600" dirty="0"/>
              <a:t>“waterproof at 30m”. </a:t>
            </a:r>
          </a:p>
          <a:p>
            <a:r>
              <a:rPr lang="en-US" dirty="0"/>
              <a:t>Needing to understand how to:</a:t>
            </a:r>
          </a:p>
          <a:p>
            <a:pPr lvl="1"/>
            <a:r>
              <a:rPr lang="en-US" sz="1600" dirty="0"/>
              <a:t>Frame the supervised learning problem.</a:t>
            </a:r>
          </a:p>
          <a:p>
            <a:pPr lvl="1"/>
            <a:r>
              <a:rPr lang="en-US" sz="1600" dirty="0"/>
              <a:t>Tokenize and encode text for QA tasks.</a:t>
            </a:r>
          </a:p>
          <a:p>
            <a:pPr lvl="1"/>
            <a:r>
              <a:rPr lang="en-US" sz="1600" dirty="0"/>
              <a:t>Deal with long passages that exceed a model’s maximum context size.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56501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6F85-1891-845A-C10C-455295709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Span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0531-A3B1-BAA3-8C4C-6F9056088A9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7" y="1332411"/>
            <a:ext cx="10731467" cy="535572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Span classification task: </a:t>
            </a:r>
            <a:r>
              <a:rPr lang="en-US" dirty="0"/>
              <a:t>The most common way to extract answers from text is by framing the problem.</a:t>
            </a:r>
          </a:p>
          <a:p>
            <a:r>
              <a:rPr lang="en-US" dirty="0"/>
              <a:t>where the start and end tokens of an answer span act as the labels that a model needs to predict.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Since our training set is relatively small, with only 1,295 examples, a good strategy is to start with a language model that has already been fine-tuned on a large-scale QA dataset like </a:t>
            </a:r>
            <a:r>
              <a:rPr lang="en-US" dirty="0" err="1"/>
              <a:t>SQuAD</a:t>
            </a:r>
            <a:r>
              <a:rPr lang="en-US" dirty="0"/>
              <a:t>. </a:t>
            </a:r>
          </a:p>
          <a:p>
            <a:r>
              <a:rPr lang="en-US" dirty="0"/>
              <a:t>In general, these models have strong reading comprehension capabilities and serve as a good baseline upon which to build a more accurate system.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AA9BC-BEF0-2C38-69E6-27D94140B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9804" y="2281613"/>
            <a:ext cx="4756450" cy="288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99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BEA1-1D38-1BBE-038D-02305D763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Fine-tunning Extractive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2810F-E6C1-46A1-B3FF-B7B67C75FC0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271D22-D25B-236A-9ED1-04C58AB6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0" y="1107006"/>
            <a:ext cx="10505661" cy="55811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964FCF1-D1AB-B9D0-4BF4-C6AB9648F80E}"/>
              </a:ext>
            </a:extLst>
          </p:cNvPr>
          <p:cNvSpPr/>
          <p:nvPr/>
        </p:nvSpPr>
        <p:spPr>
          <a:xfrm>
            <a:off x="1430072" y="1332411"/>
            <a:ext cx="1201161" cy="21460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908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6D1E7-9FC1-E520-9DBF-694840D07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Fine-tunning Extractive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AA216-5997-822B-862D-B120C44AEB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156E9D-8004-BA49-88A2-1CD22C821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88" y="1332411"/>
            <a:ext cx="10428425" cy="554010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2CD078-CB29-FD4E-245B-68EECC6DE5F6}"/>
              </a:ext>
            </a:extLst>
          </p:cNvPr>
          <p:cNvSpPr/>
          <p:nvPr/>
        </p:nvSpPr>
        <p:spPr>
          <a:xfrm>
            <a:off x="3925957" y="2643809"/>
            <a:ext cx="3657600" cy="45720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1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816F4-CEF4-ABD7-09FD-897FB22F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Fine-tunning Extractive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D99B-538A-6B02-E02D-C669C64DC41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general, the answer depends on various factors like whether your corpus is mono- or multilingual and the constraints of running the model in a production environment.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C00000"/>
                </a:solidFill>
              </a:rPr>
              <a:t>MiniLM</a:t>
            </a:r>
            <a:r>
              <a:rPr lang="en-US" dirty="0">
                <a:solidFill>
                  <a:srgbClr val="C00000"/>
                </a:solidFill>
              </a:rPr>
              <a:t> model </a:t>
            </a:r>
            <a:r>
              <a:rPr lang="en-US" dirty="0"/>
              <a:t>since it is fast to train and will allow us to quickly iterate on the techniques that we’ll be exploring.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352C9E7-0E51-B17E-6DE9-7576258D8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354" y="2075160"/>
            <a:ext cx="6973915" cy="24443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7A1530-B928-8D5B-DD50-35E1685E0D8C}"/>
              </a:ext>
            </a:extLst>
          </p:cNvPr>
          <p:cNvSpPr/>
          <p:nvPr/>
        </p:nvSpPr>
        <p:spPr>
          <a:xfrm>
            <a:off x="2369976" y="2621901"/>
            <a:ext cx="6774024" cy="43853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6D8F-A7D3-45A2-616A-0B35B2C6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text for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CD1AC-A217-6B72-4AC9-2273C1081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4421" y="1106168"/>
            <a:ext cx="10231346" cy="5355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Tokenizer to encode our texts.</a:t>
            </a:r>
          </a:p>
          <a:p>
            <a:r>
              <a:rPr lang="en-US" dirty="0"/>
              <a:t>loading the </a:t>
            </a:r>
            <a:r>
              <a:rPr lang="en-US" dirty="0" err="1">
                <a:solidFill>
                  <a:srgbClr val="C00000"/>
                </a:solidFill>
              </a:rPr>
              <a:t>MiniLM</a:t>
            </a:r>
            <a:r>
              <a:rPr lang="en-US" dirty="0">
                <a:solidFill>
                  <a:srgbClr val="C00000"/>
                </a:solidFill>
              </a:rPr>
              <a:t> model </a:t>
            </a:r>
            <a:r>
              <a:rPr lang="en-US" dirty="0"/>
              <a:t>checkpoint from the Hugging Face Hub: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Extracting an answer from a short passage of text:</a:t>
            </a:r>
          </a:p>
          <a:p>
            <a:pPr lvl="1"/>
            <a:r>
              <a:rPr lang="en-US" sz="1600" dirty="0"/>
              <a:t>In extractive QA tasks, the inputs are provided as (question, context) pairs</a:t>
            </a:r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600" dirty="0"/>
          </a:p>
          <a:p>
            <a:r>
              <a:rPr lang="en-US" dirty="0" err="1">
                <a:solidFill>
                  <a:srgbClr val="00B050"/>
                </a:solidFill>
              </a:rPr>
              <a:t>input_ids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that represent a unique numerical identifier for each token. </a:t>
            </a:r>
          </a:p>
          <a:p>
            <a:r>
              <a:rPr lang="en-US" dirty="0" err="1">
                <a:solidFill>
                  <a:srgbClr val="00B050"/>
                </a:solidFill>
              </a:rPr>
              <a:t>attention_mask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allows the model to ignore the padded parts of the input.</a:t>
            </a:r>
          </a:p>
          <a:p>
            <a:r>
              <a:rPr lang="en-US" dirty="0" err="1">
                <a:solidFill>
                  <a:srgbClr val="00B050"/>
                </a:solidFill>
              </a:rPr>
              <a:t>token_type_ids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/>
              <a:t>tensor indicates which part of the inputs corresponds to the question and context. (a 0 indicates a question token, a 1 indicates a context token).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4557C0-8AE8-98D3-8936-3121FF93D542}"/>
              </a:ext>
            </a:extLst>
          </p:cNvPr>
          <p:cNvSpPr txBox="1"/>
          <p:nvPr/>
        </p:nvSpPr>
        <p:spPr>
          <a:xfrm>
            <a:off x="2695547" y="1759058"/>
            <a:ext cx="6800901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transformers </a:t>
            </a:r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AutoTokenizer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model_ckpt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deepset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/minilm-uncased-squad2"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tokenizer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AutoTokenizer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from_pretrained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model_ckpt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248D78-A40C-7F0A-5AF7-A091A128C485}"/>
              </a:ext>
            </a:extLst>
          </p:cNvPr>
          <p:cNvSpPr txBox="1"/>
          <p:nvPr/>
        </p:nvSpPr>
        <p:spPr>
          <a:xfrm>
            <a:off x="2217718" y="3114625"/>
            <a:ext cx="7536396" cy="95410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question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"How much music can this hold?"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context =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"An MP3 is about 1 MB/minute, so about 6000 hours depending on file size."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inputs = tokenizer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question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context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return_tensors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 descr="Calendar&#10;&#10;Description automatically generated">
            <a:extLst>
              <a:ext uri="{FF2B5EF4-FFF2-40B4-BE49-F238E27FC236}">
                <a16:creationId xmlns:a16="http://schemas.microsoft.com/office/drawing/2014/main" id="{F93C2726-2F51-2383-7B06-28186636C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1" y="4131246"/>
            <a:ext cx="6347671" cy="10069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7698E78-EDAF-1FA0-EBB8-FF6D3F76A34F}"/>
              </a:ext>
            </a:extLst>
          </p:cNvPr>
          <p:cNvSpPr/>
          <p:nvPr/>
        </p:nvSpPr>
        <p:spPr>
          <a:xfrm>
            <a:off x="2995127" y="4226767"/>
            <a:ext cx="6102220" cy="200357"/>
          </a:xfrm>
          <a:prstGeom prst="rect">
            <a:avLst/>
          </a:prstGeom>
          <a:solidFill>
            <a:srgbClr val="FFF5D5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145B17-2CE8-73C9-6C3D-CB2AB3E02FE9}"/>
              </a:ext>
            </a:extLst>
          </p:cNvPr>
          <p:cNvSpPr/>
          <p:nvPr/>
        </p:nvSpPr>
        <p:spPr>
          <a:xfrm>
            <a:off x="3033227" y="4775725"/>
            <a:ext cx="6102220" cy="200357"/>
          </a:xfrm>
          <a:prstGeom prst="rect">
            <a:avLst/>
          </a:prstGeom>
          <a:solidFill>
            <a:srgbClr val="FF858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1AA8BC-0E5E-778B-52E9-48BB102E85D0}"/>
              </a:ext>
            </a:extLst>
          </p:cNvPr>
          <p:cNvSpPr/>
          <p:nvPr/>
        </p:nvSpPr>
        <p:spPr>
          <a:xfrm>
            <a:off x="3025836" y="4503595"/>
            <a:ext cx="6102220" cy="200357"/>
          </a:xfrm>
          <a:prstGeom prst="rect">
            <a:avLst/>
          </a:prstGeom>
          <a:solidFill>
            <a:srgbClr val="D6E6F6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1F7C-772A-BE09-6CA8-C24F8EC2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text for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AEF0-D7E4-244F-18F0-49B1418F985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understand how the tokenizer formats the inputs for QA tasks, let’s decode the </a:t>
            </a:r>
            <a:r>
              <a:rPr lang="en-US" dirty="0" err="1"/>
              <a:t>input_ids</a:t>
            </a:r>
            <a:r>
              <a:rPr lang="en-US" dirty="0"/>
              <a:t> tensor: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562169-C8C9-994E-8FC7-266C9BB47B71}"/>
              </a:ext>
            </a:extLst>
          </p:cNvPr>
          <p:cNvSpPr txBox="1"/>
          <p:nvPr/>
        </p:nvSpPr>
        <p:spPr>
          <a:xfrm>
            <a:off x="2673444" y="3460326"/>
            <a:ext cx="5414087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tokenizer. decode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input_ids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28DE9C-808B-DEA8-548B-3FA818311CDC}"/>
              </a:ext>
            </a:extLst>
          </p:cNvPr>
          <p:cNvSpPr txBox="1"/>
          <p:nvPr/>
        </p:nvSpPr>
        <p:spPr>
          <a:xfrm>
            <a:off x="1336766" y="3915291"/>
            <a:ext cx="92676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[CLS] how much music can this hold? [SEP] an mp3 is about 1 mb / minute, so about 6000 hours depending on file size. [SEP]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0AD126-DAF5-1B5A-597A-471E695304CF}"/>
              </a:ext>
            </a:extLst>
          </p:cNvPr>
          <p:cNvSpPr txBox="1"/>
          <p:nvPr/>
        </p:nvSpPr>
        <p:spPr>
          <a:xfrm>
            <a:off x="3219284" y="4453120"/>
            <a:ext cx="4322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[CLS] question tokens [SEP] context tokens [SEP]</a:t>
            </a:r>
            <a:endParaRPr lang="en-US" sz="1600" dirty="0">
              <a:solidFill>
                <a:srgbClr val="C00000"/>
              </a:solidFill>
            </a:endParaRPr>
          </a:p>
        </p:txBody>
      </p:sp>
      <p:pic>
        <p:nvPicPr>
          <p:cNvPr id="14" name="Picture 13" descr="Calendar&#10;&#10;Description automatically generated">
            <a:extLst>
              <a:ext uri="{FF2B5EF4-FFF2-40B4-BE49-F238E27FC236}">
                <a16:creationId xmlns:a16="http://schemas.microsoft.com/office/drawing/2014/main" id="{4930C657-D9F4-0858-36F3-E74C03C6A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3458" y="1929812"/>
            <a:ext cx="7313097" cy="116008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0CB038E-DFF3-3A88-AD81-81A60369B6A6}"/>
              </a:ext>
            </a:extLst>
          </p:cNvPr>
          <p:cNvSpPr/>
          <p:nvPr/>
        </p:nvSpPr>
        <p:spPr>
          <a:xfrm>
            <a:off x="6634065" y="2310489"/>
            <a:ext cx="2799184" cy="320744"/>
          </a:xfrm>
          <a:prstGeom prst="rect">
            <a:avLst/>
          </a:prstGeom>
          <a:solidFill>
            <a:srgbClr val="FF858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EE28DC-2DAB-FFCC-9949-3BABBBFD33BE}"/>
              </a:ext>
            </a:extLst>
          </p:cNvPr>
          <p:cNvSpPr/>
          <p:nvPr/>
        </p:nvSpPr>
        <p:spPr>
          <a:xfrm>
            <a:off x="5079145" y="4498055"/>
            <a:ext cx="602683" cy="272562"/>
          </a:xfrm>
          <a:prstGeom prst="rect">
            <a:avLst/>
          </a:prstGeom>
          <a:solidFill>
            <a:srgbClr val="FF858E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8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  <p:bldP spid="11" grpId="0"/>
      <p:bldP spid="15" grpId="0" animBg="1"/>
      <p:bldP spid="1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E337-D851-C884-8E6B-F1DFA354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text for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1F277-57F7-3912-1BED-55B2087E9AE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Instantiate the model with a QA head and run the inputs through the forward pass: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linear layer that takes the hidden states from the encoder and</a:t>
            </a:r>
          </a:p>
          <a:p>
            <a:pPr marL="0" indent="0">
              <a:buNone/>
            </a:pPr>
            <a:r>
              <a:rPr lang="en-US" dirty="0"/>
              <a:t> computes the logits for the start and end spans.</a:t>
            </a:r>
          </a:p>
          <a:p>
            <a:r>
              <a:rPr lang="en-US" dirty="0"/>
              <a:t> This means that we treat QA as a form of token classification.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37B72-AB67-EF86-ABBF-97953E6C2FB1}"/>
              </a:ext>
            </a:extLst>
          </p:cNvPr>
          <p:cNvSpPr txBox="1"/>
          <p:nvPr/>
        </p:nvSpPr>
        <p:spPr>
          <a:xfrm>
            <a:off x="949826" y="1675324"/>
            <a:ext cx="7233557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torch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transformers </a:t>
            </a:r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AutoModelForQuestionAnswering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AutoModelForQuestionAnswering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from_pretrained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model_ckpt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torch.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no_grad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outputs = model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**inputs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outputs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C19501-E82D-B678-933F-B514A8406D72}"/>
              </a:ext>
            </a:extLst>
          </p:cNvPr>
          <p:cNvSpPr txBox="1"/>
          <p:nvPr/>
        </p:nvSpPr>
        <p:spPr>
          <a:xfrm>
            <a:off x="0" y="3170063"/>
            <a:ext cx="8009409" cy="1565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QuestionAnsweringModelOutput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(loss=None, </a:t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start_logits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=tensor([[-0.9862, -4.7750, -5.4025, -5.2378, -5.2863, -5.5117, -4.9819, -6.1880, -0.9862, 0.2596, -0.2144, -1.7136,                       3.7806, 4.8561, -1.0546, -3.9097, -1.7374, -4.5944, -1.4278, 3.9949, 5.0390, </a:t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- 0.2018, -3.0193, -4.8549, -2.3107, -3.5110, -3.5713, -0.9862]]), </a:t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end_logits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=tensor([[-0.9623, -5.4733, -5.0326, -5.1639, -5.4278, -5.5151, -5.1749, -4.6233, -0.9623, -3.7855, -0.8715, -3.7745, -3.0161, -1.1780, 0.1758, -2.7365, 4.8934, 0.3046, -3.1761, -3.2762, 0.8937, 5.6606, -0.3623, -4.9554, -3.2531, -0.0914, 1.6211, -0.9623]]), </a:t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hidden_states</a:t>
            </a: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=None,</a:t>
            </a:r>
            <a:b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attentions=None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5BF411-C74F-FE93-65E7-748C720217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1" r="7159"/>
          <a:stretch/>
        </p:blipFill>
        <p:spPr>
          <a:xfrm>
            <a:off x="8183382" y="3282899"/>
            <a:ext cx="3741139" cy="27873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D206A5-4FF3-1429-6DFB-359F388EDC09}"/>
              </a:ext>
            </a:extLst>
          </p:cNvPr>
          <p:cNvSpPr/>
          <p:nvPr/>
        </p:nvSpPr>
        <p:spPr>
          <a:xfrm>
            <a:off x="8276253" y="3974840"/>
            <a:ext cx="2687216" cy="27058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5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BB55-14B6-8C5D-1DFE-B14379AED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text for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F702-3BEB-4500-9936-F710AF7BD08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To convert the outputs into an answer span, we first need to get the logits for the start and end tokens: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we compare the shapes of these logits to the input IDs they should return same size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25994-829C-8048-2DDA-BC6BFD78EFE6}"/>
              </a:ext>
            </a:extLst>
          </p:cNvPr>
          <p:cNvSpPr txBox="1"/>
          <p:nvPr/>
        </p:nvSpPr>
        <p:spPr>
          <a:xfrm>
            <a:off x="3718317" y="1798299"/>
            <a:ext cx="4042487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start_logits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outputs.start_logits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end_logits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 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outputs.end_logits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5BA29-8841-8A06-77FA-CD2EB326A548}"/>
              </a:ext>
            </a:extLst>
          </p:cNvPr>
          <p:cNvSpPr txBox="1"/>
          <p:nvPr/>
        </p:nvSpPr>
        <p:spPr>
          <a:xfrm>
            <a:off x="2841239" y="3249142"/>
            <a:ext cx="5796642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"Input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IDs shape: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inputs.input_ids.size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()}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"Start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logits shape: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start_logits.size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()}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"End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logits shape: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end_logits.size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()}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F87C3D-F634-D9AD-24C7-CC16A470D050}"/>
              </a:ext>
            </a:extLst>
          </p:cNvPr>
          <p:cNvSpPr txBox="1"/>
          <p:nvPr/>
        </p:nvSpPr>
        <p:spPr>
          <a:xfrm>
            <a:off x="1808001" y="4161691"/>
            <a:ext cx="4145124" cy="771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Input IDs shape: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torch.Size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([1, 28])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Start logits shape: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torch.Size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([1, 28])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End logits shape: 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torch.Size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([1, 28])</a:t>
            </a:r>
          </a:p>
        </p:txBody>
      </p:sp>
    </p:spTree>
    <p:extLst>
      <p:ext uri="{BB962C8B-B14F-4D97-AF65-F5344CB8AC3E}">
        <p14:creationId xmlns:p14="http://schemas.microsoft.com/office/powerpoint/2010/main" val="1771715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E779-3ACA-E065-CEAC-E9FC68DF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text for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535AA-F36C-1A2F-B4E8-D206E78C202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There are two logits (a start and end) associated with each input token. </a:t>
            </a:r>
          </a:p>
          <a:p>
            <a:r>
              <a:rPr lang="en-US" dirty="0"/>
              <a:t>larger and positive logits correspond to more likely candidates for the start and end tokens.</a:t>
            </a:r>
          </a:p>
          <a:p>
            <a:r>
              <a:rPr lang="en-US" dirty="0"/>
              <a:t>In this example:</a:t>
            </a:r>
          </a:p>
          <a:p>
            <a:r>
              <a:rPr lang="en-US" dirty="0"/>
              <a:t>The model assigns the highest start token logits to the numbers “1” and “6000”, which makes sense since our question is asking about a quantity. </a:t>
            </a:r>
          </a:p>
          <a:p>
            <a:r>
              <a:rPr lang="en-US" dirty="0"/>
              <a:t>The end tokens with the highest logits are “minute” and “hours”.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F7F540-E558-B5BD-992E-433990794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762" y="3652484"/>
            <a:ext cx="5447896" cy="31828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59C91F-90F6-0975-FAD0-90A46FFA22A1}"/>
              </a:ext>
            </a:extLst>
          </p:cNvPr>
          <p:cNvSpPr/>
          <p:nvPr/>
        </p:nvSpPr>
        <p:spPr>
          <a:xfrm>
            <a:off x="6005197" y="3786404"/>
            <a:ext cx="149290" cy="2528596"/>
          </a:xfrm>
          <a:prstGeom prst="rect">
            <a:avLst/>
          </a:prstGeom>
          <a:solidFill>
            <a:srgbClr val="FF979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B0D459-FBF9-B371-1600-911A1130DBFB}"/>
              </a:ext>
            </a:extLst>
          </p:cNvPr>
          <p:cNvSpPr/>
          <p:nvPr/>
        </p:nvSpPr>
        <p:spPr>
          <a:xfrm>
            <a:off x="6763884" y="3766526"/>
            <a:ext cx="149289" cy="2723726"/>
          </a:xfrm>
          <a:prstGeom prst="rect">
            <a:avLst/>
          </a:prstGeom>
          <a:solidFill>
            <a:srgbClr val="FF979E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7CA21-062C-50F5-850A-F2D26E2944CD}"/>
              </a:ext>
            </a:extLst>
          </p:cNvPr>
          <p:cNvSpPr/>
          <p:nvPr/>
        </p:nvSpPr>
        <p:spPr>
          <a:xfrm>
            <a:off x="6384541" y="3882042"/>
            <a:ext cx="149289" cy="2723726"/>
          </a:xfrm>
          <a:prstGeom prst="rect">
            <a:avLst/>
          </a:prstGeom>
          <a:solidFill>
            <a:srgbClr val="FFF5D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0D6F9E-CC7F-31DE-FED1-4711F4064FD9}"/>
              </a:ext>
            </a:extLst>
          </p:cNvPr>
          <p:cNvSpPr/>
          <p:nvPr/>
        </p:nvSpPr>
        <p:spPr>
          <a:xfrm>
            <a:off x="6893295" y="3776262"/>
            <a:ext cx="149289" cy="2723726"/>
          </a:xfrm>
          <a:prstGeom prst="rect">
            <a:avLst/>
          </a:prstGeom>
          <a:solidFill>
            <a:srgbClr val="FFF5D5">
              <a:alpha val="6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4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07B10-5193-7F10-F844-06FDCD270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10678"/>
            <a:ext cx="10515600" cy="1248444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Building a Review-Based QA System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ECAF7C9-38DD-30B3-CF6C-7EAAFCB39797}"/>
              </a:ext>
            </a:extLst>
          </p:cNvPr>
          <p:cNvCxnSpPr>
            <a:cxnSpLocks/>
          </p:cNvCxnSpPr>
          <p:nvPr/>
        </p:nvCxnSpPr>
        <p:spPr>
          <a:xfrm>
            <a:off x="2897883" y="3478661"/>
            <a:ext cx="6507373" cy="0"/>
          </a:xfrm>
          <a:prstGeom prst="line">
            <a:avLst/>
          </a:prstGeom>
          <a:ln w="28575">
            <a:solidFill>
              <a:srgbClr val="43D0CA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32"/>
    </mc:Choice>
    <mc:Fallback xmlns="">
      <p:transition spd="slow" advTm="9732"/>
    </mc:Fallback>
  </mc:AlternateContent>
  <p:extLst>
    <p:ext uri="{E180D4A7-C9FB-4DFB-919C-405C955672EB}">
      <p14:showEvtLst xmlns:p14="http://schemas.microsoft.com/office/powerpoint/2010/main">
        <p14:playEvt time="5" objId="5"/>
      </p14:showEvt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92C3C-09AC-CC9F-00A7-7192F687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text for 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8C83-3942-23AE-26CA-8588B94D43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To get the final answer: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Computing the argmax over the start and end token logits.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Slice the span from the inputs.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/>
              <a:t>Decodes the result so we can get the resulting text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5D74E-5284-A889-F96A-AA35A82039E7}"/>
              </a:ext>
            </a:extLst>
          </p:cNvPr>
          <p:cNvSpPr txBox="1"/>
          <p:nvPr/>
        </p:nvSpPr>
        <p:spPr>
          <a:xfrm>
            <a:off x="2699316" y="2628781"/>
            <a:ext cx="6365810" cy="160043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torch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start_idx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torch. argmax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start_logits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end_idx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torch. argmax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end_logits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+ 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answer_span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inputs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input_ids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start_idx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end_idx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answer = tokenizer. decode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answer_span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"Question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question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"Answer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answer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3E2D3-6A5C-0E32-9329-78102CC2627D}"/>
              </a:ext>
            </a:extLst>
          </p:cNvPr>
          <p:cNvSpPr txBox="1"/>
          <p:nvPr/>
        </p:nvSpPr>
        <p:spPr>
          <a:xfrm>
            <a:off x="2034073" y="4376407"/>
            <a:ext cx="4574331" cy="540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Question: How much music can this hold?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Answer: 6000 hours</a:t>
            </a:r>
          </a:p>
        </p:txBody>
      </p:sp>
    </p:spTree>
    <p:extLst>
      <p:ext uri="{BB962C8B-B14F-4D97-AF65-F5344CB8AC3E}">
        <p14:creationId xmlns:p14="http://schemas.microsoft.com/office/powerpoint/2010/main" val="4105887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CB32-9DCA-25A0-FC3B-37A720E3F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28D32-F682-DB87-6E1D-617993FFED3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Transformers, all of these preprocessing and postprocessing steps are conveniently wrapped in a dedicated pipeline. </a:t>
            </a:r>
          </a:p>
          <a:p>
            <a:r>
              <a:rPr lang="en-US" dirty="0"/>
              <a:t>We can instantiate the pipeline by passing our tokenizer and fine-tuned model 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addition to the answer, the pipeline also returns the model’s probability estimate in </a:t>
            </a:r>
            <a:r>
              <a:rPr lang="en-US" dirty="0">
                <a:solidFill>
                  <a:srgbClr val="00B050"/>
                </a:solidFill>
              </a:rPr>
              <a:t>the score field </a:t>
            </a:r>
            <a:r>
              <a:rPr lang="en-US" dirty="0"/>
              <a:t>(obtained by taking a SoftMax over the logits). </a:t>
            </a:r>
          </a:p>
          <a:p>
            <a:r>
              <a:rPr lang="en-US" dirty="0"/>
              <a:t>This is handy when we want to compare multiple answers within a single context.</a:t>
            </a:r>
          </a:p>
          <a:p>
            <a:r>
              <a:rPr lang="en-US" dirty="0"/>
              <a:t>The model predict multiple answers by specifying the </a:t>
            </a:r>
            <a:r>
              <a:rPr lang="en-US" dirty="0" err="1"/>
              <a:t>topk</a:t>
            </a:r>
            <a:r>
              <a:rPr lang="en-US" dirty="0"/>
              <a:t> parameter.</a:t>
            </a:r>
          </a:p>
          <a:p>
            <a:r>
              <a:rPr lang="en-US" dirty="0"/>
              <a:t>it is possible to have questions for which no answer is possible. </a:t>
            </a:r>
          </a:p>
          <a:p>
            <a:pPr lvl="1"/>
            <a:r>
              <a:rPr lang="en-US" sz="1600" dirty="0"/>
              <a:t>In these cases, the model will assign a high start and end score to the [CLS] token, and the pipeline maps this output to an empty string: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28F5ED-61EE-9C45-2753-3BE249E51D30}"/>
              </a:ext>
            </a:extLst>
          </p:cNvPr>
          <p:cNvSpPr txBox="1"/>
          <p:nvPr/>
        </p:nvSpPr>
        <p:spPr>
          <a:xfrm>
            <a:off x="1728932" y="2395669"/>
            <a:ext cx="8306577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transformers </a:t>
            </a:r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pipeline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pipe = pipeline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"question-answering"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model=model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tokenizer=tokenizer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pipe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question=question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context=context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topk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B2B55C-B90D-8D16-3999-C1602E6D201E}"/>
              </a:ext>
            </a:extLst>
          </p:cNvPr>
          <p:cNvSpPr txBox="1"/>
          <p:nvPr/>
        </p:nvSpPr>
        <p:spPr>
          <a:xfrm>
            <a:off x="717193" y="3134333"/>
            <a:ext cx="7764334" cy="722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[{'score': 0.26516005396842957,'start': 38,'end': 48,'answer': '6000 hours'},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{'score': 0.2208300083875656,'start': 16,'end': 48,'answer': '1 MB/minute, so about 6000 hours'},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{'score': 0.10253632068634033,'start': 16,'end': 27,'answer': '1 MB/minute'}]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A9791-2A98-C4B3-FB3F-A1B4E8E13605}"/>
              </a:ext>
            </a:extLst>
          </p:cNvPr>
          <p:cNvSpPr txBox="1"/>
          <p:nvPr/>
        </p:nvSpPr>
        <p:spPr>
          <a:xfrm>
            <a:off x="1008308" y="6085729"/>
            <a:ext cx="9462505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pipe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question=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"Why is there no data?"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context=context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handle_impossible_answer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B0F69E-1454-3765-B810-5256198D3FFC}"/>
              </a:ext>
            </a:extLst>
          </p:cNvPr>
          <p:cNvSpPr txBox="1"/>
          <p:nvPr/>
        </p:nvSpPr>
        <p:spPr>
          <a:xfrm>
            <a:off x="2383973" y="6441581"/>
            <a:ext cx="6097554" cy="294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{'score': 0.9068416357040405, 'start': 0, 'end': 0, 'answer': ''}</a:t>
            </a:r>
          </a:p>
        </p:txBody>
      </p:sp>
    </p:spTree>
    <p:extLst>
      <p:ext uri="{BB962C8B-B14F-4D97-AF65-F5344CB8AC3E}">
        <p14:creationId xmlns:p14="http://schemas.microsoft.com/office/powerpoint/2010/main" val="2923884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  <p:bldP spid="8" grpId="0" animBg="1"/>
      <p:bldP spid="1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748415-0904-B755-4B3F-A7CFE939CF5A}"/>
              </a:ext>
            </a:extLst>
          </p:cNvPr>
          <p:cNvSpPr txBox="1"/>
          <p:nvPr/>
        </p:nvSpPr>
        <p:spPr>
          <a:xfrm>
            <a:off x="2527496" y="2197766"/>
            <a:ext cx="8107094" cy="87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solidFill>
                  <a:srgbClr val="F0565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aytona" panose="020B0604030500040204" pitchFamily="34" charset="0"/>
                <a:ea typeface="+mj-ea"/>
                <a:cs typeface="+mj-cs"/>
              </a:rPr>
              <a:t>What if the context often contains more tokens than the maximum sequence length of the model?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9D270A6-D5DE-741C-A56C-A8B7C564F8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496" y="4965920"/>
            <a:ext cx="1777218" cy="1777218"/>
          </a:xfrm>
          <a:prstGeom prst="rect">
            <a:avLst/>
          </a:prstGeom>
        </p:spPr>
      </p:pic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684C0B1B-2597-5CC4-2820-2D7448D4750D}"/>
              </a:ext>
            </a:extLst>
          </p:cNvPr>
          <p:cNvSpPr/>
          <p:nvPr/>
        </p:nvSpPr>
        <p:spPr>
          <a:xfrm>
            <a:off x="1674056" y="281353"/>
            <a:ext cx="9462868" cy="4501662"/>
          </a:xfrm>
          <a:prstGeom prst="cloudCallout">
            <a:avLst/>
          </a:prstGeom>
          <a:noFill/>
          <a:ln>
            <a:solidFill>
              <a:srgbClr val="00BB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5226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150"/>
    </mc:Choice>
    <mc:Fallback xmlns="">
      <p:transition spd="slow" advTm="121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388FE-A47A-46AE-A758-EFFFE7437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long passages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97C0-F045-885D-DBBC-4D3FBBEF07D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example:</a:t>
            </a:r>
          </a:p>
          <a:p>
            <a:r>
              <a:rPr lang="en-US" dirty="0"/>
              <a:t>The </a:t>
            </a:r>
            <a:r>
              <a:rPr lang="en-US" dirty="0" err="1"/>
              <a:t>SubjQA</a:t>
            </a:r>
            <a:r>
              <a:rPr lang="en-US" dirty="0"/>
              <a:t> training set contains question-context pairs that won’t fit within </a:t>
            </a:r>
            <a:r>
              <a:rPr lang="en-US" dirty="0" err="1"/>
              <a:t>MiniLM’s</a:t>
            </a:r>
            <a:r>
              <a:rPr lang="en-US" dirty="0"/>
              <a:t> context size of 512 tokens.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text classification:</a:t>
            </a:r>
          </a:p>
          <a:p>
            <a:pPr lvl="1"/>
            <a:r>
              <a:rPr lang="en-US" sz="1600" dirty="0"/>
              <a:t>Truncating long texts under the assumption that enough information was contained in the embedding of the [CLS] token to generate accurate predictions.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F4645-54E2-6B61-5ADE-98E285891B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443" y="2373039"/>
            <a:ext cx="4255114" cy="28457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79745D-71EC-0936-33EB-18BC90F5F94E}"/>
              </a:ext>
            </a:extLst>
          </p:cNvPr>
          <p:cNvSpPr txBox="1"/>
          <p:nvPr/>
        </p:nvSpPr>
        <p:spPr>
          <a:xfrm>
            <a:off x="2062968" y="6164918"/>
            <a:ext cx="7638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Item like the picture, fast deliver 3 days well packed, good quality for the price. </a:t>
            </a:r>
            <a:r>
              <a:rPr lang="en-US" sz="1400" b="0" i="0" strike="sngStrike" dirty="0">
                <a:solidFill>
                  <a:srgbClr val="C00000"/>
                </a:solidFill>
                <a:effectLst/>
                <a:latin typeface="Roboto" panose="02000000000000000000" pitchFamily="2" charset="0"/>
              </a:rPr>
              <a:t>The camera is decent (as phone cameras go). There is no flash though...</a:t>
            </a:r>
            <a:endParaRPr lang="en-US" sz="1400" strike="sngStrik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902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9C03-244F-204E-74D5-8C011882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long passages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CB9BE-6B0A-123A-E390-DF6081B946A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For QA:</a:t>
            </a:r>
          </a:p>
          <a:p>
            <a:r>
              <a:rPr lang="en-US" dirty="0"/>
              <a:t>Problem: the answer to a question could lie near the end of the context and thus would be removed by truncation.</a:t>
            </a:r>
          </a:p>
          <a:p>
            <a:r>
              <a:rPr lang="en-US" dirty="0"/>
              <a:t>Solution: apply a </a:t>
            </a:r>
            <a:r>
              <a:rPr lang="en-US" dirty="0">
                <a:solidFill>
                  <a:srgbClr val="00B050"/>
                </a:solidFill>
              </a:rPr>
              <a:t>sliding window </a:t>
            </a:r>
            <a:r>
              <a:rPr lang="en-US" dirty="0"/>
              <a:t>across the inputs, where each window contains a passage of tokens that fit in the model’s context.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84F54-DC2C-50D8-9E69-474C4FD3F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205"/>
          <a:stretch/>
        </p:blipFill>
        <p:spPr>
          <a:xfrm>
            <a:off x="2931552" y="3429000"/>
            <a:ext cx="6328895" cy="5367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45B3B9-216C-7435-1AD7-6C1A400F0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95"/>
          <a:stretch/>
        </p:blipFill>
        <p:spPr>
          <a:xfrm>
            <a:off x="2931552" y="3965712"/>
            <a:ext cx="6328895" cy="24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69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FA9B-9F97-F853-E953-F9377D6C6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long passages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38F6-26EF-3F35-66A8-D31647AC707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                                                    in the tokenizer to enable the sliding window. </a:t>
            </a:r>
          </a:p>
          <a:p>
            <a:r>
              <a:rPr lang="en-US" dirty="0"/>
              <a:t>The size of the sliding window is controlled by the max_length argument, and the size of the stride is controlled by </a:t>
            </a:r>
            <a:r>
              <a:rPr lang="en-US" dirty="0">
                <a:highlight>
                  <a:srgbClr val="C0C0C0"/>
                </a:highlight>
              </a:rPr>
              <a:t>stride</a:t>
            </a:r>
            <a:r>
              <a:rPr lang="en-US" dirty="0"/>
              <a:t>.</a:t>
            </a:r>
          </a:p>
          <a:p>
            <a:r>
              <a:rPr lang="en-US" dirty="0"/>
              <a:t>Example from the training set and define a small window to illustrate how this works: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1287D-60FE-4107-0BC1-015B0926FD67}"/>
              </a:ext>
            </a:extLst>
          </p:cNvPr>
          <p:cNvSpPr txBox="1"/>
          <p:nvPr/>
        </p:nvSpPr>
        <p:spPr>
          <a:xfrm>
            <a:off x="1430071" y="2480130"/>
            <a:ext cx="3557295" cy="30777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return_overflowing_tokens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98F136-BDE3-58FA-2DEC-40C6D1BC9195}"/>
              </a:ext>
            </a:extLst>
          </p:cNvPr>
          <p:cNvSpPr txBox="1"/>
          <p:nvPr/>
        </p:nvSpPr>
        <p:spPr>
          <a:xfrm>
            <a:off x="1770630" y="4010274"/>
            <a:ext cx="8479038" cy="138499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example =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dfs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"train"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.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iloc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"question"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"context"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]]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tokenized_example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tokenizer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example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"question"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                              example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"context"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                             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return_overflowing_tokens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                             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max_length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                                      stride=</a:t>
            </a:r>
            <a:r>
              <a:rPr lang="en-US" sz="1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16F459-E3C3-2096-8567-B2F9B432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639" y="0"/>
            <a:ext cx="4810361" cy="22924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D23E71-A953-1D60-E709-0EEF16D9EDEF}"/>
              </a:ext>
            </a:extLst>
          </p:cNvPr>
          <p:cNvSpPr/>
          <p:nvPr/>
        </p:nvSpPr>
        <p:spPr>
          <a:xfrm>
            <a:off x="9147672" y="1057158"/>
            <a:ext cx="1278294" cy="55050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09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905AA-D22C-C921-C7C7-376FD9C74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long passages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CB8CF-9048-B05D-3EE1-0F7F5F11D81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In this case get a list of </a:t>
            </a:r>
            <a:r>
              <a:rPr lang="en-US" dirty="0" err="1"/>
              <a:t>input_ids</a:t>
            </a:r>
            <a:r>
              <a:rPr lang="en-US" dirty="0"/>
              <a:t>, one for each window. </a:t>
            </a:r>
          </a:p>
          <a:p>
            <a:r>
              <a:rPr lang="en-US" dirty="0"/>
              <a:t>Check the number of tokens we have in each window: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see where two windows overlap by decoding the inputs: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91FBD-7340-A9E8-8C7D-918C458F5C9C}"/>
              </a:ext>
            </a:extLst>
          </p:cNvPr>
          <p:cNvSpPr txBox="1"/>
          <p:nvPr/>
        </p:nvSpPr>
        <p:spPr>
          <a:xfrm>
            <a:off x="2690784" y="2225266"/>
            <a:ext cx="6097554" cy="73866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window </a:t>
            </a:r>
            <a:r>
              <a:rPr lang="en-US" sz="14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enumerate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tokenized_example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input_ids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"Window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#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idx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has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tokens"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E675FB-2B14-74FA-8AFF-C2A19EE879A5}"/>
              </a:ext>
            </a:extLst>
          </p:cNvPr>
          <p:cNvSpPr txBox="1"/>
          <p:nvPr/>
        </p:nvSpPr>
        <p:spPr>
          <a:xfrm>
            <a:off x="3177142" y="3595175"/>
            <a:ext cx="5124838" cy="52322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window </a:t>
            </a:r>
            <a:r>
              <a:rPr lang="en-US" sz="14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tokenized_example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input_ids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]: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tokenizer.decode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window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)}</a:t>
            </a:r>
            <a:r>
              <a:rPr lang="en-US" sz="1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\n"</a:t>
            </a:r>
            <a:r>
              <a:rPr lang="en-US" sz="1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D4450C-101C-01C3-DE1B-A195F3DE3F76}"/>
              </a:ext>
            </a:extLst>
          </p:cNvPr>
          <p:cNvSpPr txBox="1"/>
          <p:nvPr/>
        </p:nvSpPr>
        <p:spPr>
          <a:xfrm>
            <a:off x="2119993" y="4149795"/>
            <a:ext cx="7952014" cy="2751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[CLS] how is the bass? [SEP] </a:t>
            </a:r>
            <a:r>
              <a:rPr lang="en-US" sz="13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have had </a:t>
            </a:r>
            <a:r>
              <a:rPr lang="en-US" sz="13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koss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headphones in the past, pro 4aa and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qz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- 99. the </a:t>
            </a:r>
            <a:r>
              <a:rPr lang="en-US" sz="13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koss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300" dirty="0" err="1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portapro</a:t>
            </a: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is portable and has great bass response. the work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great with my android phone and can be " rolled up " to be carried in my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motorcycle jacket or computer bag without getting crunched. they are very light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and don't feel heavy or bear down on your ears even after listening to music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them on all day. the sound is [SEP]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[CLS] how is the bass? [SEP] and don't feel heavy or bear down on your ears even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after listening to music with them on all day. the sound is night and day better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than any ear - bud could be and are almost as good as the pro 4aa. they are "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open air " headphones so you cannot match the bass to the sealed types, but it</a:t>
            </a:r>
            <a:b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13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comes close. for $ 32, you cannot go wrong. [SEP]</a:t>
            </a:r>
          </a:p>
        </p:txBody>
      </p:sp>
    </p:spTree>
    <p:extLst>
      <p:ext uri="{BB962C8B-B14F-4D97-AF65-F5344CB8AC3E}">
        <p14:creationId xmlns:p14="http://schemas.microsoft.com/office/powerpoint/2010/main" val="148068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1427-44CE-D7FE-14AD-11115066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A3CC0-DEC3-045D-16ED-87D4122214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3888" y="1057275"/>
            <a:ext cx="10231346" cy="5630863"/>
          </a:xfrm>
        </p:spPr>
        <p:txBody>
          <a:bodyPr>
            <a:normAutofit/>
          </a:bodyPr>
          <a:lstStyle/>
          <a:p>
            <a:r>
              <a:rPr lang="en-US" dirty="0"/>
              <a:t>Having some intuition about how QA models can extract answers from text. </a:t>
            </a:r>
          </a:p>
          <a:p>
            <a:r>
              <a:rPr lang="en-US" dirty="0"/>
              <a:t>Using a pretrained QA model and passing the question along with the context . 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sz="1700" dirty="0"/>
              <a:t>system’s users will only provide a question about a product. so, we need some way of selecting relevant passages from among all the reviews in our corpus. 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sz="1700" dirty="0"/>
              <a:t>concatenate all the reviews of a given product together and feed them to the model as a single, long context.</a:t>
            </a:r>
          </a:p>
          <a:p>
            <a:pPr lvl="1"/>
            <a:r>
              <a:rPr lang="en-US" sz="1700" dirty="0"/>
              <a:t>The drawback of this approach: the context can become extremely long and thereby introduce an unacceptable latency for our users’ queries.</a:t>
            </a:r>
            <a:endParaRPr lang="en-US" dirty="0"/>
          </a:p>
          <a:p>
            <a:r>
              <a:rPr lang="en-US" dirty="0"/>
              <a:t>To handle this, modern QA systems are typically based on the retriever-reader architecture. </a:t>
            </a:r>
          </a:p>
          <a:p>
            <a:endParaRPr lang="en-US" dirty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3A0FB66B-8282-00BB-26C0-09023E4AB6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5670" y="4667063"/>
            <a:ext cx="4364826" cy="1997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890C3D-B3E1-DB8B-C6BF-8E1B7A4F4689}"/>
              </a:ext>
            </a:extLst>
          </p:cNvPr>
          <p:cNvSpPr txBox="1"/>
          <p:nvPr/>
        </p:nvSpPr>
        <p:spPr>
          <a:xfrm>
            <a:off x="2852285" y="6276559"/>
            <a:ext cx="2515175" cy="5814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 err="1">
                <a:solidFill>
                  <a:srgbClr val="C00000"/>
                </a:solidFill>
                <a:effectLst/>
                <a:latin typeface="MinionPro-Regular"/>
                <a:ea typeface="Calibri" panose="020F0502020204030204" pitchFamily="34" charset="0"/>
                <a:cs typeface="Arial" panose="020B0604020202020204" pitchFamily="34" charset="0"/>
              </a:rPr>
              <a:t>SubjQA</a:t>
            </a:r>
            <a:r>
              <a:rPr lang="en-US" sz="1200" kern="100" dirty="0">
                <a:solidFill>
                  <a:srgbClr val="C00000"/>
                </a:solidFill>
                <a:effectLst/>
                <a:latin typeface="MinionPro-Regular"/>
                <a:ea typeface="Calibri" panose="020F0502020204030204" pitchFamily="34" charset="0"/>
                <a:cs typeface="Arial" panose="020B0604020202020204" pitchFamily="34" charset="0"/>
              </a:rPr>
              <a:t> dataset </a:t>
            </a: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solidFill>
                  <a:srgbClr val="C00000"/>
                </a:solidFill>
                <a:effectLst/>
                <a:latin typeface="MinionPro-Regular"/>
                <a:ea typeface="Calibri" panose="020F0502020204030204" pitchFamily="34" charset="0"/>
                <a:cs typeface="Arial" panose="020B0604020202020204" pitchFamily="34" charset="0"/>
              </a:rPr>
              <a:t>the Electronics domain.</a:t>
            </a:r>
            <a:endParaRPr lang="en-US" sz="1600" kern="1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20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493;p19">
            <a:extLst>
              <a:ext uri="{FF2B5EF4-FFF2-40B4-BE49-F238E27FC236}">
                <a16:creationId xmlns:a16="http://schemas.microsoft.com/office/drawing/2014/main" id="{856F2342-DC0B-A059-DAF8-DC73ADD5FF6B}"/>
              </a:ext>
            </a:extLst>
          </p:cNvPr>
          <p:cNvGrpSpPr/>
          <p:nvPr/>
        </p:nvGrpSpPr>
        <p:grpSpPr>
          <a:xfrm>
            <a:off x="2083902" y="1938337"/>
            <a:ext cx="1371604" cy="3617430"/>
            <a:chOff x="3886200" y="1114550"/>
            <a:chExt cx="1371604" cy="3617430"/>
          </a:xfrm>
        </p:grpSpPr>
        <p:grpSp>
          <p:nvGrpSpPr>
            <p:cNvPr id="3" name="Google Shape;494;p19">
              <a:extLst>
                <a:ext uri="{FF2B5EF4-FFF2-40B4-BE49-F238E27FC236}">
                  <a16:creationId xmlns:a16="http://schemas.microsoft.com/office/drawing/2014/main" id="{69CDDF6F-4E7B-8E1C-00F0-787156130E05}"/>
                </a:ext>
              </a:extLst>
            </p:cNvPr>
            <p:cNvGrpSpPr/>
            <p:nvPr/>
          </p:nvGrpSpPr>
          <p:grpSpPr>
            <a:xfrm>
              <a:off x="3886200" y="1114550"/>
              <a:ext cx="1371604" cy="3617430"/>
              <a:chOff x="1657350" y="1114550"/>
              <a:chExt cx="1371604" cy="3617430"/>
            </a:xfrm>
          </p:grpSpPr>
          <p:sp>
            <p:nvSpPr>
              <p:cNvPr id="6" name="Google Shape;495;p19">
                <a:extLst>
                  <a:ext uri="{FF2B5EF4-FFF2-40B4-BE49-F238E27FC236}">
                    <a16:creationId xmlns:a16="http://schemas.microsoft.com/office/drawing/2014/main" id="{F6E179E5-7430-0CB1-7568-CACE299730DE}"/>
                  </a:ext>
                </a:extLst>
              </p:cNvPr>
              <p:cNvSpPr/>
              <p:nvPr/>
            </p:nvSpPr>
            <p:spPr>
              <a:xfrm>
                <a:off x="1914024" y="3062466"/>
                <a:ext cx="208914" cy="934473"/>
              </a:xfrm>
              <a:custGeom>
                <a:avLst/>
                <a:gdLst/>
                <a:ahLst/>
                <a:cxnLst/>
                <a:rect l="l" t="t" r="r" b="b"/>
                <a:pathLst>
                  <a:path w="6277" h="28077" extrusionOk="0">
                    <a:moveTo>
                      <a:pt x="2747" y="1"/>
                    </a:moveTo>
                    <a:lnTo>
                      <a:pt x="2648" y="214"/>
                    </a:lnTo>
                    <a:lnTo>
                      <a:pt x="2420" y="741"/>
                    </a:lnTo>
                    <a:lnTo>
                      <a:pt x="2263" y="1125"/>
                    </a:lnTo>
                    <a:lnTo>
                      <a:pt x="2078" y="1580"/>
                    </a:lnTo>
                    <a:lnTo>
                      <a:pt x="1893" y="2107"/>
                    </a:lnTo>
                    <a:lnTo>
                      <a:pt x="1680" y="2704"/>
                    </a:lnTo>
                    <a:lnTo>
                      <a:pt x="1481" y="3359"/>
                    </a:lnTo>
                    <a:lnTo>
                      <a:pt x="1267" y="4070"/>
                    </a:lnTo>
                    <a:lnTo>
                      <a:pt x="1054" y="4839"/>
                    </a:lnTo>
                    <a:lnTo>
                      <a:pt x="840" y="5664"/>
                    </a:lnTo>
                    <a:lnTo>
                      <a:pt x="655" y="6532"/>
                    </a:lnTo>
                    <a:lnTo>
                      <a:pt x="485" y="7457"/>
                    </a:lnTo>
                    <a:lnTo>
                      <a:pt x="328" y="8411"/>
                    </a:lnTo>
                    <a:lnTo>
                      <a:pt x="200" y="9421"/>
                    </a:lnTo>
                    <a:lnTo>
                      <a:pt x="143" y="9933"/>
                    </a:lnTo>
                    <a:lnTo>
                      <a:pt x="100" y="10460"/>
                    </a:lnTo>
                    <a:lnTo>
                      <a:pt x="58" y="10986"/>
                    </a:lnTo>
                    <a:lnTo>
                      <a:pt x="29" y="11527"/>
                    </a:lnTo>
                    <a:lnTo>
                      <a:pt x="15" y="12068"/>
                    </a:lnTo>
                    <a:lnTo>
                      <a:pt x="1" y="12623"/>
                    </a:lnTo>
                    <a:lnTo>
                      <a:pt x="1" y="13178"/>
                    </a:lnTo>
                    <a:lnTo>
                      <a:pt x="29" y="13747"/>
                    </a:lnTo>
                    <a:lnTo>
                      <a:pt x="44" y="14316"/>
                    </a:lnTo>
                    <a:lnTo>
                      <a:pt x="86" y="14899"/>
                    </a:lnTo>
                    <a:lnTo>
                      <a:pt x="143" y="15483"/>
                    </a:lnTo>
                    <a:lnTo>
                      <a:pt x="214" y="16066"/>
                    </a:lnTo>
                    <a:lnTo>
                      <a:pt x="285" y="16650"/>
                    </a:lnTo>
                    <a:lnTo>
                      <a:pt x="385" y="17247"/>
                    </a:lnTo>
                    <a:lnTo>
                      <a:pt x="499" y="17845"/>
                    </a:lnTo>
                    <a:lnTo>
                      <a:pt x="627" y="18443"/>
                    </a:lnTo>
                    <a:lnTo>
                      <a:pt x="769" y="19040"/>
                    </a:lnTo>
                    <a:lnTo>
                      <a:pt x="940" y="19652"/>
                    </a:lnTo>
                    <a:lnTo>
                      <a:pt x="1111" y="20250"/>
                    </a:lnTo>
                    <a:lnTo>
                      <a:pt x="1310" y="20862"/>
                    </a:lnTo>
                    <a:lnTo>
                      <a:pt x="1538" y="21474"/>
                    </a:lnTo>
                    <a:lnTo>
                      <a:pt x="1765" y="22071"/>
                    </a:lnTo>
                    <a:lnTo>
                      <a:pt x="2022" y="22683"/>
                    </a:lnTo>
                    <a:lnTo>
                      <a:pt x="2306" y="23295"/>
                    </a:lnTo>
                    <a:lnTo>
                      <a:pt x="2605" y="23893"/>
                    </a:lnTo>
                    <a:lnTo>
                      <a:pt x="2932" y="24505"/>
                    </a:lnTo>
                    <a:lnTo>
                      <a:pt x="3274" y="25102"/>
                    </a:lnTo>
                    <a:lnTo>
                      <a:pt x="3630" y="25700"/>
                    </a:lnTo>
                    <a:lnTo>
                      <a:pt x="4028" y="26298"/>
                    </a:lnTo>
                    <a:lnTo>
                      <a:pt x="4441" y="26895"/>
                    </a:lnTo>
                    <a:lnTo>
                      <a:pt x="4882" y="27493"/>
                    </a:lnTo>
                    <a:lnTo>
                      <a:pt x="5351" y="28076"/>
                    </a:lnTo>
                    <a:lnTo>
                      <a:pt x="6276" y="27322"/>
                    </a:lnTo>
                    <a:lnTo>
                      <a:pt x="5821" y="26767"/>
                    </a:lnTo>
                    <a:lnTo>
                      <a:pt x="5408" y="26198"/>
                    </a:lnTo>
                    <a:lnTo>
                      <a:pt x="5010" y="25629"/>
                    </a:lnTo>
                    <a:lnTo>
                      <a:pt x="4640" y="25060"/>
                    </a:lnTo>
                    <a:lnTo>
                      <a:pt x="4298" y="24490"/>
                    </a:lnTo>
                    <a:lnTo>
                      <a:pt x="3971" y="23921"/>
                    </a:lnTo>
                    <a:lnTo>
                      <a:pt x="3658" y="23338"/>
                    </a:lnTo>
                    <a:lnTo>
                      <a:pt x="3373" y="22769"/>
                    </a:lnTo>
                    <a:lnTo>
                      <a:pt x="3117" y="22185"/>
                    </a:lnTo>
                    <a:lnTo>
                      <a:pt x="2861" y="21602"/>
                    </a:lnTo>
                    <a:lnTo>
                      <a:pt x="2648" y="21033"/>
                    </a:lnTo>
                    <a:lnTo>
                      <a:pt x="2434" y="20449"/>
                    </a:lnTo>
                    <a:lnTo>
                      <a:pt x="2249" y="19866"/>
                    </a:lnTo>
                    <a:lnTo>
                      <a:pt x="2078" y="19297"/>
                    </a:lnTo>
                    <a:lnTo>
                      <a:pt x="1922" y="18713"/>
                    </a:lnTo>
                    <a:lnTo>
                      <a:pt x="1780" y="18144"/>
                    </a:lnTo>
                    <a:lnTo>
                      <a:pt x="1666" y="17575"/>
                    </a:lnTo>
                    <a:lnTo>
                      <a:pt x="1552" y="17005"/>
                    </a:lnTo>
                    <a:lnTo>
                      <a:pt x="1467" y="16436"/>
                    </a:lnTo>
                    <a:lnTo>
                      <a:pt x="1381" y="15867"/>
                    </a:lnTo>
                    <a:lnTo>
                      <a:pt x="1324" y="15312"/>
                    </a:lnTo>
                    <a:lnTo>
                      <a:pt x="1267" y="14757"/>
                    </a:lnTo>
                    <a:lnTo>
                      <a:pt x="1239" y="14216"/>
                    </a:lnTo>
                    <a:lnTo>
                      <a:pt x="1210" y="13661"/>
                    </a:lnTo>
                    <a:lnTo>
                      <a:pt x="1196" y="13121"/>
                    </a:lnTo>
                    <a:lnTo>
                      <a:pt x="1196" y="12594"/>
                    </a:lnTo>
                    <a:lnTo>
                      <a:pt x="1196" y="12068"/>
                    </a:lnTo>
                    <a:lnTo>
                      <a:pt x="1225" y="11541"/>
                    </a:lnTo>
                    <a:lnTo>
                      <a:pt x="1239" y="11029"/>
                    </a:lnTo>
                    <a:lnTo>
                      <a:pt x="1282" y="10517"/>
                    </a:lnTo>
                    <a:lnTo>
                      <a:pt x="1324" y="10019"/>
                    </a:lnTo>
                    <a:lnTo>
                      <a:pt x="1381" y="9535"/>
                    </a:lnTo>
                    <a:lnTo>
                      <a:pt x="1495" y="8581"/>
                    </a:lnTo>
                    <a:lnTo>
                      <a:pt x="1652" y="7656"/>
                    </a:lnTo>
                    <a:lnTo>
                      <a:pt x="1822" y="6774"/>
                    </a:lnTo>
                    <a:lnTo>
                      <a:pt x="2007" y="5949"/>
                    </a:lnTo>
                    <a:lnTo>
                      <a:pt x="2192" y="5166"/>
                    </a:lnTo>
                    <a:lnTo>
                      <a:pt x="2392" y="4426"/>
                    </a:lnTo>
                    <a:lnTo>
                      <a:pt x="2605" y="3743"/>
                    </a:lnTo>
                    <a:lnTo>
                      <a:pt x="2804" y="3117"/>
                    </a:lnTo>
                    <a:lnTo>
                      <a:pt x="3003" y="2548"/>
                    </a:lnTo>
                    <a:lnTo>
                      <a:pt x="3174" y="2050"/>
                    </a:lnTo>
                    <a:lnTo>
                      <a:pt x="3501" y="1253"/>
                    </a:lnTo>
                    <a:lnTo>
                      <a:pt x="3715" y="741"/>
                    </a:lnTo>
                    <a:lnTo>
                      <a:pt x="3814" y="541"/>
                    </a:lnTo>
                    <a:lnTo>
                      <a:pt x="2747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496;p19">
                <a:extLst>
                  <a:ext uri="{FF2B5EF4-FFF2-40B4-BE49-F238E27FC236}">
                    <a16:creationId xmlns:a16="http://schemas.microsoft.com/office/drawing/2014/main" id="{1C4DF9EB-C9F7-E630-299B-DB9046FBFD49}"/>
                  </a:ext>
                </a:extLst>
              </p:cNvPr>
              <p:cNvSpPr/>
              <p:nvPr/>
            </p:nvSpPr>
            <p:spPr>
              <a:xfrm>
                <a:off x="2211002" y="3288386"/>
                <a:ext cx="168609" cy="466055"/>
              </a:xfrm>
              <a:custGeom>
                <a:avLst/>
                <a:gdLst/>
                <a:ahLst/>
                <a:cxnLst/>
                <a:rect l="l" t="t" r="r" b="b"/>
                <a:pathLst>
                  <a:path w="5066" h="14003" extrusionOk="0">
                    <a:moveTo>
                      <a:pt x="0" y="0"/>
                    </a:moveTo>
                    <a:lnTo>
                      <a:pt x="0" y="14003"/>
                    </a:lnTo>
                    <a:lnTo>
                      <a:pt x="5066" y="14003"/>
                    </a:lnTo>
                    <a:lnTo>
                      <a:pt x="5066" y="0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497;p19">
                <a:extLst>
                  <a:ext uri="{FF2B5EF4-FFF2-40B4-BE49-F238E27FC236}">
                    <a16:creationId xmlns:a16="http://schemas.microsoft.com/office/drawing/2014/main" id="{5C795F43-305E-6EE5-7E01-0113A194B322}"/>
                  </a:ext>
                </a:extLst>
              </p:cNvPr>
              <p:cNvSpPr/>
              <p:nvPr/>
            </p:nvSpPr>
            <p:spPr>
              <a:xfrm>
                <a:off x="2496099" y="3258532"/>
                <a:ext cx="168642" cy="495909"/>
              </a:xfrm>
              <a:custGeom>
                <a:avLst/>
                <a:gdLst/>
                <a:ahLst/>
                <a:cxnLst/>
                <a:rect l="l" t="t" r="r" b="b"/>
                <a:pathLst>
                  <a:path w="5067" h="14900" extrusionOk="0">
                    <a:moveTo>
                      <a:pt x="0" y="1"/>
                    </a:moveTo>
                    <a:lnTo>
                      <a:pt x="0" y="14900"/>
                    </a:lnTo>
                    <a:lnTo>
                      <a:pt x="5066" y="14900"/>
                    </a:lnTo>
                    <a:lnTo>
                      <a:pt x="5066" y="1"/>
                    </a:lnTo>
                    <a:close/>
                  </a:path>
                </a:pathLst>
              </a:custGeom>
              <a:solidFill>
                <a:srgbClr val="72717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498;p19">
                <a:extLst>
                  <a:ext uri="{FF2B5EF4-FFF2-40B4-BE49-F238E27FC236}">
                    <a16:creationId xmlns:a16="http://schemas.microsoft.com/office/drawing/2014/main" id="{55C1894B-2713-A895-E887-5AC3C0FF3E0A}"/>
                  </a:ext>
                </a:extLst>
              </p:cNvPr>
              <p:cNvSpPr/>
              <p:nvPr/>
            </p:nvSpPr>
            <p:spPr>
              <a:xfrm>
                <a:off x="2107261" y="3650232"/>
                <a:ext cx="667813" cy="1081748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32502" extrusionOk="0">
                    <a:moveTo>
                      <a:pt x="10033" y="0"/>
                    </a:moveTo>
                    <a:lnTo>
                      <a:pt x="9520" y="14"/>
                    </a:lnTo>
                    <a:lnTo>
                      <a:pt x="9008" y="57"/>
                    </a:lnTo>
                    <a:lnTo>
                      <a:pt x="8510" y="128"/>
                    </a:lnTo>
                    <a:lnTo>
                      <a:pt x="8012" y="214"/>
                    </a:lnTo>
                    <a:lnTo>
                      <a:pt x="7528" y="327"/>
                    </a:lnTo>
                    <a:lnTo>
                      <a:pt x="7044" y="455"/>
                    </a:lnTo>
                    <a:lnTo>
                      <a:pt x="6589" y="612"/>
                    </a:lnTo>
                    <a:lnTo>
                      <a:pt x="6134" y="797"/>
                    </a:lnTo>
                    <a:lnTo>
                      <a:pt x="5678" y="996"/>
                    </a:lnTo>
                    <a:lnTo>
                      <a:pt x="5252" y="1224"/>
                    </a:lnTo>
                    <a:lnTo>
                      <a:pt x="4825" y="1466"/>
                    </a:lnTo>
                    <a:lnTo>
                      <a:pt x="4426" y="1722"/>
                    </a:lnTo>
                    <a:lnTo>
                      <a:pt x="4028" y="2006"/>
                    </a:lnTo>
                    <a:lnTo>
                      <a:pt x="3658" y="2291"/>
                    </a:lnTo>
                    <a:lnTo>
                      <a:pt x="3288" y="2618"/>
                    </a:lnTo>
                    <a:lnTo>
                      <a:pt x="2946" y="2946"/>
                    </a:lnTo>
                    <a:lnTo>
                      <a:pt x="2605" y="3287"/>
                    </a:lnTo>
                    <a:lnTo>
                      <a:pt x="2292" y="3657"/>
                    </a:lnTo>
                    <a:lnTo>
                      <a:pt x="1993" y="4041"/>
                    </a:lnTo>
                    <a:lnTo>
                      <a:pt x="1708" y="4426"/>
                    </a:lnTo>
                    <a:lnTo>
                      <a:pt x="1452" y="4838"/>
                    </a:lnTo>
                    <a:lnTo>
                      <a:pt x="1210" y="5251"/>
                    </a:lnTo>
                    <a:lnTo>
                      <a:pt x="997" y="5692"/>
                    </a:lnTo>
                    <a:lnTo>
                      <a:pt x="798" y="6133"/>
                    </a:lnTo>
                    <a:lnTo>
                      <a:pt x="613" y="6589"/>
                    </a:lnTo>
                    <a:lnTo>
                      <a:pt x="456" y="7058"/>
                    </a:lnTo>
                    <a:lnTo>
                      <a:pt x="314" y="7528"/>
                    </a:lnTo>
                    <a:lnTo>
                      <a:pt x="200" y="8012"/>
                    </a:lnTo>
                    <a:lnTo>
                      <a:pt x="115" y="8510"/>
                    </a:lnTo>
                    <a:lnTo>
                      <a:pt x="58" y="9008"/>
                    </a:lnTo>
                    <a:lnTo>
                      <a:pt x="15" y="9520"/>
                    </a:lnTo>
                    <a:lnTo>
                      <a:pt x="1" y="10032"/>
                    </a:lnTo>
                    <a:lnTo>
                      <a:pt x="1" y="22483"/>
                    </a:lnTo>
                    <a:lnTo>
                      <a:pt x="15" y="22996"/>
                    </a:lnTo>
                    <a:lnTo>
                      <a:pt x="58" y="23508"/>
                    </a:lnTo>
                    <a:lnTo>
                      <a:pt x="115" y="24006"/>
                    </a:lnTo>
                    <a:lnTo>
                      <a:pt x="200" y="24504"/>
                    </a:lnTo>
                    <a:lnTo>
                      <a:pt x="314" y="24988"/>
                    </a:lnTo>
                    <a:lnTo>
                      <a:pt x="456" y="25457"/>
                    </a:lnTo>
                    <a:lnTo>
                      <a:pt x="613" y="25927"/>
                    </a:lnTo>
                    <a:lnTo>
                      <a:pt x="798" y="26382"/>
                    </a:lnTo>
                    <a:lnTo>
                      <a:pt x="997" y="26823"/>
                    </a:lnTo>
                    <a:lnTo>
                      <a:pt x="1210" y="27265"/>
                    </a:lnTo>
                    <a:lnTo>
                      <a:pt x="1452" y="27677"/>
                    </a:lnTo>
                    <a:lnTo>
                      <a:pt x="1708" y="28090"/>
                    </a:lnTo>
                    <a:lnTo>
                      <a:pt x="1993" y="28474"/>
                    </a:lnTo>
                    <a:lnTo>
                      <a:pt x="2292" y="28858"/>
                    </a:lnTo>
                    <a:lnTo>
                      <a:pt x="2605" y="29214"/>
                    </a:lnTo>
                    <a:lnTo>
                      <a:pt x="2946" y="29570"/>
                    </a:lnTo>
                    <a:lnTo>
                      <a:pt x="3288" y="29897"/>
                    </a:lnTo>
                    <a:lnTo>
                      <a:pt x="3658" y="30210"/>
                    </a:lnTo>
                    <a:lnTo>
                      <a:pt x="4028" y="30509"/>
                    </a:lnTo>
                    <a:lnTo>
                      <a:pt x="4426" y="30794"/>
                    </a:lnTo>
                    <a:lnTo>
                      <a:pt x="4825" y="31050"/>
                    </a:lnTo>
                    <a:lnTo>
                      <a:pt x="5252" y="31292"/>
                    </a:lnTo>
                    <a:lnTo>
                      <a:pt x="5678" y="31519"/>
                    </a:lnTo>
                    <a:lnTo>
                      <a:pt x="6134" y="31719"/>
                    </a:lnTo>
                    <a:lnTo>
                      <a:pt x="6589" y="31904"/>
                    </a:lnTo>
                    <a:lnTo>
                      <a:pt x="7044" y="32060"/>
                    </a:lnTo>
                    <a:lnTo>
                      <a:pt x="7528" y="32188"/>
                    </a:lnTo>
                    <a:lnTo>
                      <a:pt x="8012" y="32302"/>
                    </a:lnTo>
                    <a:lnTo>
                      <a:pt x="8510" y="32387"/>
                    </a:lnTo>
                    <a:lnTo>
                      <a:pt x="9008" y="32459"/>
                    </a:lnTo>
                    <a:lnTo>
                      <a:pt x="9520" y="32487"/>
                    </a:lnTo>
                    <a:lnTo>
                      <a:pt x="10033" y="32501"/>
                    </a:lnTo>
                    <a:lnTo>
                      <a:pt x="10545" y="32487"/>
                    </a:lnTo>
                    <a:lnTo>
                      <a:pt x="11057" y="32459"/>
                    </a:lnTo>
                    <a:lnTo>
                      <a:pt x="11555" y="32387"/>
                    </a:lnTo>
                    <a:lnTo>
                      <a:pt x="12053" y="32302"/>
                    </a:lnTo>
                    <a:lnTo>
                      <a:pt x="12537" y="32188"/>
                    </a:lnTo>
                    <a:lnTo>
                      <a:pt x="13021" y="32060"/>
                    </a:lnTo>
                    <a:lnTo>
                      <a:pt x="13476" y="31904"/>
                    </a:lnTo>
                    <a:lnTo>
                      <a:pt x="13932" y="31719"/>
                    </a:lnTo>
                    <a:lnTo>
                      <a:pt x="14387" y="31519"/>
                    </a:lnTo>
                    <a:lnTo>
                      <a:pt x="14814" y="31292"/>
                    </a:lnTo>
                    <a:lnTo>
                      <a:pt x="15227" y="31050"/>
                    </a:lnTo>
                    <a:lnTo>
                      <a:pt x="15639" y="30794"/>
                    </a:lnTo>
                    <a:lnTo>
                      <a:pt x="16038" y="30509"/>
                    </a:lnTo>
                    <a:lnTo>
                      <a:pt x="16408" y="30210"/>
                    </a:lnTo>
                    <a:lnTo>
                      <a:pt x="16778" y="29897"/>
                    </a:lnTo>
                    <a:lnTo>
                      <a:pt x="17119" y="29570"/>
                    </a:lnTo>
                    <a:lnTo>
                      <a:pt x="17461" y="29214"/>
                    </a:lnTo>
                    <a:lnTo>
                      <a:pt x="17774" y="28858"/>
                    </a:lnTo>
                    <a:lnTo>
                      <a:pt x="18073" y="28474"/>
                    </a:lnTo>
                    <a:lnTo>
                      <a:pt x="18343" y="28090"/>
                    </a:lnTo>
                    <a:lnTo>
                      <a:pt x="18613" y="27677"/>
                    </a:lnTo>
                    <a:lnTo>
                      <a:pt x="18855" y="27265"/>
                    </a:lnTo>
                    <a:lnTo>
                      <a:pt x="19069" y="26823"/>
                    </a:lnTo>
                    <a:lnTo>
                      <a:pt x="19268" y="26382"/>
                    </a:lnTo>
                    <a:lnTo>
                      <a:pt x="19453" y="25927"/>
                    </a:lnTo>
                    <a:lnTo>
                      <a:pt x="19609" y="25457"/>
                    </a:lnTo>
                    <a:lnTo>
                      <a:pt x="19752" y="24988"/>
                    </a:lnTo>
                    <a:lnTo>
                      <a:pt x="19866" y="24504"/>
                    </a:lnTo>
                    <a:lnTo>
                      <a:pt x="19951" y="24006"/>
                    </a:lnTo>
                    <a:lnTo>
                      <a:pt x="20008" y="23508"/>
                    </a:lnTo>
                    <a:lnTo>
                      <a:pt x="20051" y="22996"/>
                    </a:lnTo>
                    <a:lnTo>
                      <a:pt x="20065" y="22483"/>
                    </a:lnTo>
                    <a:lnTo>
                      <a:pt x="20065" y="10032"/>
                    </a:lnTo>
                    <a:lnTo>
                      <a:pt x="20051" y="9520"/>
                    </a:lnTo>
                    <a:lnTo>
                      <a:pt x="20008" y="9008"/>
                    </a:lnTo>
                    <a:lnTo>
                      <a:pt x="19951" y="8510"/>
                    </a:lnTo>
                    <a:lnTo>
                      <a:pt x="19866" y="8012"/>
                    </a:lnTo>
                    <a:lnTo>
                      <a:pt x="19752" y="7528"/>
                    </a:lnTo>
                    <a:lnTo>
                      <a:pt x="19609" y="7058"/>
                    </a:lnTo>
                    <a:lnTo>
                      <a:pt x="19453" y="6589"/>
                    </a:lnTo>
                    <a:lnTo>
                      <a:pt x="19268" y="6133"/>
                    </a:lnTo>
                    <a:lnTo>
                      <a:pt x="19069" y="5692"/>
                    </a:lnTo>
                    <a:lnTo>
                      <a:pt x="18855" y="5251"/>
                    </a:lnTo>
                    <a:lnTo>
                      <a:pt x="18613" y="4838"/>
                    </a:lnTo>
                    <a:lnTo>
                      <a:pt x="18343" y="4426"/>
                    </a:lnTo>
                    <a:lnTo>
                      <a:pt x="18073" y="4041"/>
                    </a:lnTo>
                    <a:lnTo>
                      <a:pt x="17774" y="3657"/>
                    </a:lnTo>
                    <a:lnTo>
                      <a:pt x="17461" y="3287"/>
                    </a:lnTo>
                    <a:lnTo>
                      <a:pt x="17119" y="2946"/>
                    </a:lnTo>
                    <a:lnTo>
                      <a:pt x="16778" y="2618"/>
                    </a:lnTo>
                    <a:lnTo>
                      <a:pt x="16408" y="2291"/>
                    </a:lnTo>
                    <a:lnTo>
                      <a:pt x="16038" y="2006"/>
                    </a:lnTo>
                    <a:lnTo>
                      <a:pt x="15639" y="1722"/>
                    </a:lnTo>
                    <a:lnTo>
                      <a:pt x="15227" y="1466"/>
                    </a:lnTo>
                    <a:lnTo>
                      <a:pt x="14814" y="1224"/>
                    </a:lnTo>
                    <a:lnTo>
                      <a:pt x="14387" y="996"/>
                    </a:lnTo>
                    <a:lnTo>
                      <a:pt x="13932" y="797"/>
                    </a:lnTo>
                    <a:lnTo>
                      <a:pt x="13476" y="612"/>
                    </a:lnTo>
                    <a:lnTo>
                      <a:pt x="13021" y="455"/>
                    </a:lnTo>
                    <a:lnTo>
                      <a:pt x="12537" y="327"/>
                    </a:lnTo>
                    <a:lnTo>
                      <a:pt x="12053" y="214"/>
                    </a:lnTo>
                    <a:lnTo>
                      <a:pt x="11555" y="128"/>
                    </a:lnTo>
                    <a:lnTo>
                      <a:pt x="11057" y="57"/>
                    </a:lnTo>
                    <a:lnTo>
                      <a:pt x="10545" y="14"/>
                    </a:lnTo>
                    <a:lnTo>
                      <a:pt x="1003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499;p19">
                <a:extLst>
                  <a:ext uri="{FF2B5EF4-FFF2-40B4-BE49-F238E27FC236}">
                    <a16:creationId xmlns:a16="http://schemas.microsoft.com/office/drawing/2014/main" id="{82AC1B5C-042E-878E-E14B-1FF7CE243B0B}"/>
                  </a:ext>
                </a:extLst>
              </p:cNvPr>
              <p:cNvSpPr/>
              <p:nvPr/>
            </p:nvSpPr>
            <p:spPr>
              <a:xfrm>
                <a:off x="2107261" y="3236766"/>
                <a:ext cx="667813" cy="185683"/>
              </a:xfrm>
              <a:custGeom>
                <a:avLst/>
                <a:gdLst/>
                <a:ahLst/>
                <a:cxnLst/>
                <a:rect l="l" t="t" r="r" b="b"/>
                <a:pathLst>
                  <a:path w="20065" h="5579" extrusionOk="0">
                    <a:moveTo>
                      <a:pt x="2790" y="0"/>
                    </a:moveTo>
                    <a:lnTo>
                      <a:pt x="2505" y="15"/>
                    </a:lnTo>
                    <a:lnTo>
                      <a:pt x="2235" y="57"/>
                    </a:lnTo>
                    <a:lnTo>
                      <a:pt x="1964" y="128"/>
                    </a:lnTo>
                    <a:lnTo>
                      <a:pt x="1708" y="214"/>
                    </a:lnTo>
                    <a:lnTo>
                      <a:pt x="1466" y="342"/>
                    </a:lnTo>
                    <a:lnTo>
                      <a:pt x="1239" y="470"/>
                    </a:lnTo>
                    <a:lnTo>
                      <a:pt x="1025" y="641"/>
                    </a:lnTo>
                    <a:lnTo>
                      <a:pt x="826" y="811"/>
                    </a:lnTo>
                    <a:lnTo>
                      <a:pt x="641" y="1011"/>
                    </a:lnTo>
                    <a:lnTo>
                      <a:pt x="484" y="1224"/>
                    </a:lnTo>
                    <a:lnTo>
                      <a:pt x="342" y="1466"/>
                    </a:lnTo>
                    <a:lnTo>
                      <a:pt x="228" y="1708"/>
                    </a:lnTo>
                    <a:lnTo>
                      <a:pt x="129" y="1964"/>
                    </a:lnTo>
                    <a:lnTo>
                      <a:pt x="58" y="2220"/>
                    </a:lnTo>
                    <a:lnTo>
                      <a:pt x="15" y="2505"/>
                    </a:lnTo>
                    <a:lnTo>
                      <a:pt x="1" y="2789"/>
                    </a:lnTo>
                    <a:lnTo>
                      <a:pt x="15" y="3074"/>
                    </a:lnTo>
                    <a:lnTo>
                      <a:pt x="58" y="3344"/>
                    </a:lnTo>
                    <a:lnTo>
                      <a:pt x="129" y="3615"/>
                    </a:lnTo>
                    <a:lnTo>
                      <a:pt x="228" y="3871"/>
                    </a:lnTo>
                    <a:lnTo>
                      <a:pt x="342" y="4113"/>
                    </a:lnTo>
                    <a:lnTo>
                      <a:pt x="484" y="4340"/>
                    </a:lnTo>
                    <a:lnTo>
                      <a:pt x="641" y="4554"/>
                    </a:lnTo>
                    <a:lnTo>
                      <a:pt x="826" y="4753"/>
                    </a:lnTo>
                    <a:lnTo>
                      <a:pt x="1025" y="4938"/>
                    </a:lnTo>
                    <a:lnTo>
                      <a:pt x="1239" y="5095"/>
                    </a:lnTo>
                    <a:lnTo>
                      <a:pt x="1466" y="5237"/>
                    </a:lnTo>
                    <a:lnTo>
                      <a:pt x="1708" y="5351"/>
                    </a:lnTo>
                    <a:lnTo>
                      <a:pt x="1964" y="5450"/>
                    </a:lnTo>
                    <a:lnTo>
                      <a:pt x="2235" y="5522"/>
                    </a:lnTo>
                    <a:lnTo>
                      <a:pt x="2505" y="5564"/>
                    </a:lnTo>
                    <a:lnTo>
                      <a:pt x="2790" y="5578"/>
                    </a:lnTo>
                    <a:lnTo>
                      <a:pt x="17276" y="5578"/>
                    </a:lnTo>
                    <a:lnTo>
                      <a:pt x="17560" y="5564"/>
                    </a:lnTo>
                    <a:lnTo>
                      <a:pt x="17831" y="5522"/>
                    </a:lnTo>
                    <a:lnTo>
                      <a:pt x="18101" y="5450"/>
                    </a:lnTo>
                    <a:lnTo>
                      <a:pt x="18357" y="5351"/>
                    </a:lnTo>
                    <a:lnTo>
                      <a:pt x="18599" y="5237"/>
                    </a:lnTo>
                    <a:lnTo>
                      <a:pt x="18827" y="5095"/>
                    </a:lnTo>
                    <a:lnTo>
                      <a:pt x="19040" y="4938"/>
                    </a:lnTo>
                    <a:lnTo>
                      <a:pt x="19239" y="4753"/>
                    </a:lnTo>
                    <a:lnTo>
                      <a:pt x="19424" y="4554"/>
                    </a:lnTo>
                    <a:lnTo>
                      <a:pt x="19581" y="4340"/>
                    </a:lnTo>
                    <a:lnTo>
                      <a:pt x="19723" y="4113"/>
                    </a:lnTo>
                    <a:lnTo>
                      <a:pt x="19837" y="3871"/>
                    </a:lnTo>
                    <a:lnTo>
                      <a:pt x="19937" y="3615"/>
                    </a:lnTo>
                    <a:lnTo>
                      <a:pt x="20008" y="3344"/>
                    </a:lnTo>
                    <a:lnTo>
                      <a:pt x="20051" y="3074"/>
                    </a:lnTo>
                    <a:lnTo>
                      <a:pt x="20065" y="2789"/>
                    </a:lnTo>
                    <a:lnTo>
                      <a:pt x="20051" y="2505"/>
                    </a:lnTo>
                    <a:lnTo>
                      <a:pt x="20008" y="2220"/>
                    </a:lnTo>
                    <a:lnTo>
                      <a:pt x="19937" y="1964"/>
                    </a:lnTo>
                    <a:lnTo>
                      <a:pt x="19837" y="1708"/>
                    </a:lnTo>
                    <a:lnTo>
                      <a:pt x="19723" y="1466"/>
                    </a:lnTo>
                    <a:lnTo>
                      <a:pt x="19581" y="1224"/>
                    </a:lnTo>
                    <a:lnTo>
                      <a:pt x="19424" y="1011"/>
                    </a:lnTo>
                    <a:lnTo>
                      <a:pt x="19239" y="811"/>
                    </a:lnTo>
                    <a:lnTo>
                      <a:pt x="19040" y="641"/>
                    </a:lnTo>
                    <a:lnTo>
                      <a:pt x="18827" y="470"/>
                    </a:lnTo>
                    <a:lnTo>
                      <a:pt x="18599" y="342"/>
                    </a:lnTo>
                    <a:lnTo>
                      <a:pt x="18357" y="214"/>
                    </a:lnTo>
                    <a:lnTo>
                      <a:pt x="18101" y="128"/>
                    </a:lnTo>
                    <a:lnTo>
                      <a:pt x="17831" y="57"/>
                    </a:lnTo>
                    <a:lnTo>
                      <a:pt x="17560" y="15"/>
                    </a:lnTo>
                    <a:lnTo>
                      <a:pt x="17276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500;p19">
                <a:extLst>
                  <a:ext uri="{FF2B5EF4-FFF2-40B4-BE49-F238E27FC236}">
                    <a16:creationId xmlns:a16="http://schemas.microsoft.com/office/drawing/2014/main" id="{7E287888-7ABB-C406-A5D1-16C913AEB06B}"/>
                  </a:ext>
                </a:extLst>
              </p:cNvPr>
              <p:cNvSpPr/>
              <p:nvPr/>
            </p:nvSpPr>
            <p:spPr>
              <a:xfrm>
                <a:off x="1821199" y="2075012"/>
                <a:ext cx="1207755" cy="1252720"/>
              </a:xfrm>
              <a:custGeom>
                <a:avLst/>
                <a:gdLst/>
                <a:ahLst/>
                <a:cxnLst/>
                <a:rect l="l" t="t" r="r" b="b"/>
                <a:pathLst>
                  <a:path w="36288" h="37639" extrusionOk="0">
                    <a:moveTo>
                      <a:pt x="9734" y="0"/>
                    </a:moveTo>
                    <a:lnTo>
                      <a:pt x="9236" y="15"/>
                    </a:lnTo>
                    <a:lnTo>
                      <a:pt x="8738" y="43"/>
                    </a:lnTo>
                    <a:lnTo>
                      <a:pt x="8254" y="114"/>
                    </a:lnTo>
                    <a:lnTo>
                      <a:pt x="7785" y="200"/>
                    </a:lnTo>
                    <a:lnTo>
                      <a:pt x="7315" y="313"/>
                    </a:lnTo>
                    <a:lnTo>
                      <a:pt x="6845" y="441"/>
                    </a:lnTo>
                    <a:lnTo>
                      <a:pt x="6390" y="598"/>
                    </a:lnTo>
                    <a:lnTo>
                      <a:pt x="5949" y="769"/>
                    </a:lnTo>
                    <a:lnTo>
                      <a:pt x="5522" y="968"/>
                    </a:lnTo>
                    <a:lnTo>
                      <a:pt x="5109" y="1181"/>
                    </a:lnTo>
                    <a:lnTo>
                      <a:pt x="4697" y="1409"/>
                    </a:lnTo>
                    <a:lnTo>
                      <a:pt x="4298" y="1665"/>
                    </a:lnTo>
                    <a:lnTo>
                      <a:pt x="3914" y="1936"/>
                    </a:lnTo>
                    <a:lnTo>
                      <a:pt x="3558" y="2234"/>
                    </a:lnTo>
                    <a:lnTo>
                      <a:pt x="3203" y="2533"/>
                    </a:lnTo>
                    <a:lnTo>
                      <a:pt x="2861" y="2861"/>
                    </a:lnTo>
                    <a:lnTo>
                      <a:pt x="2534" y="3202"/>
                    </a:lnTo>
                    <a:lnTo>
                      <a:pt x="2235" y="3544"/>
                    </a:lnTo>
                    <a:lnTo>
                      <a:pt x="1936" y="3914"/>
                    </a:lnTo>
                    <a:lnTo>
                      <a:pt x="1666" y="4298"/>
                    </a:lnTo>
                    <a:lnTo>
                      <a:pt x="1410" y="4696"/>
                    </a:lnTo>
                    <a:lnTo>
                      <a:pt x="1182" y="5109"/>
                    </a:lnTo>
                    <a:lnTo>
                      <a:pt x="968" y="5522"/>
                    </a:lnTo>
                    <a:lnTo>
                      <a:pt x="769" y="5948"/>
                    </a:lnTo>
                    <a:lnTo>
                      <a:pt x="598" y="6390"/>
                    </a:lnTo>
                    <a:lnTo>
                      <a:pt x="442" y="6845"/>
                    </a:lnTo>
                    <a:lnTo>
                      <a:pt x="314" y="7300"/>
                    </a:lnTo>
                    <a:lnTo>
                      <a:pt x="200" y="7770"/>
                    </a:lnTo>
                    <a:lnTo>
                      <a:pt x="115" y="8254"/>
                    </a:lnTo>
                    <a:lnTo>
                      <a:pt x="58" y="8737"/>
                    </a:lnTo>
                    <a:lnTo>
                      <a:pt x="15" y="9236"/>
                    </a:lnTo>
                    <a:lnTo>
                      <a:pt x="1" y="9734"/>
                    </a:lnTo>
                    <a:lnTo>
                      <a:pt x="1" y="19495"/>
                    </a:lnTo>
                    <a:lnTo>
                      <a:pt x="1" y="19965"/>
                    </a:lnTo>
                    <a:lnTo>
                      <a:pt x="29" y="20434"/>
                    </a:lnTo>
                    <a:lnTo>
                      <a:pt x="58" y="20890"/>
                    </a:lnTo>
                    <a:lnTo>
                      <a:pt x="100" y="21345"/>
                    </a:lnTo>
                    <a:lnTo>
                      <a:pt x="143" y="21801"/>
                    </a:lnTo>
                    <a:lnTo>
                      <a:pt x="214" y="22256"/>
                    </a:lnTo>
                    <a:lnTo>
                      <a:pt x="285" y="22697"/>
                    </a:lnTo>
                    <a:lnTo>
                      <a:pt x="371" y="23138"/>
                    </a:lnTo>
                    <a:lnTo>
                      <a:pt x="470" y="23579"/>
                    </a:lnTo>
                    <a:lnTo>
                      <a:pt x="570" y="24020"/>
                    </a:lnTo>
                    <a:lnTo>
                      <a:pt x="698" y="24447"/>
                    </a:lnTo>
                    <a:lnTo>
                      <a:pt x="826" y="24874"/>
                    </a:lnTo>
                    <a:lnTo>
                      <a:pt x="954" y="25301"/>
                    </a:lnTo>
                    <a:lnTo>
                      <a:pt x="1111" y="25714"/>
                    </a:lnTo>
                    <a:lnTo>
                      <a:pt x="1267" y="26141"/>
                    </a:lnTo>
                    <a:lnTo>
                      <a:pt x="1438" y="26539"/>
                    </a:lnTo>
                    <a:lnTo>
                      <a:pt x="1609" y="26952"/>
                    </a:lnTo>
                    <a:lnTo>
                      <a:pt x="1794" y="27350"/>
                    </a:lnTo>
                    <a:lnTo>
                      <a:pt x="1993" y="27734"/>
                    </a:lnTo>
                    <a:lnTo>
                      <a:pt x="2206" y="28133"/>
                    </a:lnTo>
                    <a:lnTo>
                      <a:pt x="2420" y="28517"/>
                    </a:lnTo>
                    <a:lnTo>
                      <a:pt x="2633" y="28887"/>
                    </a:lnTo>
                    <a:lnTo>
                      <a:pt x="2875" y="29257"/>
                    </a:lnTo>
                    <a:lnTo>
                      <a:pt x="3117" y="29627"/>
                    </a:lnTo>
                    <a:lnTo>
                      <a:pt x="3359" y="29983"/>
                    </a:lnTo>
                    <a:lnTo>
                      <a:pt x="3615" y="30339"/>
                    </a:lnTo>
                    <a:lnTo>
                      <a:pt x="3886" y="30680"/>
                    </a:lnTo>
                    <a:lnTo>
                      <a:pt x="4156" y="31022"/>
                    </a:lnTo>
                    <a:lnTo>
                      <a:pt x="4441" y="31349"/>
                    </a:lnTo>
                    <a:lnTo>
                      <a:pt x="4725" y="31676"/>
                    </a:lnTo>
                    <a:lnTo>
                      <a:pt x="5024" y="32003"/>
                    </a:lnTo>
                    <a:lnTo>
                      <a:pt x="5337" y="32316"/>
                    </a:lnTo>
                    <a:lnTo>
                      <a:pt x="5650" y="32615"/>
                    </a:lnTo>
                    <a:lnTo>
                      <a:pt x="5963" y="32914"/>
                    </a:lnTo>
                    <a:lnTo>
                      <a:pt x="6290" y="33199"/>
                    </a:lnTo>
                    <a:lnTo>
                      <a:pt x="6618" y="33483"/>
                    </a:lnTo>
                    <a:lnTo>
                      <a:pt x="6959" y="33754"/>
                    </a:lnTo>
                    <a:lnTo>
                      <a:pt x="7301" y="34024"/>
                    </a:lnTo>
                    <a:lnTo>
                      <a:pt x="7657" y="34280"/>
                    </a:lnTo>
                    <a:lnTo>
                      <a:pt x="8012" y="34536"/>
                    </a:lnTo>
                    <a:lnTo>
                      <a:pt x="8382" y="34778"/>
                    </a:lnTo>
                    <a:lnTo>
                      <a:pt x="8752" y="35006"/>
                    </a:lnTo>
                    <a:lnTo>
                      <a:pt x="9136" y="35234"/>
                    </a:lnTo>
                    <a:lnTo>
                      <a:pt x="9521" y="35447"/>
                    </a:lnTo>
                    <a:lnTo>
                      <a:pt x="9905" y="35646"/>
                    </a:lnTo>
                    <a:lnTo>
                      <a:pt x="10303" y="35846"/>
                    </a:lnTo>
                    <a:lnTo>
                      <a:pt x="10702" y="36031"/>
                    </a:lnTo>
                    <a:lnTo>
                      <a:pt x="11100" y="36215"/>
                    </a:lnTo>
                    <a:lnTo>
                      <a:pt x="11513" y="36372"/>
                    </a:lnTo>
                    <a:lnTo>
                      <a:pt x="11925" y="36543"/>
                    </a:lnTo>
                    <a:lnTo>
                      <a:pt x="12338" y="36685"/>
                    </a:lnTo>
                    <a:lnTo>
                      <a:pt x="12765" y="36827"/>
                    </a:lnTo>
                    <a:lnTo>
                      <a:pt x="13192" y="36955"/>
                    </a:lnTo>
                    <a:lnTo>
                      <a:pt x="13619" y="37069"/>
                    </a:lnTo>
                    <a:lnTo>
                      <a:pt x="14060" y="37169"/>
                    </a:lnTo>
                    <a:lnTo>
                      <a:pt x="14501" y="37269"/>
                    </a:lnTo>
                    <a:lnTo>
                      <a:pt x="14942" y="37354"/>
                    </a:lnTo>
                    <a:lnTo>
                      <a:pt x="15398" y="37425"/>
                    </a:lnTo>
                    <a:lnTo>
                      <a:pt x="15839" y="37496"/>
                    </a:lnTo>
                    <a:lnTo>
                      <a:pt x="16294" y="37553"/>
                    </a:lnTo>
                    <a:lnTo>
                      <a:pt x="16749" y="37596"/>
                    </a:lnTo>
                    <a:lnTo>
                      <a:pt x="17219" y="37624"/>
                    </a:lnTo>
                    <a:lnTo>
                      <a:pt x="17674" y="37638"/>
                    </a:lnTo>
                    <a:lnTo>
                      <a:pt x="18614" y="37638"/>
                    </a:lnTo>
                    <a:lnTo>
                      <a:pt x="19069" y="37624"/>
                    </a:lnTo>
                    <a:lnTo>
                      <a:pt x="19538" y="37596"/>
                    </a:lnTo>
                    <a:lnTo>
                      <a:pt x="19994" y="37553"/>
                    </a:lnTo>
                    <a:lnTo>
                      <a:pt x="20449" y="37496"/>
                    </a:lnTo>
                    <a:lnTo>
                      <a:pt x="20905" y="37425"/>
                    </a:lnTo>
                    <a:lnTo>
                      <a:pt x="21346" y="37354"/>
                    </a:lnTo>
                    <a:lnTo>
                      <a:pt x="21787" y="37269"/>
                    </a:lnTo>
                    <a:lnTo>
                      <a:pt x="22228" y="37169"/>
                    </a:lnTo>
                    <a:lnTo>
                      <a:pt x="22669" y="37069"/>
                    </a:lnTo>
                    <a:lnTo>
                      <a:pt x="23096" y="36955"/>
                    </a:lnTo>
                    <a:lnTo>
                      <a:pt x="23523" y="36827"/>
                    </a:lnTo>
                    <a:lnTo>
                      <a:pt x="23950" y="36685"/>
                    </a:lnTo>
                    <a:lnTo>
                      <a:pt x="24362" y="36543"/>
                    </a:lnTo>
                    <a:lnTo>
                      <a:pt x="24775" y="36372"/>
                    </a:lnTo>
                    <a:lnTo>
                      <a:pt x="25188" y="36215"/>
                    </a:lnTo>
                    <a:lnTo>
                      <a:pt x="25600" y="36031"/>
                    </a:lnTo>
                    <a:lnTo>
                      <a:pt x="25999" y="35846"/>
                    </a:lnTo>
                    <a:lnTo>
                      <a:pt x="26383" y="35646"/>
                    </a:lnTo>
                    <a:lnTo>
                      <a:pt x="26781" y="35447"/>
                    </a:lnTo>
                    <a:lnTo>
                      <a:pt x="27151" y="35234"/>
                    </a:lnTo>
                    <a:lnTo>
                      <a:pt x="27536" y="35006"/>
                    </a:lnTo>
                    <a:lnTo>
                      <a:pt x="27906" y="34778"/>
                    </a:lnTo>
                    <a:lnTo>
                      <a:pt x="28276" y="34536"/>
                    </a:lnTo>
                    <a:lnTo>
                      <a:pt x="28631" y="34280"/>
                    </a:lnTo>
                    <a:lnTo>
                      <a:pt x="28987" y="34024"/>
                    </a:lnTo>
                    <a:lnTo>
                      <a:pt x="29329" y="33754"/>
                    </a:lnTo>
                    <a:lnTo>
                      <a:pt x="29670" y="33483"/>
                    </a:lnTo>
                    <a:lnTo>
                      <a:pt x="29997" y="33199"/>
                    </a:lnTo>
                    <a:lnTo>
                      <a:pt x="30325" y="32914"/>
                    </a:lnTo>
                    <a:lnTo>
                      <a:pt x="30652" y="32615"/>
                    </a:lnTo>
                    <a:lnTo>
                      <a:pt x="30965" y="32316"/>
                    </a:lnTo>
                    <a:lnTo>
                      <a:pt x="31264" y="32003"/>
                    </a:lnTo>
                    <a:lnTo>
                      <a:pt x="31563" y="31676"/>
                    </a:lnTo>
                    <a:lnTo>
                      <a:pt x="31847" y="31349"/>
                    </a:lnTo>
                    <a:lnTo>
                      <a:pt x="32132" y="31022"/>
                    </a:lnTo>
                    <a:lnTo>
                      <a:pt x="32402" y="30680"/>
                    </a:lnTo>
                    <a:lnTo>
                      <a:pt x="32673" y="30339"/>
                    </a:lnTo>
                    <a:lnTo>
                      <a:pt x="32929" y="29983"/>
                    </a:lnTo>
                    <a:lnTo>
                      <a:pt x="33185" y="29627"/>
                    </a:lnTo>
                    <a:lnTo>
                      <a:pt x="33427" y="29257"/>
                    </a:lnTo>
                    <a:lnTo>
                      <a:pt x="33655" y="28887"/>
                    </a:lnTo>
                    <a:lnTo>
                      <a:pt x="33882" y="28517"/>
                    </a:lnTo>
                    <a:lnTo>
                      <a:pt x="34096" y="28133"/>
                    </a:lnTo>
                    <a:lnTo>
                      <a:pt x="34295" y="27734"/>
                    </a:lnTo>
                    <a:lnTo>
                      <a:pt x="34494" y="27350"/>
                    </a:lnTo>
                    <a:lnTo>
                      <a:pt x="34679" y="26952"/>
                    </a:lnTo>
                    <a:lnTo>
                      <a:pt x="34864" y="26539"/>
                    </a:lnTo>
                    <a:lnTo>
                      <a:pt x="35021" y="26141"/>
                    </a:lnTo>
                    <a:lnTo>
                      <a:pt x="35177" y="25714"/>
                    </a:lnTo>
                    <a:lnTo>
                      <a:pt x="35334" y="25301"/>
                    </a:lnTo>
                    <a:lnTo>
                      <a:pt x="35476" y="24874"/>
                    </a:lnTo>
                    <a:lnTo>
                      <a:pt x="35604" y="24447"/>
                    </a:lnTo>
                    <a:lnTo>
                      <a:pt x="35718" y="24020"/>
                    </a:lnTo>
                    <a:lnTo>
                      <a:pt x="35817" y="23579"/>
                    </a:lnTo>
                    <a:lnTo>
                      <a:pt x="35917" y="23138"/>
                    </a:lnTo>
                    <a:lnTo>
                      <a:pt x="36002" y="22697"/>
                    </a:lnTo>
                    <a:lnTo>
                      <a:pt x="36074" y="22256"/>
                    </a:lnTo>
                    <a:lnTo>
                      <a:pt x="36145" y="21801"/>
                    </a:lnTo>
                    <a:lnTo>
                      <a:pt x="36202" y="21345"/>
                    </a:lnTo>
                    <a:lnTo>
                      <a:pt x="36230" y="20890"/>
                    </a:lnTo>
                    <a:lnTo>
                      <a:pt x="36259" y="20434"/>
                    </a:lnTo>
                    <a:lnTo>
                      <a:pt x="36287" y="19965"/>
                    </a:lnTo>
                    <a:lnTo>
                      <a:pt x="36287" y="19495"/>
                    </a:lnTo>
                    <a:lnTo>
                      <a:pt x="36287" y="9734"/>
                    </a:lnTo>
                    <a:lnTo>
                      <a:pt x="36273" y="9236"/>
                    </a:lnTo>
                    <a:lnTo>
                      <a:pt x="36244" y="8737"/>
                    </a:lnTo>
                    <a:lnTo>
                      <a:pt x="36173" y="8254"/>
                    </a:lnTo>
                    <a:lnTo>
                      <a:pt x="36088" y="7770"/>
                    </a:lnTo>
                    <a:lnTo>
                      <a:pt x="35988" y="7300"/>
                    </a:lnTo>
                    <a:lnTo>
                      <a:pt x="35846" y="6845"/>
                    </a:lnTo>
                    <a:lnTo>
                      <a:pt x="35689" y="6390"/>
                    </a:lnTo>
                    <a:lnTo>
                      <a:pt x="35519" y="5948"/>
                    </a:lnTo>
                    <a:lnTo>
                      <a:pt x="35319" y="5522"/>
                    </a:lnTo>
                    <a:lnTo>
                      <a:pt x="35106" y="5109"/>
                    </a:lnTo>
                    <a:lnTo>
                      <a:pt x="34878" y="4696"/>
                    </a:lnTo>
                    <a:lnTo>
                      <a:pt x="34622" y="4298"/>
                    </a:lnTo>
                    <a:lnTo>
                      <a:pt x="34352" y="3914"/>
                    </a:lnTo>
                    <a:lnTo>
                      <a:pt x="34053" y="3544"/>
                    </a:lnTo>
                    <a:lnTo>
                      <a:pt x="33754" y="3202"/>
                    </a:lnTo>
                    <a:lnTo>
                      <a:pt x="33427" y="2861"/>
                    </a:lnTo>
                    <a:lnTo>
                      <a:pt x="33085" y="2533"/>
                    </a:lnTo>
                    <a:lnTo>
                      <a:pt x="32744" y="2234"/>
                    </a:lnTo>
                    <a:lnTo>
                      <a:pt x="32374" y="1936"/>
                    </a:lnTo>
                    <a:lnTo>
                      <a:pt x="31990" y="1665"/>
                    </a:lnTo>
                    <a:lnTo>
                      <a:pt x="31591" y="1409"/>
                    </a:lnTo>
                    <a:lnTo>
                      <a:pt x="31193" y="1181"/>
                    </a:lnTo>
                    <a:lnTo>
                      <a:pt x="30766" y="968"/>
                    </a:lnTo>
                    <a:lnTo>
                      <a:pt x="30339" y="769"/>
                    </a:lnTo>
                    <a:lnTo>
                      <a:pt x="29898" y="598"/>
                    </a:lnTo>
                    <a:lnTo>
                      <a:pt x="29442" y="441"/>
                    </a:lnTo>
                    <a:lnTo>
                      <a:pt x="28987" y="313"/>
                    </a:lnTo>
                    <a:lnTo>
                      <a:pt x="28518" y="200"/>
                    </a:lnTo>
                    <a:lnTo>
                      <a:pt x="28034" y="114"/>
                    </a:lnTo>
                    <a:lnTo>
                      <a:pt x="27550" y="43"/>
                    </a:lnTo>
                    <a:lnTo>
                      <a:pt x="27052" y="15"/>
                    </a:lnTo>
                    <a:lnTo>
                      <a:pt x="265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501;p19">
                <a:extLst>
                  <a:ext uri="{FF2B5EF4-FFF2-40B4-BE49-F238E27FC236}">
                    <a16:creationId xmlns:a16="http://schemas.microsoft.com/office/drawing/2014/main" id="{FBC92C83-3AC5-1712-C48B-45A037BEE6FC}"/>
                  </a:ext>
                </a:extLst>
              </p:cNvPr>
              <p:cNvSpPr/>
              <p:nvPr/>
            </p:nvSpPr>
            <p:spPr>
              <a:xfrm>
                <a:off x="2038600" y="2210471"/>
                <a:ext cx="765364" cy="765364"/>
              </a:xfrm>
              <a:custGeom>
                <a:avLst/>
                <a:gdLst/>
                <a:ahLst/>
                <a:cxnLst/>
                <a:rect l="l" t="t" r="r" b="b"/>
                <a:pathLst>
                  <a:path w="22996" h="22996" extrusionOk="0">
                    <a:moveTo>
                      <a:pt x="11498" y="0"/>
                    </a:moveTo>
                    <a:lnTo>
                      <a:pt x="10900" y="14"/>
                    </a:lnTo>
                    <a:lnTo>
                      <a:pt x="10317" y="57"/>
                    </a:lnTo>
                    <a:lnTo>
                      <a:pt x="9748" y="128"/>
                    </a:lnTo>
                    <a:lnTo>
                      <a:pt x="9179" y="242"/>
                    </a:lnTo>
                    <a:lnTo>
                      <a:pt x="8624" y="370"/>
                    </a:lnTo>
                    <a:lnTo>
                      <a:pt x="8083" y="512"/>
                    </a:lnTo>
                    <a:lnTo>
                      <a:pt x="7542" y="697"/>
                    </a:lnTo>
                    <a:lnTo>
                      <a:pt x="7030" y="911"/>
                    </a:lnTo>
                    <a:lnTo>
                      <a:pt x="6518" y="1138"/>
                    </a:lnTo>
                    <a:lnTo>
                      <a:pt x="6020" y="1395"/>
                    </a:lnTo>
                    <a:lnTo>
                      <a:pt x="5536" y="1665"/>
                    </a:lnTo>
                    <a:lnTo>
                      <a:pt x="5066" y="1964"/>
                    </a:lnTo>
                    <a:lnTo>
                      <a:pt x="4625" y="2291"/>
                    </a:lnTo>
                    <a:lnTo>
                      <a:pt x="4184" y="2633"/>
                    </a:lnTo>
                    <a:lnTo>
                      <a:pt x="3771" y="2988"/>
                    </a:lnTo>
                    <a:lnTo>
                      <a:pt x="3373" y="3373"/>
                    </a:lnTo>
                    <a:lnTo>
                      <a:pt x="2989" y="3771"/>
                    </a:lnTo>
                    <a:lnTo>
                      <a:pt x="2633" y="4184"/>
                    </a:lnTo>
                    <a:lnTo>
                      <a:pt x="2291" y="4625"/>
                    </a:lnTo>
                    <a:lnTo>
                      <a:pt x="1964" y="5066"/>
                    </a:lnTo>
                    <a:lnTo>
                      <a:pt x="1665" y="5536"/>
                    </a:lnTo>
                    <a:lnTo>
                      <a:pt x="1395" y="6019"/>
                    </a:lnTo>
                    <a:lnTo>
                      <a:pt x="1139" y="6517"/>
                    </a:lnTo>
                    <a:lnTo>
                      <a:pt x="911" y="7015"/>
                    </a:lnTo>
                    <a:lnTo>
                      <a:pt x="698" y="7542"/>
                    </a:lnTo>
                    <a:lnTo>
                      <a:pt x="527" y="8083"/>
                    </a:lnTo>
                    <a:lnTo>
                      <a:pt x="370" y="8623"/>
                    </a:lnTo>
                    <a:lnTo>
                      <a:pt x="242" y="9178"/>
                    </a:lnTo>
                    <a:lnTo>
                      <a:pt x="143" y="9748"/>
                    </a:lnTo>
                    <a:lnTo>
                      <a:pt x="57" y="10317"/>
                    </a:lnTo>
                    <a:lnTo>
                      <a:pt x="15" y="10900"/>
                    </a:lnTo>
                    <a:lnTo>
                      <a:pt x="0" y="11498"/>
                    </a:lnTo>
                    <a:lnTo>
                      <a:pt x="15" y="12081"/>
                    </a:lnTo>
                    <a:lnTo>
                      <a:pt x="57" y="12665"/>
                    </a:lnTo>
                    <a:lnTo>
                      <a:pt x="143" y="13248"/>
                    </a:lnTo>
                    <a:lnTo>
                      <a:pt x="242" y="13817"/>
                    </a:lnTo>
                    <a:lnTo>
                      <a:pt x="370" y="14372"/>
                    </a:lnTo>
                    <a:lnTo>
                      <a:pt x="527" y="14913"/>
                    </a:lnTo>
                    <a:lnTo>
                      <a:pt x="698" y="15454"/>
                    </a:lnTo>
                    <a:lnTo>
                      <a:pt x="911" y="15966"/>
                    </a:lnTo>
                    <a:lnTo>
                      <a:pt x="1139" y="16478"/>
                    </a:lnTo>
                    <a:lnTo>
                      <a:pt x="1395" y="16976"/>
                    </a:lnTo>
                    <a:lnTo>
                      <a:pt x="1665" y="17460"/>
                    </a:lnTo>
                    <a:lnTo>
                      <a:pt x="1964" y="17916"/>
                    </a:lnTo>
                    <a:lnTo>
                      <a:pt x="2291" y="18371"/>
                    </a:lnTo>
                    <a:lnTo>
                      <a:pt x="2633" y="18812"/>
                    </a:lnTo>
                    <a:lnTo>
                      <a:pt x="2989" y="19225"/>
                    </a:lnTo>
                    <a:lnTo>
                      <a:pt x="3373" y="19623"/>
                    </a:lnTo>
                    <a:lnTo>
                      <a:pt x="3771" y="20007"/>
                    </a:lnTo>
                    <a:lnTo>
                      <a:pt x="4184" y="20363"/>
                    </a:lnTo>
                    <a:lnTo>
                      <a:pt x="4625" y="20705"/>
                    </a:lnTo>
                    <a:lnTo>
                      <a:pt x="5066" y="21032"/>
                    </a:lnTo>
                    <a:lnTo>
                      <a:pt x="5536" y="21331"/>
                    </a:lnTo>
                    <a:lnTo>
                      <a:pt x="6020" y="21601"/>
                    </a:lnTo>
                    <a:lnTo>
                      <a:pt x="6518" y="21857"/>
                    </a:lnTo>
                    <a:lnTo>
                      <a:pt x="7030" y="22085"/>
                    </a:lnTo>
                    <a:lnTo>
                      <a:pt x="7542" y="22298"/>
                    </a:lnTo>
                    <a:lnTo>
                      <a:pt x="8083" y="22469"/>
                    </a:lnTo>
                    <a:lnTo>
                      <a:pt x="8624" y="22626"/>
                    </a:lnTo>
                    <a:lnTo>
                      <a:pt x="9179" y="22754"/>
                    </a:lnTo>
                    <a:lnTo>
                      <a:pt x="9748" y="22853"/>
                    </a:lnTo>
                    <a:lnTo>
                      <a:pt x="10317" y="22924"/>
                    </a:lnTo>
                    <a:lnTo>
                      <a:pt x="10900" y="22981"/>
                    </a:lnTo>
                    <a:lnTo>
                      <a:pt x="11498" y="22996"/>
                    </a:lnTo>
                    <a:lnTo>
                      <a:pt x="12096" y="22981"/>
                    </a:lnTo>
                    <a:lnTo>
                      <a:pt x="12679" y="22924"/>
                    </a:lnTo>
                    <a:lnTo>
                      <a:pt x="13248" y="22853"/>
                    </a:lnTo>
                    <a:lnTo>
                      <a:pt x="13818" y="22754"/>
                    </a:lnTo>
                    <a:lnTo>
                      <a:pt x="14373" y="22626"/>
                    </a:lnTo>
                    <a:lnTo>
                      <a:pt x="14913" y="22469"/>
                    </a:lnTo>
                    <a:lnTo>
                      <a:pt x="15454" y="22298"/>
                    </a:lnTo>
                    <a:lnTo>
                      <a:pt x="15966" y="22085"/>
                    </a:lnTo>
                    <a:lnTo>
                      <a:pt x="16479" y="21857"/>
                    </a:lnTo>
                    <a:lnTo>
                      <a:pt x="16977" y="21601"/>
                    </a:lnTo>
                    <a:lnTo>
                      <a:pt x="17460" y="21331"/>
                    </a:lnTo>
                    <a:lnTo>
                      <a:pt x="17930" y="21032"/>
                    </a:lnTo>
                    <a:lnTo>
                      <a:pt x="18371" y="20705"/>
                    </a:lnTo>
                    <a:lnTo>
                      <a:pt x="18812" y="20363"/>
                    </a:lnTo>
                    <a:lnTo>
                      <a:pt x="19225" y="20007"/>
                    </a:lnTo>
                    <a:lnTo>
                      <a:pt x="19623" y="19623"/>
                    </a:lnTo>
                    <a:lnTo>
                      <a:pt x="20008" y="19225"/>
                    </a:lnTo>
                    <a:lnTo>
                      <a:pt x="20363" y="18812"/>
                    </a:lnTo>
                    <a:lnTo>
                      <a:pt x="20705" y="18371"/>
                    </a:lnTo>
                    <a:lnTo>
                      <a:pt x="21032" y="17916"/>
                    </a:lnTo>
                    <a:lnTo>
                      <a:pt x="21331" y="17460"/>
                    </a:lnTo>
                    <a:lnTo>
                      <a:pt x="21601" y="16976"/>
                    </a:lnTo>
                    <a:lnTo>
                      <a:pt x="21857" y="16478"/>
                    </a:lnTo>
                    <a:lnTo>
                      <a:pt x="22085" y="15966"/>
                    </a:lnTo>
                    <a:lnTo>
                      <a:pt x="22299" y="15454"/>
                    </a:lnTo>
                    <a:lnTo>
                      <a:pt x="22469" y="14913"/>
                    </a:lnTo>
                    <a:lnTo>
                      <a:pt x="22626" y="14372"/>
                    </a:lnTo>
                    <a:lnTo>
                      <a:pt x="22754" y="13817"/>
                    </a:lnTo>
                    <a:lnTo>
                      <a:pt x="22854" y="13248"/>
                    </a:lnTo>
                    <a:lnTo>
                      <a:pt x="22939" y="12665"/>
                    </a:lnTo>
                    <a:lnTo>
                      <a:pt x="22982" y="12081"/>
                    </a:lnTo>
                    <a:lnTo>
                      <a:pt x="22996" y="11498"/>
                    </a:lnTo>
                    <a:lnTo>
                      <a:pt x="22982" y="10900"/>
                    </a:lnTo>
                    <a:lnTo>
                      <a:pt x="22939" y="10317"/>
                    </a:lnTo>
                    <a:lnTo>
                      <a:pt x="22854" y="9748"/>
                    </a:lnTo>
                    <a:lnTo>
                      <a:pt x="22754" y="9178"/>
                    </a:lnTo>
                    <a:lnTo>
                      <a:pt x="22626" y="8623"/>
                    </a:lnTo>
                    <a:lnTo>
                      <a:pt x="22469" y="8083"/>
                    </a:lnTo>
                    <a:lnTo>
                      <a:pt x="22299" y="7542"/>
                    </a:lnTo>
                    <a:lnTo>
                      <a:pt x="22085" y="7015"/>
                    </a:lnTo>
                    <a:lnTo>
                      <a:pt x="21857" y="6517"/>
                    </a:lnTo>
                    <a:lnTo>
                      <a:pt x="21601" y="6019"/>
                    </a:lnTo>
                    <a:lnTo>
                      <a:pt x="21331" y="5536"/>
                    </a:lnTo>
                    <a:lnTo>
                      <a:pt x="21032" y="5066"/>
                    </a:lnTo>
                    <a:lnTo>
                      <a:pt x="20705" y="4625"/>
                    </a:lnTo>
                    <a:lnTo>
                      <a:pt x="20363" y="4184"/>
                    </a:lnTo>
                    <a:lnTo>
                      <a:pt x="20008" y="3771"/>
                    </a:lnTo>
                    <a:lnTo>
                      <a:pt x="19623" y="3373"/>
                    </a:lnTo>
                    <a:lnTo>
                      <a:pt x="19225" y="2988"/>
                    </a:lnTo>
                    <a:lnTo>
                      <a:pt x="18812" y="2633"/>
                    </a:lnTo>
                    <a:lnTo>
                      <a:pt x="18371" y="2291"/>
                    </a:lnTo>
                    <a:lnTo>
                      <a:pt x="17930" y="1964"/>
                    </a:lnTo>
                    <a:lnTo>
                      <a:pt x="17460" y="1665"/>
                    </a:lnTo>
                    <a:lnTo>
                      <a:pt x="16977" y="1395"/>
                    </a:lnTo>
                    <a:lnTo>
                      <a:pt x="16479" y="1138"/>
                    </a:lnTo>
                    <a:lnTo>
                      <a:pt x="15966" y="911"/>
                    </a:lnTo>
                    <a:lnTo>
                      <a:pt x="15454" y="697"/>
                    </a:lnTo>
                    <a:lnTo>
                      <a:pt x="14913" y="512"/>
                    </a:lnTo>
                    <a:lnTo>
                      <a:pt x="14373" y="370"/>
                    </a:lnTo>
                    <a:lnTo>
                      <a:pt x="13818" y="242"/>
                    </a:lnTo>
                    <a:lnTo>
                      <a:pt x="13248" y="128"/>
                    </a:lnTo>
                    <a:lnTo>
                      <a:pt x="12679" y="57"/>
                    </a:lnTo>
                    <a:lnTo>
                      <a:pt x="12096" y="14"/>
                    </a:lnTo>
                    <a:lnTo>
                      <a:pt x="114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502;p19">
                <a:extLst>
                  <a:ext uri="{FF2B5EF4-FFF2-40B4-BE49-F238E27FC236}">
                    <a16:creationId xmlns:a16="http://schemas.microsoft.com/office/drawing/2014/main" id="{8DC5ADE8-D68B-7E5E-7502-082E5F3CCC58}"/>
                  </a:ext>
                </a:extLst>
              </p:cNvPr>
              <p:cNvSpPr/>
              <p:nvPr/>
            </p:nvSpPr>
            <p:spPr>
              <a:xfrm>
                <a:off x="2190134" y="2362006"/>
                <a:ext cx="462294" cy="462294"/>
              </a:xfrm>
              <a:custGeom>
                <a:avLst/>
                <a:gdLst/>
                <a:ahLst/>
                <a:cxnLst/>
                <a:rect l="l" t="t" r="r" b="b"/>
                <a:pathLst>
                  <a:path w="13890" h="13890" extrusionOk="0">
                    <a:moveTo>
                      <a:pt x="6945" y="1"/>
                    </a:moveTo>
                    <a:lnTo>
                      <a:pt x="6589" y="15"/>
                    </a:lnTo>
                    <a:lnTo>
                      <a:pt x="6234" y="29"/>
                    </a:lnTo>
                    <a:lnTo>
                      <a:pt x="5892" y="86"/>
                    </a:lnTo>
                    <a:lnTo>
                      <a:pt x="5551" y="143"/>
                    </a:lnTo>
                    <a:lnTo>
                      <a:pt x="5209" y="214"/>
                    </a:lnTo>
                    <a:lnTo>
                      <a:pt x="4882" y="314"/>
                    </a:lnTo>
                    <a:lnTo>
                      <a:pt x="4554" y="428"/>
                    </a:lnTo>
                    <a:lnTo>
                      <a:pt x="4241" y="541"/>
                    </a:lnTo>
                    <a:lnTo>
                      <a:pt x="3928" y="684"/>
                    </a:lnTo>
                    <a:lnTo>
                      <a:pt x="3630" y="840"/>
                    </a:lnTo>
                    <a:lnTo>
                      <a:pt x="3345" y="1011"/>
                    </a:lnTo>
                    <a:lnTo>
                      <a:pt x="3060" y="1182"/>
                    </a:lnTo>
                    <a:lnTo>
                      <a:pt x="2790" y="1381"/>
                    </a:lnTo>
                    <a:lnTo>
                      <a:pt x="2534" y="1580"/>
                    </a:lnTo>
                    <a:lnTo>
                      <a:pt x="2278" y="1808"/>
                    </a:lnTo>
                    <a:lnTo>
                      <a:pt x="2036" y="2036"/>
                    </a:lnTo>
                    <a:lnTo>
                      <a:pt x="1808" y="2277"/>
                    </a:lnTo>
                    <a:lnTo>
                      <a:pt x="1580" y="2519"/>
                    </a:lnTo>
                    <a:lnTo>
                      <a:pt x="1381" y="2790"/>
                    </a:lnTo>
                    <a:lnTo>
                      <a:pt x="1182" y="3060"/>
                    </a:lnTo>
                    <a:lnTo>
                      <a:pt x="1011" y="3345"/>
                    </a:lnTo>
                    <a:lnTo>
                      <a:pt x="840" y="3629"/>
                    </a:lnTo>
                    <a:lnTo>
                      <a:pt x="684" y="3928"/>
                    </a:lnTo>
                    <a:lnTo>
                      <a:pt x="542" y="4241"/>
                    </a:lnTo>
                    <a:lnTo>
                      <a:pt x="428" y="4554"/>
                    </a:lnTo>
                    <a:lnTo>
                      <a:pt x="314" y="4882"/>
                    </a:lnTo>
                    <a:lnTo>
                      <a:pt x="214" y="5209"/>
                    </a:lnTo>
                    <a:lnTo>
                      <a:pt x="143" y="5550"/>
                    </a:lnTo>
                    <a:lnTo>
                      <a:pt x="86" y="5892"/>
                    </a:lnTo>
                    <a:lnTo>
                      <a:pt x="44" y="6233"/>
                    </a:lnTo>
                    <a:lnTo>
                      <a:pt x="15" y="6589"/>
                    </a:lnTo>
                    <a:lnTo>
                      <a:pt x="1" y="6945"/>
                    </a:lnTo>
                    <a:lnTo>
                      <a:pt x="15" y="7301"/>
                    </a:lnTo>
                    <a:lnTo>
                      <a:pt x="44" y="7656"/>
                    </a:lnTo>
                    <a:lnTo>
                      <a:pt x="86" y="7998"/>
                    </a:lnTo>
                    <a:lnTo>
                      <a:pt x="143" y="8339"/>
                    </a:lnTo>
                    <a:lnTo>
                      <a:pt x="214" y="8681"/>
                    </a:lnTo>
                    <a:lnTo>
                      <a:pt x="314" y="9008"/>
                    </a:lnTo>
                    <a:lnTo>
                      <a:pt x="428" y="9335"/>
                    </a:lnTo>
                    <a:lnTo>
                      <a:pt x="542" y="9649"/>
                    </a:lnTo>
                    <a:lnTo>
                      <a:pt x="684" y="9947"/>
                    </a:lnTo>
                    <a:lnTo>
                      <a:pt x="840" y="10246"/>
                    </a:lnTo>
                    <a:lnTo>
                      <a:pt x="1011" y="10545"/>
                    </a:lnTo>
                    <a:lnTo>
                      <a:pt x="1182" y="10830"/>
                    </a:lnTo>
                    <a:lnTo>
                      <a:pt x="1381" y="11100"/>
                    </a:lnTo>
                    <a:lnTo>
                      <a:pt x="1580" y="11356"/>
                    </a:lnTo>
                    <a:lnTo>
                      <a:pt x="1808" y="11612"/>
                    </a:lnTo>
                    <a:lnTo>
                      <a:pt x="2036" y="11854"/>
                    </a:lnTo>
                    <a:lnTo>
                      <a:pt x="2278" y="12082"/>
                    </a:lnTo>
                    <a:lnTo>
                      <a:pt x="2534" y="12295"/>
                    </a:lnTo>
                    <a:lnTo>
                      <a:pt x="2790" y="12509"/>
                    </a:lnTo>
                    <a:lnTo>
                      <a:pt x="3060" y="12708"/>
                    </a:lnTo>
                    <a:lnTo>
                      <a:pt x="3345" y="12879"/>
                    </a:lnTo>
                    <a:lnTo>
                      <a:pt x="3630" y="13049"/>
                    </a:lnTo>
                    <a:lnTo>
                      <a:pt x="3928" y="13206"/>
                    </a:lnTo>
                    <a:lnTo>
                      <a:pt x="4241" y="13348"/>
                    </a:lnTo>
                    <a:lnTo>
                      <a:pt x="4554" y="13462"/>
                    </a:lnTo>
                    <a:lnTo>
                      <a:pt x="4882" y="13576"/>
                    </a:lnTo>
                    <a:lnTo>
                      <a:pt x="5209" y="13661"/>
                    </a:lnTo>
                    <a:lnTo>
                      <a:pt x="5551" y="13747"/>
                    </a:lnTo>
                    <a:lnTo>
                      <a:pt x="5892" y="13804"/>
                    </a:lnTo>
                    <a:lnTo>
                      <a:pt x="6234" y="13846"/>
                    </a:lnTo>
                    <a:lnTo>
                      <a:pt x="6589" y="13875"/>
                    </a:lnTo>
                    <a:lnTo>
                      <a:pt x="6945" y="13889"/>
                    </a:lnTo>
                    <a:lnTo>
                      <a:pt x="7301" y="13875"/>
                    </a:lnTo>
                    <a:lnTo>
                      <a:pt x="7657" y="13846"/>
                    </a:lnTo>
                    <a:lnTo>
                      <a:pt x="7998" y="13804"/>
                    </a:lnTo>
                    <a:lnTo>
                      <a:pt x="8340" y="13747"/>
                    </a:lnTo>
                    <a:lnTo>
                      <a:pt x="8681" y="13661"/>
                    </a:lnTo>
                    <a:lnTo>
                      <a:pt x="9008" y="13576"/>
                    </a:lnTo>
                    <a:lnTo>
                      <a:pt x="9336" y="13462"/>
                    </a:lnTo>
                    <a:lnTo>
                      <a:pt x="9649" y="13348"/>
                    </a:lnTo>
                    <a:lnTo>
                      <a:pt x="9962" y="13206"/>
                    </a:lnTo>
                    <a:lnTo>
                      <a:pt x="10261" y="13049"/>
                    </a:lnTo>
                    <a:lnTo>
                      <a:pt x="10545" y="12879"/>
                    </a:lnTo>
                    <a:lnTo>
                      <a:pt x="10830" y="12708"/>
                    </a:lnTo>
                    <a:lnTo>
                      <a:pt x="11100" y="12509"/>
                    </a:lnTo>
                    <a:lnTo>
                      <a:pt x="11356" y="12295"/>
                    </a:lnTo>
                    <a:lnTo>
                      <a:pt x="11613" y="12082"/>
                    </a:lnTo>
                    <a:lnTo>
                      <a:pt x="11854" y="11854"/>
                    </a:lnTo>
                    <a:lnTo>
                      <a:pt x="12082" y="11612"/>
                    </a:lnTo>
                    <a:lnTo>
                      <a:pt x="12310" y="11356"/>
                    </a:lnTo>
                    <a:lnTo>
                      <a:pt x="12509" y="11100"/>
                    </a:lnTo>
                    <a:lnTo>
                      <a:pt x="12708" y="10830"/>
                    </a:lnTo>
                    <a:lnTo>
                      <a:pt x="12879" y="10545"/>
                    </a:lnTo>
                    <a:lnTo>
                      <a:pt x="13050" y="10246"/>
                    </a:lnTo>
                    <a:lnTo>
                      <a:pt x="13206" y="9947"/>
                    </a:lnTo>
                    <a:lnTo>
                      <a:pt x="13349" y="9649"/>
                    </a:lnTo>
                    <a:lnTo>
                      <a:pt x="13462" y="9335"/>
                    </a:lnTo>
                    <a:lnTo>
                      <a:pt x="13576" y="9008"/>
                    </a:lnTo>
                    <a:lnTo>
                      <a:pt x="13676" y="8681"/>
                    </a:lnTo>
                    <a:lnTo>
                      <a:pt x="13747" y="8339"/>
                    </a:lnTo>
                    <a:lnTo>
                      <a:pt x="13804" y="7998"/>
                    </a:lnTo>
                    <a:lnTo>
                      <a:pt x="13847" y="7656"/>
                    </a:lnTo>
                    <a:lnTo>
                      <a:pt x="13875" y="7301"/>
                    </a:lnTo>
                    <a:lnTo>
                      <a:pt x="13889" y="6945"/>
                    </a:lnTo>
                    <a:lnTo>
                      <a:pt x="13875" y="6589"/>
                    </a:lnTo>
                    <a:lnTo>
                      <a:pt x="13847" y="6233"/>
                    </a:lnTo>
                    <a:lnTo>
                      <a:pt x="13804" y="5892"/>
                    </a:lnTo>
                    <a:lnTo>
                      <a:pt x="13747" y="5550"/>
                    </a:lnTo>
                    <a:lnTo>
                      <a:pt x="13676" y="5209"/>
                    </a:lnTo>
                    <a:lnTo>
                      <a:pt x="13576" y="4882"/>
                    </a:lnTo>
                    <a:lnTo>
                      <a:pt x="13462" y="4554"/>
                    </a:lnTo>
                    <a:lnTo>
                      <a:pt x="13349" y="4241"/>
                    </a:lnTo>
                    <a:lnTo>
                      <a:pt x="13206" y="3928"/>
                    </a:lnTo>
                    <a:lnTo>
                      <a:pt x="13050" y="3629"/>
                    </a:lnTo>
                    <a:lnTo>
                      <a:pt x="12879" y="3345"/>
                    </a:lnTo>
                    <a:lnTo>
                      <a:pt x="12708" y="3060"/>
                    </a:lnTo>
                    <a:lnTo>
                      <a:pt x="12509" y="2790"/>
                    </a:lnTo>
                    <a:lnTo>
                      <a:pt x="12310" y="2519"/>
                    </a:lnTo>
                    <a:lnTo>
                      <a:pt x="12082" y="2277"/>
                    </a:lnTo>
                    <a:lnTo>
                      <a:pt x="11854" y="2036"/>
                    </a:lnTo>
                    <a:lnTo>
                      <a:pt x="11613" y="1808"/>
                    </a:lnTo>
                    <a:lnTo>
                      <a:pt x="11356" y="1580"/>
                    </a:lnTo>
                    <a:lnTo>
                      <a:pt x="11100" y="1381"/>
                    </a:lnTo>
                    <a:lnTo>
                      <a:pt x="10830" y="1182"/>
                    </a:lnTo>
                    <a:lnTo>
                      <a:pt x="10545" y="1011"/>
                    </a:lnTo>
                    <a:lnTo>
                      <a:pt x="10261" y="840"/>
                    </a:lnTo>
                    <a:lnTo>
                      <a:pt x="9962" y="684"/>
                    </a:lnTo>
                    <a:lnTo>
                      <a:pt x="9649" y="541"/>
                    </a:lnTo>
                    <a:lnTo>
                      <a:pt x="9336" y="428"/>
                    </a:lnTo>
                    <a:lnTo>
                      <a:pt x="9008" y="314"/>
                    </a:lnTo>
                    <a:lnTo>
                      <a:pt x="8681" y="214"/>
                    </a:lnTo>
                    <a:lnTo>
                      <a:pt x="8340" y="143"/>
                    </a:lnTo>
                    <a:lnTo>
                      <a:pt x="7998" y="86"/>
                    </a:lnTo>
                    <a:lnTo>
                      <a:pt x="7657" y="29"/>
                    </a:lnTo>
                    <a:lnTo>
                      <a:pt x="7301" y="15"/>
                    </a:lnTo>
                    <a:lnTo>
                      <a:pt x="6945" y="1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503;p19">
                <a:extLst>
                  <a:ext uri="{FF2B5EF4-FFF2-40B4-BE49-F238E27FC236}">
                    <a16:creationId xmlns:a16="http://schemas.microsoft.com/office/drawing/2014/main" id="{45E84A85-6D29-1246-61EE-7E6F9A1FC206}"/>
                  </a:ext>
                </a:extLst>
              </p:cNvPr>
              <p:cNvSpPr/>
              <p:nvPr/>
            </p:nvSpPr>
            <p:spPr>
              <a:xfrm>
                <a:off x="2282027" y="2416489"/>
                <a:ext cx="101378" cy="101378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3046" extrusionOk="0">
                    <a:moveTo>
                      <a:pt x="1367" y="0"/>
                    </a:moveTo>
                    <a:lnTo>
                      <a:pt x="1210" y="29"/>
                    </a:lnTo>
                    <a:lnTo>
                      <a:pt x="1068" y="71"/>
                    </a:lnTo>
                    <a:lnTo>
                      <a:pt x="925" y="114"/>
                    </a:lnTo>
                    <a:lnTo>
                      <a:pt x="797" y="185"/>
                    </a:lnTo>
                    <a:lnTo>
                      <a:pt x="669" y="256"/>
                    </a:lnTo>
                    <a:lnTo>
                      <a:pt x="555" y="342"/>
                    </a:lnTo>
                    <a:lnTo>
                      <a:pt x="442" y="441"/>
                    </a:lnTo>
                    <a:lnTo>
                      <a:pt x="342" y="555"/>
                    </a:lnTo>
                    <a:lnTo>
                      <a:pt x="257" y="669"/>
                    </a:lnTo>
                    <a:lnTo>
                      <a:pt x="185" y="797"/>
                    </a:lnTo>
                    <a:lnTo>
                      <a:pt x="114" y="925"/>
                    </a:lnTo>
                    <a:lnTo>
                      <a:pt x="57" y="1067"/>
                    </a:lnTo>
                    <a:lnTo>
                      <a:pt x="29" y="1210"/>
                    </a:lnTo>
                    <a:lnTo>
                      <a:pt x="1" y="1366"/>
                    </a:lnTo>
                    <a:lnTo>
                      <a:pt x="1" y="1523"/>
                    </a:lnTo>
                    <a:lnTo>
                      <a:pt x="1" y="1679"/>
                    </a:lnTo>
                    <a:lnTo>
                      <a:pt x="29" y="1836"/>
                    </a:lnTo>
                    <a:lnTo>
                      <a:pt x="57" y="1978"/>
                    </a:lnTo>
                    <a:lnTo>
                      <a:pt x="114" y="2120"/>
                    </a:lnTo>
                    <a:lnTo>
                      <a:pt x="185" y="2248"/>
                    </a:lnTo>
                    <a:lnTo>
                      <a:pt x="257" y="2376"/>
                    </a:lnTo>
                    <a:lnTo>
                      <a:pt x="342" y="2490"/>
                    </a:lnTo>
                    <a:lnTo>
                      <a:pt x="442" y="2604"/>
                    </a:lnTo>
                    <a:lnTo>
                      <a:pt x="555" y="2704"/>
                    </a:lnTo>
                    <a:lnTo>
                      <a:pt x="669" y="2789"/>
                    </a:lnTo>
                    <a:lnTo>
                      <a:pt x="797" y="2860"/>
                    </a:lnTo>
                    <a:lnTo>
                      <a:pt x="925" y="2931"/>
                    </a:lnTo>
                    <a:lnTo>
                      <a:pt x="1068" y="2974"/>
                    </a:lnTo>
                    <a:lnTo>
                      <a:pt x="1210" y="3017"/>
                    </a:lnTo>
                    <a:lnTo>
                      <a:pt x="1367" y="3045"/>
                    </a:lnTo>
                    <a:lnTo>
                      <a:pt x="1680" y="3045"/>
                    </a:lnTo>
                    <a:lnTo>
                      <a:pt x="1822" y="3017"/>
                    </a:lnTo>
                    <a:lnTo>
                      <a:pt x="1978" y="2974"/>
                    </a:lnTo>
                    <a:lnTo>
                      <a:pt x="2121" y="2931"/>
                    </a:lnTo>
                    <a:lnTo>
                      <a:pt x="2249" y="2860"/>
                    </a:lnTo>
                    <a:lnTo>
                      <a:pt x="2377" y="2789"/>
                    </a:lnTo>
                    <a:lnTo>
                      <a:pt x="2491" y="2704"/>
                    </a:lnTo>
                    <a:lnTo>
                      <a:pt x="2605" y="2604"/>
                    </a:lnTo>
                    <a:lnTo>
                      <a:pt x="2704" y="2490"/>
                    </a:lnTo>
                    <a:lnTo>
                      <a:pt x="2790" y="2376"/>
                    </a:lnTo>
                    <a:lnTo>
                      <a:pt x="2861" y="2248"/>
                    </a:lnTo>
                    <a:lnTo>
                      <a:pt x="2932" y="2120"/>
                    </a:lnTo>
                    <a:lnTo>
                      <a:pt x="2975" y="1978"/>
                    </a:lnTo>
                    <a:lnTo>
                      <a:pt x="3017" y="1836"/>
                    </a:lnTo>
                    <a:lnTo>
                      <a:pt x="3046" y="1679"/>
                    </a:lnTo>
                    <a:lnTo>
                      <a:pt x="3046" y="1523"/>
                    </a:lnTo>
                    <a:lnTo>
                      <a:pt x="3046" y="1366"/>
                    </a:lnTo>
                    <a:lnTo>
                      <a:pt x="3017" y="1210"/>
                    </a:lnTo>
                    <a:lnTo>
                      <a:pt x="2975" y="1067"/>
                    </a:lnTo>
                    <a:lnTo>
                      <a:pt x="2932" y="925"/>
                    </a:lnTo>
                    <a:lnTo>
                      <a:pt x="2861" y="797"/>
                    </a:lnTo>
                    <a:lnTo>
                      <a:pt x="2790" y="669"/>
                    </a:lnTo>
                    <a:lnTo>
                      <a:pt x="2704" y="555"/>
                    </a:lnTo>
                    <a:lnTo>
                      <a:pt x="2605" y="441"/>
                    </a:lnTo>
                    <a:lnTo>
                      <a:pt x="2491" y="342"/>
                    </a:lnTo>
                    <a:lnTo>
                      <a:pt x="2377" y="256"/>
                    </a:lnTo>
                    <a:lnTo>
                      <a:pt x="2249" y="185"/>
                    </a:lnTo>
                    <a:lnTo>
                      <a:pt x="2121" y="114"/>
                    </a:lnTo>
                    <a:lnTo>
                      <a:pt x="1978" y="71"/>
                    </a:lnTo>
                    <a:lnTo>
                      <a:pt x="1822" y="29"/>
                    </a:lnTo>
                    <a:lnTo>
                      <a:pt x="168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504;p19">
                <a:extLst>
                  <a:ext uri="{FF2B5EF4-FFF2-40B4-BE49-F238E27FC236}">
                    <a16:creationId xmlns:a16="http://schemas.microsoft.com/office/drawing/2014/main" id="{FE2494FF-9512-6C98-EE97-389583B59FCE}"/>
                  </a:ext>
                </a:extLst>
              </p:cNvPr>
              <p:cNvSpPr/>
              <p:nvPr/>
            </p:nvSpPr>
            <p:spPr>
              <a:xfrm>
                <a:off x="1657350" y="1114550"/>
                <a:ext cx="484527" cy="1381523"/>
              </a:xfrm>
              <a:custGeom>
                <a:avLst/>
                <a:gdLst/>
                <a:ahLst/>
                <a:cxnLst/>
                <a:rect l="l" t="t" r="r" b="b"/>
                <a:pathLst>
                  <a:path w="14558" h="41509" extrusionOk="0">
                    <a:moveTo>
                      <a:pt x="4525" y="0"/>
                    </a:moveTo>
                    <a:lnTo>
                      <a:pt x="4283" y="28"/>
                    </a:lnTo>
                    <a:lnTo>
                      <a:pt x="4042" y="57"/>
                    </a:lnTo>
                    <a:lnTo>
                      <a:pt x="3800" y="100"/>
                    </a:lnTo>
                    <a:lnTo>
                      <a:pt x="3558" y="157"/>
                    </a:lnTo>
                    <a:lnTo>
                      <a:pt x="3330" y="228"/>
                    </a:lnTo>
                    <a:lnTo>
                      <a:pt x="3102" y="299"/>
                    </a:lnTo>
                    <a:lnTo>
                      <a:pt x="2875" y="384"/>
                    </a:lnTo>
                    <a:lnTo>
                      <a:pt x="2661" y="484"/>
                    </a:lnTo>
                    <a:lnTo>
                      <a:pt x="2462" y="598"/>
                    </a:lnTo>
                    <a:lnTo>
                      <a:pt x="2263" y="711"/>
                    </a:lnTo>
                    <a:lnTo>
                      <a:pt x="2064" y="840"/>
                    </a:lnTo>
                    <a:lnTo>
                      <a:pt x="1879" y="982"/>
                    </a:lnTo>
                    <a:lnTo>
                      <a:pt x="1694" y="1124"/>
                    </a:lnTo>
                    <a:lnTo>
                      <a:pt x="1523" y="1281"/>
                    </a:lnTo>
                    <a:lnTo>
                      <a:pt x="1366" y="1437"/>
                    </a:lnTo>
                    <a:lnTo>
                      <a:pt x="1210" y="1608"/>
                    </a:lnTo>
                    <a:lnTo>
                      <a:pt x="1053" y="1779"/>
                    </a:lnTo>
                    <a:lnTo>
                      <a:pt x="911" y="1964"/>
                    </a:lnTo>
                    <a:lnTo>
                      <a:pt x="783" y="2149"/>
                    </a:lnTo>
                    <a:lnTo>
                      <a:pt x="669" y="2348"/>
                    </a:lnTo>
                    <a:lnTo>
                      <a:pt x="555" y="2547"/>
                    </a:lnTo>
                    <a:lnTo>
                      <a:pt x="456" y="2761"/>
                    </a:lnTo>
                    <a:lnTo>
                      <a:pt x="356" y="2960"/>
                    </a:lnTo>
                    <a:lnTo>
                      <a:pt x="271" y="3188"/>
                    </a:lnTo>
                    <a:lnTo>
                      <a:pt x="199" y="3401"/>
                    </a:lnTo>
                    <a:lnTo>
                      <a:pt x="143" y="3629"/>
                    </a:lnTo>
                    <a:lnTo>
                      <a:pt x="86" y="3856"/>
                    </a:lnTo>
                    <a:lnTo>
                      <a:pt x="43" y="4084"/>
                    </a:lnTo>
                    <a:lnTo>
                      <a:pt x="15" y="4312"/>
                    </a:lnTo>
                    <a:lnTo>
                      <a:pt x="0" y="4554"/>
                    </a:lnTo>
                    <a:lnTo>
                      <a:pt x="0" y="4795"/>
                    </a:lnTo>
                    <a:lnTo>
                      <a:pt x="0" y="5037"/>
                    </a:lnTo>
                    <a:lnTo>
                      <a:pt x="15" y="5279"/>
                    </a:lnTo>
                    <a:lnTo>
                      <a:pt x="57" y="5521"/>
                    </a:lnTo>
                    <a:lnTo>
                      <a:pt x="5052" y="37467"/>
                    </a:lnTo>
                    <a:lnTo>
                      <a:pt x="5109" y="37709"/>
                    </a:lnTo>
                    <a:lnTo>
                      <a:pt x="5152" y="37951"/>
                    </a:lnTo>
                    <a:lnTo>
                      <a:pt x="5223" y="38179"/>
                    </a:lnTo>
                    <a:lnTo>
                      <a:pt x="5308" y="38407"/>
                    </a:lnTo>
                    <a:lnTo>
                      <a:pt x="5393" y="38620"/>
                    </a:lnTo>
                    <a:lnTo>
                      <a:pt x="5493" y="38833"/>
                    </a:lnTo>
                    <a:lnTo>
                      <a:pt x="5607" y="39047"/>
                    </a:lnTo>
                    <a:lnTo>
                      <a:pt x="5721" y="39246"/>
                    </a:lnTo>
                    <a:lnTo>
                      <a:pt x="5849" y="39431"/>
                    </a:lnTo>
                    <a:lnTo>
                      <a:pt x="5977" y="39630"/>
                    </a:lnTo>
                    <a:lnTo>
                      <a:pt x="6133" y="39801"/>
                    </a:lnTo>
                    <a:lnTo>
                      <a:pt x="6276" y="39972"/>
                    </a:lnTo>
                    <a:lnTo>
                      <a:pt x="6446" y="40143"/>
                    </a:lnTo>
                    <a:lnTo>
                      <a:pt x="6603" y="40299"/>
                    </a:lnTo>
                    <a:lnTo>
                      <a:pt x="6788" y="40441"/>
                    </a:lnTo>
                    <a:lnTo>
                      <a:pt x="6973" y="40584"/>
                    </a:lnTo>
                    <a:lnTo>
                      <a:pt x="7158" y="40712"/>
                    </a:lnTo>
                    <a:lnTo>
                      <a:pt x="7357" y="40840"/>
                    </a:lnTo>
                    <a:lnTo>
                      <a:pt x="7556" y="40954"/>
                    </a:lnTo>
                    <a:lnTo>
                      <a:pt x="7756" y="41053"/>
                    </a:lnTo>
                    <a:lnTo>
                      <a:pt x="7969" y="41153"/>
                    </a:lnTo>
                    <a:lnTo>
                      <a:pt x="8182" y="41224"/>
                    </a:lnTo>
                    <a:lnTo>
                      <a:pt x="8410" y="41295"/>
                    </a:lnTo>
                    <a:lnTo>
                      <a:pt x="8624" y="41366"/>
                    </a:lnTo>
                    <a:lnTo>
                      <a:pt x="8851" y="41409"/>
                    </a:lnTo>
                    <a:lnTo>
                      <a:pt x="9093" y="41452"/>
                    </a:lnTo>
                    <a:lnTo>
                      <a:pt x="9321" y="41480"/>
                    </a:lnTo>
                    <a:lnTo>
                      <a:pt x="9563" y="41509"/>
                    </a:lnTo>
                    <a:lnTo>
                      <a:pt x="9790" y="41509"/>
                    </a:lnTo>
                    <a:lnTo>
                      <a:pt x="10032" y="41494"/>
                    </a:lnTo>
                    <a:lnTo>
                      <a:pt x="10274" y="41480"/>
                    </a:lnTo>
                    <a:lnTo>
                      <a:pt x="10516" y="41452"/>
                    </a:lnTo>
                    <a:lnTo>
                      <a:pt x="10758" y="41409"/>
                    </a:lnTo>
                    <a:lnTo>
                      <a:pt x="11000" y="41352"/>
                    </a:lnTo>
                    <a:lnTo>
                      <a:pt x="11228" y="41281"/>
                    </a:lnTo>
                    <a:lnTo>
                      <a:pt x="11455" y="41210"/>
                    </a:lnTo>
                    <a:lnTo>
                      <a:pt x="11669" y="41110"/>
                    </a:lnTo>
                    <a:lnTo>
                      <a:pt x="11882" y="41011"/>
                    </a:lnTo>
                    <a:lnTo>
                      <a:pt x="12096" y="40911"/>
                    </a:lnTo>
                    <a:lnTo>
                      <a:pt x="12295" y="40783"/>
                    </a:lnTo>
                    <a:lnTo>
                      <a:pt x="12494" y="40669"/>
                    </a:lnTo>
                    <a:lnTo>
                      <a:pt x="12679" y="40527"/>
                    </a:lnTo>
                    <a:lnTo>
                      <a:pt x="12850" y="40385"/>
                    </a:lnTo>
                    <a:lnTo>
                      <a:pt x="13035" y="40228"/>
                    </a:lnTo>
                    <a:lnTo>
                      <a:pt x="13191" y="40071"/>
                    </a:lnTo>
                    <a:lnTo>
                      <a:pt x="13348" y="39901"/>
                    </a:lnTo>
                    <a:lnTo>
                      <a:pt x="13504" y="39716"/>
                    </a:lnTo>
                    <a:lnTo>
                      <a:pt x="13633" y="39545"/>
                    </a:lnTo>
                    <a:lnTo>
                      <a:pt x="13775" y="39346"/>
                    </a:lnTo>
                    <a:lnTo>
                      <a:pt x="13889" y="39161"/>
                    </a:lnTo>
                    <a:lnTo>
                      <a:pt x="14002" y="38962"/>
                    </a:lnTo>
                    <a:lnTo>
                      <a:pt x="14102" y="38748"/>
                    </a:lnTo>
                    <a:lnTo>
                      <a:pt x="14202" y="38535"/>
                    </a:lnTo>
                    <a:lnTo>
                      <a:pt x="14287" y="38321"/>
                    </a:lnTo>
                    <a:lnTo>
                      <a:pt x="14358" y="38108"/>
                    </a:lnTo>
                    <a:lnTo>
                      <a:pt x="14415" y="37880"/>
                    </a:lnTo>
                    <a:lnTo>
                      <a:pt x="14472" y="37652"/>
                    </a:lnTo>
                    <a:lnTo>
                      <a:pt x="14515" y="37425"/>
                    </a:lnTo>
                    <a:lnTo>
                      <a:pt x="14543" y="37183"/>
                    </a:lnTo>
                    <a:lnTo>
                      <a:pt x="14557" y="36955"/>
                    </a:lnTo>
                    <a:lnTo>
                      <a:pt x="14557" y="36713"/>
                    </a:lnTo>
                    <a:lnTo>
                      <a:pt x="14557" y="36471"/>
                    </a:lnTo>
                    <a:lnTo>
                      <a:pt x="14529" y="36229"/>
                    </a:lnTo>
                    <a:lnTo>
                      <a:pt x="14501" y="35988"/>
                    </a:lnTo>
                    <a:lnTo>
                      <a:pt x="9492" y="4041"/>
                    </a:lnTo>
                    <a:lnTo>
                      <a:pt x="9449" y="3799"/>
                    </a:lnTo>
                    <a:lnTo>
                      <a:pt x="9392" y="3557"/>
                    </a:lnTo>
                    <a:lnTo>
                      <a:pt x="9335" y="3330"/>
                    </a:lnTo>
                    <a:lnTo>
                      <a:pt x="9250" y="3102"/>
                    </a:lnTo>
                    <a:lnTo>
                      <a:pt x="9164" y="2889"/>
                    </a:lnTo>
                    <a:lnTo>
                      <a:pt x="9065" y="2675"/>
                    </a:lnTo>
                    <a:lnTo>
                      <a:pt x="8951" y="2462"/>
                    </a:lnTo>
                    <a:lnTo>
                      <a:pt x="8837" y="2263"/>
                    </a:lnTo>
                    <a:lnTo>
                      <a:pt x="8709" y="2063"/>
                    </a:lnTo>
                    <a:lnTo>
                      <a:pt x="8567" y="1878"/>
                    </a:lnTo>
                    <a:lnTo>
                      <a:pt x="8424" y="1708"/>
                    </a:lnTo>
                    <a:lnTo>
                      <a:pt x="8268" y="1523"/>
                    </a:lnTo>
                    <a:lnTo>
                      <a:pt x="8111" y="1366"/>
                    </a:lnTo>
                    <a:lnTo>
                      <a:pt x="7941" y="1210"/>
                    </a:lnTo>
                    <a:lnTo>
                      <a:pt x="7770" y="1053"/>
                    </a:lnTo>
                    <a:lnTo>
                      <a:pt x="7585" y="925"/>
                    </a:lnTo>
                    <a:lnTo>
                      <a:pt x="7400" y="783"/>
                    </a:lnTo>
                    <a:lnTo>
                      <a:pt x="7201" y="669"/>
                    </a:lnTo>
                    <a:lnTo>
                      <a:pt x="7001" y="555"/>
                    </a:lnTo>
                    <a:lnTo>
                      <a:pt x="6802" y="455"/>
                    </a:lnTo>
                    <a:lnTo>
                      <a:pt x="6589" y="356"/>
                    </a:lnTo>
                    <a:lnTo>
                      <a:pt x="6375" y="270"/>
                    </a:lnTo>
                    <a:lnTo>
                      <a:pt x="6148" y="199"/>
                    </a:lnTo>
                    <a:lnTo>
                      <a:pt x="5920" y="142"/>
                    </a:lnTo>
                    <a:lnTo>
                      <a:pt x="5692" y="85"/>
                    </a:lnTo>
                    <a:lnTo>
                      <a:pt x="5465" y="43"/>
                    </a:lnTo>
                    <a:lnTo>
                      <a:pt x="5237" y="14"/>
                    </a:lnTo>
                    <a:lnTo>
                      <a:pt x="499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505;p19">
                <a:extLst>
                  <a:ext uri="{FF2B5EF4-FFF2-40B4-BE49-F238E27FC236}">
                    <a16:creationId xmlns:a16="http://schemas.microsoft.com/office/drawing/2014/main" id="{D7DBA071-DD0D-710C-8313-CDF190CB07FA}"/>
                  </a:ext>
                </a:extLst>
              </p:cNvPr>
              <p:cNvSpPr/>
              <p:nvPr/>
            </p:nvSpPr>
            <p:spPr>
              <a:xfrm>
                <a:off x="2076009" y="1114550"/>
                <a:ext cx="477903" cy="1197771"/>
              </a:xfrm>
              <a:custGeom>
                <a:avLst/>
                <a:gdLst/>
                <a:ahLst/>
                <a:cxnLst/>
                <a:rect l="l" t="t" r="r" b="b"/>
                <a:pathLst>
                  <a:path w="14359" h="35988" extrusionOk="0">
                    <a:moveTo>
                      <a:pt x="9463" y="0"/>
                    </a:moveTo>
                    <a:lnTo>
                      <a:pt x="9236" y="14"/>
                    </a:lnTo>
                    <a:lnTo>
                      <a:pt x="8994" y="28"/>
                    </a:lnTo>
                    <a:lnTo>
                      <a:pt x="8766" y="71"/>
                    </a:lnTo>
                    <a:lnTo>
                      <a:pt x="8538" y="114"/>
                    </a:lnTo>
                    <a:lnTo>
                      <a:pt x="8311" y="171"/>
                    </a:lnTo>
                    <a:lnTo>
                      <a:pt x="8083" y="242"/>
                    </a:lnTo>
                    <a:lnTo>
                      <a:pt x="7870" y="313"/>
                    </a:lnTo>
                    <a:lnTo>
                      <a:pt x="7656" y="398"/>
                    </a:lnTo>
                    <a:lnTo>
                      <a:pt x="7443" y="498"/>
                    </a:lnTo>
                    <a:lnTo>
                      <a:pt x="7244" y="612"/>
                    </a:lnTo>
                    <a:lnTo>
                      <a:pt x="7044" y="726"/>
                    </a:lnTo>
                    <a:lnTo>
                      <a:pt x="6859" y="854"/>
                    </a:lnTo>
                    <a:lnTo>
                      <a:pt x="6674" y="996"/>
                    </a:lnTo>
                    <a:lnTo>
                      <a:pt x="6489" y="1138"/>
                    </a:lnTo>
                    <a:lnTo>
                      <a:pt x="6319" y="1281"/>
                    </a:lnTo>
                    <a:lnTo>
                      <a:pt x="6148" y="1451"/>
                    </a:lnTo>
                    <a:lnTo>
                      <a:pt x="5991" y="1622"/>
                    </a:lnTo>
                    <a:lnTo>
                      <a:pt x="5849" y="1793"/>
                    </a:lnTo>
                    <a:lnTo>
                      <a:pt x="5707" y="1978"/>
                    </a:lnTo>
                    <a:lnTo>
                      <a:pt x="5564" y="2163"/>
                    </a:lnTo>
                    <a:lnTo>
                      <a:pt x="5451" y="2362"/>
                    </a:lnTo>
                    <a:lnTo>
                      <a:pt x="5337" y="2576"/>
                    </a:lnTo>
                    <a:lnTo>
                      <a:pt x="5223" y="2789"/>
                    </a:lnTo>
                    <a:lnTo>
                      <a:pt x="5137" y="3003"/>
                    </a:lnTo>
                    <a:lnTo>
                      <a:pt x="5052" y="3230"/>
                    </a:lnTo>
                    <a:lnTo>
                      <a:pt x="4981" y="3458"/>
                    </a:lnTo>
                    <a:lnTo>
                      <a:pt x="4924" y="3686"/>
                    </a:lnTo>
                    <a:lnTo>
                      <a:pt x="4867" y="3927"/>
                    </a:lnTo>
                    <a:lnTo>
                      <a:pt x="72" y="30352"/>
                    </a:lnTo>
                    <a:lnTo>
                      <a:pt x="43" y="30594"/>
                    </a:lnTo>
                    <a:lnTo>
                      <a:pt x="15" y="30836"/>
                    </a:lnTo>
                    <a:lnTo>
                      <a:pt x="1" y="31078"/>
                    </a:lnTo>
                    <a:lnTo>
                      <a:pt x="1" y="31320"/>
                    </a:lnTo>
                    <a:lnTo>
                      <a:pt x="15" y="31548"/>
                    </a:lnTo>
                    <a:lnTo>
                      <a:pt x="29" y="31790"/>
                    </a:lnTo>
                    <a:lnTo>
                      <a:pt x="72" y="32017"/>
                    </a:lnTo>
                    <a:lnTo>
                      <a:pt x="114" y="32245"/>
                    </a:lnTo>
                    <a:lnTo>
                      <a:pt x="171" y="32473"/>
                    </a:lnTo>
                    <a:lnTo>
                      <a:pt x="242" y="32700"/>
                    </a:lnTo>
                    <a:lnTo>
                      <a:pt x="314" y="32914"/>
                    </a:lnTo>
                    <a:lnTo>
                      <a:pt x="413" y="33127"/>
                    </a:lnTo>
                    <a:lnTo>
                      <a:pt x="499" y="33341"/>
                    </a:lnTo>
                    <a:lnTo>
                      <a:pt x="612" y="33540"/>
                    </a:lnTo>
                    <a:lnTo>
                      <a:pt x="726" y="33739"/>
                    </a:lnTo>
                    <a:lnTo>
                      <a:pt x="854" y="33924"/>
                    </a:lnTo>
                    <a:lnTo>
                      <a:pt x="997" y="34109"/>
                    </a:lnTo>
                    <a:lnTo>
                      <a:pt x="1139" y="34294"/>
                    </a:lnTo>
                    <a:lnTo>
                      <a:pt x="1295" y="34465"/>
                    </a:lnTo>
                    <a:lnTo>
                      <a:pt x="1452" y="34636"/>
                    </a:lnTo>
                    <a:lnTo>
                      <a:pt x="1623" y="34792"/>
                    </a:lnTo>
                    <a:lnTo>
                      <a:pt x="1793" y="34934"/>
                    </a:lnTo>
                    <a:lnTo>
                      <a:pt x="1978" y="35077"/>
                    </a:lnTo>
                    <a:lnTo>
                      <a:pt x="2163" y="35219"/>
                    </a:lnTo>
                    <a:lnTo>
                      <a:pt x="2363" y="35333"/>
                    </a:lnTo>
                    <a:lnTo>
                      <a:pt x="2576" y="35447"/>
                    </a:lnTo>
                    <a:lnTo>
                      <a:pt x="2790" y="35561"/>
                    </a:lnTo>
                    <a:lnTo>
                      <a:pt x="3003" y="35646"/>
                    </a:lnTo>
                    <a:lnTo>
                      <a:pt x="3231" y="35731"/>
                    </a:lnTo>
                    <a:lnTo>
                      <a:pt x="3458" y="35803"/>
                    </a:lnTo>
                    <a:lnTo>
                      <a:pt x="3686" y="35859"/>
                    </a:lnTo>
                    <a:lnTo>
                      <a:pt x="3928" y="35916"/>
                    </a:lnTo>
                    <a:lnTo>
                      <a:pt x="4170" y="35959"/>
                    </a:lnTo>
                    <a:lnTo>
                      <a:pt x="4412" y="35973"/>
                    </a:lnTo>
                    <a:lnTo>
                      <a:pt x="4654" y="35988"/>
                    </a:lnTo>
                    <a:lnTo>
                      <a:pt x="4896" y="35988"/>
                    </a:lnTo>
                    <a:lnTo>
                      <a:pt x="5137" y="35973"/>
                    </a:lnTo>
                    <a:lnTo>
                      <a:pt x="5365" y="35959"/>
                    </a:lnTo>
                    <a:lnTo>
                      <a:pt x="5593" y="35916"/>
                    </a:lnTo>
                    <a:lnTo>
                      <a:pt x="5821" y="35874"/>
                    </a:lnTo>
                    <a:lnTo>
                      <a:pt x="6048" y="35817"/>
                    </a:lnTo>
                    <a:lnTo>
                      <a:pt x="6276" y="35746"/>
                    </a:lnTo>
                    <a:lnTo>
                      <a:pt x="6489" y="35674"/>
                    </a:lnTo>
                    <a:lnTo>
                      <a:pt x="6703" y="35589"/>
                    </a:lnTo>
                    <a:lnTo>
                      <a:pt x="6916" y="35489"/>
                    </a:lnTo>
                    <a:lnTo>
                      <a:pt x="7115" y="35376"/>
                    </a:lnTo>
                    <a:lnTo>
                      <a:pt x="7315" y="35262"/>
                    </a:lnTo>
                    <a:lnTo>
                      <a:pt x="7514" y="35134"/>
                    </a:lnTo>
                    <a:lnTo>
                      <a:pt x="7699" y="35006"/>
                    </a:lnTo>
                    <a:lnTo>
                      <a:pt x="7870" y="34849"/>
                    </a:lnTo>
                    <a:lnTo>
                      <a:pt x="8040" y="34707"/>
                    </a:lnTo>
                    <a:lnTo>
                      <a:pt x="8211" y="34536"/>
                    </a:lnTo>
                    <a:lnTo>
                      <a:pt x="8368" y="34380"/>
                    </a:lnTo>
                    <a:lnTo>
                      <a:pt x="8524" y="34195"/>
                    </a:lnTo>
                    <a:lnTo>
                      <a:pt x="8652" y="34010"/>
                    </a:lnTo>
                    <a:lnTo>
                      <a:pt x="8795" y="33825"/>
                    </a:lnTo>
                    <a:lnTo>
                      <a:pt x="8908" y="33625"/>
                    </a:lnTo>
                    <a:lnTo>
                      <a:pt x="9022" y="33412"/>
                    </a:lnTo>
                    <a:lnTo>
                      <a:pt x="9136" y="33213"/>
                    </a:lnTo>
                    <a:lnTo>
                      <a:pt x="9221" y="32985"/>
                    </a:lnTo>
                    <a:lnTo>
                      <a:pt x="9307" y="32772"/>
                    </a:lnTo>
                    <a:lnTo>
                      <a:pt x="9378" y="32530"/>
                    </a:lnTo>
                    <a:lnTo>
                      <a:pt x="9449" y="32302"/>
                    </a:lnTo>
                    <a:lnTo>
                      <a:pt x="9492" y="32060"/>
                    </a:lnTo>
                    <a:lnTo>
                      <a:pt x="14287" y="5635"/>
                    </a:lnTo>
                    <a:lnTo>
                      <a:pt x="14330" y="5393"/>
                    </a:lnTo>
                    <a:lnTo>
                      <a:pt x="14344" y="5151"/>
                    </a:lnTo>
                    <a:lnTo>
                      <a:pt x="14358" y="4909"/>
                    </a:lnTo>
                    <a:lnTo>
                      <a:pt x="14358" y="4667"/>
                    </a:lnTo>
                    <a:lnTo>
                      <a:pt x="14344" y="4440"/>
                    </a:lnTo>
                    <a:lnTo>
                      <a:pt x="14330" y="4198"/>
                    </a:lnTo>
                    <a:lnTo>
                      <a:pt x="14287" y="3970"/>
                    </a:lnTo>
                    <a:lnTo>
                      <a:pt x="14245" y="3742"/>
                    </a:lnTo>
                    <a:lnTo>
                      <a:pt x="14188" y="3515"/>
                    </a:lnTo>
                    <a:lnTo>
                      <a:pt x="14117" y="3287"/>
                    </a:lnTo>
                    <a:lnTo>
                      <a:pt x="14045" y="3074"/>
                    </a:lnTo>
                    <a:lnTo>
                      <a:pt x="13960" y="2860"/>
                    </a:lnTo>
                    <a:lnTo>
                      <a:pt x="13860" y="2647"/>
                    </a:lnTo>
                    <a:lnTo>
                      <a:pt x="13747" y="2448"/>
                    </a:lnTo>
                    <a:lnTo>
                      <a:pt x="13633" y="2248"/>
                    </a:lnTo>
                    <a:lnTo>
                      <a:pt x="13505" y="2063"/>
                    </a:lnTo>
                    <a:lnTo>
                      <a:pt x="13377" y="1878"/>
                    </a:lnTo>
                    <a:lnTo>
                      <a:pt x="13220" y="1693"/>
                    </a:lnTo>
                    <a:lnTo>
                      <a:pt x="13078" y="1523"/>
                    </a:lnTo>
                    <a:lnTo>
                      <a:pt x="12907" y="1352"/>
                    </a:lnTo>
                    <a:lnTo>
                      <a:pt x="12736" y="1195"/>
                    </a:lnTo>
                    <a:lnTo>
                      <a:pt x="12566" y="1053"/>
                    </a:lnTo>
                    <a:lnTo>
                      <a:pt x="12381" y="911"/>
                    </a:lnTo>
                    <a:lnTo>
                      <a:pt x="12196" y="783"/>
                    </a:lnTo>
                    <a:lnTo>
                      <a:pt x="11996" y="655"/>
                    </a:lnTo>
                    <a:lnTo>
                      <a:pt x="11783" y="541"/>
                    </a:lnTo>
                    <a:lnTo>
                      <a:pt x="11584" y="441"/>
                    </a:lnTo>
                    <a:lnTo>
                      <a:pt x="11356" y="342"/>
                    </a:lnTo>
                    <a:lnTo>
                      <a:pt x="11128" y="256"/>
                    </a:lnTo>
                    <a:lnTo>
                      <a:pt x="10901" y="185"/>
                    </a:lnTo>
                    <a:lnTo>
                      <a:pt x="10673" y="128"/>
                    </a:lnTo>
                    <a:lnTo>
                      <a:pt x="10431" y="71"/>
                    </a:lnTo>
                    <a:lnTo>
                      <a:pt x="10189" y="43"/>
                    </a:lnTo>
                    <a:lnTo>
                      <a:pt x="9947" y="14"/>
                    </a:lnTo>
                    <a:lnTo>
                      <a:pt x="9705" y="0"/>
                    </a:lnTo>
                    <a:close/>
                  </a:path>
                </a:pathLst>
              </a:custGeom>
              <a:solidFill>
                <a:srgbClr val="43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06;p19">
                <a:extLst>
                  <a:ext uri="{FF2B5EF4-FFF2-40B4-BE49-F238E27FC236}">
                    <a16:creationId xmlns:a16="http://schemas.microsoft.com/office/drawing/2014/main" id="{4D0F9708-BB56-6A18-DF76-0979EACCAC68}"/>
                  </a:ext>
                </a:extLst>
              </p:cNvPr>
              <p:cNvSpPr/>
              <p:nvPr/>
            </p:nvSpPr>
            <p:spPr>
              <a:xfrm>
                <a:off x="1734998" y="2217094"/>
                <a:ext cx="575954" cy="703792"/>
              </a:xfrm>
              <a:custGeom>
                <a:avLst/>
                <a:gdLst/>
                <a:ahLst/>
                <a:cxnLst/>
                <a:rect l="l" t="t" r="r" b="b"/>
                <a:pathLst>
                  <a:path w="17305" h="21146" extrusionOk="0">
                    <a:moveTo>
                      <a:pt x="11485" y="0"/>
                    </a:moveTo>
                    <a:lnTo>
                      <a:pt x="11214" y="15"/>
                    </a:lnTo>
                    <a:lnTo>
                      <a:pt x="10930" y="29"/>
                    </a:lnTo>
                    <a:lnTo>
                      <a:pt x="10659" y="71"/>
                    </a:lnTo>
                    <a:lnTo>
                      <a:pt x="10375" y="114"/>
                    </a:lnTo>
                    <a:lnTo>
                      <a:pt x="10104" y="185"/>
                    </a:lnTo>
                    <a:lnTo>
                      <a:pt x="9834" y="256"/>
                    </a:lnTo>
                    <a:lnTo>
                      <a:pt x="9578" y="342"/>
                    </a:lnTo>
                    <a:lnTo>
                      <a:pt x="9322" y="441"/>
                    </a:lnTo>
                    <a:lnTo>
                      <a:pt x="9065" y="555"/>
                    </a:lnTo>
                    <a:lnTo>
                      <a:pt x="8809" y="683"/>
                    </a:lnTo>
                    <a:lnTo>
                      <a:pt x="8567" y="811"/>
                    </a:lnTo>
                    <a:lnTo>
                      <a:pt x="8325" y="968"/>
                    </a:lnTo>
                    <a:lnTo>
                      <a:pt x="8098" y="1124"/>
                    </a:lnTo>
                    <a:lnTo>
                      <a:pt x="7870" y="1295"/>
                    </a:lnTo>
                    <a:lnTo>
                      <a:pt x="7657" y="1480"/>
                    </a:lnTo>
                    <a:lnTo>
                      <a:pt x="7443" y="1679"/>
                    </a:lnTo>
                    <a:lnTo>
                      <a:pt x="7244" y="1879"/>
                    </a:lnTo>
                    <a:lnTo>
                      <a:pt x="7059" y="2092"/>
                    </a:lnTo>
                    <a:lnTo>
                      <a:pt x="6874" y="2320"/>
                    </a:lnTo>
                    <a:lnTo>
                      <a:pt x="6703" y="2562"/>
                    </a:lnTo>
                    <a:lnTo>
                      <a:pt x="6547" y="2818"/>
                    </a:lnTo>
                    <a:lnTo>
                      <a:pt x="826" y="12380"/>
                    </a:lnTo>
                    <a:lnTo>
                      <a:pt x="684" y="12636"/>
                    </a:lnTo>
                    <a:lnTo>
                      <a:pt x="542" y="12907"/>
                    </a:lnTo>
                    <a:lnTo>
                      <a:pt x="428" y="13177"/>
                    </a:lnTo>
                    <a:lnTo>
                      <a:pt x="328" y="13448"/>
                    </a:lnTo>
                    <a:lnTo>
                      <a:pt x="243" y="13718"/>
                    </a:lnTo>
                    <a:lnTo>
                      <a:pt x="172" y="13988"/>
                    </a:lnTo>
                    <a:lnTo>
                      <a:pt x="101" y="14273"/>
                    </a:lnTo>
                    <a:lnTo>
                      <a:pt x="58" y="14543"/>
                    </a:lnTo>
                    <a:lnTo>
                      <a:pt x="29" y="14828"/>
                    </a:lnTo>
                    <a:lnTo>
                      <a:pt x="15" y="15112"/>
                    </a:lnTo>
                    <a:lnTo>
                      <a:pt x="1" y="15383"/>
                    </a:lnTo>
                    <a:lnTo>
                      <a:pt x="15" y="15667"/>
                    </a:lnTo>
                    <a:lnTo>
                      <a:pt x="44" y="15952"/>
                    </a:lnTo>
                    <a:lnTo>
                      <a:pt x="72" y="16222"/>
                    </a:lnTo>
                    <a:lnTo>
                      <a:pt x="115" y="16493"/>
                    </a:lnTo>
                    <a:lnTo>
                      <a:pt x="186" y="16763"/>
                    </a:lnTo>
                    <a:lnTo>
                      <a:pt x="257" y="17034"/>
                    </a:lnTo>
                    <a:lnTo>
                      <a:pt x="342" y="17304"/>
                    </a:lnTo>
                    <a:lnTo>
                      <a:pt x="442" y="17560"/>
                    </a:lnTo>
                    <a:lnTo>
                      <a:pt x="556" y="17816"/>
                    </a:lnTo>
                    <a:lnTo>
                      <a:pt x="684" y="18072"/>
                    </a:lnTo>
                    <a:lnTo>
                      <a:pt x="812" y="18314"/>
                    </a:lnTo>
                    <a:lnTo>
                      <a:pt x="969" y="18556"/>
                    </a:lnTo>
                    <a:lnTo>
                      <a:pt x="1125" y="18784"/>
                    </a:lnTo>
                    <a:lnTo>
                      <a:pt x="1296" y="19011"/>
                    </a:lnTo>
                    <a:lnTo>
                      <a:pt x="1481" y="19225"/>
                    </a:lnTo>
                    <a:lnTo>
                      <a:pt x="1680" y="19438"/>
                    </a:lnTo>
                    <a:lnTo>
                      <a:pt x="1879" y="19638"/>
                    </a:lnTo>
                    <a:lnTo>
                      <a:pt x="2107" y="19823"/>
                    </a:lnTo>
                    <a:lnTo>
                      <a:pt x="2335" y="20008"/>
                    </a:lnTo>
                    <a:lnTo>
                      <a:pt x="2577" y="20178"/>
                    </a:lnTo>
                    <a:lnTo>
                      <a:pt x="2819" y="20335"/>
                    </a:lnTo>
                    <a:lnTo>
                      <a:pt x="3075" y="20477"/>
                    </a:lnTo>
                    <a:lnTo>
                      <a:pt x="3345" y="20605"/>
                    </a:lnTo>
                    <a:lnTo>
                      <a:pt x="3615" y="20733"/>
                    </a:lnTo>
                    <a:lnTo>
                      <a:pt x="3886" y="20833"/>
                    </a:lnTo>
                    <a:lnTo>
                      <a:pt x="4156" y="20918"/>
                    </a:lnTo>
                    <a:lnTo>
                      <a:pt x="4426" y="20989"/>
                    </a:lnTo>
                    <a:lnTo>
                      <a:pt x="4711" y="21046"/>
                    </a:lnTo>
                    <a:lnTo>
                      <a:pt x="4981" y="21089"/>
                    </a:lnTo>
                    <a:lnTo>
                      <a:pt x="5266" y="21132"/>
                    </a:lnTo>
                    <a:lnTo>
                      <a:pt x="5551" y="21146"/>
                    </a:lnTo>
                    <a:lnTo>
                      <a:pt x="6106" y="21146"/>
                    </a:lnTo>
                    <a:lnTo>
                      <a:pt x="6390" y="21118"/>
                    </a:lnTo>
                    <a:lnTo>
                      <a:pt x="6661" y="21089"/>
                    </a:lnTo>
                    <a:lnTo>
                      <a:pt x="6931" y="21032"/>
                    </a:lnTo>
                    <a:lnTo>
                      <a:pt x="7201" y="20975"/>
                    </a:lnTo>
                    <a:lnTo>
                      <a:pt x="7472" y="20904"/>
                    </a:lnTo>
                    <a:lnTo>
                      <a:pt x="7742" y="20819"/>
                    </a:lnTo>
                    <a:lnTo>
                      <a:pt x="7998" y="20719"/>
                    </a:lnTo>
                    <a:lnTo>
                      <a:pt x="8254" y="20605"/>
                    </a:lnTo>
                    <a:lnTo>
                      <a:pt x="8510" y="20477"/>
                    </a:lnTo>
                    <a:lnTo>
                      <a:pt x="8752" y="20335"/>
                    </a:lnTo>
                    <a:lnTo>
                      <a:pt x="8994" y="20193"/>
                    </a:lnTo>
                    <a:lnTo>
                      <a:pt x="9222" y="20036"/>
                    </a:lnTo>
                    <a:lnTo>
                      <a:pt x="9450" y="19865"/>
                    </a:lnTo>
                    <a:lnTo>
                      <a:pt x="9663" y="19680"/>
                    </a:lnTo>
                    <a:lnTo>
                      <a:pt x="9877" y="19481"/>
                    </a:lnTo>
                    <a:lnTo>
                      <a:pt x="10076" y="19268"/>
                    </a:lnTo>
                    <a:lnTo>
                      <a:pt x="10261" y="19054"/>
                    </a:lnTo>
                    <a:lnTo>
                      <a:pt x="10446" y="18826"/>
                    </a:lnTo>
                    <a:lnTo>
                      <a:pt x="10616" y="18585"/>
                    </a:lnTo>
                    <a:lnTo>
                      <a:pt x="10773" y="18328"/>
                    </a:lnTo>
                    <a:lnTo>
                      <a:pt x="16493" y="8766"/>
                    </a:lnTo>
                    <a:lnTo>
                      <a:pt x="16636" y="8510"/>
                    </a:lnTo>
                    <a:lnTo>
                      <a:pt x="16764" y="8254"/>
                    </a:lnTo>
                    <a:lnTo>
                      <a:pt x="16892" y="7983"/>
                    </a:lnTo>
                    <a:lnTo>
                      <a:pt x="16991" y="7713"/>
                    </a:lnTo>
                    <a:lnTo>
                      <a:pt x="17077" y="7443"/>
                    </a:lnTo>
                    <a:lnTo>
                      <a:pt x="17148" y="7158"/>
                    </a:lnTo>
                    <a:lnTo>
                      <a:pt x="17205" y="6888"/>
                    </a:lnTo>
                    <a:lnTo>
                      <a:pt x="17262" y="6603"/>
                    </a:lnTo>
                    <a:lnTo>
                      <a:pt x="17290" y="6318"/>
                    </a:lnTo>
                    <a:lnTo>
                      <a:pt x="17305" y="6048"/>
                    </a:lnTo>
                    <a:lnTo>
                      <a:pt x="17305" y="5763"/>
                    </a:lnTo>
                    <a:lnTo>
                      <a:pt x="17305" y="5479"/>
                    </a:lnTo>
                    <a:lnTo>
                      <a:pt x="17276" y="5208"/>
                    </a:lnTo>
                    <a:lnTo>
                      <a:pt x="17248" y="4924"/>
                    </a:lnTo>
                    <a:lnTo>
                      <a:pt x="17191" y="4653"/>
                    </a:lnTo>
                    <a:lnTo>
                      <a:pt x="17134" y="4383"/>
                    </a:lnTo>
                    <a:lnTo>
                      <a:pt x="17063" y="4113"/>
                    </a:lnTo>
                    <a:lnTo>
                      <a:pt x="16977" y="3842"/>
                    </a:lnTo>
                    <a:lnTo>
                      <a:pt x="16878" y="3586"/>
                    </a:lnTo>
                    <a:lnTo>
                      <a:pt x="16764" y="3330"/>
                    </a:lnTo>
                    <a:lnTo>
                      <a:pt x="16636" y="3088"/>
                    </a:lnTo>
                    <a:lnTo>
                      <a:pt x="16508" y="2832"/>
                    </a:lnTo>
                    <a:lnTo>
                      <a:pt x="16351" y="2604"/>
                    </a:lnTo>
                    <a:lnTo>
                      <a:pt x="16195" y="2362"/>
                    </a:lnTo>
                    <a:lnTo>
                      <a:pt x="16024" y="2149"/>
                    </a:lnTo>
                    <a:lnTo>
                      <a:pt x="15839" y="1921"/>
                    </a:lnTo>
                    <a:lnTo>
                      <a:pt x="15640" y="1722"/>
                    </a:lnTo>
                    <a:lnTo>
                      <a:pt x="15440" y="1523"/>
                    </a:lnTo>
                    <a:lnTo>
                      <a:pt x="15213" y="1324"/>
                    </a:lnTo>
                    <a:lnTo>
                      <a:pt x="14985" y="1153"/>
                    </a:lnTo>
                    <a:lnTo>
                      <a:pt x="14743" y="982"/>
                    </a:lnTo>
                    <a:lnTo>
                      <a:pt x="14501" y="826"/>
                    </a:lnTo>
                    <a:lnTo>
                      <a:pt x="14231" y="669"/>
                    </a:lnTo>
                    <a:lnTo>
                      <a:pt x="13975" y="541"/>
                    </a:lnTo>
                    <a:lnTo>
                      <a:pt x="13704" y="427"/>
                    </a:lnTo>
                    <a:lnTo>
                      <a:pt x="13434" y="328"/>
                    </a:lnTo>
                    <a:lnTo>
                      <a:pt x="13164" y="242"/>
                    </a:lnTo>
                    <a:lnTo>
                      <a:pt x="12893" y="157"/>
                    </a:lnTo>
                    <a:lnTo>
                      <a:pt x="12609" y="100"/>
                    </a:lnTo>
                    <a:lnTo>
                      <a:pt x="12324" y="57"/>
                    </a:lnTo>
                    <a:lnTo>
                      <a:pt x="12054" y="29"/>
                    </a:lnTo>
                    <a:lnTo>
                      <a:pt x="117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7;p19">
                <a:extLst>
                  <a:ext uri="{FF2B5EF4-FFF2-40B4-BE49-F238E27FC236}">
                    <a16:creationId xmlns:a16="http://schemas.microsoft.com/office/drawing/2014/main" id="{15DF10D0-67F3-1729-5456-0548B37606A9}"/>
                  </a:ext>
                </a:extLst>
              </p:cNvPr>
              <p:cNvSpPr/>
              <p:nvPr/>
            </p:nvSpPr>
            <p:spPr>
              <a:xfrm>
                <a:off x="2421280" y="1708440"/>
                <a:ext cx="318747" cy="96998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29144" extrusionOk="0">
                    <a:moveTo>
                      <a:pt x="4781" y="0"/>
                    </a:moveTo>
                    <a:lnTo>
                      <a:pt x="4539" y="15"/>
                    </a:lnTo>
                    <a:lnTo>
                      <a:pt x="4298" y="29"/>
                    </a:lnTo>
                    <a:lnTo>
                      <a:pt x="4056" y="57"/>
                    </a:lnTo>
                    <a:lnTo>
                      <a:pt x="3828" y="100"/>
                    </a:lnTo>
                    <a:lnTo>
                      <a:pt x="3586" y="157"/>
                    </a:lnTo>
                    <a:lnTo>
                      <a:pt x="3373" y="228"/>
                    </a:lnTo>
                    <a:lnTo>
                      <a:pt x="3145" y="299"/>
                    </a:lnTo>
                    <a:lnTo>
                      <a:pt x="2931" y="385"/>
                    </a:lnTo>
                    <a:lnTo>
                      <a:pt x="2718" y="484"/>
                    </a:lnTo>
                    <a:lnTo>
                      <a:pt x="2505" y="584"/>
                    </a:lnTo>
                    <a:lnTo>
                      <a:pt x="2305" y="698"/>
                    </a:lnTo>
                    <a:lnTo>
                      <a:pt x="2120" y="826"/>
                    </a:lnTo>
                    <a:lnTo>
                      <a:pt x="1921" y="954"/>
                    </a:lnTo>
                    <a:lnTo>
                      <a:pt x="1750" y="1096"/>
                    </a:lnTo>
                    <a:lnTo>
                      <a:pt x="1565" y="1253"/>
                    </a:lnTo>
                    <a:lnTo>
                      <a:pt x="1409" y="1409"/>
                    </a:lnTo>
                    <a:lnTo>
                      <a:pt x="1252" y="1580"/>
                    </a:lnTo>
                    <a:lnTo>
                      <a:pt x="1096" y="1751"/>
                    </a:lnTo>
                    <a:lnTo>
                      <a:pt x="954" y="1936"/>
                    </a:lnTo>
                    <a:lnTo>
                      <a:pt x="825" y="2121"/>
                    </a:lnTo>
                    <a:lnTo>
                      <a:pt x="697" y="2320"/>
                    </a:lnTo>
                    <a:lnTo>
                      <a:pt x="584" y="2519"/>
                    </a:lnTo>
                    <a:lnTo>
                      <a:pt x="470" y="2718"/>
                    </a:lnTo>
                    <a:lnTo>
                      <a:pt x="384" y="2932"/>
                    </a:lnTo>
                    <a:lnTo>
                      <a:pt x="285" y="3145"/>
                    </a:lnTo>
                    <a:lnTo>
                      <a:pt x="214" y="3373"/>
                    </a:lnTo>
                    <a:lnTo>
                      <a:pt x="157" y="3601"/>
                    </a:lnTo>
                    <a:lnTo>
                      <a:pt x="100" y="3828"/>
                    </a:lnTo>
                    <a:lnTo>
                      <a:pt x="57" y="4070"/>
                    </a:lnTo>
                    <a:lnTo>
                      <a:pt x="29" y="4298"/>
                    </a:lnTo>
                    <a:lnTo>
                      <a:pt x="0" y="4540"/>
                    </a:lnTo>
                    <a:lnTo>
                      <a:pt x="0" y="4796"/>
                    </a:lnTo>
                    <a:lnTo>
                      <a:pt x="0" y="24362"/>
                    </a:lnTo>
                    <a:lnTo>
                      <a:pt x="0" y="24604"/>
                    </a:lnTo>
                    <a:lnTo>
                      <a:pt x="29" y="24846"/>
                    </a:lnTo>
                    <a:lnTo>
                      <a:pt x="57" y="25088"/>
                    </a:lnTo>
                    <a:lnTo>
                      <a:pt x="100" y="25330"/>
                    </a:lnTo>
                    <a:lnTo>
                      <a:pt x="157" y="25557"/>
                    </a:lnTo>
                    <a:lnTo>
                      <a:pt x="214" y="25785"/>
                    </a:lnTo>
                    <a:lnTo>
                      <a:pt x="285" y="25998"/>
                    </a:lnTo>
                    <a:lnTo>
                      <a:pt x="384" y="26226"/>
                    </a:lnTo>
                    <a:lnTo>
                      <a:pt x="470" y="26425"/>
                    </a:lnTo>
                    <a:lnTo>
                      <a:pt x="584" y="26639"/>
                    </a:lnTo>
                    <a:lnTo>
                      <a:pt x="697" y="26838"/>
                    </a:lnTo>
                    <a:lnTo>
                      <a:pt x="825" y="27037"/>
                    </a:lnTo>
                    <a:lnTo>
                      <a:pt x="954" y="27222"/>
                    </a:lnTo>
                    <a:lnTo>
                      <a:pt x="1096" y="27407"/>
                    </a:lnTo>
                    <a:lnTo>
                      <a:pt x="1252" y="27578"/>
                    </a:lnTo>
                    <a:lnTo>
                      <a:pt x="1409" y="27749"/>
                    </a:lnTo>
                    <a:lnTo>
                      <a:pt x="1565" y="27905"/>
                    </a:lnTo>
                    <a:lnTo>
                      <a:pt x="1750" y="28048"/>
                    </a:lnTo>
                    <a:lnTo>
                      <a:pt x="1921" y="28190"/>
                    </a:lnTo>
                    <a:lnTo>
                      <a:pt x="2120" y="28332"/>
                    </a:lnTo>
                    <a:lnTo>
                      <a:pt x="2305" y="28446"/>
                    </a:lnTo>
                    <a:lnTo>
                      <a:pt x="2505" y="28574"/>
                    </a:lnTo>
                    <a:lnTo>
                      <a:pt x="2718" y="28674"/>
                    </a:lnTo>
                    <a:lnTo>
                      <a:pt x="2931" y="28773"/>
                    </a:lnTo>
                    <a:lnTo>
                      <a:pt x="3145" y="28859"/>
                    </a:lnTo>
                    <a:lnTo>
                      <a:pt x="3373" y="28930"/>
                    </a:lnTo>
                    <a:lnTo>
                      <a:pt x="3586" y="29001"/>
                    </a:lnTo>
                    <a:lnTo>
                      <a:pt x="3828" y="29044"/>
                    </a:lnTo>
                    <a:lnTo>
                      <a:pt x="4056" y="29086"/>
                    </a:lnTo>
                    <a:lnTo>
                      <a:pt x="4298" y="29129"/>
                    </a:lnTo>
                    <a:lnTo>
                      <a:pt x="4539" y="29143"/>
                    </a:lnTo>
                    <a:lnTo>
                      <a:pt x="5037" y="29143"/>
                    </a:lnTo>
                    <a:lnTo>
                      <a:pt x="5279" y="29129"/>
                    </a:lnTo>
                    <a:lnTo>
                      <a:pt x="5507" y="29086"/>
                    </a:lnTo>
                    <a:lnTo>
                      <a:pt x="5749" y="29044"/>
                    </a:lnTo>
                    <a:lnTo>
                      <a:pt x="5977" y="29001"/>
                    </a:lnTo>
                    <a:lnTo>
                      <a:pt x="6204" y="28930"/>
                    </a:lnTo>
                    <a:lnTo>
                      <a:pt x="6432" y="28859"/>
                    </a:lnTo>
                    <a:lnTo>
                      <a:pt x="6645" y="28773"/>
                    </a:lnTo>
                    <a:lnTo>
                      <a:pt x="6859" y="28674"/>
                    </a:lnTo>
                    <a:lnTo>
                      <a:pt x="7058" y="28574"/>
                    </a:lnTo>
                    <a:lnTo>
                      <a:pt x="7257" y="28446"/>
                    </a:lnTo>
                    <a:lnTo>
                      <a:pt x="7457" y="28332"/>
                    </a:lnTo>
                    <a:lnTo>
                      <a:pt x="7642" y="28190"/>
                    </a:lnTo>
                    <a:lnTo>
                      <a:pt x="7827" y="28048"/>
                    </a:lnTo>
                    <a:lnTo>
                      <a:pt x="7997" y="27905"/>
                    </a:lnTo>
                    <a:lnTo>
                      <a:pt x="8168" y="27749"/>
                    </a:lnTo>
                    <a:lnTo>
                      <a:pt x="8325" y="27578"/>
                    </a:lnTo>
                    <a:lnTo>
                      <a:pt x="8481" y="27407"/>
                    </a:lnTo>
                    <a:lnTo>
                      <a:pt x="8623" y="27222"/>
                    </a:lnTo>
                    <a:lnTo>
                      <a:pt x="8751" y="27037"/>
                    </a:lnTo>
                    <a:lnTo>
                      <a:pt x="8880" y="26838"/>
                    </a:lnTo>
                    <a:lnTo>
                      <a:pt x="8993" y="26639"/>
                    </a:lnTo>
                    <a:lnTo>
                      <a:pt x="9093" y="26425"/>
                    </a:lnTo>
                    <a:lnTo>
                      <a:pt x="9193" y="26226"/>
                    </a:lnTo>
                    <a:lnTo>
                      <a:pt x="9278" y="25998"/>
                    </a:lnTo>
                    <a:lnTo>
                      <a:pt x="9349" y="25785"/>
                    </a:lnTo>
                    <a:lnTo>
                      <a:pt x="9420" y="25557"/>
                    </a:lnTo>
                    <a:lnTo>
                      <a:pt x="9477" y="25330"/>
                    </a:lnTo>
                    <a:lnTo>
                      <a:pt x="9520" y="25088"/>
                    </a:lnTo>
                    <a:lnTo>
                      <a:pt x="9548" y="24846"/>
                    </a:lnTo>
                    <a:lnTo>
                      <a:pt x="9563" y="24604"/>
                    </a:lnTo>
                    <a:lnTo>
                      <a:pt x="9577" y="24362"/>
                    </a:lnTo>
                    <a:lnTo>
                      <a:pt x="9577" y="4796"/>
                    </a:lnTo>
                    <a:lnTo>
                      <a:pt x="9563" y="4540"/>
                    </a:lnTo>
                    <a:lnTo>
                      <a:pt x="9548" y="4298"/>
                    </a:lnTo>
                    <a:lnTo>
                      <a:pt x="9520" y="4070"/>
                    </a:lnTo>
                    <a:lnTo>
                      <a:pt x="9477" y="3828"/>
                    </a:lnTo>
                    <a:lnTo>
                      <a:pt x="9420" y="3601"/>
                    </a:lnTo>
                    <a:lnTo>
                      <a:pt x="9349" y="3373"/>
                    </a:lnTo>
                    <a:lnTo>
                      <a:pt x="9278" y="3145"/>
                    </a:lnTo>
                    <a:lnTo>
                      <a:pt x="9193" y="2932"/>
                    </a:lnTo>
                    <a:lnTo>
                      <a:pt x="9093" y="2718"/>
                    </a:lnTo>
                    <a:lnTo>
                      <a:pt x="8993" y="2519"/>
                    </a:lnTo>
                    <a:lnTo>
                      <a:pt x="8880" y="2320"/>
                    </a:lnTo>
                    <a:lnTo>
                      <a:pt x="8751" y="2121"/>
                    </a:lnTo>
                    <a:lnTo>
                      <a:pt x="8623" y="1936"/>
                    </a:lnTo>
                    <a:lnTo>
                      <a:pt x="8481" y="1751"/>
                    </a:lnTo>
                    <a:lnTo>
                      <a:pt x="8325" y="1580"/>
                    </a:lnTo>
                    <a:lnTo>
                      <a:pt x="8168" y="1409"/>
                    </a:lnTo>
                    <a:lnTo>
                      <a:pt x="7997" y="1253"/>
                    </a:lnTo>
                    <a:lnTo>
                      <a:pt x="7827" y="1096"/>
                    </a:lnTo>
                    <a:lnTo>
                      <a:pt x="7642" y="954"/>
                    </a:lnTo>
                    <a:lnTo>
                      <a:pt x="7457" y="826"/>
                    </a:lnTo>
                    <a:lnTo>
                      <a:pt x="7257" y="698"/>
                    </a:lnTo>
                    <a:lnTo>
                      <a:pt x="7058" y="584"/>
                    </a:lnTo>
                    <a:lnTo>
                      <a:pt x="6859" y="484"/>
                    </a:lnTo>
                    <a:lnTo>
                      <a:pt x="6645" y="385"/>
                    </a:lnTo>
                    <a:lnTo>
                      <a:pt x="6432" y="299"/>
                    </a:lnTo>
                    <a:lnTo>
                      <a:pt x="6204" y="228"/>
                    </a:lnTo>
                    <a:lnTo>
                      <a:pt x="5977" y="157"/>
                    </a:lnTo>
                    <a:lnTo>
                      <a:pt x="5749" y="100"/>
                    </a:lnTo>
                    <a:lnTo>
                      <a:pt x="5507" y="57"/>
                    </a:lnTo>
                    <a:lnTo>
                      <a:pt x="5279" y="29"/>
                    </a:lnTo>
                    <a:lnTo>
                      <a:pt x="5037" y="15"/>
                    </a:lnTo>
                    <a:lnTo>
                      <a:pt x="47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08;p19">
                <a:extLst>
                  <a:ext uri="{FF2B5EF4-FFF2-40B4-BE49-F238E27FC236}">
                    <a16:creationId xmlns:a16="http://schemas.microsoft.com/office/drawing/2014/main" id="{31F24075-B4E1-320D-08E7-F8EADA92A53D}"/>
                  </a:ext>
                </a:extLst>
              </p:cNvPr>
              <p:cNvSpPr/>
              <p:nvPr/>
            </p:nvSpPr>
            <p:spPr>
              <a:xfrm>
                <a:off x="2728090" y="1736364"/>
                <a:ext cx="287062" cy="785301"/>
              </a:xfrm>
              <a:custGeom>
                <a:avLst/>
                <a:gdLst/>
                <a:ahLst/>
                <a:cxnLst/>
                <a:rect l="l" t="t" r="r" b="b"/>
                <a:pathLst>
                  <a:path w="8625" h="23595" extrusionOk="0">
                    <a:moveTo>
                      <a:pt x="3885" y="1"/>
                    </a:moveTo>
                    <a:lnTo>
                      <a:pt x="3672" y="15"/>
                    </a:lnTo>
                    <a:lnTo>
                      <a:pt x="3473" y="44"/>
                    </a:lnTo>
                    <a:lnTo>
                      <a:pt x="3274" y="86"/>
                    </a:lnTo>
                    <a:lnTo>
                      <a:pt x="3074" y="129"/>
                    </a:lnTo>
                    <a:lnTo>
                      <a:pt x="2875" y="186"/>
                    </a:lnTo>
                    <a:lnTo>
                      <a:pt x="2690" y="243"/>
                    </a:lnTo>
                    <a:lnTo>
                      <a:pt x="2505" y="314"/>
                    </a:lnTo>
                    <a:lnTo>
                      <a:pt x="2320" y="399"/>
                    </a:lnTo>
                    <a:lnTo>
                      <a:pt x="2149" y="485"/>
                    </a:lnTo>
                    <a:lnTo>
                      <a:pt x="1979" y="584"/>
                    </a:lnTo>
                    <a:lnTo>
                      <a:pt x="1808" y="698"/>
                    </a:lnTo>
                    <a:lnTo>
                      <a:pt x="1651" y="812"/>
                    </a:lnTo>
                    <a:lnTo>
                      <a:pt x="1495" y="926"/>
                    </a:lnTo>
                    <a:lnTo>
                      <a:pt x="1353" y="1054"/>
                    </a:lnTo>
                    <a:lnTo>
                      <a:pt x="1210" y="1196"/>
                    </a:lnTo>
                    <a:lnTo>
                      <a:pt x="1068" y="1339"/>
                    </a:lnTo>
                    <a:lnTo>
                      <a:pt x="940" y="1481"/>
                    </a:lnTo>
                    <a:lnTo>
                      <a:pt x="826" y="1637"/>
                    </a:lnTo>
                    <a:lnTo>
                      <a:pt x="712" y="1794"/>
                    </a:lnTo>
                    <a:lnTo>
                      <a:pt x="598" y="1965"/>
                    </a:lnTo>
                    <a:lnTo>
                      <a:pt x="499" y="2135"/>
                    </a:lnTo>
                    <a:lnTo>
                      <a:pt x="413" y="2306"/>
                    </a:lnTo>
                    <a:lnTo>
                      <a:pt x="328" y="2491"/>
                    </a:lnTo>
                    <a:lnTo>
                      <a:pt x="257" y="2676"/>
                    </a:lnTo>
                    <a:lnTo>
                      <a:pt x="186" y="2875"/>
                    </a:lnTo>
                    <a:lnTo>
                      <a:pt x="143" y="3060"/>
                    </a:lnTo>
                    <a:lnTo>
                      <a:pt x="86" y="3260"/>
                    </a:lnTo>
                    <a:lnTo>
                      <a:pt x="58" y="3459"/>
                    </a:lnTo>
                    <a:lnTo>
                      <a:pt x="29" y="3658"/>
                    </a:lnTo>
                    <a:lnTo>
                      <a:pt x="15" y="3871"/>
                    </a:lnTo>
                    <a:lnTo>
                      <a:pt x="1" y="4085"/>
                    </a:lnTo>
                    <a:lnTo>
                      <a:pt x="1" y="19510"/>
                    </a:lnTo>
                    <a:lnTo>
                      <a:pt x="15" y="19724"/>
                    </a:lnTo>
                    <a:lnTo>
                      <a:pt x="29" y="19937"/>
                    </a:lnTo>
                    <a:lnTo>
                      <a:pt x="58" y="20136"/>
                    </a:lnTo>
                    <a:lnTo>
                      <a:pt x="86" y="20335"/>
                    </a:lnTo>
                    <a:lnTo>
                      <a:pt x="143" y="20535"/>
                    </a:lnTo>
                    <a:lnTo>
                      <a:pt x="186" y="20720"/>
                    </a:lnTo>
                    <a:lnTo>
                      <a:pt x="257" y="20919"/>
                    </a:lnTo>
                    <a:lnTo>
                      <a:pt x="328" y="21104"/>
                    </a:lnTo>
                    <a:lnTo>
                      <a:pt x="413" y="21275"/>
                    </a:lnTo>
                    <a:lnTo>
                      <a:pt x="499" y="21460"/>
                    </a:lnTo>
                    <a:lnTo>
                      <a:pt x="598" y="21630"/>
                    </a:lnTo>
                    <a:lnTo>
                      <a:pt x="712" y="21801"/>
                    </a:lnTo>
                    <a:lnTo>
                      <a:pt x="826" y="21958"/>
                    </a:lnTo>
                    <a:lnTo>
                      <a:pt x="940" y="22114"/>
                    </a:lnTo>
                    <a:lnTo>
                      <a:pt x="1068" y="22257"/>
                    </a:lnTo>
                    <a:lnTo>
                      <a:pt x="1210" y="22399"/>
                    </a:lnTo>
                    <a:lnTo>
                      <a:pt x="1353" y="22541"/>
                    </a:lnTo>
                    <a:lnTo>
                      <a:pt x="1495" y="22669"/>
                    </a:lnTo>
                    <a:lnTo>
                      <a:pt x="1651" y="22783"/>
                    </a:lnTo>
                    <a:lnTo>
                      <a:pt x="1808" y="22897"/>
                    </a:lnTo>
                    <a:lnTo>
                      <a:pt x="1979" y="23011"/>
                    </a:lnTo>
                    <a:lnTo>
                      <a:pt x="2149" y="23110"/>
                    </a:lnTo>
                    <a:lnTo>
                      <a:pt x="2320" y="23196"/>
                    </a:lnTo>
                    <a:lnTo>
                      <a:pt x="2505" y="23281"/>
                    </a:lnTo>
                    <a:lnTo>
                      <a:pt x="2690" y="23352"/>
                    </a:lnTo>
                    <a:lnTo>
                      <a:pt x="2875" y="23409"/>
                    </a:lnTo>
                    <a:lnTo>
                      <a:pt x="3074" y="23466"/>
                    </a:lnTo>
                    <a:lnTo>
                      <a:pt x="3274" y="23509"/>
                    </a:lnTo>
                    <a:lnTo>
                      <a:pt x="3473" y="23551"/>
                    </a:lnTo>
                    <a:lnTo>
                      <a:pt x="3672" y="23580"/>
                    </a:lnTo>
                    <a:lnTo>
                      <a:pt x="3885" y="23594"/>
                    </a:lnTo>
                    <a:lnTo>
                      <a:pt x="4754" y="23594"/>
                    </a:lnTo>
                    <a:lnTo>
                      <a:pt x="4953" y="23580"/>
                    </a:lnTo>
                    <a:lnTo>
                      <a:pt x="5166" y="23551"/>
                    </a:lnTo>
                    <a:lnTo>
                      <a:pt x="5365" y="23509"/>
                    </a:lnTo>
                    <a:lnTo>
                      <a:pt x="5565" y="23466"/>
                    </a:lnTo>
                    <a:lnTo>
                      <a:pt x="5750" y="23409"/>
                    </a:lnTo>
                    <a:lnTo>
                      <a:pt x="5949" y="23352"/>
                    </a:lnTo>
                    <a:lnTo>
                      <a:pt x="6134" y="23281"/>
                    </a:lnTo>
                    <a:lnTo>
                      <a:pt x="6305" y="23196"/>
                    </a:lnTo>
                    <a:lnTo>
                      <a:pt x="6490" y="23110"/>
                    </a:lnTo>
                    <a:lnTo>
                      <a:pt x="6660" y="23011"/>
                    </a:lnTo>
                    <a:lnTo>
                      <a:pt x="6817" y="22897"/>
                    </a:lnTo>
                    <a:lnTo>
                      <a:pt x="6988" y="22783"/>
                    </a:lnTo>
                    <a:lnTo>
                      <a:pt x="7130" y="22669"/>
                    </a:lnTo>
                    <a:lnTo>
                      <a:pt x="7286" y="22541"/>
                    </a:lnTo>
                    <a:lnTo>
                      <a:pt x="7429" y="22399"/>
                    </a:lnTo>
                    <a:lnTo>
                      <a:pt x="7557" y="22257"/>
                    </a:lnTo>
                    <a:lnTo>
                      <a:pt x="7685" y="22114"/>
                    </a:lnTo>
                    <a:lnTo>
                      <a:pt x="7813" y="21958"/>
                    </a:lnTo>
                    <a:lnTo>
                      <a:pt x="7927" y="21801"/>
                    </a:lnTo>
                    <a:lnTo>
                      <a:pt x="8026" y="21630"/>
                    </a:lnTo>
                    <a:lnTo>
                      <a:pt x="8126" y="21460"/>
                    </a:lnTo>
                    <a:lnTo>
                      <a:pt x="8226" y="21275"/>
                    </a:lnTo>
                    <a:lnTo>
                      <a:pt x="8311" y="21104"/>
                    </a:lnTo>
                    <a:lnTo>
                      <a:pt x="8382" y="20919"/>
                    </a:lnTo>
                    <a:lnTo>
                      <a:pt x="8439" y="20720"/>
                    </a:lnTo>
                    <a:lnTo>
                      <a:pt x="8496" y="20535"/>
                    </a:lnTo>
                    <a:lnTo>
                      <a:pt x="8539" y="20335"/>
                    </a:lnTo>
                    <a:lnTo>
                      <a:pt x="8581" y="20136"/>
                    </a:lnTo>
                    <a:lnTo>
                      <a:pt x="8610" y="19937"/>
                    </a:lnTo>
                    <a:lnTo>
                      <a:pt x="8624" y="19724"/>
                    </a:lnTo>
                    <a:lnTo>
                      <a:pt x="8624" y="19510"/>
                    </a:lnTo>
                    <a:lnTo>
                      <a:pt x="8624" y="4085"/>
                    </a:lnTo>
                    <a:lnTo>
                      <a:pt x="8624" y="3871"/>
                    </a:lnTo>
                    <a:lnTo>
                      <a:pt x="8610" y="3658"/>
                    </a:lnTo>
                    <a:lnTo>
                      <a:pt x="8581" y="3459"/>
                    </a:lnTo>
                    <a:lnTo>
                      <a:pt x="8539" y="3260"/>
                    </a:lnTo>
                    <a:lnTo>
                      <a:pt x="8496" y="3060"/>
                    </a:lnTo>
                    <a:lnTo>
                      <a:pt x="8439" y="2875"/>
                    </a:lnTo>
                    <a:lnTo>
                      <a:pt x="8382" y="2676"/>
                    </a:lnTo>
                    <a:lnTo>
                      <a:pt x="8311" y="2491"/>
                    </a:lnTo>
                    <a:lnTo>
                      <a:pt x="8226" y="2306"/>
                    </a:lnTo>
                    <a:lnTo>
                      <a:pt x="8126" y="2135"/>
                    </a:lnTo>
                    <a:lnTo>
                      <a:pt x="8026" y="1965"/>
                    </a:lnTo>
                    <a:lnTo>
                      <a:pt x="7927" y="1794"/>
                    </a:lnTo>
                    <a:lnTo>
                      <a:pt x="7813" y="1637"/>
                    </a:lnTo>
                    <a:lnTo>
                      <a:pt x="7685" y="1481"/>
                    </a:lnTo>
                    <a:lnTo>
                      <a:pt x="7557" y="1339"/>
                    </a:lnTo>
                    <a:lnTo>
                      <a:pt x="7429" y="1196"/>
                    </a:lnTo>
                    <a:lnTo>
                      <a:pt x="7286" y="1054"/>
                    </a:lnTo>
                    <a:lnTo>
                      <a:pt x="7130" y="926"/>
                    </a:lnTo>
                    <a:lnTo>
                      <a:pt x="6988" y="812"/>
                    </a:lnTo>
                    <a:lnTo>
                      <a:pt x="6817" y="698"/>
                    </a:lnTo>
                    <a:lnTo>
                      <a:pt x="6660" y="584"/>
                    </a:lnTo>
                    <a:lnTo>
                      <a:pt x="6490" y="485"/>
                    </a:lnTo>
                    <a:lnTo>
                      <a:pt x="6305" y="399"/>
                    </a:lnTo>
                    <a:lnTo>
                      <a:pt x="6134" y="314"/>
                    </a:lnTo>
                    <a:lnTo>
                      <a:pt x="5949" y="243"/>
                    </a:lnTo>
                    <a:lnTo>
                      <a:pt x="5750" y="186"/>
                    </a:lnTo>
                    <a:lnTo>
                      <a:pt x="5565" y="129"/>
                    </a:lnTo>
                    <a:lnTo>
                      <a:pt x="5365" y="86"/>
                    </a:lnTo>
                    <a:lnTo>
                      <a:pt x="5166" y="44"/>
                    </a:lnTo>
                    <a:lnTo>
                      <a:pt x="4953" y="15"/>
                    </a:lnTo>
                    <a:lnTo>
                      <a:pt x="4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509;p19">
                <a:extLst>
                  <a:ext uri="{FF2B5EF4-FFF2-40B4-BE49-F238E27FC236}">
                    <a16:creationId xmlns:a16="http://schemas.microsoft.com/office/drawing/2014/main" id="{FD856B7A-43D2-E214-BA10-E59DB64C8185}"/>
                  </a:ext>
                </a:extLst>
              </p:cNvPr>
              <p:cNvSpPr/>
              <p:nvPr/>
            </p:nvSpPr>
            <p:spPr>
              <a:xfrm>
                <a:off x="2515037" y="2151728"/>
                <a:ext cx="116056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10346" extrusionOk="0">
                    <a:moveTo>
                      <a:pt x="1566" y="1"/>
                    </a:moveTo>
                    <a:lnTo>
                      <a:pt x="1395" y="29"/>
                    </a:lnTo>
                    <a:lnTo>
                      <a:pt x="1224" y="72"/>
                    </a:lnTo>
                    <a:lnTo>
                      <a:pt x="1068" y="129"/>
                    </a:lnTo>
                    <a:lnTo>
                      <a:pt x="911" y="214"/>
                    </a:lnTo>
                    <a:lnTo>
                      <a:pt x="769" y="299"/>
                    </a:lnTo>
                    <a:lnTo>
                      <a:pt x="641" y="399"/>
                    </a:lnTo>
                    <a:lnTo>
                      <a:pt x="513" y="513"/>
                    </a:lnTo>
                    <a:lnTo>
                      <a:pt x="399" y="627"/>
                    </a:lnTo>
                    <a:lnTo>
                      <a:pt x="299" y="769"/>
                    </a:lnTo>
                    <a:lnTo>
                      <a:pt x="214" y="911"/>
                    </a:lnTo>
                    <a:lnTo>
                      <a:pt x="143" y="1068"/>
                    </a:lnTo>
                    <a:lnTo>
                      <a:pt x="86" y="1224"/>
                    </a:lnTo>
                    <a:lnTo>
                      <a:pt x="43" y="1381"/>
                    </a:lnTo>
                    <a:lnTo>
                      <a:pt x="15" y="1566"/>
                    </a:lnTo>
                    <a:lnTo>
                      <a:pt x="1" y="1737"/>
                    </a:lnTo>
                    <a:lnTo>
                      <a:pt x="1" y="8610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2"/>
                    </a:lnTo>
                    <a:lnTo>
                      <a:pt x="143" y="9278"/>
                    </a:lnTo>
                    <a:lnTo>
                      <a:pt x="214" y="9435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7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51" y="10346"/>
                    </a:lnTo>
                    <a:lnTo>
                      <a:pt x="1922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20" y="10203"/>
                    </a:lnTo>
                    <a:lnTo>
                      <a:pt x="2576" y="10132"/>
                    </a:lnTo>
                    <a:lnTo>
                      <a:pt x="2719" y="10047"/>
                    </a:lnTo>
                    <a:lnTo>
                      <a:pt x="2847" y="9947"/>
                    </a:lnTo>
                    <a:lnTo>
                      <a:pt x="2975" y="9833"/>
                    </a:lnTo>
                    <a:lnTo>
                      <a:pt x="3089" y="9705"/>
                    </a:lnTo>
                    <a:lnTo>
                      <a:pt x="3188" y="9577"/>
                    </a:lnTo>
                    <a:lnTo>
                      <a:pt x="3273" y="9435"/>
                    </a:lnTo>
                    <a:lnTo>
                      <a:pt x="3345" y="9278"/>
                    </a:lnTo>
                    <a:lnTo>
                      <a:pt x="3402" y="9122"/>
                    </a:lnTo>
                    <a:lnTo>
                      <a:pt x="3444" y="8951"/>
                    </a:lnTo>
                    <a:lnTo>
                      <a:pt x="3473" y="8780"/>
                    </a:lnTo>
                    <a:lnTo>
                      <a:pt x="3487" y="8610"/>
                    </a:lnTo>
                    <a:lnTo>
                      <a:pt x="3487" y="1737"/>
                    </a:lnTo>
                    <a:lnTo>
                      <a:pt x="3473" y="1566"/>
                    </a:lnTo>
                    <a:lnTo>
                      <a:pt x="3444" y="1381"/>
                    </a:lnTo>
                    <a:lnTo>
                      <a:pt x="3402" y="1224"/>
                    </a:lnTo>
                    <a:lnTo>
                      <a:pt x="3345" y="1068"/>
                    </a:lnTo>
                    <a:lnTo>
                      <a:pt x="3273" y="911"/>
                    </a:lnTo>
                    <a:lnTo>
                      <a:pt x="3188" y="769"/>
                    </a:lnTo>
                    <a:lnTo>
                      <a:pt x="3089" y="627"/>
                    </a:lnTo>
                    <a:lnTo>
                      <a:pt x="2975" y="513"/>
                    </a:lnTo>
                    <a:lnTo>
                      <a:pt x="2847" y="399"/>
                    </a:lnTo>
                    <a:lnTo>
                      <a:pt x="2719" y="299"/>
                    </a:lnTo>
                    <a:lnTo>
                      <a:pt x="2576" y="214"/>
                    </a:lnTo>
                    <a:lnTo>
                      <a:pt x="2420" y="129"/>
                    </a:lnTo>
                    <a:lnTo>
                      <a:pt x="2263" y="72"/>
                    </a:lnTo>
                    <a:lnTo>
                      <a:pt x="2092" y="29"/>
                    </a:lnTo>
                    <a:lnTo>
                      <a:pt x="1922" y="1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510;p19">
                <a:extLst>
                  <a:ext uri="{FF2B5EF4-FFF2-40B4-BE49-F238E27FC236}">
                    <a16:creationId xmlns:a16="http://schemas.microsoft.com/office/drawing/2014/main" id="{4F317A0C-BBA3-9C2D-D3E3-F1BCEE75B79D}"/>
                  </a:ext>
                </a:extLst>
              </p:cNvPr>
              <p:cNvSpPr/>
              <p:nvPr/>
            </p:nvSpPr>
            <p:spPr>
              <a:xfrm>
                <a:off x="1989808" y="2335979"/>
                <a:ext cx="206518" cy="262399"/>
              </a:xfrm>
              <a:custGeom>
                <a:avLst/>
                <a:gdLst/>
                <a:ahLst/>
                <a:cxnLst/>
                <a:rect l="l" t="t" r="r" b="b"/>
                <a:pathLst>
                  <a:path w="6205" h="7884" extrusionOk="0">
                    <a:moveTo>
                      <a:pt x="4398" y="0"/>
                    </a:moveTo>
                    <a:lnTo>
                      <a:pt x="4241" y="28"/>
                    </a:lnTo>
                    <a:lnTo>
                      <a:pt x="4070" y="57"/>
                    </a:lnTo>
                    <a:lnTo>
                      <a:pt x="3914" y="100"/>
                    </a:lnTo>
                    <a:lnTo>
                      <a:pt x="3757" y="157"/>
                    </a:lnTo>
                    <a:lnTo>
                      <a:pt x="3601" y="228"/>
                    </a:lnTo>
                    <a:lnTo>
                      <a:pt x="3459" y="327"/>
                    </a:lnTo>
                    <a:lnTo>
                      <a:pt x="3330" y="427"/>
                    </a:lnTo>
                    <a:lnTo>
                      <a:pt x="3202" y="541"/>
                    </a:lnTo>
                    <a:lnTo>
                      <a:pt x="3089" y="683"/>
                    </a:lnTo>
                    <a:lnTo>
                      <a:pt x="2989" y="825"/>
                    </a:lnTo>
                    <a:lnTo>
                      <a:pt x="257" y="5222"/>
                    </a:lnTo>
                    <a:lnTo>
                      <a:pt x="171" y="5379"/>
                    </a:lnTo>
                    <a:lnTo>
                      <a:pt x="100" y="5535"/>
                    </a:lnTo>
                    <a:lnTo>
                      <a:pt x="58" y="5706"/>
                    </a:lnTo>
                    <a:lnTo>
                      <a:pt x="15" y="5863"/>
                    </a:lnTo>
                    <a:lnTo>
                      <a:pt x="1" y="6033"/>
                    </a:lnTo>
                    <a:lnTo>
                      <a:pt x="1" y="6204"/>
                    </a:lnTo>
                    <a:lnTo>
                      <a:pt x="15" y="6375"/>
                    </a:lnTo>
                    <a:lnTo>
                      <a:pt x="43" y="6532"/>
                    </a:lnTo>
                    <a:lnTo>
                      <a:pt x="86" y="6702"/>
                    </a:lnTo>
                    <a:lnTo>
                      <a:pt x="157" y="6859"/>
                    </a:lnTo>
                    <a:lnTo>
                      <a:pt x="228" y="7001"/>
                    </a:lnTo>
                    <a:lnTo>
                      <a:pt x="314" y="7143"/>
                    </a:lnTo>
                    <a:lnTo>
                      <a:pt x="428" y="7286"/>
                    </a:lnTo>
                    <a:lnTo>
                      <a:pt x="541" y="7400"/>
                    </a:lnTo>
                    <a:lnTo>
                      <a:pt x="669" y="7513"/>
                    </a:lnTo>
                    <a:lnTo>
                      <a:pt x="826" y="7613"/>
                    </a:lnTo>
                    <a:lnTo>
                      <a:pt x="968" y="7698"/>
                    </a:lnTo>
                    <a:lnTo>
                      <a:pt x="1139" y="7770"/>
                    </a:lnTo>
                    <a:lnTo>
                      <a:pt x="1296" y="7826"/>
                    </a:lnTo>
                    <a:lnTo>
                      <a:pt x="1466" y="7855"/>
                    </a:lnTo>
                    <a:lnTo>
                      <a:pt x="1637" y="7869"/>
                    </a:lnTo>
                    <a:lnTo>
                      <a:pt x="1808" y="7883"/>
                    </a:lnTo>
                    <a:lnTo>
                      <a:pt x="1964" y="7869"/>
                    </a:lnTo>
                    <a:lnTo>
                      <a:pt x="2135" y="7826"/>
                    </a:lnTo>
                    <a:lnTo>
                      <a:pt x="2292" y="7784"/>
                    </a:lnTo>
                    <a:lnTo>
                      <a:pt x="2448" y="7727"/>
                    </a:lnTo>
                    <a:lnTo>
                      <a:pt x="2605" y="7656"/>
                    </a:lnTo>
                    <a:lnTo>
                      <a:pt x="2747" y="7556"/>
                    </a:lnTo>
                    <a:lnTo>
                      <a:pt x="2875" y="7456"/>
                    </a:lnTo>
                    <a:lnTo>
                      <a:pt x="3003" y="7343"/>
                    </a:lnTo>
                    <a:lnTo>
                      <a:pt x="3117" y="7200"/>
                    </a:lnTo>
                    <a:lnTo>
                      <a:pt x="3217" y="7058"/>
                    </a:lnTo>
                    <a:lnTo>
                      <a:pt x="5949" y="2661"/>
                    </a:lnTo>
                    <a:lnTo>
                      <a:pt x="6034" y="2504"/>
                    </a:lnTo>
                    <a:lnTo>
                      <a:pt x="6105" y="2348"/>
                    </a:lnTo>
                    <a:lnTo>
                      <a:pt x="6148" y="2177"/>
                    </a:lnTo>
                    <a:lnTo>
                      <a:pt x="6191" y="2021"/>
                    </a:lnTo>
                    <a:lnTo>
                      <a:pt x="6205" y="1850"/>
                    </a:lnTo>
                    <a:lnTo>
                      <a:pt x="6205" y="1679"/>
                    </a:lnTo>
                    <a:lnTo>
                      <a:pt x="6191" y="1508"/>
                    </a:lnTo>
                    <a:lnTo>
                      <a:pt x="6162" y="1352"/>
                    </a:lnTo>
                    <a:lnTo>
                      <a:pt x="6120" y="1181"/>
                    </a:lnTo>
                    <a:lnTo>
                      <a:pt x="6048" y="1025"/>
                    </a:lnTo>
                    <a:lnTo>
                      <a:pt x="5977" y="882"/>
                    </a:lnTo>
                    <a:lnTo>
                      <a:pt x="5892" y="740"/>
                    </a:lnTo>
                    <a:lnTo>
                      <a:pt x="5778" y="598"/>
                    </a:lnTo>
                    <a:lnTo>
                      <a:pt x="5664" y="484"/>
                    </a:lnTo>
                    <a:lnTo>
                      <a:pt x="5536" y="370"/>
                    </a:lnTo>
                    <a:lnTo>
                      <a:pt x="5380" y="270"/>
                    </a:lnTo>
                    <a:lnTo>
                      <a:pt x="5223" y="185"/>
                    </a:lnTo>
                    <a:lnTo>
                      <a:pt x="5067" y="114"/>
                    </a:lnTo>
                    <a:lnTo>
                      <a:pt x="4910" y="57"/>
                    </a:lnTo>
                    <a:lnTo>
                      <a:pt x="4739" y="28"/>
                    </a:lnTo>
                    <a:lnTo>
                      <a:pt x="4568" y="14"/>
                    </a:lnTo>
                    <a:lnTo>
                      <a:pt x="4398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511;p19">
                <a:extLst>
                  <a:ext uri="{FF2B5EF4-FFF2-40B4-BE49-F238E27FC236}">
                    <a16:creationId xmlns:a16="http://schemas.microsoft.com/office/drawing/2014/main" id="{510A3B7C-AA4E-B888-6B07-F3B4C913F27C}"/>
                  </a:ext>
                </a:extLst>
              </p:cNvPr>
              <p:cNvSpPr/>
              <p:nvPr/>
            </p:nvSpPr>
            <p:spPr>
              <a:xfrm>
                <a:off x="2813825" y="2099175"/>
                <a:ext cx="115590" cy="344341"/>
              </a:xfrm>
              <a:custGeom>
                <a:avLst/>
                <a:gdLst/>
                <a:ahLst/>
                <a:cxnLst/>
                <a:rect l="l" t="t" r="r" b="b"/>
                <a:pathLst>
                  <a:path w="3473" h="10346" extrusionOk="0">
                    <a:moveTo>
                      <a:pt x="1566" y="0"/>
                    </a:moveTo>
                    <a:lnTo>
                      <a:pt x="1395" y="28"/>
                    </a:lnTo>
                    <a:lnTo>
                      <a:pt x="1224" y="71"/>
                    </a:lnTo>
                    <a:lnTo>
                      <a:pt x="1068" y="128"/>
                    </a:lnTo>
                    <a:lnTo>
                      <a:pt x="911" y="213"/>
                    </a:lnTo>
                    <a:lnTo>
                      <a:pt x="769" y="299"/>
                    </a:lnTo>
                    <a:lnTo>
                      <a:pt x="641" y="398"/>
                    </a:lnTo>
                    <a:lnTo>
                      <a:pt x="513" y="512"/>
                    </a:lnTo>
                    <a:lnTo>
                      <a:pt x="399" y="626"/>
                    </a:lnTo>
                    <a:lnTo>
                      <a:pt x="299" y="768"/>
                    </a:lnTo>
                    <a:lnTo>
                      <a:pt x="214" y="911"/>
                    </a:lnTo>
                    <a:lnTo>
                      <a:pt x="143" y="1067"/>
                    </a:lnTo>
                    <a:lnTo>
                      <a:pt x="86" y="1224"/>
                    </a:lnTo>
                    <a:lnTo>
                      <a:pt x="43" y="1380"/>
                    </a:lnTo>
                    <a:lnTo>
                      <a:pt x="15" y="1565"/>
                    </a:lnTo>
                    <a:lnTo>
                      <a:pt x="0" y="1736"/>
                    </a:lnTo>
                    <a:lnTo>
                      <a:pt x="0" y="8609"/>
                    </a:lnTo>
                    <a:lnTo>
                      <a:pt x="15" y="8780"/>
                    </a:lnTo>
                    <a:lnTo>
                      <a:pt x="43" y="8951"/>
                    </a:lnTo>
                    <a:lnTo>
                      <a:pt x="86" y="9121"/>
                    </a:lnTo>
                    <a:lnTo>
                      <a:pt x="143" y="9278"/>
                    </a:lnTo>
                    <a:lnTo>
                      <a:pt x="214" y="9434"/>
                    </a:lnTo>
                    <a:lnTo>
                      <a:pt x="299" y="9577"/>
                    </a:lnTo>
                    <a:lnTo>
                      <a:pt x="399" y="9705"/>
                    </a:lnTo>
                    <a:lnTo>
                      <a:pt x="513" y="9833"/>
                    </a:lnTo>
                    <a:lnTo>
                      <a:pt x="641" y="9947"/>
                    </a:lnTo>
                    <a:lnTo>
                      <a:pt x="769" y="10046"/>
                    </a:lnTo>
                    <a:lnTo>
                      <a:pt x="911" y="10132"/>
                    </a:lnTo>
                    <a:lnTo>
                      <a:pt x="1068" y="10203"/>
                    </a:lnTo>
                    <a:lnTo>
                      <a:pt x="1224" y="10260"/>
                    </a:lnTo>
                    <a:lnTo>
                      <a:pt x="1395" y="10303"/>
                    </a:lnTo>
                    <a:lnTo>
                      <a:pt x="1566" y="10331"/>
                    </a:lnTo>
                    <a:lnTo>
                      <a:pt x="1736" y="10345"/>
                    </a:lnTo>
                    <a:lnTo>
                      <a:pt x="1921" y="10331"/>
                    </a:lnTo>
                    <a:lnTo>
                      <a:pt x="2092" y="10303"/>
                    </a:lnTo>
                    <a:lnTo>
                      <a:pt x="2263" y="10260"/>
                    </a:lnTo>
                    <a:lnTo>
                      <a:pt x="2419" y="10203"/>
                    </a:lnTo>
                    <a:lnTo>
                      <a:pt x="2562" y="10132"/>
                    </a:lnTo>
                    <a:lnTo>
                      <a:pt x="2704" y="10046"/>
                    </a:lnTo>
                    <a:lnTo>
                      <a:pt x="2846" y="9947"/>
                    </a:lnTo>
                    <a:lnTo>
                      <a:pt x="2974" y="9833"/>
                    </a:lnTo>
                    <a:lnTo>
                      <a:pt x="3088" y="9705"/>
                    </a:lnTo>
                    <a:lnTo>
                      <a:pt x="3188" y="9577"/>
                    </a:lnTo>
                    <a:lnTo>
                      <a:pt x="3273" y="9434"/>
                    </a:lnTo>
                    <a:lnTo>
                      <a:pt x="3344" y="9278"/>
                    </a:lnTo>
                    <a:lnTo>
                      <a:pt x="3401" y="9121"/>
                    </a:lnTo>
                    <a:lnTo>
                      <a:pt x="3444" y="8951"/>
                    </a:lnTo>
                    <a:lnTo>
                      <a:pt x="3472" y="8780"/>
                    </a:lnTo>
                    <a:lnTo>
                      <a:pt x="3472" y="8609"/>
                    </a:lnTo>
                    <a:lnTo>
                      <a:pt x="3472" y="1736"/>
                    </a:lnTo>
                    <a:lnTo>
                      <a:pt x="3472" y="1565"/>
                    </a:lnTo>
                    <a:lnTo>
                      <a:pt x="3444" y="1380"/>
                    </a:lnTo>
                    <a:lnTo>
                      <a:pt x="3401" y="1224"/>
                    </a:lnTo>
                    <a:lnTo>
                      <a:pt x="3344" y="1067"/>
                    </a:lnTo>
                    <a:lnTo>
                      <a:pt x="3273" y="911"/>
                    </a:lnTo>
                    <a:lnTo>
                      <a:pt x="3188" y="768"/>
                    </a:lnTo>
                    <a:lnTo>
                      <a:pt x="3088" y="626"/>
                    </a:lnTo>
                    <a:lnTo>
                      <a:pt x="2974" y="512"/>
                    </a:lnTo>
                    <a:lnTo>
                      <a:pt x="2846" y="398"/>
                    </a:lnTo>
                    <a:lnTo>
                      <a:pt x="2704" y="299"/>
                    </a:lnTo>
                    <a:lnTo>
                      <a:pt x="2562" y="213"/>
                    </a:lnTo>
                    <a:lnTo>
                      <a:pt x="2419" y="128"/>
                    </a:lnTo>
                    <a:lnTo>
                      <a:pt x="2263" y="71"/>
                    </a:lnTo>
                    <a:lnTo>
                      <a:pt x="2092" y="28"/>
                    </a:lnTo>
                    <a:lnTo>
                      <a:pt x="1921" y="0"/>
                    </a:lnTo>
                    <a:close/>
                  </a:path>
                </a:pathLst>
              </a:custGeom>
              <a:solidFill>
                <a:srgbClr val="66AAD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512;p19">
                <a:extLst>
                  <a:ext uri="{FF2B5EF4-FFF2-40B4-BE49-F238E27FC236}">
                    <a16:creationId xmlns:a16="http://schemas.microsoft.com/office/drawing/2014/main" id="{F48002BF-3AD7-2B6F-35E5-C02B655D9A5F}"/>
                  </a:ext>
                </a:extLst>
              </p:cNvPr>
              <p:cNvSpPr/>
              <p:nvPr/>
            </p:nvSpPr>
            <p:spPr>
              <a:xfrm>
                <a:off x="2050914" y="3166673"/>
                <a:ext cx="819382" cy="1190681"/>
              </a:xfrm>
              <a:custGeom>
                <a:avLst/>
                <a:gdLst/>
                <a:ahLst/>
                <a:cxnLst/>
                <a:rect l="l" t="t" r="r" b="b"/>
                <a:pathLst>
                  <a:path w="24619" h="35775" extrusionOk="0">
                    <a:moveTo>
                      <a:pt x="23907" y="0"/>
                    </a:moveTo>
                    <a:lnTo>
                      <a:pt x="22768" y="385"/>
                    </a:lnTo>
                    <a:lnTo>
                      <a:pt x="22839" y="598"/>
                    </a:lnTo>
                    <a:lnTo>
                      <a:pt x="22953" y="1025"/>
                    </a:lnTo>
                    <a:lnTo>
                      <a:pt x="23110" y="1665"/>
                    </a:lnTo>
                    <a:lnTo>
                      <a:pt x="23181" y="2064"/>
                    </a:lnTo>
                    <a:lnTo>
                      <a:pt x="23266" y="2491"/>
                    </a:lnTo>
                    <a:lnTo>
                      <a:pt x="23323" y="2960"/>
                    </a:lnTo>
                    <a:lnTo>
                      <a:pt x="23394" y="3458"/>
                    </a:lnTo>
                    <a:lnTo>
                      <a:pt x="23437" y="3999"/>
                    </a:lnTo>
                    <a:lnTo>
                      <a:pt x="23465" y="4554"/>
                    </a:lnTo>
                    <a:lnTo>
                      <a:pt x="23480" y="5152"/>
                    </a:lnTo>
                    <a:lnTo>
                      <a:pt x="23465" y="5763"/>
                    </a:lnTo>
                    <a:lnTo>
                      <a:pt x="23423" y="6390"/>
                    </a:lnTo>
                    <a:lnTo>
                      <a:pt x="23366" y="7044"/>
                    </a:lnTo>
                    <a:lnTo>
                      <a:pt x="23266" y="7699"/>
                    </a:lnTo>
                    <a:lnTo>
                      <a:pt x="23195" y="8040"/>
                    </a:lnTo>
                    <a:lnTo>
                      <a:pt x="23124" y="8382"/>
                    </a:lnTo>
                    <a:lnTo>
                      <a:pt x="23053" y="8723"/>
                    </a:lnTo>
                    <a:lnTo>
                      <a:pt x="22953" y="9051"/>
                    </a:lnTo>
                    <a:lnTo>
                      <a:pt x="22854" y="9392"/>
                    </a:lnTo>
                    <a:lnTo>
                      <a:pt x="22740" y="9734"/>
                    </a:lnTo>
                    <a:lnTo>
                      <a:pt x="22612" y="10089"/>
                    </a:lnTo>
                    <a:lnTo>
                      <a:pt x="22484" y="10431"/>
                    </a:lnTo>
                    <a:lnTo>
                      <a:pt x="22327" y="10772"/>
                    </a:lnTo>
                    <a:lnTo>
                      <a:pt x="22170" y="11100"/>
                    </a:lnTo>
                    <a:lnTo>
                      <a:pt x="22000" y="11441"/>
                    </a:lnTo>
                    <a:lnTo>
                      <a:pt x="21815" y="11783"/>
                    </a:lnTo>
                    <a:lnTo>
                      <a:pt x="21601" y="12124"/>
                    </a:lnTo>
                    <a:lnTo>
                      <a:pt x="21388" y="12451"/>
                    </a:lnTo>
                    <a:lnTo>
                      <a:pt x="21160" y="12779"/>
                    </a:lnTo>
                    <a:lnTo>
                      <a:pt x="20918" y="13106"/>
                    </a:lnTo>
                    <a:lnTo>
                      <a:pt x="20648" y="13433"/>
                    </a:lnTo>
                    <a:lnTo>
                      <a:pt x="20378" y="13746"/>
                    </a:lnTo>
                    <a:lnTo>
                      <a:pt x="20079" y="14059"/>
                    </a:lnTo>
                    <a:lnTo>
                      <a:pt x="19780" y="14373"/>
                    </a:lnTo>
                    <a:lnTo>
                      <a:pt x="19453" y="14686"/>
                    </a:lnTo>
                    <a:lnTo>
                      <a:pt x="19097" y="14984"/>
                    </a:lnTo>
                    <a:lnTo>
                      <a:pt x="18741" y="15269"/>
                    </a:lnTo>
                    <a:lnTo>
                      <a:pt x="18357" y="15554"/>
                    </a:lnTo>
                    <a:lnTo>
                      <a:pt x="17958" y="15838"/>
                    </a:lnTo>
                    <a:lnTo>
                      <a:pt x="17546" y="16109"/>
                    </a:lnTo>
                    <a:lnTo>
                      <a:pt x="17105" y="16379"/>
                    </a:lnTo>
                    <a:lnTo>
                      <a:pt x="16649" y="16635"/>
                    </a:lnTo>
                    <a:lnTo>
                      <a:pt x="16165" y="16891"/>
                    </a:lnTo>
                    <a:lnTo>
                      <a:pt x="15667" y="17119"/>
                    </a:lnTo>
                    <a:lnTo>
                      <a:pt x="14913" y="17475"/>
                    </a:lnTo>
                    <a:lnTo>
                      <a:pt x="14173" y="17845"/>
                    </a:lnTo>
                    <a:lnTo>
                      <a:pt x="13462" y="18200"/>
                    </a:lnTo>
                    <a:lnTo>
                      <a:pt x="12750" y="18570"/>
                    </a:lnTo>
                    <a:lnTo>
                      <a:pt x="12067" y="18955"/>
                    </a:lnTo>
                    <a:lnTo>
                      <a:pt x="11384" y="19325"/>
                    </a:lnTo>
                    <a:lnTo>
                      <a:pt x="10730" y="19709"/>
                    </a:lnTo>
                    <a:lnTo>
                      <a:pt x="10089" y="20107"/>
                    </a:lnTo>
                    <a:lnTo>
                      <a:pt x="9477" y="20491"/>
                    </a:lnTo>
                    <a:lnTo>
                      <a:pt x="8866" y="20890"/>
                    </a:lnTo>
                    <a:lnTo>
                      <a:pt x="8282" y="21288"/>
                    </a:lnTo>
                    <a:lnTo>
                      <a:pt x="7713" y="21701"/>
                    </a:lnTo>
                    <a:lnTo>
                      <a:pt x="7158" y="22099"/>
                    </a:lnTo>
                    <a:lnTo>
                      <a:pt x="6617" y="22512"/>
                    </a:lnTo>
                    <a:lnTo>
                      <a:pt x="6105" y="22925"/>
                    </a:lnTo>
                    <a:lnTo>
                      <a:pt x="5607" y="23337"/>
                    </a:lnTo>
                    <a:lnTo>
                      <a:pt x="5137" y="23764"/>
                    </a:lnTo>
                    <a:lnTo>
                      <a:pt x="4682" y="24177"/>
                    </a:lnTo>
                    <a:lnTo>
                      <a:pt x="4241" y="24604"/>
                    </a:lnTo>
                    <a:lnTo>
                      <a:pt x="3828" y="25031"/>
                    </a:lnTo>
                    <a:lnTo>
                      <a:pt x="3430" y="25458"/>
                    </a:lnTo>
                    <a:lnTo>
                      <a:pt x="3046" y="25885"/>
                    </a:lnTo>
                    <a:lnTo>
                      <a:pt x="2690" y="26311"/>
                    </a:lnTo>
                    <a:lnTo>
                      <a:pt x="2362" y="26738"/>
                    </a:lnTo>
                    <a:lnTo>
                      <a:pt x="2049" y="27165"/>
                    </a:lnTo>
                    <a:lnTo>
                      <a:pt x="1751" y="27592"/>
                    </a:lnTo>
                    <a:lnTo>
                      <a:pt x="1480" y="28019"/>
                    </a:lnTo>
                    <a:lnTo>
                      <a:pt x="1224" y="28446"/>
                    </a:lnTo>
                    <a:lnTo>
                      <a:pt x="996" y="28873"/>
                    </a:lnTo>
                    <a:lnTo>
                      <a:pt x="797" y="29314"/>
                    </a:lnTo>
                    <a:lnTo>
                      <a:pt x="612" y="29741"/>
                    </a:lnTo>
                    <a:lnTo>
                      <a:pt x="456" y="30168"/>
                    </a:lnTo>
                    <a:lnTo>
                      <a:pt x="342" y="30538"/>
                    </a:lnTo>
                    <a:lnTo>
                      <a:pt x="228" y="30908"/>
                    </a:lnTo>
                    <a:lnTo>
                      <a:pt x="157" y="31278"/>
                    </a:lnTo>
                    <a:lnTo>
                      <a:pt x="86" y="31648"/>
                    </a:lnTo>
                    <a:lnTo>
                      <a:pt x="43" y="32003"/>
                    </a:lnTo>
                    <a:lnTo>
                      <a:pt x="15" y="32373"/>
                    </a:lnTo>
                    <a:lnTo>
                      <a:pt x="0" y="32729"/>
                    </a:lnTo>
                    <a:lnTo>
                      <a:pt x="0" y="33085"/>
                    </a:lnTo>
                    <a:lnTo>
                      <a:pt x="29" y="33426"/>
                    </a:lnTo>
                    <a:lnTo>
                      <a:pt x="71" y="33782"/>
                    </a:lnTo>
                    <a:lnTo>
                      <a:pt x="143" y="34124"/>
                    </a:lnTo>
                    <a:lnTo>
                      <a:pt x="228" y="34465"/>
                    </a:lnTo>
                    <a:lnTo>
                      <a:pt x="328" y="34792"/>
                    </a:lnTo>
                    <a:lnTo>
                      <a:pt x="441" y="35120"/>
                    </a:lnTo>
                    <a:lnTo>
                      <a:pt x="584" y="35461"/>
                    </a:lnTo>
                    <a:lnTo>
                      <a:pt x="740" y="35774"/>
                    </a:lnTo>
                    <a:lnTo>
                      <a:pt x="1793" y="35234"/>
                    </a:lnTo>
                    <a:lnTo>
                      <a:pt x="1665" y="34963"/>
                    </a:lnTo>
                    <a:lnTo>
                      <a:pt x="1551" y="34693"/>
                    </a:lnTo>
                    <a:lnTo>
                      <a:pt x="1452" y="34423"/>
                    </a:lnTo>
                    <a:lnTo>
                      <a:pt x="1381" y="34138"/>
                    </a:lnTo>
                    <a:lnTo>
                      <a:pt x="1309" y="33868"/>
                    </a:lnTo>
                    <a:lnTo>
                      <a:pt x="1253" y="33583"/>
                    </a:lnTo>
                    <a:lnTo>
                      <a:pt x="1224" y="33284"/>
                    </a:lnTo>
                    <a:lnTo>
                      <a:pt x="1196" y="33000"/>
                    </a:lnTo>
                    <a:lnTo>
                      <a:pt x="1196" y="32701"/>
                    </a:lnTo>
                    <a:lnTo>
                      <a:pt x="1210" y="32402"/>
                    </a:lnTo>
                    <a:lnTo>
                      <a:pt x="1224" y="32103"/>
                    </a:lnTo>
                    <a:lnTo>
                      <a:pt x="1267" y="31804"/>
                    </a:lnTo>
                    <a:lnTo>
                      <a:pt x="1324" y="31491"/>
                    </a:lnTo>
                    <a:lnTo>
                      <a:pt x="1395" y="31178"/>
                    </a:lnTo>
                    <a:lnTo>
                      <a:pt x="1480" y="30865"/>
                    </a:lnTo>
                    <a:lnTo>
                      <a:pt x="1580" y="30552"/>
                    </a:lnTo>
                    <a:lnTo>
                      <a:pt x="1736" y="30154"/>
                    </a:lnTo>
                    <a:lnTo>
                      <a:pt x="1907" y="29755"/>
                    </a:lnTo>
                    <a:lnTo>
                      <a:pt x="2092" y="29357"/>
                    </a:lnTo>
                    <a:lnTo>
                      <a:pt x="2306" y="28944"/>
                    </a:lnTo>
                    <a:lnTo>
                      <a:pt x="2547" y="28546"/>
                    </a:lnTo>
                    <a:lnTo>
                      <a:pt x="2804" y="28147"/>
                    </a:lnTo>
                    <a:lnTo>
                      <a:pt x="3088" y="27749"/>
                    </a:lnTo>
                    <a:lnTo>
                      <a:pt x="3387" y="27336"/>
                    </a:lnTo>
                    <a:lnTo>
                      <a:pt x="3700" y="26938"/>
                    </a:lnTo>
                    <a:lnTo>
                      <a:pt x="4042" y="26539"/>
                    </a:lnTo>
                    <a:lnTo>
                      <a:pt x="4397" y="26141"/>
                    </a:lnTo>
                    <a:lnTo>
                      <a:pt x="4782" y="25728"/>
                    </a:lnTo>
                    <a:lnTo>
                      <a:pt x="5180" y="25330"/>
                    </a:lnTo>
                    <a:lnTo>
                      <a:pt x="5607" y="24931"/>
                    </a:lnTo>
                    <a:lnTo>
                      <a:pt x="6034" y="24533"/>
                    </a:lnTo>
                    <a:lnTo>
                      <a:pt x="6503" y="24149"/>
                    </a:lnTo>
                    <a:lnTo>
                      <a:pt x="6973" y="23750"/>
                    </a:lnTo>
                    <a:lnTo>
                      <a:pt x="7471" y="23352"/>
                    </a:lnTo>
                    <a:lnTo>
                      <a:pt x="7983" y="22967"/>
                    </a:lnTo>
                    <a:lnTo>
                      <a:pt x="8510" y="22583"/>
                    </a:lnTo>
                    <a:lnTo>
                      <a:pt x="9051" y="22199"/>
                    </a:lnTo>
                    <a:lnTo>
                      <a:pt x="9620" y="21815"/>
                    </a:lnTo>
                    <a:lnTo>
                      <a:pt x="10203" y="21431"/>
                    </a:lnTo>
                    <a:lnTo>
                      <a:pt x="10801" y="21061"/>
                    </a:lnTo>
                    <a:lnTo>
                      <a:pt x="11413" y="20691"/>
                    </a:lnTo>
                    <a:lnTo>
                      <a:pt x="12053" y="20321"/>
                    </a:lnTo>
                    <a:lnTo>
                      <a:pt x="12693" y="19965"/>
                    </a:lnTo>
                    <a:lnTo>
                      <a:pt x="13362" y="19595"/>
                    </a:lnTo>
                    <a:lnTo>
                      <a:pt x="14031" y="19239"/>
                    </a:lnTo>
                    <a:lnTo>
                      <a:pt x="14728" y="18898"/>
                    </a:lnTo>
                    <a:lnTo>
                      <a:pt x="15440" y="18542"/>
                    </a:lnTo>
                    <a:lnTo>
                      <a:pt x="16165" y="18215"/>
                    </a:lnTo>
                    <a:lnTo>
                      <a:pt x="16706" y="17944"/>
                    </a:lnTo>
                    <a:lnTo>
                      <a:pt x="17233" y="17674"/>
                    </a:lnTo>
                    <a:lnTo>
                      <a:pt x="17731" y="17389"/>
                    </a:lnTo>
                    <a:lnTo>
                      <a:pt x="18200" y="17105"/>
                    </a:lnTo>
                    <a:lnTo>
                      <a:pt x="18656" y="16806"/>
                    </a:lnTo>
                    <a:lnTo>
                      <a:pt x="19097" y="16493"/>
                    </a:lnTo>
                    <a:lnTo>
                      <a:pt x="19510" y="16180"/>
                    </a:lnTo>
                    <a:lnTo>
                      <a:pt x="19894" y="15852"/>
                    </a:lnTo>
                    <a:lnTo>
                      <a:pt x="20278" y="15525"/>
                    </a:lnTo>
                    <a:lnTo>
                      <a:pt x="20634" y="15198"/>
                    </a:lnTo>
                    <a:lnTo>
                      <a:pt x="20961" y="14856"/>
                    </a:lnTo>
                    <a:lnTo>
                      <a:pt x="21288" y="14501"/>
                    </a:lnTo>
                    <a:lnTo>
                      <a:pt x="21587" y="14159"/>
                    </a:lnTo>
                    <a:lnTo>
                      <a:pt x="21857" y="13789"/>
                    </a:lnTo>
                    <a:lnTo>
                      <a:pt x="22128" y="13433"/>
                    </a:lnTo>
                    <a:lnTo>
                      <a:pt x="22384" y="13063"/>
                    </a:lnTo>
                    <a:lnTo>
                      <a:pt x="22612" y="12708"/>
                    </a:lnTo>
                    <a:lnTo>
                      <a:pt x="22825" y="12338"/>
                    </a:lnTo>
                    <a:lnTo>
                      <a:pt x="23024" y="11953"/>
                    </a:lnTo>
                    <a:lnTo>
                      <a:pt x="23224" y="11583"/>
                    </a:lnTo>
                    <a:lnTo>
                      <a:pt x="23394" y="11213"/>
                    </a:lnTo>
                    <a:lnTo>
                      <a:pt x="23551" y="10829"/>
                    </a:lnTo>
                    <a:lnTo>
                      <a:pt x="23693" y="10445"/>
                    </a:lnTo>
                    <a:lnTo>
                      <a:pt x="23835" y="10075"/>
                    </a:lnTo>
                    <a:lnTo>
                      <a:pt x="23949" y="9691"/>
                    </a:lnTo>
                    <a:lnTo>
                      <a:pt x="24063" y="9321"/>
                    </a:lnTo>
                    <a:lnTo>
                      <a:pt x="24163" y="8937"/>
                    </a:lnTo>
                    <a:lnTo>
                      <a:pt x="24248" y="8567"/>
                    </a:lnTo>
                    <a:lnTo>
                      <a:pt x="24319" y="8197"/>
                    </a:lnTo>
                    <a:lnTo>
                      <a:pt x="24390" y="7827"/>
                    </a:lnTo>
                    <a:lnTo>
                      <a:pt x="24447" y="7457"/>
                    </a:lnTo>
                    <a:lnTo>
                      <a:pt x="24490" y="7101"/>
                    </a:lnTo>
                    <a:lnTo>
                      <a:pt x="24561" y="6390"/>
                    </a:lnTo>
                    <a:lnTo>
                      <a:pt x="24604" y="5692"/>
                    </a:lnTo>
                    <a:lnTo>
                      <a:pt x="24618" y="5023"/>
                    </a:lnTo>
                    <a:lnTo>
                      <a:pt x="24604" y="4369"/>
                    </a:lnTo>
                    <a:lnTo>
                      <a:pt x="24561" y="3757"/>
                    </a:lnTo>
                    <a:lnTo>
                      <a:pt x="24518" y="3174"/>
                    </a:lnTo>
                    <a:lnTo>
                      <a:pt x="24447" y="2633"/>
                    </a:lnTo>
                    <a:lnTo>
                      <a:pt x="24376" y="2135"/>
                    </a:lnTo>
                    <a:lnTo>
                      <a:pt x="24305" y="1665"/>
                    </a:lnTo>
                    <a:lnTo>
                      <a:pt x="24220" y="1253"/>
                    </a:lnTo>
                    <a:lnTo>
                      <a:pt x="24063" y="598"/>
                    </a:lnTo>
                    <a:lnTo>
                      <a:pt x="23949" y="171"/>
                    </a:lnTo>
                    <a:lnTo>
                      <a:pt x="23907" y="0"/>
                    </a:lnTo>
                    <a:close/>
                  </a:path>
                </a:pathLst>
              </a:custGeom>
              <a:solidFill>
                <a:srgbClr val="21191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513;p19">
              <a:extLst>
                <a:ext uri="{FF2B5EF4-FFF2-40B4-BE49-F238E27FC236}">
                  <a16:creationId xmlns:a16="http://schemas.microsoft.com/office/drawing/2014/main" id="{C88EDA41-C6CB-0B30-BD44-169283119A27}"/>
                </a:ext>
              </a:extLst>
            </p:cNvPr>
            <p:cNvSpPr/>
            <p:nvPr/>
          </p:nvSpPr>
          <p:spPr>
            <a:xfrm>
              <a:off x="4105275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514;p19">
              <a:extLst>
                <a:ext uri="{FF2B5EF4-FFF2-40B4-BE49-F238E27FC236}">
                  <a16:creationId xmlns:a16="http://schemas.microsoft.com/office/drawing/2014/main" id="{A2A436D8-ACFB-C884-A83C-5E717FD69882}"/>
                </a:ext>
              </a:extLst>
            </p:cNvPr>
            <p:cNvSpPr/>
            <p:nvPr/>
          </p:nvSpPr>
          <p:spPr>
            <a:xfrm>
              <a:off x="4424400" y="1532750"/>
              <a:ext cx="142800" cy="1428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3">
            <a:extLst>
              <a:ext uri="{FF2B5EF4-FFF2-40B4-BE49-F238E27FC236}">
                <a16:creationId xmlns:a16="http://schemas.microsoft.com/office/drawing/2014/main" id="{E0D03102-88C6-3164-BB7E-013C45F9BE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5029200" y="2817744"/>
            <a:ext cx="4989840" cy="122251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52637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8C9C-7262-AF0C-D39E-4C1348B1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2DA2F-CF43-48EE-1EAC-A23C9284D0A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Problem: Products can have hundreds to thousands of reviews, so it can be a major drag to find one that is relevant.</a:t>
            </a:r>
          </a:p>
          <a:p>
            <a:r>
              <a:rPr lang="en-US" dirty="0"/>
              <a:t>Solution: </a:t>
            </a:r>
          </a:p>
          <a:p>
            <a:pPr lvl="1"/>
            <a:r>
              <a:rPr lang="en-US" sz="1600" dirty="0"/>
              <a:t>Post your question on </a:t>
            </a:r>
            <a:r>
              <a:rPr lang="en-US" sz="1600" b="1" dirty="0"/>
              <a:t>the community QA platforms </a:t>
            </a:r>
            <a:r>
              <a:rPr lang="en-US" sz="1600" dirty="0"/>
              <a:t>provided by websites like Amazon.</a:t>
            </a:r>
          </a:p>
          <a:p>
            <a:pPr lvl="1"/>
            <a:r>
              <a:rPr lang="en-US" sz="1600" dirty="0"/>
              <a:t>Get an immediate answer using transformers. </a:t>
            </a:r>
          </a:p>
        </p:txBody>
      </p:sp>
      <p:pic>
        <p:nvPicPr>
          <p:cNvPr id="5" name="Picture 2" descr="Women Giving Shopping Reviews Online 8129184 Vector Art at Vecteezy">
            <a:extLst>
              <a:ext uri="{FF2B5EF4-FFF2-40B4-BE49-F238E27FC236}">
                <a16:creationId xmlns:a16="http://schemas.microsoft.com/office/drawing/2014/main" id="{4E718D75-C906-7A8E-5A38-CC2FAAE47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508" y="3192463"/>
            <a:ext cx="5243513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A869ED07-8E32-F82B-D57F-60A6938757D9}"/>
              </a:ext>
            </a:extLst>
          </p:cNvPr>
          <p:cNvSpPr/>
          <p:nvPr/>
        </p:nvSpPr>
        <p:spPr>
          <a:xfrm rot="1086034">
            <a:off x="8106409" y="4507074"/>
            <a:ext cx="1252196" cy="624762"/>
          </a:xfrm>
          <a:prstGeom prst="wedgeEllipseCallout">
            <a:avLst/>
          </a:prstGeom>
          <a:solidFill>
            <a:srgbClr val="DFEE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Does this guitar come with a strap?</a:t>
            </a:r>
          </a:p>
        </p:txBody>
      </p:sp>
      <p:sp>
        <p:nvSpPr>
          <p:cNvPr id="7" name="Speech Bubble: Oval 6">
            <a:extLst>
              <a:ext uri="{FF2B5EF4-FFF2-40B4-BE49-F238E27FC236}">
                <a16:creationId xmlns:a16="http://schemas.microsoft.com/office/drawing/2014/main" id="{3D95D363-BBC9-695C-87EF-C3DC90C4F587}"/>
              </a:ext>
            </a:extLst>
          </p:cNvPr>
          <p:cNvSpPr/>
          <p:nvPr/>
        </p:nvSpPr>
        <p:spPr>
          <a:xfrm rot="19226475">
            <a:off x="7129455" y="4108938"/>
            <a:ext cx="1252196" cy="624762"/>
          </a:xfrm>
          <a:prstGeom prst="wedgeEllipseCallout">
            <a:avLst/>
          </a:prstGeom>
          <a:solidFill>
            <a:srgbClr val="DFEED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Can I use this camera at night?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7521E2E1-E56F-E13F-8EAE-694091311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17" y="2991677"/>
            <a:ext cx="4684644" cy="351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565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F99E0A-984C-49B3-C4BB-046134072713}"/>
              </a:ext>
            </a:extLst>
          </p:cNvPr>
          <p:cNvSpPr txBox="1"/>
          <p:nvPr/>
        </p:nvSpPr>
        <p:spPr>
          <a:xfrm>
            <a:off x="6736501" y="2794881"/>
            <a:ext cx="4805996" cy="12971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This example is taken from Natural language processing with transformers book.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1222A42B-583C-1FD6-119E-CF8A3A22A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61" y="1502228"/>
            <a:ext cx="3486150" cy="45720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3158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882D-D550-9611-FE20-C4209A664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F73E-2F15-FCE2-5345-88954693FE9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SubjQA2 dataset which consists of more than 10,000 customer reviews in English about products and services in six domains: </a:t>
            </a:r>
          </a:p>
          <a:p>
            <a:pPr lvl="1"/>
            <a:r>
              <a:rPr lang="en-US" sz="1600" dirty="0"/>
              <a:t>Trip‐Advisor</a:t>
            </a:r>
          </a:p>
          <a:p>
            <a:pPr lvl="1"/>
            <a:r>
              <a:rPr lang="en-US" sz="1600" dirty="0"/>
              <a:t>Restaurants</a:t>
            </a:r>
          </a:p>
          <a:p>
            <a:pPr lvl="1"/>
            <a:r>
              <a:rPr lang="en-US" sz="1600" dirty="0"/>
              <a:t>Movies</a:t>
            </a:r>
          </a:p>
          <a:p>
            <a:pPr lvl="1"/>
            <a:r>
              <a:rPr lang="en-US" sz="1600" dirty="0"/>
              <a:t>Books</a:t>
            </a:r>
          </a:p>
          <a:p>
            <a:pPr lvl="1"/>
            <a:r>
              <a:rPr lang="en-US" sz="1600" dirty="0"/>
              <a:t>Electronics</a:t>
            </a:r>
          </a:p>
          <a:p>
            <a:pPr lvl="1"/>
            <a:r>
              <a:rPr lang="en-US" sz="1600" dirty="0"/>
              <a:t>Grocery</a:t>
            </a:r>
          </a:p>
          <a:p>
            <a:r>
              <a:rPr lang="en-US" dirty="0"/>
              <a:t>Each review is associated with a question that can be answered using one or more sentences from the review.</a:t>
            </a:r>
          </a:p>
          <a:p>
            <a:r>
              <a:rPr lang="en-US" dirty="0"/>
              <a:t>As we’ll soon see, there are also </a:t>
            </a:r>
            <a:r>
              <a:rPr lang="en-US" dirty="0">
                <a:solidFill>
                  <a:srgbClr val="00B050"/>
                </a:solidFill>
              </a:rPr>
              <a:t>unanswerable questions </a:t>
            </a:r>
            <a:r>
              <a:rPr lang="en-US" dirty="0"/>
              <a:t>that are designed </a:t>
            </a:r>
            <a:r>
              <a:rPr lang="en-US" dirty="0">
                <a:solidFill>
                  <a:srgbClr val="00B050"/>
                </a:solidFill>
              </a:rPr>
              <a:t>to produce more robust models.</a:t>
            </a:r>
          </a:p>
          <a:p>
            <a:r>
              <a:rPr lang="en-US" dirty="0"/>
              <a:t>The interesting aspect of this dataset is that most of the questions and answers are subjective; that is, they depend on the personal experience of the users. </a:t>
            </a:r>
          </a:p>
        </p:txBody>
      </p:sp>
    </p:spTree>
    <p:extLst>
      <p:ext uri="{BB962C8B-B14F-4D97-AF65-F5344CB8AC3E}">
        <p14:creationId xmlns:p14="http://schemas.microsoft.com/office/powerpoint/2010/main" val="261106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9F908-1BF2-291C-E11C-35C5AF8EC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4C1A3-B1B7-EDE3-B15A-5B7EEDE9B6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Means it cannot be answered with shortcuts like keyword search or paraphrasing the input question.</a:t>
            </a:r>
          </a:p>
          <a:p>
            <a:r>
              <a:rPr lang="en-US" dirty="0"/>
              <a:t>These features make </a:t>
            </a:r>
            <a:r>
              <a:rPr lang="en-US" dirty="0" err="1"/>
              <a:t>SubjQA</a:t>
            </a:r>
            <a:r>
              <a:rPr lang="en-US" dirty="0"/>
              <a:t> a realistic dataset to </a:t>
            </a:r>
            <a:r>
              <a:rPr lang="en-US" dirty="0">
                <a:solidFill>
                  <a:srgbClr val="00B050"/>
                </a:solidFill>
              </a:rPr>
              <a:t>benchmark </a:t>
            </a:r>
            <a:r>
              <a:rPr lang="en-US" dirty="0"/>
              <a:t>our review-based QA models on, since user-generated content like this resembles what we might encounter in the wild.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ECD6A3-78F4-A1B8-5228-F14E5345B2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017" y="2524280"/>
            <a:ext cx="6207226" cy="433372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9614CF-39A1-889B-5C1D-2DE6533E1731}"/>
              </a:ext>
            </a:extLst>
          </p:cNvPr>
          <p:cNvSpPr/>
          <p:nvPr/>
        </p:nvSpPr>
        <p:spPr>
          <a:xfrm>
            <a:off x="3676261" y="5812970"/>
            <a:ext cx="3023119" cy="239959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A4021-AE84-3C5B-18FC-F3DAF57AF1C6}"/>
              </a:ext>
            </a:extLst>
          </p:cNvPr>
          <p:cNvSpPr/>
          <p:nvPr/>
        </p:nvSpPr>
        <p:spPr>
          <a:xfrm>
            <a:off x="3676261" y="6052929"/>
            <a:ext cx="4702629" cy="702434"/>
          </a:xfrm>
          <a:prstGeom prst="rect">
            <a:avLst/>
          </a:prstGeom>
          <a:solidFill>
            <a:srgbClr val="FDE0D3">
              <a:alpha val="4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758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CD45-54EA-433B-892C-2024DBD5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</a:t>
            </a:r>
            <a:r>
              <a:rPr lang="en-US" dirty="0" err="1"/>
              <a:t>SubjQA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1BA65-8AD8-26D3-399D-C1D55150073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Download the dataset from the </a:t>
            </a:r>
            <a:r>
              <a:rPr lang="en-US" dirty="0">
                <a:solidFill>
                  <a:srgbClr val="C00000"/>
                </a:solidFill>
              </a:rPr>
              <a:t>Hugging Face Hub </a:t>
            </a:r>
            <a:r>
              <a:rPr lang="en-US" dirty="0"/>
              <a:t>and to find out which subsets.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our use case, we’ll focus on building a QA system for the Electronics domain.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SubjQA</a:t>
            </a:r>
            <a:r>
              <a:rPr lang="en-US" dirty="0"/>
              <a:t> stores the answers to each question as a nested dictionary.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E3086E-6454-AD8A-3B0B-041AD26215F5}"/>
              </a:ext>
            </a:extLst>
          </p:cNvPr>
          <p:cNvSpPr txBox="1"/>
          <p:nvPr/>
        </p:nvSpPr>
        <p:spPr>
          <a:xfrm>
            <a:off x="3201178" y="1814907"/>
            <a:ext cx="5780897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datasets </a:t>
            </a:r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get_dataset_config_names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domains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get_dataset_config_names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subjqa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domains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E51AC-F78E-E494-DEDD-7A4659422D1D}"/>
              </a:ext>
            </a:extLst>
          </p:cNvPr>
          <p:cNvSpPr txBox="1"/>
          <p:nvPr/>
        </p:nvSpPr>
        <p:spPr>
          <a:xfrm>
            <a:off x="3201178" y="265338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['books', 'electronics', 'grocery', 'movies', 'restaurants', '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tripadvisor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']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67C46-1B74-FBFE-F487-81B51ACE8678}"/>
              </a:ext>
            </a:extLst>
          </p:cNvPr>
          <p:cNvSpPr txBox="1"/>
          <p:nvPr/>
        </p:nvSpPr>
        <p:spPr>
          <a:xfrm>
            <a:off x="2788817" y="3636388"/>
            <a:ext cx="6605618" cy="58477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datasets </a:t>
            </a:r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load_dataset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subjqa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load_dataset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subjqa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name=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"electronics"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AF92B4-0F42-33D4-FB40-B2884DA4DFE8}"/>
              </a:ext>
            </a:extLst>
          </p:cNvPr>
          <p:cNvSpPr txBox="1"/>
          <p:nvPr/>
        </p:nvSpPr>
        <p:spPr>
          <a:xfrm>
            <a:off x="3667513" y="4727114"/>
            <a:ext cx="4848225" cy="3385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subjqa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"train"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"answers"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6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E5B83D-46E3-4AB4-63D6-7FC76C0827A1}"/>
              </a:ext>
            </a:extLst>
          </p:cNvPr>
          <p:cNvSpPr txBox="1"/>
          <p:nvPr/>
        </p:nvSpPr>
        <p:spPr>
          <a:xfrm>
            <a:off x="2691561" y="5213696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  <a: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'text'</a:t>
            </a:r>
            <a: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['Bass is weak as expected', 'Bass is weak as expected, even with EQ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adjusted up'], </a:t>
            </a:r>
            <a:b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answer_start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[1302, 1302], </a:t>
            </a:r>
            <a:b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answer_subj_level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[1, 1],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ans_subj_score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[0.5083333253860474, 0.5083333253860474], </a:t>
            </a:r>
            <a:b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 err="1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is_ans_subjective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'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ar-SA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</a:t>
            </a:r>
            <a:r>
              <a:rPr lang="en-US" sz="1400" dirty="0">
                <a:solidFill>
                  <a:schemeClr val="accent6">
                    <a:lumMod val="75000"/>
                  </a:schemeClr>
                </a:solidFill>
                <a:effectLst/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[True, True]}</a:t>
            </a:r>
            <a:endParaRPr lang="en-US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8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9" grpId="0" animBg="1"/>
      <p:bldP spid="11" grpId="0" animBg="1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CD2-768D-200C-C6B9-79626D58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exploration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D02B-52A0-73F8-2C29-8913115EA7D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Flatten the nested columns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the dataset is relatively small, with only 1,908 examples in total. This simulates a real-world scenario, since getting domain experts to label extractive QA datasets is labor-intensive and expensive.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22BB97-F4B4-6DE9-3A5A-1FCEA37485D1}"/>
              </a:ext>
            </a:extLst>
          </p:cNvPr>
          <p:cNvSpPr txBox="1"/>
          <p:nvPr/>
        </p:nvSpPr>
        <p:spPr>
          <a:xfrm>
            <a:off x="934196" y="1729980"/>
            <a:ext cx="9610725" cy="10772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dfs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split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dset.to_pandas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split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subjqa.flatten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 items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()}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split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82C6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dfs.items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():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US" sz="16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 err="1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f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"Number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of questions in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split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: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'id'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nunique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()}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575643-1065-26A4-91D3-5E00B2BAA71A}"/>
              </a:ext>
            </a:extLst>
          </p:cNvPr>
          <p:cNvSpPr txBox="1"/>
          <p:nvPr/>
        </p:nvSpPr>
        <p:spPr>
          <a:xfrm>
            <a:off x="4125070" y="2946497"/>
            <a:ext cx="32289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questions in train: 1295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questions in test: 358</a:t>
            </a:r>
          </a:p>
          <a:p>
            <a:r>
              <a:rPr lang="en-US" sz="1400" dirty="0">
                <a:solidFill>
                  <a:schemeClr val="accent6">
                    <a:lumMod val="75000"/>
                  </a:schemeClr>
                </a:solidFill>
                <a:latin typeface="Abadi Extra Light" panose="020B0204020104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Number of questions in validation: 255</a:t>
            </a:r>
          </a:p>
        </p:txBody>
      </p:sp>
    </p:spTree>
    <p:extLst>
      <p:ext uri="{BB962C8B-B14F-4D97-AF65-F5344CB8AC3E}">
        <p14:creationId xmlns:p14="http://schemas.microsoft.com/office/powerpoint/2010/main" val="138261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ACD2-768D-200C-C6B9-79626D58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1D02B-52A0-73F8-2C29-8913115EA7D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4421" y="1185223"/>
            <a:ext cx="10231346" cy="5355727"/>
          </a:xfrm>
        </p:spPr>
        <p:txBody>
          <a:bodyPr/>
          <a:lstStyle/>
          <a:p>
            <a:r>
              <a:rPr lang="en-US" dirty="0"/>
              <a:t>Columns in the </a:t>
            </a:r>
            <a:r>
              <a:rPr lang="en-US" dirty="0" err="1"/>
              <a:t>SubjQA</a:t>
            </a:r>
            <a:r>
              <a:rPr lang="en-US" dirty="0"/>
              <a:t> dataset: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Title : </a:t>
            </a:r>
            <a:r>
              <a:rPr lang="en-US" sz="1600" dirty="0"/>
              <a:t>that represent The Amazon Standard </a:t>
            </a:r>
            <a:r>
              <a:rPr lang="en-US" sz="1600" dirty="0" err="1"/>
              <a:t>Identication</a:t>
            </a:r>
            <a:r>
              <a:rPr lang="en-US" sz="1600" dirty="0"/>
              <a:t> Number associated with each product.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question : </a:t>
            </a:r>
            <a:r>
              <a:rPr lang="en-US" sz="1600" dirty="0"/>
              <a:t>That represent  query.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answers dot answer text : </a:t>
            </a:r>
            <a:r>
              <a:rPr lang="en-US" sz="1600" dirty="0"/>
              <a:t>represent the span of text in the review labeled by the annotator.</a:t>
            </a:r>
          </a:p>
          <a:p>
            <a:pPr lvl="1"/>
            <a:r>
              <a:rPr lang="en-US" sz="1600" dirty="0">
                <a:solidFill>
                  <a:srgbClr val="00B050"/>
                </a:solidFill>
              </a:rPr>
              <a:t>answers dot </a:t>
            </a:r>
            <a:r>
              <a:rPr lang="en-US" sz="1600" dirty="0" err="1">
                <a:solidFill>
                  <a:srgbClr val="00B050"/>
                </a:solidFill>
              </a:rPr>
              <a:t>answer_start</a:t>
            </a:r>
            <a:r>
              <a:rPr lang="en-US" sz="1600" dirty="0">
                <a:solidFill>
                  <a:srgbClr val="00B050"/>
                </a:solidFill>
              </a:rPr>
              <a:t>:  </a:t>
            </a:r>
            <a:r>
              <a:rPr lang="en-US" sz="1600" dirty="0"/>
              <a:t>That indicate the start character index of the answer </a:t>
            </a:r>
            <a:r>
              <a:rPr lang="en-US" sz="1600" dirty="0" err="1"/>
              <a:t>span.and</a:t>
            </a:r>
            <a:r>
              <a:rPr lang="en-US" sz="1600" dirty="0"/>
              <a:t> </a:t>
            </a:r>
            <a:r>
              <a:rPr lang="en-US" sz="1600" b="1" dirty="0"/>
              <a:t>context column </a:t>
            </a:r>
            <a:r>
              <a:rPr lang="en-US" sz="1600" dirty="0"/>
              <a:t>which represent  the customer review 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57C37-D226-38E8-66EF-EF2F43DC8375}"/>
              </a:ext>
            </a:extLst>
          </p:cNvPr>
          <p:cNvSpPr txBox="1"/>
          <p:nvPr/>
        </p:nvSpPr>
        <p:spPr>
          <a:xfrm>
            <a:off x="1976865" y="3013501"/>
            <a:ext cx="7526458" cy="83099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qa_cols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"question"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answers.text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answers.answer_start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"context"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sample_df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dfs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6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"train"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][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qa_cols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.sample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16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6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US" sz="16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FE62FB-72DA-80EB-D7AA-4E9C055422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661" y="3911025"/>
            <a:ext cx="4100651" cy="294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4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044e54f-486c-4c82-b23c-6e62d1a96ef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97DA3CC45C1745A5BCC9248DA03914" ma:contentTypeVersion="12" ma:contentTypeDescription="Create a new document." ma:contentTypeScope="" ma:versionID="6d6877408e4f2899dea6959406c9cd21">
  <xsd:schema xmlns:xsd="http://www.w3.org/2001/XMLSchema" xmlns:xs="http://www.w3.org/2001/XMLSchema" xmlns:p="http://schemas.microsoft.com/office/2006/metadata/properties" xmlns:ns3="5044e54f-486c-4c82-b23c-6e62d1a96ef0" xmlns:ns4="507771a2-7e93-4a01-b880-b05ad3ddd742" targetNamespace="http://schemas.microsoft.com/office/2006/metadata/properties" ma:root="true" ma:fieldsID="ea5c63816cf4ab2871d57a7dea46e6bf" ns3:_="" ns4:_="">
    <xsd:import namespace="5044e54f-486c-4c82-b23c-6e62d1a96ef0"/>
    <xsd:import namespace="507771a2-7e93-4a01-b880-b05ad3ddd7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44e54f-486c-4c82-b23c-6e62d1a96e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7771a2-7e93-4a01-b880-b05ad3ddd74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B8E1D1-38C2-46BE-A95D-403B23CE2980}">
  <ds:schemaRefs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507771a2-7e93-4a01-b880-b05ad3ddd742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5044e54f-486c-4c82-b23c-6e62d1a96ef0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C031AE-AF28-46E7-B576-5C7075DDBF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44e54f-486c-4c82-b23c-6e62d1a96ef0"/>
    <ds:schemaRef ds:uri="507771a2-7e93-4a01-b880-b05ad3ddd7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6918CAD-F500-4FF4-A10B-6970EE7C35C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36874</TotalTime>
  <Words>2832</Words>
  <Application>Microsoft Office PowerPoint</Application>
  <PresentationFormat>Widescreen</PresentationFormat>
  <Paragraphs>274</Paragraphs>
  <Slides>28</Slides>
  <Notes>3</Notes>
  <HiddenSlides>0</HiddenSlides>
  <MMClips>1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Abadi Extra Light</vt:lpstr>
      <vt:lpstr>Arial</vt:lpstr>
      <vt:lpstr>BookAntiqua</vt:lpstr>
      <vt:lpstr>Calibri</vt:lpstr>
      <vt:lpstr>Courier New</vt:lpstr>
      <vt:lpstr>Daytona</vt:lpstr>
      <vt:lpstr>Gill Sans MT</vt:lpstr>
      <vt:lpstr>MinionPro-Regular</vt:lpstr>
      <vt:lpstr>Roboto</vt:lpstr>
      <vt:lpstr>Office Theme</vt:lpstr>
      <vt:lpstr>PowerPoint Presentation</vt:lpstr>
      <vt:lpstr>Building a Review-Based QA System</vt:lpstr>
      <vt:lpstr>Introduction </vt:lpstr>
      <vt:lpstr>PowerPoint Presentation</vt:lpstr>
      <vt:lpstr>The Dataset</vt:lpstr>
      <vt:lpstr>The Dataset Example</vt:lpstr>
      <vt:lpstr>Loading SubjQA dataset</vt:lpstr>
      <vt:lpstr>Data exploration </vt:lpstr>
      <vt:lpstr>Sample of Data</vt:lpstr>
      <vt:lpstr>Extracting Answers from Text</vt:lpstr>
      <vt:lpstr>Span classification</vt:lpstr>
      <vt:lpstr>Fine-tunning Extractive QA</vt:lpstr>
      <vt:lpstr>Fine-tunning Extractive QA</vt:lpstr>
      <vt:lpstr>Fine-tunning Extractive QA</vt:lpstr>
      <vt:lpstr>Tokenizing text for QA</vt:lpstr>
      <vt:lpstr>Tokenizing text for QA</vt:lpstr>
      <vt:lpstr>Tokenizing text for QA</vt:lpstr>
      <vt:lpstr>Tokenizing text for QA</vt:lpstr>
      <vt:lpstr>Tokenizing text for QA</vt:lpstr>
      <vt:lpstr>Tokenizing text for QA</vt:lpstr>
      <vt:lpstr>Pipeline Function</vt:lpstr>
      <vt:lpstr>PowerPoint Presentation</vt:lpstr>
      <vt:lpstr>Dealing with long passages</vt:lpstr>
      <vt:lpstr>Dealing with long passages</vt:lpstr>
      <vt:lpstr>Dealing with long passages</vt:lpstr>
      <vt:lpstr>Dealing with long passages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Alaa Nagy  Mohammed El Bassiouney</dc:creator>
  <cp:lastModifiedBy>Engineering</cp:lastModifiedBy>
  <cp:revision>112</cp:revision>
  <dcterms:created xsi:type="dcterms:W3CDTF">2023-03-23T08:35:56Z</dcterms:created>
  <dcterms:modified xsi:type="dcterms:W3CDTF">2025-03-17T22:50:39Z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0x010100BE97DA3CC45C1745A5BCC9248DA03914</vt:lpwstr>
  </property>
</Properties>
</file>