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webm" ContentType="audio/webm"/>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567" r:id="rId5"/>
    <p:sldId id="542" r:id="rId6"/>
    <p:sldId id="303" r:id="rId7"/>
    <p:sldId id="543" r:id="rId8"/>
    <p:sldId id="544" r:id="rId9"/>
    <p:sldId id="545" r:id="rId10"/>
    <p:sldId id="546" r:id="rId11"/>
    <p:sldId id="547" r:id="rId12"/>
    <p:sldId id="548" r:id="rId13"/>
    <p:sldId id="549" r:id="rId14"/>
    <p:sldId id="550" r:id="rId15"/>
    <p:sldId id="551" r:id="rId16"/>
    <p:sldId id="552" r:id="rId17"/>
    <p:sldId id="554" r:id="rId18"/>
    <p:sldId id="555" r:id="rId19"/>
    <p:sldId id="556" r:id="rId20"/>
    <p:sldId id="557" r:id="rId21"/>
    <p:sldId id="559" r:id="rId22"/>
    <p:sldId id="560" r:id="rId23"/>
    <p:sldId id="561" r:id="rId24"/>
    <p:sldId id="562" r:id="rId25"/>
    <p:sldId id="563" r:id="rId26"/>
    <p:sldId id="5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5D5"/>
    <a:srgbClr val="F7F7F7"/>
    <a:srgbClr val="FF858E"/>
    <a:srgbClr val="FDE0D3"/>
    <a:srgbClr val="FF979E"/>
    <a:srgbClr val="DFEEDB"/>
    <a:srgbClr val="D6E6F6"/>
    <a:srgbClr val="FF6F79"/>
    <a:srgbClr val="A1B8E1"/>
    <a:srgbClr val="FBC3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88845A-382A-6FE8-3100-98D7DA87B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A4F75A6-FB45-6584-3F91-DEA9234754E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3A337F-7ED4-42AE-B920-7FB96DE012BF}" type="datetimeFigureOut">
              <a:rPr lang="en-US" smtClean="0"/>
              <a:t>3/18/2025</a:t>
            </a:fld>
            <a:endParaRPr lang="en-US"/>
          </a:p>
        </p:txBody>
      </p:sp>
      <p:sp>
        <p:nvSpPr>
          <p:cNvPr id="4" name="Footer Placeholder 3">
            <a:extLst>
              <a:ext uri="{FF2B5EF4-FFF2-40B4-BE49-F238E27FC236}">
                <a16:creationId xmlns:a16="http://schemas.microsoft.com/office/drawing/2014/main" id="{E94929F4-C305-A4D2-10EA-9DE88C1A4C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E3DD71B-5A7D-0B65-A979-0645781E6A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648E21-638F-4911-BC4C-7F2E060A13D6}" type="slidenum">
              <a:rPr lang="en-US" smtClean="0"/>
              <a:t>‹#›</a:t>
            </a:fld>
            <a:endParaRPr lang="en-US"/>
          </a:p>
        </p:txBody>
      </p:sp>
    </p:spTree>
    <p:extLst>
      <p:ext uri="{BB962C8B-B14F-4D97-AF65-F5344CB8AC3E}">
        <p14:creationId xmlns:p14="http://schemas.microsoft.com/office/powerpoint/2010/main" val="1882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84FDA-89E9-4666-B923-CAECE7EE4607}" type="datetimeFigureOut">
              <a:rPr lang="en-US" smtClean="0"/>
              <a:t>3/18/2025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2A11F-9F2A-4DB4-829F-C793331211E9}" type="slidenum">
              <a:rPr lang="en-US" smtClean="0"/>
              <a:t>‹#›</a:t>
            </a:fld>
            <a:endParaRPr lang="en-US"/>
          </a:p>
        </p:txBody>
      </p:sp>
    </p:spTree>
    <p:extLst>
      <p:ext uri="{BB962C8B-B14F-4D97-AF65-F5344CB8AC3E}">
        <p14:creationId xmlns:p14="http://schemas.microsoft.com/office/powerpoint/2010/main" val="1537018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2A11F-9F2A-4DB4-829F-C793331211E9}" type="slidenum">
              <a:rPr lang="en-US" smtClean="0"/>
              <a:t>1</a:t>
            </a:fld>
            <a:endParaRPr lang="en-US"/>
          </a:p>
        </p:txBody>
      </p:sp>
    </p:spTree>
    <p:extLst>
      <p:ext uri="{BB962C8B-B14F-4D97-AF65-F5344CB8AC3E}">
        <p14:creationId xmlns:p14="http://schemas.microsoft.com/office/powerpoint/2010/main" val="2146837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BookAntiqua"/>
                <a:ea typeface="Calibri" panose="020F0502020204030204" pitchFamily="34" charset="0"/>
                <a:cs typeface="Arial" panose="020B0604020202020204" pitchFamily="34" charset="0"/>
              </a:rPr>
              <a:t>Hello and welcome, in this video  we will start to dive into the components of the internal structure of transformers.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792A11F-9F2A-4DB4-829F-C793331211E9}" type="slidenum">
              <a:rPr lang="en-US" smtClean="0"/>
              <a:t>3</a:t>
            </a:fld>
            <a:endParaRPr lang="en-US"/>
          </a:p>
        </p:txBody>
      </p:sp>
    </p:spTree>
    <p:extLst>
      <p:ext uri="{BB962C8B-B14F-4D97-AF65-F5344CB8AC3E}">
        <p14:creationId xmlns:p14="http://schemas.microsoft.com/office/powerpoint/2010/main" val="545485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2A11F-9F2A-4DB4-829F-C793331211E9}" type="slidenum">
              <a:rPr lang="en-US" smtClean="0"/>
              <a:t>23</a:t>
            </a:fld>
            <a:endParaRPr lang="en-US"/>
          </a:p>
        </p:txBody>
      </p:sp>
    </p:spTree>
    <p:extLst>
      <p:ext uri="{BB962C8B-B14F-4D97-AF65-F5344CB8AC3E}">
        <p14:creationId xmlns:p14="http://schemas.microsoft.com/office/powerpoint/2010/main" val="1127300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6802F-45D4-4017-B94E-83132B484E6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09448D-0CFA-57DE-FD73-C438B2FCB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9F1199-2246-73A0-E6C1-17314CD817E6}"/>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5" name="Footer Placeholder 4">
            <a:extLst>
              <a:ext uri="{FF2B5EF4-FFF2-40B4-BE49-F238E27FC236}">
                <a16:creationId xmlns:a16="http://schemas.microsoft.com/office/drawing/2014/main" id="{A6463E04-15BA-036A-695B-4836B779442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9186F45-BB39-9AA0-374B-C29B32158AF0}"/>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2894994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F1F3-70CA-0F3D-D27B-27FD994C498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D59758-4422-E8EC-F820-F58C705B0D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374453-05A2-B40A-CDE6-01AC04510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646DC-17B5-9D81-DF93-E8279C2F9F26}"/>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6" name="Footer Placeholder 5">
            <a:extLst>
              <a:ext uri="{FF2B5EF4-FFF2-40B4-BE49-F238E27FC236}">
                <a16:creationId xmlns:a16="http://schemas.microsoft.com/office/drawing/2014/main" id="{A59FEC3B-F275-B387-E747-58BA9189CD1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EEF2920-2DD2-9DDD-642C-863817B50D81}"/>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1195040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7EFE-7FA2-970B-AFD6-27FE6E33B4A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C07835-9494-7482-46E0-4F4A859309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E22664-5ADE-1AA9-BA77-D34926E9F83B}"/>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5" name="Footer Placeholder 4">
            <a:extLst>
              <a:ext uri="{FF2B5EF4-FFF2-40B4-BE49-F238E27FC236}">
                <a16:creationId xmlns:a16="http://schemas.microsoft.com/office/drawing/2014/main" id="{6818970C-F6CE-4C24-E349-8751853CE9D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8D1ED78-4269-9B86-24DB-A5FB7D1D5B2D}"/>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91028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8B45D9-9469-F7E0-8C1B-E8403AA663C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3E671A-0596-61CC-7C6B-06C9332E54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FDF64-209A-0B41-0DC6-0110E6867AA7}"/>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5" name="Footer Placeholder 4">
            <a:extLst>
              <a:ext uri="{FF2B5EF4-FFF2-40B4-BE49-F238E27FC236}">
                <a16:creationId xmlns:a16="http://schemas.microsoft.com/office/drawing/2014/main" id="{8B7F9396-A40C-78D6-248F-FA1B7DC506E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CE6DDB0-2717-6E7D-8C4F-9EB521BDFCCD}"/>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3246013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D640-3C2A-01B0-A43E-C6216FEE6A90}"/>
              </a:ext>
            </a:extLst>
          </p:cNvPr>
          <p:cNvSpPr>
            <a:spLocks noGrp="1"/>
          </p:cNvSpPr>
          <p:nvPr>
            <p:ph type="title"/>
          </p:nvPr>
        </p:nvSpPr>
        <p:spPr>
          <a:xfrm>
            <a:off x="624421" y="-140340"/>
            <a:ext cx="10515600" cy="1325563"/>
          </a:xfrm>
          <a:prstGeom prst="rect">
            <a:avLst/>
          </a:prstGeom>
        </p:spPr>
        <p:txBody>
          <a:bodyPr>
            <a:normAutofit/>
          </a:bodyPr>
          <a:lstStyle>
            <a:lvl1pPr>
              <a:defRPr sz="2800">
                <a:solidFill>
                  <a:srgbClr val="F05654"/>
                </a:solidFill>
                <a:effectLst>
                  <a:outerShdw blurRad="38100" dist="38100" dir="2700000" algn="tl">
                    <a:srgbClr val="000000">
                      <a:alpha val="43137"/>
                    </a:srgbClr>
                  </a:outerShdw>
                </a:effectLst>
                <a:latin typeface="Daytona" panose="020B0604030500040204" pitchFamily="34" charset="0"/>
              </a:defRPr>
            </a:lvl1pPr>
          </a:lstStyle>
          <a:p>
            <a:r>
              <a:rPr lang="en-US" dirty="0"/>
              <a:t>Click to edit Master title style</a:t>
            </a:r>
          </a:p>
        </p:txBody>
      </p:sp>
      <p:cxnSp>
        <p:nvCxnSpPr>
          <p:cNvPr id="16" name="Straight Connector 15">
            <a:extLst>
              <a:ext uri="{FF2B5EF4-FFF2-40B4-BE49-F238E27FC236}">
                <a16:creationId xmlns:a16="http://schemas.microsoft.com/office/drawing/2014/main" id="{E3792086-FC03-206E-7601-27A403E8DC95}"/>
              </a:ext>
            </a:extLst>
          </p:cNvPr>
          <p:cNvCxnSpPr>
            <a:cxnSpLocks/>
          </p:cNvCxnSpPr>
          <p:nvPr userDrawn="1"/>
        </p:nvCxnSpPr>
        <p:spPr>
          <a:xfrm>
            <a:off x="733697" y="933269"/>
            <a:ext cx="4321629" cy="0"/>
          </a:xfrm>
          <a:prstGeom prst="line">
            <a:avLst/>
          </a:prstGeom>
          <a:ln w="28575">
            <a:solidFill>
              <a:srgbClr val="43D0C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Content Placeholder 19">
            <a:extLst>
              <a:ext uri="{FF2B5EF4-FFF2-40B4-BE49-F238E27FC236}">
                <a16:creationId xmlns:a16="http://schemas.microsoft.com/office/drawing/2014/main" id="{2B25432A-39C4-648E-240A-3AE503A6E7EC}"/>
              </a:ext>
            </a:extLst>
          </p:cNvPr>
          <p:cNvSpPr>
            <a:spLocks noGrp="1"/>
          </p:cNvSpPr>
          <p:nvPr>
            <p:ph sz="quarter" idx="10"/>
          </p:nvPr>
        </p:nvSpPr>
        <p:spPr>
          <a:xfrm>
            <a:off x="623888" y="1332411"/>
            <a:ext cx="10231346" cy="5355727"/>
          </a:xfrm>
        </p:spPr>
        <p:txBody>
          <a:bodyPr>
            <a:normAutofit/>
          </a:bodyPr>
          <a:lstStyle>
            <a:lvl1pPr>
              <a:defRPr sz="1800">
                <a:solidFill>
                  <a:srgbClr val="002060"/>
                </a:solidFill>
                <a:latin typeface="Daytona" panose="020B0604030500040204" pitchFamily="34" charset="0"/>
              </a:defRPr>
            </a:lvl1pPr>
            <a:lvl2pPr>
              <a:defRPr sz="1600">
                <a:solidFill>
                  <a:srgbClr val="002060"/>
                </a:solidFill>
                <a:latin typeface="Daytona" panose="020B0604030500040204" pitchFamily="34" charset="0"/>
              </a:defRPr>
            </a:lvl2pPr>
            <a:lvl3pPr>
              <a:defRPr>
                <a:solidFill>
                  <a:srgbClr val="002060"/>
                </a:solidFill>
                <a:latin typeface="Daytona" panose="020B0604030500040204" pitchFamily="34" charset="0"/>
              </a:defRPr>
            </a:lvl3pPr>
            <a:lvl4pPr>
              <a:defRPr>
                <a:solidFill>
                  <a:srgbClr val="002060"/>
                </a:solidFill>
                <a:latin typeface="Daytona" panose="020B0604030500040204" pitchFamily="34" charset="0"/>
              </a:defRPr>
            </a:lvl4pPr>
            <a:lvl5pPr>
              <a:defRPr>
                <a:solidFill>
                  <a:srgbClr val="002060"/>
                </a:solidFill>
                <a:latin typeface="Daytona" panose="020B0604030500040204" pitchFamily="34" charset="0"/>
              </a:defRPr>
            </a:lvl5pPr>
          </a:lstStyle>
          <a:p>
            <a:pPr lvl="0"/>
            <a:r>
              <a:rPr lang="en-US" dirty="0"/>
              <a:t>Click to edit Master text styles</a:t>
            </a:r>
          </a:p>
          <a:p>
            <a:pPr lvl="1"/>
            <a:endParaRPr lang="en-US" dirty="0"/>
          </a:p>
        </p:txBody>
      </p:sp>
      <p:sp>
        <p:nvSpPr>
          <p:cNvPr id="3" name="Freeform 15">
            <a:extLst>
              <a:ext uri="{FF2B5EF4-FFF2-40B4-BE49-F238E27FC236}">
                <a16:creationId xmlns:a16="http://schemas.microsoft.com/office/drawing/2014/main" id="{4F12EA02-0A6B-D286-65E0-F0565F0C471D}"/>
              </a:ext>
            </a:extLst>
          </p:cNvPr>
          <p:cNvSpPr/>
          <p:nvPr userDrawn="1"/>
        </p:nvSpPr>
        <p:spPr>
          <a:xfrm>
            <a:off x="10285741" y="6178895"/>
            <a:ext cx="1906259" cy="679105"/>
          </a:xfrm>
          <a:custGeom>
            <a:avLst/>
            <a:gdLst/>
            <a:ahLst/>
            <a:cxnLst/>
            <a:rect l="l" t="t" r="r" b="b"/>
            <a:pathLst>
              <a:path w="2859389" h="1018657">
                <a:moveTo>
                  <a:pt x="0" y="0"/>
                </a:moveTo>
                <a:lnTo>
                  <a:pt x="2859389" y="0"/>
                </a:lnTo>
                <a:lnTo>
                  <a:pt x="2859389" y="1018658"/>
                </a:lnTo>
                <a:lnTo>
                  <a:pt x="0" y="1018658"/>
                </a:lnTo>
                <a:lnTo>
                  <a:pt x="0" y="0"/>
                </a:lnTo>
                <a:close/>
              </a:path>
            </a:pathLst>
          </a:custGeom>
          <a:blipFill>
            <a:blip r:embed="rId2"/>
            <a:stretch>
              <a:fillRect/>
            </a:stretch>
          </a:blipFill>
        </p:spPr>
        <p:txBody>
          <a:bodyPr/>
          <a:lstStyle/>
          <a:p>
            <a:endParaRPr lang="en-US" sz="1200"/>
          </a:p>
        </p:txBody>
      </p:sp>
    </p:spTree>
    <p:extLst>
      <p:ext uri="{BB962C8B-B14F-4D97-AF65-F5344CB8AC3E}">
        <p14:creationId xmlns:p14="http://schemas.microsoft.com/office/powerpoint/2010/main" val="2051016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620C-6996-0B8B-273B-BEE0DFD2A8EA}"/>
              </a:ext>
            </a:extLst>
          </p:cNvPr>
          <p:cNvSpPr>
            <a:spLocks noGrp="1"/>
          </p:cNvSpPr>
          <p:nvPr>
            <p:ph type="title"/>
          </p:nvPr>
        </p:nvSpPr>
        <p:spPr>
          <a:xfrm>
            <a:off x="1115758" y="2533559"/>
            <a:ext cx="10515600" cy="1325563"/>
          </a:xfrm>
        </p:spPr>
        <p:txBody>
          <a:bodyPr>
            <a:normAutofit/>
          </a:bodyPr>
          <a:lstStyle>
            <a:lvl1pPr algn="ctr" defTabSz="914400" rtl="0" eaLnBrk="1" latinLnBrk="0" hangingPunct="1">
              <a:lnSpc>
                <a:spcPct val="90000"/>
              </a:lnSpc>
              <a:spcBef>
                <a:spcPct val="0"/>
              </a:spcBef>
              <a:buNone/>
              <a:defRPr lang="en-US" sz="3600" kern="1200" dirty="0">
                <a:solidFill>
                  <a:srgbClr val="F05654"/>
                </a:solidFill>
                <a:effectLst>
                  <a:outerShdw blurRad="38100" dist="38100" dir="2700000" algn="tl">
                    <a:srgbClr val="000000">
                      <a:alpha val="43137"/>
                    </a:srgbClr>
                  </a:outerShdw>
                </a:effectLst>
                <a:latin typeface="Daytona" panose="020B0604030500040204" pitchFamily="34" charset="0"/>
                <a:ea typeface="+mj-ea"/>
                <a:cs typeface="+mj-cs"/>
              </a:defRPr>
            </a:lvl1pPr>
          </a:lstStyle>
          <a:p>
            <a:r>
              <a:rPr lang="en-US" dirty="0"/>
              <a:t>Click to edit Master title style</a:t>
            </a:r>
          </a:p>
        </p:txBody>
      </p:sp>
      <p:sp>
        <p:nvSpPr>
          <p:cNvPr id="3" name="Freeform 15">
            <a:extLst>
              <a:ext uri="{FF2B5EF4-FFF2-40B4-BE49-F238E27FC236}">
                <a16:creationId xmlns:a16="http://schemas.microsoft.com/office/drawing/2014/main" id="{2DE2521D-72AD-4852-DD89-229F905EDA57}"/>
              </a:ext>
            </a:extLst>
          </p:cNvPr>
          <p:cNvSpPr/>
          <p:nvPr userDrawn="1"/>
        </p:nvSpPr>
        <p:spPr>
          <a:xfrm>
            <a:off x="10285741" y="6178895"/>
            <a:ext cx="1906259" cy="679105"/>
          </a:xfrm>
          <a:custGeom>
            <a:avLst/>
            <a:gdLst/>
            <a:ahLst/>
            <a:cxnLst/>
            <a:rect l="l" t="t" r="r" b="b"/>
            <a:pathLst>
              <a:path w="2859389" h="1018657">
                <a:moveTo>
                  <a:pt x="0" y="0"/>
                </a:moveTo>
                <a:lnTo>
                  <a:pt x="2859389" y="0"/>
                </a:lnTo>
                <a:lnTo>
                  <a:pt x="2859389" y="1018658"/>
                </a:lnTo>
                <a:lnTo>
                  <a:pt x="0" y="1018658"/>
                </a:lnTo>
                <a:lnTo>
                  <a:pt x="0" y="0"/>
                </a:lnTo>
                <a:close/>
              </a:path>
            </a:pathLst>
          </a:custGeom>
          <a:blipFill>
            <a:blip r:embed="rId2"/>
            <a:stretch>
              <a:fillRect/>
            </a:stretch>
          </a:blipFill>
        </p:spPr>
        <p:txBody>
          <a:bodyPr/>
          <a:lstStyle/>
          <a:p>
            <a:endParaRPr lang="en-US" sz="1200"/>
          </a:p>
        </p:txBody>
      </p:sp>
    </p:spTree>
    <p:extLst>
      <p:ext uri="{BB962C8B-B14F-4D97-AF65-F5344CB8AC3E}">
        <p14:creationId xmlns:p14="http://schemas.microsoft.com/office/powerpoint/2010/main" val="3334726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Freeform 15">
            <a:extLst>
              <a:ext uri="{FF2B5EF4-FFF2-40B4-BE49-F238E27FC236}">
                <a16:creationId xmlns:a16="http://schemas.microsoft.com/office/drawing/2014/main" id="{9364FA4E-5C6B-A2CC-F7E6-3933935939BF}"/>
              </a:ext>
            </a:extLst>
          </p:cNvPr>
          <p:cNvSpPr/>
          <p:nvPr userDrawn="1"/>
        </p:nvSpPr>
        <p:spPr>
          <a:xfrm>
            <a:off x="10285741" y="6178895"/>
            <a:ext cx="1906259" cy="679105"/>
          </a:xfrm>
          <a:custGeom>
            <a:avLst/>
            <a:gdLst/>
            <a:ahLst/>
            <a:cxnLst/>
            <a:rect l="l" t="t" r="r" b="b"/>
            <a:pathLst>
              <a:path w="2859389" h="1018657">
                <a:moveTo>
                  <a:pt x="0" y="0"/>
                </a:moveTo>
                <a:lnTo>
                  <a:pt x="2859389" y="0"/>
                </a:lnTo>
                <a:lnTo>
                  <a:pt x="2859389" y="1018658"/>
                </a:lnTo>
                <a:lnTo>
                  <a:pt x="0" y="1018658"/>
                </a:lnTo>
                <a:lnTo>
                  <a:pt x="0" y="0"/>
                </a:lnTo>
                <a:close/>
              </a:path>
            </a:pathLst>
          </a:custGeom>
          <a:blipFill>
            <a:blip r:embed="rId2"/>
            <a:stretch>
              <a:fillRect/>
            </a:stretch>
          </a:blipFill>
        </p:spPr>
        <p:txBody>
          <a:bodyPr/>
          <a:lstStyle/>
          <a:p>
            <a:endParaRPr lang="en-US" sz="1200"/>
          </a:p>
        </p:txBody>
      </p:sp>
    </p:spTree>
    <p:extLst>
      <p:ext uri="{BB962C8B-B14F-4D97-AF65-F5344CB8AC3E}">
        <p14:creationId xmlns:p14="http://schemas.microsoft.com/office/powerpoint/2010/main" val="958084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8E78-1B3B-283C-3F78-569E34D276F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7CD38AF6-EAD7-D3B8-9ED6-D189039091A0}"/>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4" name="Footer Placeholder 3">
            <a:extLst>
              <a:ext uri="{FF2B5EF4-FFF2-40B4-BE49-F238E27FC236}">
                <a16:creationId xmlns:a16="http://schemas.microsoft.com/office/drawing/2014/main" id="{A9EF754A-DFED-ADEF-479D-E25A3679D647}"/>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AD695C09-208C-1564-B3C2-CC2BC735FE9F}"/>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191001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621C5-BB9C-EF1F-FE43-654EE1E70F9C}"/>
              </a:ext>
            </a:extLst>
          </p:cNvPr>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FB1BAA8-756C-1AED-FC95-E235066F0D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E73207-8238-C656-970E-984C64748F2B}"/>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5" name="Footer Placeholder 4">
            <a:extLst>
              <a:ext uri="{FF2B5EF4-FFF2-40B4-BE49-F238E27FC236}">
                <a16:creationId xmlns:a16="http://schemas.microsoft.com/office/drawing/2014/main" id="{866DF780-8FE4-04DE-6E05-6C46764352F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AC200B9-B03B-D829-8A1B-65B256497415}"/>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806462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47DE-D3C5-CBE9-911C-C1EDD313FAC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400626-8654-A7DC-969F-80D0C58864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C055A1-0DE3-DA42-518E-09833780CFFD}"/>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5" name="Footer Placeholder 4">
            <a:extLst>
              <a:ext uri="{FF2B5EF4-FFF2-40B4-BE49-F238E27FC236}">
                <a16:creationId xmlns:a16="http://schemas.microsoft.com/office/drawing/2014/main" id="{5F3E8BE7-B3FC-42F3-1286-7E09FDCD87A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06F47A4-6D82-50B0-41CA-E8325C4C4CD9}"/>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350754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74B0-0C15-8E64-D9F1-E03E73772E1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DCE916E-59DB-B72D-D483-A94A6C52B5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0BA6B5-441B-9004-F02F-FFB717B3C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92CDF8-5E93-4B69-2A4F-7C072271872D}"/>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6" name="Footer Placeholder 5">
            <a:extLst>
              <a:ext uri="{FF2B5EF4-FFF2-40B4-BE49-F238E27FC236}">
                <a16:creationId xmlns:a16="http://schemas.microsoft.com/office/drawing/2014/main" id="{23896E55-6593-48F9-D52B-AEBB0BEF100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553C3EB-1C87-6A35-403C-8292F1DD2D75}"/>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1668366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DC3ED-86E7-049B-E214-103861959B7A}"/>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47142B1B-7131-A0FA-2CDE-26F8901FA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C4D2B5-B3EA-500A-172E-838BC5C2D6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B8BDA6-9E4D-9E26-CBAB-3AC003CF9E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EF8C3-7CB2-28BC-0090-F83C4FBE3F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E643C8-2291-915E-D691-D14122DB6F8F}"/>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8" name="Footer Placeholder 7">
            <a:extLst>
              <a:ext uri="{FF2B5EF4-FFF2-40B4-BE49-F238E27FC236}">
                <a16:creationId xmlns:a16="http://schemas.microsoft.com/office/drawing/2014/main" id="{9D26A30F-18C5-AB23-091E-20D5163BCE1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7D060E98-45CF-E79A-624C-3F810B03E158}"/>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2496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142B1B-7131-A0FA-2CDE-26F8901FAD92}"/>
              </a:ext>
            </a:extLst>
          </p:cNvPr>
          <p:cNvSpPr>
            <a:spLocks noGrp="1"/>
          </p:cNvSpPr>
          <p:nvPr>
            <p:ph type="body" idx="1"/>
          </p:nvPr>
        </p:nvSpPr>
        <p:spPr>
          <a:xfrm>
            <a:off x="839788" y="213879"/>
            <a:ext cx="5157787" cy="422779"/>
          </a:xfrm>
        </p:spPr>
        <p:txBody>
          <a:bodyPr anchor="b">
            <a:noAutofit/>
          </a:bodyPr>
          <a:lstStyle>
            <a:lvl1pPr marL="0" indent="0" algn="l" defTabSz="914400" rtl="0" eaLnBrk="1" latinLnBrk="0" hangingPunct="1">
              <a:lnSpc>
                <a:spcPct val="90000"/>
              </a:lnSpc>
              <a:spcBef>
                <a:spcPct val="0"/>
              </a:spcBef>
              <a:buFontTx/>
              <a:buNone/>
              <a:defRPr lang="en-US" sz="2400" kern="1200" dirty="0">
                <a:solidFill>
                  <a:srgbClr val="F05654"/>
                </a:solidFill>
                <a:effectLst>
                  <a:outerShdw blurRad="38100" dist="38100" dir="2700000" algn="tl">
                    <a:srgbClr val="000000">
                      <a:alpha val="43137"/>
                    </a:srgbClr>
                  </a:outerShdw>
                </a:effectLst>
                <a:latin typeface="Daytona" panose="020B060403050004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dirty="0"/>
              <a:t>Click to edit Master text styles</a:t>
            </a:r>
          </a:p>
        </p:txBody>
      </p:sp>
      <p:sp>
        <p:nvSpPr>
          <p:cNvPr id="4" name="Content Placeholder 3">
            <a:extLst>
              <a:ext uri="{FF2B5EF4-FFF2-40B4-BE49-F238E27FC236}">
                <a16:creationId xmlns:a16="http://schemas.microsoft.com/office/drawing/2014/main" id="{95C4D2B5-B3EA-500A-172E-838BC5C2D6A7}"/>
              </a:ext>
            </a:extLst>
          </p:cNvPr>
          <p:cNvSpPr>
            <a:spLocks noGrp="1"/>
          </p:cNvSpPr>
          <p:nvPr>
            <p:ph sz="half" idx="2"/>
          </p:nvPr>
        </p:nvSpPr>
        <p:spPr>
          <a:xfrm>
            <a:off x="839788" y="952786"/>
            <a:ext cx="5157787" cy="5725103"/>
          </a:xfrm>
        </p:spPr>
        <p:txBody>
          <a:bodyPr>
            <a:normAutofit/>
          </a:bodyPr>
          <a:lstStyle>
            <a:lvl1pPr marL="228600" indent="-228600">
              <a:defRPr lang="en-US" sz="1600" kern="1200" dirty="0">
                <a:solidFill>
                  <a:srgbClr val="002060"/>
                </a:solidFill>
                <a:latin typeface="Daytona" panose="020B0604030500040204" pitchFamily="34" charset="0"/>
                <a:ea typeface="+mn-ea"/>
                <a:cs typeface="+mn-cs"/>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dirty="0"/>
              <a:t>Click to edit Master text styles</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Second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Third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Fourth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Fifth level</a:t>
            </a:r>
          </a:p>
        </p:txBody>
      </p:sp>
      <p:sp>
        <p:nvSpPr>
          <p:cNvPr id="5" name="Text Placeholder 4">
            <a:extLst>
              <a:ext uri="{FF2B5EF4-FFF2-40B4-BE49-F238E27FC236}">
                <a16:creationId xmlns:a16="http://schemas.microsoft.com/office/drawing/2014/main" id="{6BB8BDA6-9E4D-9E26-CBAB-3AC003CF9E8A}"/>
              </a:ext>
            </a:extLst>
          </p:cNvPr>
          <p:cNvSpPr>
            <a:spLocks noGrp="1"/>
          </p:cNvSpPr>
          <p:nvPr>
            <p:ph type="body" sz="quarter" idx="3"/>
          </p:nvPr>
        </p:nvSpPr>
        <p:spPr>
          <a:xfrm>
            <a:off x="6175376" y="222540"/>
            <a:ext cx="5183188" cy="406255"/>
          </a:xfrm>
        </p:spPr>
        <p:txBody>
          <a:bodyPr anchor="b">
            <a:noAutofit/>
          </a:bodyPr>
          <a:lstStyle>
            <a:lvl1pPr marL="0" indent="0" algn="l" defTabSz="914400" rtl="0" eaLnBrk="1" latinLnBrk="0" hangingPunct="1">
              <a:lnSpc>
                <a:spcPct val="90000"/>
              </a:lnSpc>
              <a:spcBef>
                <a:spcPct val="0"/>
              </a:spcBef>
              <a:buNone/>
              <a:defRPr lang="en-US" sz="2400" kern="1200" dirty="0">
                <a:solidFill>
                  <a:srgbClr val="F05654"/>
                </a:solidFill>
                <a:effectLst>
                  <a:outerShdw blurRad="38100" dist="38100" dir="2700000" algn="tl">
                    <a:srgbClr val="000000">
                      <a:alpha val="43137"/>
                    </a:srgbClr>
                  </a:outerShdw>
                </a:effectLst>
                <a:latin typeface="Daytona" panose="020B060403050004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dirty="0"/>
              <a:t>Click to edit Master text styles</a:t>
            </a:r>
          </a:p>
        </p:txBody>
      </p:sp>
      <p:sp>
        <p:nvSpPr>
          <p:cNvPr id="6" name="Content Placeholder 5">
            <a:extLst>
              <a:ext uri="{FF2B5EF4-FFF2-40B4-BE49-F238E27FC236}">
                <a16:creationId xmlns:a16="http://schemas.microsoft.com/office/drawing/2014/main" id="{249EF8C3-7CB2-28BC-0090-F83C4FBE3FBF}"/>
              </a:ext>
            </a:extLst>
          </p:cNvPr>
          <p:cNvSpPr>
            <a:spLocks noGrp="1"/>
          </p:cNvSpPr>
          <p:nvPr>
            <p:ph sz="quarter" idx="4"/>
          </p:nvPr>
        </p:nvSpPr>
        <p:spPr>
          <a:xfrm>
            <a:off x="6172200" y="952789"/>
            <a:ext cx="5183188" cy="5725102"/>
          </a:xfrm>
        </p:spPr>
        <p:txBody>
          <a:bodyPr>
            <a:normAutofit/>
          </a:bodyPr>
          <a:lstStyle>
            <a:lvl1pPr marL="228600" indent="-228600">
              <a:defRPr lang="en-US" sz="1600" kern="1200" dirty="0">
                <a:solidFill>
                  <a:srgbClr val="002060"/>
                </a:solidFill>
                <a:latin typeface="Daytona" panose="020B0604030500040204" pitchFamily="34" charset="0"/>
                <a:ea typeface="+mn-ea"/>
                <a:cs typeface="+mn-cs"/>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dirty="0"/>
              <a:t>Click to edit Master text styles</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Second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Third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Fourth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Fifth level</a:t>
            </a:r>
          </a:p>
        </p:txBody>
      </p:sp>
      <p:cxnSp>
        <p:nvCxnSpPr>
          <p:cNvPr id="10" name="Straight Connector 9">
            <a:extLst>
              <a:ext uri="{FF2B5EF4-FFF2-40B4-BE49-F238E27FC236}">
                <a16:creationId xmlns:a16="http://schemas.microsoft.com/office/drawing/2014/main" id="{8A980C7A-9353-DD12-B5EC-1C4DC4B09870}"/>
              </a:ext>
            </a:extLst>
          </p:cNvPr>
          <p:cNvCxnSpPr>
            <a:cxnSpLocks/>
          </p:cNvCxnSpPr>
          <p:nvPr userDrawn="1"/>
        </p:nvCxnSpPr>
        <p:spPr>
          <a:xfrm>
            <a:off x="839788" y="794723"/>
            <a:ext cx="10410103" cy="0"/>
          </a:xfrm>
          <a:prstGeom prst="line">
            <a:avLst/>
          </a:prstGeom>
          <a:ln w="28575">
            <a:solidFill>
              <a:srgbClr val="43D0C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Freeform 15">
            <a:extLst>
              <a:ext uri="{FF2B5EF4-FFF2-40B4-BE49-F238E27FC236}">
                <a16:creationId xmlns:a16="http://schemas.microsoft.com/office/drawing/2014/main" id="{AC1737A0-112B-AFC7-AE8A-0C0026600E3D}"/>
              </a:ext>
            </a:extLst>
          </p:cNvPr>
          <p:cNvSpPr/>
          <p:nvPr userDrawn="1"/>
        </p:nvSpPr>
        <p:spPr>
          <a:xfrm>
            <a:off x="10285741" y="6178895"/>
            <a:ext cx="1906259" cy="679105"/>
          </a:xfrm>
          <a:custGeom>
            <a:avLst/>
            <a:gdLst/>
            <a:ahLst/>
            <a:cxnLst/>
            <a:rect l="l" t="t" r="r" b="b"/>
            <a:pathLst>
              <a:path w="2859389" h="1018657">
                <a:moveTo>
                  <a:pt x="0" y="0"/>
                </a:moveTo>
                <a:lnTo>
                  <a:pt x="2859389" y="0"/>
                </a:lnTo>
                <a:lnTo>
                  <a:pt x="2859389" y="1018658"/>
                </a:lnTo>
                <a:lnTo>
                  <a:pt x="0" y="1018658"/>
                </a:lnTo>
                <a:lnTo>
                  <a:pt x="0" y="0"/>
                </a:lnTo>
                <a:close/>
              </a:path>
            </a:pathLst>
          </a:custGeom>
          <a:blipFill>
            <a:blip r:embed="rId2"/>
            <a:stretch>
              <a:fillRect/>
            </a:stretch>
          </a:blipFill>
        </p:spPr>
        <p:txBody>
          <a:bodyPr/>
          <a:lstStyle/>
          <a:p>
            <a:endParaRPr lang="en-US" sz="1200"/>
          </a:p>
        </p:txBody>
      </p:sp>
    </p:spTree>
    <p:extLst>
      <p:ext uri="{BB962C8B-B14F-4D97-AF65-F5344CB8AC3E}">
        <p14:creationId xmlns:p14="http://schemas.microsoft.com/office/powerpoint/2010/main" val="4174645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B8EF-8ACF-25A5-1FBD-926991C7B51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868B1E2A-EE4A-98DF-E11D-B84D37DBFE4F}"/>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4" name="Footer Placeholder 3">
            <a:extLst>
              <a:ext uri="{FF2B5EF4-FFF2-40B4-BE49-F238E27FC236}">
                <a16:creationId xmlns:a16="http://schemas.microsoft.com/office/drawing/2014/main" id="{F065555B-F892-9726-33E0-B7A1F889344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C8DA9CF-E21D-74F1-63C0-EBAC13FF49B8}"/>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381792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7D7EBC-ADA8-C1D7-7D8D-4652DF4C2032}"/>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3" name="Footer Placeholder 2">
            <a:extLst>
              <a:ext uri="{FF2B5EF4-FFF2-40B4-BE49-F238E27FC236}">
                <a16:creationId xmlns:a16="http://schemas.microsoft.com/office/drawing/2014/main" id="{BEFB2858-B735-E2EA-F2EE-C2C1BE80E1EE}"/>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87F31781-76B6-B196-3B78-A144E74FC3E0}"/>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661479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3F15-E279-A553-3D14-BB21AD574A3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A426DF-3570-CA58-4635-A51FA487D3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1F2026-EACD-759B-9949-8F45CBBBA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407CA9-53C7-9268-9873-A59FF8A4DB9D}"/>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3/18/2025</a:t>
            </a:fld>
            <a:endParaRPr lang="en-US"/>
          </a:p>
        </p:txBody>
      </p:sp>
      <p:sp>
        <p:nvSpPr>
          <p:cNvPr id="6" name="Footer Placeholder 5">
            <a:extLst>
              <a:ext uri="{FF2B5EF4-FFF2-40B4-BE49-F238E27FC236}">
                <a16:creationId xmlns:a16="http://schemas.microsoft.com/office/drawing/2014/main" id="{A4419A30-6E31-E32B-0254-F7FB2B8D102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C281BD8-D04D-82A7-8227-F5A993D40983}"/>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177532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E555E5-B090-E1F8-A511-5DCD0EB35B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F578A22-AF92-23D6-991D-68D1F449CF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A97A6D2-AF2C-F494-6F1C-5381A9AA25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DB57E-93DF-4C4E-98FE-96B8DE2C473C}" type="datetimeFigureOut">
              <a:rPr lang="en-US" smtClean="0"/>
              <a:t>3/18/2025</a:t>
            </a:fld>
            <a:endParaRPr lang="en-US"/>
          </a:p>
        </p:txBody>
      </p:sp>
      <p:sp>
        <p:nvSpPr>
          <p:cNvPr id="5" name="Footer Placeholder 4">
            <a:extLst>
              <a:ext uri="{FF2B5EF4-FFF2-40B4-BE49-F238E27FC236}">
                <a16:creationId xmlns:a16="http://schemas.microsoft.com/office/drawing/2014/main" id="{F8274725-373C-FD20-AE41-AAA513611A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C53CD4E-873A-A14C-8BC9-0CE2134A3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CB25A-F382-4125-A8FA-4025CF12BCD6}" type="slidenum">
              <a:rPr lang="en-US" smtClean="0"/>
              <a:t>‹#›</a:t>
            </a:fld>
            <a:endParaRPr lang="en-US"/>
          </a:p>
        </p:txBody>
      </p:sp>
    </p:spTree>
    <p:extLst>
      <p:ext uri="{BB962C8B-B14F-4D97-AF65-F5344CB8AC3E}">
        <p14:creationId xmlns:p14="http://schemas.microsoft.com/office/powerpoint/2010/main" val="3582731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4"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 id="2147483663" r:id="rId15"/>
    <p:sldLayoutId id="214748366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audio" Target="../media/media1.webm"/><Relationship Id="rId7" Type="http://schemas.openxmlformats.org/officeDocument/2006/relationships/image" Target="../media/image3.png"/><Relationship Id="rId2" Type="http://schemas.microsoft.com/office/2007/relationships/media" Target="../media/media1.webm"/><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31.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2A6A0F7-2D9D-EA09-9C32-B0CB75D8E186}"/>
              </a:ext>
            </a:extLst>
          </p:cNvPr>
          <p:cNvSpPr txBox="1"/>
          <p:nvPr/>
        </p:nvSpPr>
        <p:spPr>
          <a:xfrm>
            <a:off x="1473960" y="2210939"/>
            <a:ext cx="184731" cy="369332"/>
          </a:xfrm>
          <a:prstGeom prst="rect">
            <a:avLst/>
          </a:prstGeom>
          <a:noFill/>
        </p:spPr>
        <p:txBody>
          <a:bodyPr wrap="none" rtlCol="0">
            <a:spAutoFit/>
          </a:bodyPr>
          <a:lstStyle/>
          <a:p>
            <a:endParaRPr lang="en-US" dirty="0">
              <a:solidFill>
                <a:srgbClr val="668580"/>
              </a:solidFill>
            </a:endParaRPr>
          </a:p>
        </p:txBody>
      </p:sp>
      <p:pic>
        <p:nvPicPr>
          <p:cNvPr id="2" name="Picture 1">
            <a:extLst>
              <a:ext uri="{FF2B5EF4-FFF2-40B4-BE49-F238E27FC236}">
                <a16:creationId xmlns:a16="http://schemas.microsoft.com/office/drawing/2014/main" id="{A6F7EB2F-430F-2C16-9542-360895D9AA04}"/>
              </a:ext>
            </a:extLst>
          </p:cNvPr>
          <p:cNvPicPr>
            <a:picLocks noChangeAspect="1"/>
          </p:cNvPicPr>
          <p:nvPr/>
        </p:nvPicPr>
        <p:blipFill>
          <a:blip r:embed="rId6"/>
          <a:srcRect r="66810"/>
          <a:stretch/>
        </p:blipFill>
        <p:spPr>
          <a:xfrm>
            <a:off x="2215662" y="2047210"/>
            <a:ext cx="2575728" cy="2763580"/>
          </a:xfrm>
          <a:prstGeom prst="rect">
            <a:avLst/>
          </a:prstGeom>
        </p:spPr>
      </p:pic>
      <p:pic>
        <p:nvPicPr>
          <p:cNvPr id="3" name="Picture 2">
            <a:extLst>
              <a:ext uri="{FF2B5EF4-FFF2-40B4-BE49-F238E27FC236}">
                <a16:creationId xmlns:a16="http://schemas.microsoft.com/office/drawing/2014/main" id="{3202FAA3-F7DD-1347-8D20-51A4AA0589B1}"/>
              </a:ext>
            </a:extLst>
          </p:cNvPr>
          <p:cNvPicPr>
            <a:picLocks noChangeAspect="1"/>
          </p:cNvPicPr>
          <p:nvPr/>
        </p:nvPicPr>
        <p:blipFill>
          <a:blip r:embed="rId6"/>
          <a:srcRect l="33190"/>
          <a:stretch/>
        </p:blipFill>
        <p:spPr>
          <a:xfrm>
            <a:off x="4791391" y="2047210"/>
            <a:ext cx="5184949" cy="2763580"/>
          </a:xfrm>
          <a:prstGeom prst="rect">
            <a:avLst/>
          </a:prstGeom>
        </p:spPr>
      </p:pic>
      <p:pic>
        <p:nvPicPr>
          <p:cNvPr id="4" name="Sound Logo 17 Friendly Logo Opener">
            <a:hlinkClick r:id="" action="ppaction://media"/>
            <a:extLst>
              <a:ext uri="{FF2B5EF4-FFF2-40B4-BE49-F238E27FC236}">
                <a16:creationId xmlns:a16="http://schemas.microsoft.com/office/drawing/2014/main" id="{6D30D881-786C-533C-318B-0C45AEE9CE27}"/>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98426" y="98426"/>
            <a:ext cx="487363" cy="487363"/>
          </a:xfrm>
          <a:prstGeom prst="rect">
            <a:avLst/>
          </a:prstGeom>
        </p:spPr>
      </p:pic>
      <p:pic>
        <p:nvPicPr>
          <p:cNvPr id="6" name="Picture 5">
            <a:extLst>
              <a:ext uri="{FF2B5EF4-FFF2-40B4-BE49-F238E27FC236}">
                <a16:creationId xmlns:a16="http://schemas.microsoft.com/office/drawing/2014/main" id="{DCA0029F-8892-17EF-76DE-DF7CAA5F6475}"/>
              </a:ext>
            </a:extLst>
          </p:cNvPr>
          <p:cNvPicPr>
            <a:picLocks noChangeAspect="1"/>
          </p:cNvPicPr>
          <p:nvPr/>
        </p:nvPicPr>
        <p:blipFill>
          <a:blip r:embed="rId8"/>
          <a:stretch>
            <a:fillRect/>
          </a:stretch>
        </p:blipFill>
        <p:spPr>
          <a:xfrm>
            <a:off x="0" y="1"/>
            <a:ext cx="1257300" cy="1571625"/>
          </a:xfrm>
          <a:prstGeom prst="rect">
            <a:avLst/>
          </a:prstGeom>
        </p:spPr>
      </p:pic>
    </p:spTree>
    <p:custDataLst>
      <p:tags r:id="rId1"/>
    </p:custDataLst>
    <p:extLst>
      <p:ext uri="{BB962C8B-B14F-4D97-AF65-F5344CB8AC3E}">
        <p14:creationId xmlns:p14="http://schemas.microsoft.com/office/powerpoint/2010/main" val="163414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6000"/>
                                        <p:tgtEl>
                                          <p:spTgt spid="3"/>
                                        </p:tgtEl>
                                      </p:cBhvr>
                                    </p:animEffect>
                                    <p:anim calcmode="lin" valueType="num">
                                      <p:cBhvr>
                                        <p:cTn id="11" dur="6000" fill="hold"/>
                                        <p:tgtEl>
                                          <p:spTgt spid="3"/>
                                        </p:tgtEl>
                                        <p:attrNameLst>
                                          <p:attrName>ppt_x</p:attrName>
                                        </p:attrNameLst>
                                      </p:cBhvr>
                                      <p:tavLst>
                                        <p:tav tm="0">
                                          <p:val>
                                            <p:strVal val="#ppt_x"/>
                                          </p:val>
                                        </p:tav>
                                        <p:tav tm="100000">
                                          <p:val>
                                            <p:strVal val="#ppt_x"/>
                                          </p:val>
                                        </p:tav>
                                      </p:tavLst>
                                    </p:anim>
                                    <p:anim calcmode="lin" valueType="num">
                                      <p:cBhvr>
                                        <p:cTn id="12" dur="6000" fill="hold"/>
                                        <p:tgtEl>
                                          <p:spTgt spid="3"/>
                                        </p:tgtEl>
                                        <p:attrNameLst>
                                          <p:attrName>ppt_y</p:attrName>
                                        </p:attrNameLst>
                                      </p:cBhvr>
                                      <p:tavLst>
                                        <p:tav tm="0">
                                          <p:val>
                                            <p:strVal val="#ppt_y+.1"/>
                                          </p:val>
                                        </p:tav>
                                        <p:tav tm="100000">
                                          <p:val>
                                            <p:strVal val="#ppt_y"/>
                                          </p:val>
                                        </p:tav>
                                      </p:tavLst>
                                    </p:anim>
                                  </p:childTnLst>
                                </p:cTn>
                              </p:par>
                              <p:par>
                                <p:cTn id="13" presetID="1" presetClass="mediacall" presetSubtype="0" fill="hold" nodeType="withEffect">
                                  <p:stCondLst>
                                    <p:cond delay="0"/>
                                  </p:stCondLst>
                                  <p:childTnLst>
                                    <p:cmd type="call" cmd="playFrom(0.0)">
                                      <p:cBhvr>
                                        <p:cTn id="14" dur="786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3158-BA63-13B8-F14C-16A8B349FABD}"/>
              </a:ext>
            </a:extLst>
          </p:cNvPr>
          <p:cNvSpPr>
            <a:spLocks noGrp="1"/>
          </p:cNvSpPr>
          <p:nvPr>
            <p:ph type="title"/>
          </p:nvPr>
        </p:nvSpPr>
        <p:spPr/>
        <p:txBody>
          <a:bodyPr/>
          <a:lstStyle/>
          <a:p>
            <a:r>
              <a:rPr lang="en-US" dirty="0"/>
              <a:t>Initializing a document store</a:t>
            </a:r>
          </a:p>
        </p:txBody>
      </p:sp>
      <p:sp>
        <p:nvSpPr>
          <p:cNvPr id="3" name="Content Placeholder 2">
            <a:extLst>
              <a:ext uri="{FF2B5EF4-FFF2-40B4-BE49-F238E27FC236}">
                <a16:creationId xmlns:a16="http://schemas.microsoft.com/office/drawing/2014/main" id="{B0D90B2E-AE71-C565-5A4E-8B3F5EFF13BE}"/>
              </a:ext>
            </a:extLst>
          </p:cNvPr>
          <p:cNvSpPr>
            <a:spLocks noGrp="1"/>
          </p:cNvSpPr>
          <p:nvPr>
            <p:ph sz="quarter" idx="10"/>
          </p:nvPr>
        </p:nvSpPr>
        <p:spPr/>
        <p:txBody>
          <a:bodyPr>
            <a:normAutofit fontScale="92500" lnSpcReduction="10000"/>
          </a:bodyPr>
          <a:lstStyle/>
          <a:p>
            <a:r>
              <a:rPr lang="en-US" dirty="0"/>
              <a:t>To initialize the document store, we first need to download and install Elasticsearch.</a:t>
            </a:r>
          </a:p>
          <a:p>
            <a:r>
              <a:rPr lang="en-US" dirty="0"/>
              <a:t>By following Elasticsearch’s guide:</a:t>
            </a:r>
          </a:p>
          <a:p>
            <a:endParaRPr lang="en-US" dirty="0"/>
          </a:p>
          <a:p>
            <a:endParaRPr lang="en-US" dirty="0"/>
          </a:p>
          <a:p>
            <a:endParaRPr lang="en-US" dirty="0"/>
          </a:p>
          <a:p>
            <a:endParaRPr lang="en-US" dirty="0"/>
          </a:p>
          <a:p>
            <a:pPr marL="0" indent="0">
              <a:buNone/>
            </a:pPr>
            <a:r>
              <a:rPr lang="en-US" dirty="0"/>
              <a:t>1. Start the Elasticsearch server:</a:t>
            </a:r>
          </a:p>
          <a:p>
            <a:pPr marL="0" indent="0">
              <a:buNone/>
            </a:pPr>
            <a:endParaRPr lang="en-US" dirty="0"/>
          </a:p>
          <a:p>
            <a:endParaRPr lang="en-US" dirty="0"/>
          </a:p>
          <a:p>
            <a:endParaRPr lang="en-US" dirty="0"/>
          </a:p>
          <a:p>
            <a:endParaRPr lang="en-US" dirty="0"/>
          </a:p>
          <a:p>
            <a:endParaRPr lang="en-US" dirty="0"/>
          </a:p>
          <a:p>
            <a:pPr marL="0" indent="0">
              <a:buNone/>
            </a:pPr>
            <a:endParaRPr lang="en-US" dirty="0"/>
          </a:p>
          <a:p>
            <a:pPr lvl="1"/>
            <a:r>
              <a:rPr lang="en-US" dirty="0" err="1">
                <a:solidFill>
                  <a:srgbClr val="C00000"/>
                </a:solidFill>
              </a:rPr>
              <a:t>Popen</a:t>
            </a:r>
            <a:r>
              <a:rPr lang="en-US" dirty="0">
                <a:solidFill>
                  <a:srgbClr val="C00000"/>
                </a:solidFill>
              </a:rPr>
              <a:t>() </a:t>
            </a:r>
            <a:r>
              <a:rPr lang="en-US" dirty="0"/>
              <a:t>function to spawn a new process</a:t>
            </a:r>
          </a:p>
          <a:p>
            <a:pPr lvl="1"/>
            <a:r>
              <a:rPr lang="en-US" dirty="0"/>
              <a:t>The </a:t>
            </a:r>
            <a:r>
              <a:rPr lang="en-US" dirty="0" err="1">
                <a:solidFill>
                  <a:srgbClr val="C00000"/>
                </a:solidFill>
              </a:rPr>
              <a:t>chown</a:t>
            </a:r>
            <a:r>
              <a:rPr lang="en-US" dirty="0"/>
              <a:t> shell command run the subprocess in the background.</a:t>
            </a:r>
          </a:p>
          <a:p>
            <a:pPr lvl="1"/>
            <a:r>
              <a:rPr lang="en-US" dirty="0"/>
              <a:t>In the </a:t>
            </a:r>
            <a:r>
              <a:rPr lang="en-US" dirty="0" err="1"/>
              <a:t>Popen</a:t>
            </a:r>
            <a:r>
              <a:rPr lang="en-US" dirty="0"/>
              <a:t> function </a:t>
            </a:r>
            <a:r>
              <a:rPr lang="en-US" dirty="0" err="1"/>
              <a:t>args</a:t>
            </a:r>
            <a:r>
              <a:rPr lang="en-US" dirty="0"/>
              <a:t>: </a:t>
            </a:r>
            <a:r>
              <a:rPr lang="en-US" dirty="0" err="1"/>
              <a:t>stdout</a:t>
            </a:r>
            <a:r>
              <a:rPr lang="en-US" dirty="0"/>
              <a:t>=PIPE  creates a new pipe for the standard output.</a:t>
            </a:r>
          </a:p>
          <a:p>
            <a:pPr lvl="1"/>
            <a:r>
              <a:rPr lang="en-US" dirty="0"/>
              <a:t>stderr=STDOUT collects the errors in the same pipe. </a:t>
            </a:r>
          </a:p>
          <a:p>
            <a:pPr lvl="1"/>
            <a:endParaRPr lang="en-US" dirty="0"/>
          </a:p>
        </p:txBody>
      </p:sp>
      <p:pic>
        <p:nvPicPr>
          <p:cNvPr id="4" name="Picture 3">
            <a:extLst>
              <a:ext uri="{FF2B5EF4-FFF2-40B4-BE49-F238E27FC236}">
                <a16:creationId xmlns:a16="http://schemas.microsoft.com/office/drawing/2014/main" id="{4D9BF528-6A17-CFEA-232D-76941A98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9670" y="2196548"/>
            <a:ext cx="7465102" cy="1014165"/>
          </a:xfrm>
          <a:prstGeom prst="rect">
            <a:avLst/>
          </a:prstGeom>
        </p:spPr>
      </p:pic>
      <p:sp>
        <p:nvSpPr>
          <p:cNvPr id="5" name="Arrow: Right 4">
            <a:extLst>
              <a:ext uri="{FF2B5EF4-FFF2-40B4-BE49-F238E27FC236}">
                <a16:creationId xmlns:a16="http://schemas.microsoft.com/office/drawing/2014/main" id="{DF8B83A0-3628-25E4-6BCD-E5206B7CA279}"/>
              </a:ext>
            </a:extLst>
          </p:cNvPr>
          <p:cNvSpPr/>
          <p:nvPr/>
        </p:nvSpPr>
        <p:spPr>
          <a:xfrm>
            <a:off x="1898374" y="2983546"/>
            <a:ext cx="251296" cy="129022"/>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2E6ECBF-DD9D-C6EE-C970-52F09867D6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81390" y="3786424"/>
            <a:ext cx="5630410" cy="1759502"/>
          </a:xfrm>
          <a:prstGeom prst="rect">
            <a:avLst/>
          </a:prstGeom>
        </p:spPr>
      </p:pic>
      <p:sp>
        <p:nvSpPr>
          <p:cNvPr id="11" name="Rectangle 10">
            <a:extLst>
              <a:ext uri="{FF2B5EF4-FFF2-40B4-BE49-F238E27FC236}">
                <a16:creationId xmlns:a16="http://schemas.microsoft.com/office/drawing/2014/main" id="{17F4E274-89C5-270C-EA29-DAC96FCB0BEF}"/>
              </a:ext>
            </a:extLst>
          </p:cNvPr>
          <p:cNvSpPr/>
          <p:nvPr/>
        </p:nvSpPr>
        <p:spPr>
          <a:xfrm>
            <a:off x="3056035" y="4476058"/>
            <a:ext cx="3899327" cy="214604"/>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00C2C8-D77A-900A-1AE9-4E4498C158EB}"/>
              </a:ext>
            </a:extLst>
          </p:cNvPr>
          <p:cNvSpPr/>
          <p:nvPr/>
        </p:nvSpPr>
        <p:spPr>
          <a:xfrm>
            <a:off x="3829486" y="4785212"/>
            <a:ext cx="4105469" cy="552610"/>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567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13" end="13"/>
                                            </p:txEl>
                                          </p:spTgt>
                                        </p:tgtEl>
                                        <p:attrNameLst>
                                          <p:attrName>style.visibility</p:attrName>
                                        </p:attrNameLst>
                                      </p:cBhvr>
                                      <p:to>
                                        <p:strVal val="visible"/>
                                      </p:to>
                                    </p:set>
                                    <p:animEffect transition="in" filter="fade">
                                      <p:cBhvr>
                                        <p:cTn id="24" dur="1000"/>
                                        <p:tgtEl>
                                          <p:spTgt spid="3">
                                            <p:txEl>
                                              <p:pRg st="13" end="13"/>
                                            </p:txEl>
                                          </p:spTgt>
                                        </p:tgtEl>
                                      </p:cBhvr>
                                    </p:animEffect>
                                    <p:anim calcmode="lin" valueType="num">
                                      <p:cBhvr>
                                        <p:cTn id="2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27" presetID="16" presetClass="entr" presetSubtype="2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arn(inVertic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14" end="14"/>
                                            </p:txEl>
                                          </p:spTgt>
                                        </p:tgtEl>
                                        <p:attrNameLst>
                                          <p:attrName>style.visibility</p:attrName>
                                        </p:attrNameLst>
                                      </p:cBhvr>
                                      <p:to>
                                        <p:strVal val="visible"/>
                                      </p:to>
                                    </p:set>
                                    <p:animEffect transition="in" filter="fade">
                                      <p:cBhvr>
                                        <p:cTn id="34" dur="1000"/>
                                        <p:tgtEl>
                                          <p:spTgt spid="3">
                                            <p:txEl>
                                              <p:pRg st="14" end="14"/>
                                            </p:txEl>
                                          </p:spTgt>
                                        </p:tgtEl>
                                      </p:cBhvr>
                                    </p:animEffect>
                                    <p:anim calcmode="lin" valueType="num">
                                      <p:cBhvr>
                                        <p:cTn id="35"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37" presetID="16" presetClass="entr" presetSubtype="21"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inVertical)">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1000"/>
                                        <p:tgtEl>
                                          <p:spTgt spid="3">
                                            <p:txEl>
                                              <p:pRg st="15" end="15"/>
                                            </p:txEl>
                                          </p:spTgt>
                                        </p:tgtEl>
                                      </p:cBhvr>
                                    </p:animEffect>
                                    <p:anim calcmode="lin" valueType="num">
                                      <p:cBhvr>
                                        <p:cTn id="45"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animEffect transition="in" filter="fade">
                                      <p:cBhvr>
                                        <p:cTn id="51" dur="1000"/>
                                        <p:tgtEl>
                                          <p:spTgt spid="3">
                                            <p:txEl>
                                              <p:pRg st="16" end="16"/>
                                            </p:txEl>
                                          </p:spTgt>
                                        </p:tgtEl>
                                      </p:cBhvr>
                                    </p:animEffect>
                                    <p:anim calcmode="lin" valueType="num">
                                      <p:cBhvr>
                                        <p:cTn id="52"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534A-5155-D561-C7E1-AB694B825F8E}"/>
              </a:ext>
            </a:extLst>
          </p:cNvPr>
          <p:cNvSpPr>
            <a:spLocks noGrp="1"/>
          </p:cNvSpPr>
          <p:nvPr>
            <p:ph type="title"/>
          </p:nvPr>
        </p:nvSpPr>
        <p:spPr/>
        <p:txBody>
          <a:bodyPr/>
          <a:lstStyle/>
          <a:p>
            <a:r>
              <a:rPr lang="en-US" dirty="0"/>
              <a:t>Initializing a document store</a:t>
            </a:r>
          </a:p>
        </p:txBody>
      </p:sp>
      <p:sp>
        <p:nvSpPr>
          <p:cNvPr id="3" name="Content Placeholder 2">
            <a:extLst>
              <a:ext uri="{FF2B5EF4-FFF2-40B4-BE49-F238E27FC236}">
                <a16:creationId xmlns:a16="http://schemas.microsoft.com/office/drawing/2014/main" id="{6ADF9D45-433F-DDDC-7D28-E4E9C47B9081}"/>
              </a:ext>
            </a:extLst>
          </p:cNvPr>
          <p:cNvSpPr>
            <a:spLocks noGrp="1"/>
          </p:cNvSpPr>
          <p:nvPr>
            <p:ph sz="quarter" idx="10"/>
          </p:nvPr>
        </p:nvSpPr>
        <p:spPr/>
        <p:txBody>
          <a:bodyPr>
            <a:normAutofit/>
          </a:bodyPr>
          <a:lstStyle/>
          <a:p>
            <a:pPr marL="0" indent="0">
              <a:buNone/>
            </a:pPr>
            <a:r>
              <a:rPr lang="en-US" dirty="0"/>
              <a:t>2. Test the connection by sending an HTTP request to localhost.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E3EEDCE1-6752-E18A-3D91-8C0F20AEE38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86184"/>
          <a:stretch/>
        </p:blipFill>
        <p:spPr>
          <a:xfrm>
            <a:off x="1932193" y="2296633"/>
            <a:ext cx="7730456" cy="474559"/>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05778283-853E-B003-4D24-9B983DF46EF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3817"/>
          <a:stretch/>
        </p:blipFill>
        <p:spPr>
          <a:xfrm>
            <a:off x="1932193" y="2771192"/>
            <a:ext cx="7730456" cy="2960238"/>
          </a:xfrm>
          <a:prstGeom prst="rect">
            <a:avLst/>
          </a:prstGeom>
        </p:spPr>
      </p:pic>
    </p:spTree>
    <p:extLst>
      <p:ext uri="{BB962C8B-B14F-4D97-AF65-F5344CB8AC3E}">
        <p14:creationId xmlns:p14="http://schemas.microsoft.com/office/powerpoint/2010/main" val="219122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E593B-259F-0F50-1F7F-16686F908CD2}"/>
              </a:ext>
            </a:extLst>
          </p:cNvPr>
          <p:cNvSpPr>
            <a:spLocks noGrp="1"/>
          </p:cNvSpPr>
          <p:nvPr>
            <p:ph type="title"/>
          </p:nvPr>
        </p:nvSpPr>
        <p:spPr/>
        <p:txBody>
          <a:bodyPr/>
          <a:lstStyle/>
          <a:p>
            <a:r>
              <a:rPr lang="en-US" dirty="0"/>
              <a:t>Initializing a document store</a:t>
            </a:r>
          </a:p>
        </p:txBody>
      </p:sp>
      <p:sp>
        <p:nvSpPr>
          <p:cNvPr id="3" name="Content Placeholder 2">
            <a:extLst>
              <a:ext uri="{FF2B5EF4-FFF2-40B4-BE49-F238E27FC236}">
                <a16:creationId xmlns:a16="http://schemas.microsoft.com/office/drawing/2014/main" id="{11378AB5-3C93-B64D-027C-4A46E0B5A960}"/>
              </a:ext>
            </a:extLst>
          </p:cNvPr>
          <p:cNvSpPr>
            <a:spLocks noGrp="1"/>
          </p:cNvSpPr>
          <p:nvPr>
            <p:ph sz="quarter" idx="10"/>
          </p:nvPr>
        </p:nvSpPr>
        <p:spPr/>
        <p:txBody>
          <a:bodyPr/>
          <a:lstStyle/>
          <a:p>
            <a:pPr marL="0" indent="0">
              <a:buNone/>
            </a:pPr>
            <a:r>
              <a:rPr lang="en-US" dirty="0"/>
              <a:t>3. Instantiate the document store.</a:t>
            </a:r>
          </a:p>
          <a:p>
            <a:pPr lvl="1"/>
            <a:r>
              <a:rPr lang="en-US" dirty="0"/>
              <a:t>By default, </a:t>
            </a:r>
            <a:r>
              <a:rPr lang="en-US" dirty="0" err="1">
                <a:solidFill>
                  <a:srgbClr val="00B050"/>
                </a:solidFill>
              </a:rPr>
              <a:t>ElasticsearchDocumentStore</a:t>
            </a:r>
            <a:r>
              <a:rPr lang="en-US" dirty="0"/>
              <a:t> creates two indices on Elasticsearch: </a:t>
            </a:r>
          </a:p>
          <a:p>
            <a:pPr lvl="2"/>
            <a:r>
              <a:rPr lang="en-US" sz="1600" dirty="0"/>
              <a:t>one called document storing documents</a:t>
            </a:r>
          </a:p>
          <a:p>
            <a:pPr lvl="2"/>
            <a:r>
              <a:rPr lang="en-US" sz="1600" dirty="0"/>
              <a:t>label for storing the annotated answer spans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4. P</a:t>
            </a:r>
            <a:r>
              <a:rPr lang="en-US" dirty="0"/>
              <a:t>opulate the document index with the </a:t>
            </a:r>
            <a:r>
              <a:rPr lang="en-US" dirty="0" err="1"/>
              <a:t>SubjQA</a:t>
            </a:r>
            <a:r>
              <a:rPr lang="en-US" dirty="0"/>
              <a:t> reviews</a:t>
            </a:r>
          </a:p>
        </p:txBody>
      </p:sp>
      <p:pic>
        <p:nvPicPr>
          <p:cNvPr id="4" name="Picture 3">
            <a:extLst>
              <a:ext uri="{FF2B5EF4-FFF2-40B4-BE49-F238E27FC236}">
                <a16:creationId xmlns:a16="http://schemas.microsoft.com/office/drawing/2014/main" id="{C36009E6-80E8-F2A5-E307-B2F1C511EA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4979" y="2075087"/>
            <a:ext cx="5571667" cy="1079546"/>
          </a:xfrm>
          <a:prstGeom prst="rect">
            <a:avLst/>
          </a:prstGeom>
        </p:spPr>
      </p:pic>
      <p:pic>
        <p:nvPicPr>
          <p:cNvPr id="5" name="Picture 4" descr="Text, letter&#10;&#10;Description automatically generated">
            <a:extLst>
              <a:ext uri="{FF2B5EF4-FFF2-40B4-BE49-F238E27FC236}">
                <a16:creationId xmlns:a16="http://schemas.microsoft.com/office/drawing/2014/main" id="{0D1576CA-4FDE-B7F5-127E-83716304EA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5911" y="3163384"/>
            <a:ext cx="2924901" cy="1172001"/>
          </a:xfrm>
          <a:prstGeom prst="rect">
            <a:avLst/>
          </a:prstGeom>
        </p:spPr>
      </p:pic>
      <p:pic>
        <p:nvPicPr>
          <p:cNvPr id="6" name="Picture 5" descr="Text, application&#10;&#10;Description automatically generated">
            <a:extLst>
              <a:ext uri="{FF2B5EF4-FFF2-40B4-BE49-F238E27FC236}">
                <a16:creationId xmlns:a16="http://schemas.microsoft.com/office/drawing/2014/main" id="{FED8EA0C-F983-278B-8E0C-BE204BC99730}"/>
              </a:ext>
            </a:extLst>
          </p:cNvPr>
          <p:cNvPicPr>
            <a:picLocks noChangeAspect="1"/>
          </p:cNvPicPr>
          <p:nvPr/>
        </p:nvPicPr>
        <p:blipFill rotWithShape="1">
          <a:blip r:embed="rId4">
            <a:extLst>
              <a:ext uri="{28A0092B-C50C-407E-A947-70E740481C1C}">
                <a14:useLocalDpi xmlns:a14="http://schemas.microsoft.com/office/drawing/2010/main" val="0"/>
              </a:ext>
            </a:extLst>
          </a:blip>
          <a:srcRect l="938" t="38520" r="8077"/>
          <a:stretch/>
        </p:blipFill>
        <p:spPr bwMode="auto">
          <a:xfrm>
            <a:off x="1882950" y="4769943"/>
            <a:ext cx="8785922" cy="2104300"/>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896CC1BD-A86C-570B-08EA-A1B511C77228}"/>
              </a:ext>
            </a:extLst>
          </p:cNvPr>
          <p:cNvSpPr/>
          <p:nvPr/>
        </p:nvSpPr>
        <p:spPr>
          <a:xfrm>
            <a:off x="3617843" y="5416826"/>
            <a:ext cx="2047461" cy="228194"/>
          </a:xfrm>
          <a:prstGeom prst="rect">
            <a:avLst/>
          </a:prstGeom>
          <a:solidFill>
            <a:schemeClr val="accent4">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08CBB21-D1D0-017D-DD9D-D1BE3EC6DECC}"/>
              </a:ext>
            </a:extLst>
          </p:cNvPr>
          <p:cNvSpPr/>
          <p:nvPr/>
        </p:nvSpPr>
        <p:spPr>
          <a:xfrm>
            <a:off x="3617842" y="5622872"/>
            <a:ext cx="2047461" cy="169336"/>
          </a:xfrm>
          <a:prstGeom prst="rect">
            <a:avLst/>
          </a:prstGeom>
          <a:solidFill>
            <a:schemeClr val="accent6">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6BCAC6-F595-9CA9-5484-8D1CF5A98E84}"/>
              </a:ext>
            </a:extLst>
          </p:cNvPr>
          <p:cNvSpPr/>
          <p:nvPr/>
        </p:nvSpPr>
        <p:spPr>
          <a:xfrm>
            <a:off x="3617842" y="5792208"/>
            <a:ext cx="1242393" cy="169336"/>
          </a:xfrm>
          <a:prstGeom prst="rect">
            <a:avLst/>
          </a:prstGeom>
          <a:solidFill>
            <a:schemeClr val="accent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48A901-C6EC-D3A3-875A-AE92084ED426}"/>
              </a:ext>
            </a:extLst>
          </p:cNvPr>
          <p:cNvSpPr/>
          <p:nvPr/>
        </p:nvSpPr>
        <p:spPr>
          <a:xfrm>
            <a:off x="9645142" y="5786987"/>
            <a:ext cx="900276" cy="169336"/>
          </a:xfrm>
          <a:prstGeom prst="rect">
            <a:avLst/>
          </a:prstGeom>
          <a:solidFill>
            <a:srgbClr val="FF000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E09E89E-F70D-96D2-8AC3-6E755B6BCF46}"/>
              </a:ext>
            </a:extLst>
          </p:cNvPr>
          <p:cNvSpPr/>
          <p:nvPr/>
        </p:nvSpPr>
        <p:spPr>
          <a:xfrm>
            <a:off x="2251211" y="5963209"/>
            <a:ext cx="5014293" cy="183271"/>
          </a:xfrm>
          <a:prstGeom prst="rect">
            <a:avLst/>
          </a:prstGeom>
          <a:solidFill>
            <a:srgbClr val="7030A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Tree>
    <p:extLst>
      <p:ext uri="{BB962C8B-B14F-4D97-AF65-F5344CB8AC3E}">
        <p14:creationId xmlns:p14="http://schemas.microsoft.com/office/powerpoint/2010/main" val="397842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arn(inVertical)">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0"/>
                                        <p:tgtEl>
                                          <p:spTgt spid="3">
                                            <p:txEl>
                                              <p:pRg st="9" end="9"/>
                                            </p:txEl>
                                          </p:spTgt>
                                        </p:tgtEl>
                                      </p:cBhvr>
                                    </p:animEffect>
                                    <p:anim calcmode="lin" valueType="num">
                                      <p:cBhvr>
                                        <p:cTn id="4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barn(inVertical)">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left)">
                                      <p:cBhvr>
                                        <p:cTn id="55" dur="500"/>
                                        <p:tgtEl>
                                          <p:spTgt spid="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ipe(left)">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left)">
                                      <p:cBhvr>
                                        <p:cTn id="7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9"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A69B-0184-2997-F6A1-2B8BF2D9EE1A}"/>
              </a:ext>
            </a:extLst>
          </p:cNvPr>
          <p:cNvSpPr>
            <a:spLocks noGrp="1"/>
          </p:cNvSpPr>
          <p:nvPr>
            <p:ph type="title"/>
          </p:nvPr>
        </p:nvSpPr>
        <p:spPr/>
        <p:txBody>
          <a:bodyPr/>
          <a:lstStyle/>
          <a:p>
            <a:r>
              <a:rPr lang="en-US" dirty="0"/>
              <a:t>Initializing a retriever</a:t>
            </a:r>
          </a:p>
        </p:txBody>
      </p:sp>
      <p:sp>
        <p:nvSpPr>
          <p:cNvPr id="3" name="Content Placeholder 2">
            <a:extLst>
              <a:ext uri="{FF2B5EF4-FFF2-40B4-BE49-F238E27FC236}">
                <a16:creationId xmlns:a16="http://schemas.microsoft.com/office/drawing/2014/main" id="{1D8EDFCB-F0AF-88C6-F7FF-8309ECEAE197}"/>
              </a:ext>
            </a:extLst>
          </p:cNvPr>
          <p:cNvSpPr>
            <a:spLocks noGrp="1"/>
          </p:cNvSpPr>
          <p:nvPr>
            <p:ph sz="quarter" idx="10"/>
          </p:nvPr>
        </p:nvSpPr>
        <p:spPr/>
        <p:txBody>
          <a:bodyPr/>
          <a:lstStyle/>
          <a:p>
            <a:r>
              <a:rPr lang="en-US" dirty="0"/>
              <a:t>The Elasticsearch document store can be paired with any of the Haystack retrievers.</a:t>
            </a:r>
          </a:p>
          <a:p>
            <a:r>
              <a:rPr lang="en-US" dirty="0"/>
              <a:t>Using a sparse retriever based on BM25 “Best Match 25”:</a:t>
            </a:r>
          </a:p>
          <a:p>
            <a:pPr lvl="1"/>
            <a:r>
              <a:rPr lang="en-US" dirty="0"/>
              <a:t>BM25 is an improved version of the classic Term Frequency-Inverse Document Frequency (TF-IDF) algorithm</a:t>
            </a:r>
          </a:p>
          <a:p>
            <a:pPr lvl="1"/>
            <a:r>
              <a:rPr lang="en-US" dirty="0"/>
              <a:t>represents the question and context as sparse vectors that can be searched efficiently on Elasticsearch. </a:t>
            </a:r>
          </a:p>
          <a:p>
            <a:pPr lvl="1"/>
            <a:r>
              <a:rPr lang="en-US" dirty="0"/>
              <a:t>The BM25 score measures how much matched text is about a search query and improves on TF-IDF by saturating TF values quickly and normalizing the document length so that short documents are favored over long ones.</a:t>
            </a:r>
          </a:p>
          <a:p>
            <a:pPr lvl="1"/>
            <a:endParaRPr lang="en-US" dirty="0"/>
          </a:p>
        </p:txBody>
      </p:sp>
      <p:pic>
        <p:nvPicPr>
          <p:cNvPr id="5" name="Content Placeholder 3">
            <a:extLst>
              <a:ext uri="{FF2B5EF4-FFF2-40B4-BE49-F238E27FC236}">
                <a16:creationId xmlns:a16="http://schemas.microsoft.com/office/drawing/2014/main" id="{24DE1F04-1997-C86A-70E4-1F7F3401E24B}"/>
              </a:ext>
            </a:extLst>
          </p:cNvPr>
          <p:cNvPicPr>
            <a:picLocks noChangeAspect="1"/>
          </p:cNvPicPr>
          <p:nvPr/>
        </p:nvPicPr>
        <p:blipFill rotWithShape="1">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l="3274" t="2171" r="4077" b="5474"/>
          <a:stretch/>
        </p:blipFill>
        <p:spPr bwMode="auto">
          <a:xfrm>
            <a:off x="6096000" y="3667540"/>
            <a:ext cx="5904991" cy="2523654"/>
          </a:xfrm>
          <a:prstGeom prst="rect">
            <a:avLst/>
          </a:prstGeom>
          <a:noFill/>
          <a:ln>
            <a:noFill/>
          </a:ln>
          <a:extLst>
            <a:ext uri="{53640926-AAD7-44D8-BBD7-CCE9431645EC}">
              <a14:shadowObscured xmlns:a14="http://schemas.microsoft.com/office/drawing/2010/main"/>
            </a:ext>
          </a:extLst>
        </p:spPr>
      </p:pic>
      <p:pic>
        <p:nvPicPr>
          <p:cNvPr id="6" name="Picture 5" descr="Text&#10;&#10;Description automatically generated">
            <a:extLst>
              <a:ext uri="{FF2B5EF4-FFF2-40B4-BE49-F238E27FC236}">
                <a16:creationId xmlns:a16="http://schemas.microsoft.com/office/drawing/2014/main" id="{476A30D1-B7EC-AC63-65B5-BCB9605FA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88" y="5464224"/>
            <a:ext cx="6159982" cy="981591"/>
          </a:xfrm>
          <a:prstGeom prst="rect">
            <a:avLst/>
          </a:prstGeom>
        </p:spPr>
      </p:pic>
      <p:sp>
        <p:nvSpPr>
          <p:cNvPr id="7" name="Rectangle 6">
            <a:extLst>
              <a:ext uri="{FF2B5EF4-FFF2-40B4-BE49-F238E27FC236}">
                <a16:creationId xmlns:a16="http://schemas.microsoft.com/office/drawing/2014/main" id="{674EF66C-87A2-BA2B-1C9A-395943E7D2F0}"/>
              </a:ext>
            </a:extLst>
          </p:cNvPr>
          <p:cNvSpPr/>
          <p:nvPr/>
        </p:nvSpPr>
        <p:spPr>
          <a:xfrm>
            <a:off x="1883464" y="6071782"/>
            <a:ext cx="4745936" cy="238824"/>
          </a:xfrm>
          <a:prstGeom prst="rect">
            <a:avLst/>
          </a:prstGeom>
          <a:solidFill>
            <a:schemeClr val="accent4">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Tree>
    <p:extLst>
      <p:ext uri="{BB962C8B-B14F-4D97-AF65-F5344CB8AC3E}">
        <p14:creationId xmlns:p14="http://schemas.microsoft.com/office/powerpoint/2010/main" val="144345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16" presetClass="entr" presetSubtype="21"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barn(inVertical)">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arn(inVertical)">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CB01-03B5-8C14-ED18-F216D2652BA0}"/>
              </a:ext>
            </a:extLst>
          </p:cNvPr>
          <p:cNvSpPr>
            <a:spLocks noGrp="1"/>
          </p:cNvSpPr>
          <p:nvPr>
            <p:ph type="title"/>
          </p:nvPr>
        </p:nvSpPr>
        <p:spPr/>
        <p:txBody>
          <a:bodyPr/>
          <a:lstStyle/>
          <a:p>
            <a:r>
              <a:rPr lang="en-US" dirty="0"/>
              <a:t>Initializing a retriever</a:t>
            </a:r>
          </a:p>
        </p:txBody>
      </p:sp>
      <p:sp>
        <p:nvSpPr>
          <p:cNvPr id="3" name="Content Placeholder 2">
            <a:extLst>
              <a:ext uri="{FF2B5EF4-FFF2-40B4-BE49-F238E27FC236}">
                <a16:creationId xmlns:a16="http://schemas.microsoft.com/office/drawing/2014/main" id="{568C83B6-8EA5-108F-F543-5EDC37CF5529}"/>
              </a:ext>
            </a:extLst>
          </p:cNvPr>
          <p:cNvSpPr>
            <a:spLocks noGrp="1"/>
          </p:cNvSpPr>
          <p:nvPr>
            <p:ph sz="quarter" idx="10"/>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The score that Elasticsearch computed for its relevance to the query where larger scores imply a better match. </a:t>
            </a:r>
          </a:p>
          <a:p>
            <a:pPr marL="800100" lvl="1" indent="-342900">
              <a:buFont typeface="+mj-lt"/>
              <a:buAutoNum type="arabicPeriod"/>
            </a:pPr>
            <a:r>
              <a:rPr lang="en-US" dirty="0"/>
              <a:t>Filter the candidate documents by applying a Boolean test (does the document match the query?).</a:t>
            </a:r>
          </a:p>
          <a:p>
            <a:pPr marL="800100" lvl="1" indent="-342900">
              <a:buFont typeface="+mj-lt"/>
              <a:buAutoNum type="arabicPeriod"/>
            </a:pPr>
            <a:r>
              <a:rPr lang="en-US" dirty="0"/>
              <a:t>Apply a similarity metric that’s based on representing both the document and the query as vectors.</a:t>
            </a:r>
          </a:p>
          <a:p>
            <a:endParaRPr lang="en-US" dirty="0"/>
          </a:p>
          <a:p>
            <a:endParaRPr lang="en-US" dirty="0"/>
          </a:p>
        </p:txBody>
      </p:sp>
      <p:sp>
        <p:nvSpPr>
          <p:cNvPr id="5" name="TextBox 4">
            <a:extLst>
              <a:ext uri="{FF2B5EF4-FFF2-40B4-BE49-F238E27FC236}">
                <a16:creationId xmlns:a16="http://schemas.microsoft.com/office/drawing/2014/main" id="{AF7225D1-B5B8-5063-1DFE-6082F9EE5C26}"/>
              </a:ext>
            </a:extLst>
          </p:cNvPr>
          <p:cNvSpPr txBox="1"/>
          <p:nvPr/>
        </p:nvSpPr>
        <p:spPr>
          <a:xfrm>
            <a:off x="889713" y="2116183"/>
            <a:ext cx="10041721" cy="1462773"/>
          </a:xfrm>
          <a:prstGeom prst="rect">
            <a:avLst/>
          </a:prstGeom>
          <a:noFill/>
        </p:spPr>
        <p:txBody>
          <a:bodyPr wrap="square">
            <a:spAutoFit/>
          </a:bodyPr>
          <a:lstStyle/>
          <a:p>
            <a:pPr marL="0" marR="0" algn="justLow">
              <a:lnSpc>
                <a:spcPct val="107000"/>
              </a:lnSpc>
              <a:spcBef>
                <a:spcPts val="0"/>
              </a:spcBef>
              <a:spcAft>
                <a:spcPts val="800"/>
              </a:spcAft>
            </a:pPr>
            <a:r>
              <a:rPr lang="en-US" sz="1400" kern="100" dirty="0">
                <a:solidFill>
                  <a:srgbClr val="000000"/>
                </a:solidFill>
                <a:latin typeface="Abadi Extra Light" panose="020B0204020104020204" pitchFamily="34" charset="0"/>
                <a:ea typeface="Calibri" panose="020F0502020204030204" pitchFamily="34" charset="0"/>
                <a:cs typeface="Arial" panose="020B0604020202020204" pitchFamily="34" charset="0"/>
              </a:rPr>
              <a:t>&lt;Document: {'content': 'This is a gift to myself.  I have been a kindle user for 4 years and this is my third one.  I never thought I would want a fire for I mainly use it for book reading.  I decided to try the fire for when I travel I take my laptop, my phone and my iPod classic.  I love my iPod but watching movies on the plane with it can be challenging because it is so small. Laptops battery life is not as good as the Kindle.  So the Fire combines for me what I needed all three to do. So far so good.', '</a:t>
            </a:r>
            <a:r>
              <a:rPr lang="en-US" sz="1400" kern="100" dirty="0" err="1">
                <a:solidFill>
                  <a:srgbClr val="000000"/>
                </a:solidFill>
                <a:latin typeface="Abadi Extra Light" panose="020B0204020104020204" pitchFamily="34" charset="0"/>
                <a:ea typeface="Calibri" panose="020F0502020204030204" pitchFamily="34" charset="0"/>
                <a:cs typeface="Arial" panose="020B0604020202020204" pitchFamily="34" charset="0"/>
              </a:rPr>
              <a:t>content_type</a:t>
            </a:r>
            <a:r>
              <a:rPr lang="en-US" sz="1400" kern="100" dirty="0">
                <a:solidFill>
                  <a:srgbClr val="000000"/>
                </a:solidFill>
                <a:latin typeface="Abadi Extra Light" panose="020B0204020104020204" pitchFamily="34" charset="0"/>
                <a:ea typeface="Calibri" panose="020F0502020204030204" pitchFamily="34" charset="0"/>
                <a:cs typeface="Arial" panose="020B0604020202020204" pitchFamily="34" charset="0"/>
              </a:rPr>
              <a:t>': 'text', 'score': 0.6857824513476455, 'meta': {'</a:t>
            </a:r>
            <a:r>
              <a:rPr lang="en-US" sz="1400" kern="100" dirty="0" err="1">
                <a:solidFill>
                  <a:srgbClr val="000000"/>
                </a:solidFill>
                <a:latin typeface="Abadi Extra Light" panose="020B0204020104020204" pitchFamily="34" charset="0"/>
                <a:ea typeface="Calibri" panose="020F0502020204030204" pitchFamily="34" charset="0"/>
                <a:cs typeface="Arial" panose="020B0604020202020204" pitchFamily="34" charset="0"/>
              </a:rPr>
              <a:t>item_id</a:t>
            </a:r>
            <a:r>
              <a:rPr lang="en-US" sz="1400" kern="100" dirty="0">
                <a:solidFill>
                  <a:srgbClr val="000000"/>
                </a:solidFill>
                <a:latin typeface="Abadi Extra Light" panose="020B0204020104020204" pitchFamily="34" charset="0"/>
                <a:ea typeface="Calibri" panose="020F0502020204030204" pitchFamily="34" charset="0"/>
                <a:cs typeface="Arial" panose="020B0604020202020204" pitchFamily="34" charset="0"/>
              </a:rPr>
              <a:t>': 'B0074BW614', '</a:t>
            </a:r>
            <a:r>
              <a:rPr lang="en-US" sz="1400" kern="100" dirty="0" err="1">
                <a:solidFill>
                  <a:srgbClr val="000000"/>
                </a:solidFill>
                <a:latin typeface="Abadi Extra Light" panose="020B0204020104020204" pitchFamily="34" charset="0"/>
                <a:ea typeface="Calibri" panose="020F0502020204030204" pitchFamily="34" charset="0"/>
                <a:cs typeface="Arial" panose="020B0604020202020204" pitchFamily="34" charset="0"/>
              </a:rPr>
              <a:t>question_id</a:t>
            </a:r>
            <a:r>
              <a:rPr lang="en-US" sz="1400" kern="100" dirty="0">
                <a:solidFill>
                  <a:srgbClr val="000000"/>
                </a:solidFill>
                <a:latin typeface="Abadi Extra Light" panose="020B0204020104020204" pitchFamily="34" charset="0"/>
                <a:ea typeface="Calibri" panose="020F0502020204030204" pitchFamily="34" charset="0"/>
                <a:cs typeface="Arial" panose="020B0604020202020204" pitchFamily="34" charset="0"/>
              </a:rPr>
              <a:t>': '868e311275e26dbafe5af70774a300f3', 'split': 'train'}, 'embedding': None, 'id': '252e83e25d52df7311d597dc89eef9f6'}&gt;</a:t>
            </a:r>
          </a:p>
        </p:txBody>
      </p:sp>
      <p:sp>
        <p:nvSpPr>
          <p:cNvPr id="6" name="Rectangle 5">
            <a:extLst>
              <a:ext uri="{FF2B5EF4-FFF2-40B4-BE49-F238E27FC236}">
                <a16:creationId xmlns:a16="http://schemas.microsoft.com/office/drawing/2014/main" id="{4C30E944-E7F5-415D-9C08-AA9F7393F385}"/>
              </a:ext>
            </a:extLst>
          </p:cNvPr>
          <p:cNvSpPr/>
          <p:nvPr/>
        </p:nvSpPr>
        <p:spPr>
          <a:xfrm>
            <a:off x="1069826" y="2116183"/>
            <a:ext cx="919151" cy="300446"/>
          </a:xfrm>
          <a:prstGeom prst="rect">
            <a:avLst/>
          </a:prstGeom>
          <a:solidFill>
            <a:schemeClr val="accent4">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7" name="Rectangle 6">
            <a:extLst>
              <a:ext uri="{FF2B5EF4-FFF2-40B4-BE49-F238E27FC236}">
                <a16:creationId xmlns:a16="http://schemas.microsoft.com/office/drawing/2014/main" id="{96C2C3EB-0E1F-F836-70E1-7A662AAB1B96}"/>
              </a:ext>
            </a:extLst>
          </p:cNvPr>
          <p:cNvSpPr/>
          <p:nvPr/>
        </p:nvSpPr>
        <p:spPr>
          <a:xfrm>
            <a:off x="3937431" y="3278510"/>
            <a:ext cx="94947" cy="300446"/>
          </a:xfrm>
          <a:prstGeom prst="rect">
            <a:avLst/>
          </a:prstGeom>
          <a:solidFill>
            <a:schemeClr val="accent4">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8" name="Rectangle 7">
            <a:extLst>
              <a:ext uri="{FF2B5EF4-FFF2-40B4-BE49-F238E27FC236}">
                <a16:creationId xmlns:a16="http://schemas.microsoft.com/office/drawing/2014/main" id="{EE1AB442-6490-4244-D3D0-B1A52C8F5A9A}"/>
              </a:ext>
            </a:extLst>
          </p:cNvPr>
          <p:cNvSpPr/>
          <p:nvPr/>
        </p:nvSpPr>
        <p:spPr>
          <a:xfrm>
            <a:off x="7904585" y="2819577"/>
            <a:ext cx="513183" cy="286627"/>
          </a:xfrm>
          <a:prstGeom prst="rect">
            <a:avLst/>
          </a:prstGeom>
          <a:solidFill>
            <a:srgbClr val="92D05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9" name="Rectangle 8">
            <a:extLst>
              <a:ext uri="{FF2B5EF4-FFF2-40B4-BE49-F238E27FC236}">
                <a16:creationId xmlns:a16="http://schemas.microsoft.com/office/drawing/2014/main" id="{1770E727-0CA4-F019-4A65-3AEB9AAE1E6E}"/>
              </a:ext>
            </a:extLst>
          </p:cNvPr>
          <p:cNvSpPr/>
          <p:nvPr/>
        </p:nvSpPr>
        <p:spPr>
          <a:xfrm>
            <a:off x="10333655" y="2805758"/>
            <a:ext cx="513183" cy="300446"/>
          </a:xfrm>
          <a:prstGeom prst="rect">
            <a:avLst/>
          </a:prstGeom>
          <a:solidFill>
            <a:schemeClr val="accent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10" name="Rectangle 9">
            <a:extLst>
              <a:ext uri="{FF2B5EF4-FFF2-40B4-BE49-F238E27FC236}">
                <a16:creationId xmlns:a16="http://schemas.microsoft.com/office/drawing/2014/main" id="{EBF1BAB8-696A-3909-DBC0-F10F897CF143}"/>
              </a:ext>
            </a:extLst>
          </p:cNvPr>
          <p:cNvSpPr/>
          <p:nvPr/>
        </p:nvSpPr>
        <p:spPr>
          <a:xfrm>
            <a:off x="1016218" y="3092030"/>
            <a:ext cx="7662807" cy="229667"/>
          </a:xfrm>
          <a:prstGeom prst="rect">
            <a:avLst/>
          </a:prstGeom>
          <a:solidFill>
            <a:schemeClr val="accent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11" name="Content Placeholder 2">
            <a:extLst>
              <a:ext uri="{FF2B5EF4-FFF2-40B4-BE49-F238E27FC236}">
                <a16:creationId xmlns:a16="http://schemas.microsoft.com/office/drawing/2014/main" id="{2A3A5C8C-6C7C-6D11-CA76-98A426FB945B}"/>
              </a:ext>
            </a:extLst>
          </p:cNvPr>
          <p:cNvSpPr txBox="1">
            <a:spLocks/>
          </p:cNvSpPr>
          <p:nvPr/>
        </p:nvSpPr>
        <p:spPr>
          <a:xfrm>
            <a:off x="776288" y="1484811"/>
            <a:ext cx="10231346" cy="5355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002060"/>
                </a:solidFill>
                <a:latin typeface="Daytona" panose="020B0604030500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rgbClr val="002060"/>
                </a:solidFill>
                <a:latin typeface="Daytona" panose="020B0604030500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Daytona" panose="020B0604030500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Daytona" panose="020B0604030500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Daytona" panose="020B0604030500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a:p>
            <a:endParaRPr lang="en-US" dirty="0"/>
          </a:p>
          <a:p>
            <a:pPr marL="0" indent="0">
              <a:buNone/>
            </a:pPr>
            <a:endParaRPr lang="en-US" dirty="0"/>
          </a:p>
          <a:p>
            <a:endParaRPr lang="en-US" dirty="0"/>
          </a:p>
        </p:txBody>
      </p:sp>
      <p:sp>
        <p:nvSpPr>
          <p:cNvPr id="12" name="Rectangle 11">
            <a:extLst>
              <a:ext uri="{FF2B5EF4-FFF2-40B4-BE49-F238E27FC236}">
                <a16:creationId xmlns:a16="http://schemas.microsoft.com/office/drawing/2014/main" id="{4F92020F-8552-66CD-59CF-A5AA94957F8F}"/>
              </a:ext>
            </a:extLst>
          </p:cNvPr>
          <p:cNvSpPr/>
          <p:nvPr/>
        </p:nvSpPr>
        <p:spPr>
          <a:xfrm>
            <a:off x="8498634" y="2841013"/>
            <a:ext cx="1750425" cy="229667"/>
          </a:xfrm>
          <a:prstGeom prst="rect">
            <a:avLst/>
          </a:prstGeom>
          <a:solidFill>
            <a:srgbClr val="FF000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Tree>
    <p:extLst>
      <p:ext uri="{BB962C8B-B14F-4D97-AF65-F5344CB8AC3E}">
        <p14:creationId xmlns:p14="http://schemas.microsoft.com/office/powerpoint/2010/main" val="37005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1" presetID="22" presetClass="entr" presetSubtype="8"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1000"/>
                                        <p:tgtEl>
                                          <p:spTgt spid="3">
                                            <p:txEl>
                                              <p:pRg st="8" end="8"/>
                                            </p:txEl>
                                          </p:spTgt>
                                        </p:tgtEl>
                                      </p:cBhvr>
                                    </p:animEffect>
                                    <p:anim calcmode="lin" valueType="num">
                                      <p:cBhvr>
                                        <p:cTn id="3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1000"/>
                                        <p:tgtEl>
                                          <p:spTgt spid="3">
                                            <p:txEl>
                                              <p:pRg st="9" end="9"/>
                                            </p:txEl>
                                          </p:spTgt>
                                        </p:tgtEl>
                                      </p:cBhvr>
                                    </p:animEffect>
                                    <p:anim calcmode="lin" valueType="num">
                                      <p:cBhvr>
                                        <p:cTn id="4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P spid="10"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E1FC5-B0D7-DD43-4A1F-73EB162F07E2}"/>
              </a:ext>
            </a:extLst>
          </p:cNvPr>
          <p:cNvSpPr>
            <a:spLocks noGrp="1"/>
          </p:cNvSpPr>
          <p:nvPr>
            <p:ph type="title"/>
          </p:nvPr>
        </p:nvSpPr>
        <p:spPr/>
        <p:txBody>
          <a:bodyPr/>
          <a:lstStyle/>
          <a:p>
            <a:r>
              <a:rPr lang="en-US" dirty="0"/>
              <a:t>Initializing a reader</a:t>
            </a:r>
          </a:p>
        </p:txBody>
      </p:sp>
      <p:sp>
        <p:nvSpPr>
          <p:cNvPr id="3" name="Content Placeholder 2">
            <a:extLst>
              <a:ext uri="{FF2B5EF4-FFF2-40B4-BE49-F238E27FC236}">
                <a16:creationId xmlns:a16="http://schemas.microsoft.com/office/drawing/2014/main" id="{2D53D309-E05E-1FD7-CC83-06F401B1DEC0}"/>
              </a:ext>
            </a:extLst>
          </p:cNvPr>
          <p:cNvSpPr>
            <a:spLocks noGrp="1"/>
          </p:cNvSpPr>
          <p:nvPr>
            <p:ph sz="quarter" idx="10"/>
          </p:nvPr>
        </p:nvSpPr>
        <p:spPr/>
        <p:txBody>
          <a:bodyPr>
            <a:normAutofit/>
          </a:bodyPr>
          <a:lstStyle/>
          <a:p>
            <a:r>
              <a:rPr lang="en-US" dirty="0"/>
              <a:t>Haystack reader types of extract answers from a given context:</a:t>
            </a:r>
          </a:p>
          <a:p>
            <a:pPr marL="0" indent="0">
              <a:buNone/>
            </a:pPr>
            <a:r>
              <a:rPr lang="en-US" dirty="0">
                <a:solidFill>
                  <a:srgbClr val="C00000"/>
                </a:solidFill>
              </a:rPr>
              <a:t>1- </a:t>
            </a:r>
            <a:r>
              <a:rPr lang="en-US" dirty="0" err="1">
                <a:solidFill>
                  <a:srgbClr val="C00000"/>
                </a:solidFill>
              </a:rPr>
              <a:t>FARMReader</a:t>
            </a:r>
            <a:endParaRPr lang="en-US" dirty="0">
              <a:solidFill>
                <a:srgbClr val="C00000"/>
              </a:solidFill>
            </a:endParaRPr>
          </a:p>
          <a:p>
            <a:pPr marL="457200" lvl="1" indent="0">
              <a:buNone/>
            </a:pPr>
            <a:r>
              <a:rPr lang="en-US" dirty="0"/>
              <a:t>Based on </a:t>
            </a:r>
            <a:r>
              <a:rPr lang="en-US" dirty="0" err="1"/>
              <a:t>deepset’s</a:t>
            </a:r>
            <a:r>
              <a:rPr lang="en-US" dirty="0"/>
              <a:t> FARM framework for fine-tuning and deploying transformers.</a:t>
            </a:r>
          </a:p>
          <a:p>
            <a:pPr marL="457200" lvl="1" indent="0">
              <a:buNone/>
            </a:pPr>
            <a:r>
              <a:rPr lang="en-US" dirty="0"/>
              <a:t>Compatible with models trained using Transformers and can load models directly from the Hugging Face Hub.</a:t>
            </a:r>
          </a:p>
          <a:p>
            <a:pPr marL="0" indent="0">
              <a:buNone/>
            </a:pPr>
            <a:r>
              <a:rPr lang="en-US" dirty="0"/>
              <a:t>2- </a:t>
            </a:r>
            <a:r>
              <a:rPr lang="en-US" dirty="0" err="1"/>
              <a:t>TransformersReader</a:t>
            </a:r>
            <a:endParaRPr lang="en-US" dirty="0"/>
          </a:p>
          <a:p>
            <a:pPr marL="457200" lvl="1" indent="0">
              <a:buNone/>
            </a:pPr>
            <a:r>
              <a:rPr lang="en-US" dirty="0"/>
              <a:t>Based on the QA pipeline from Transformers. Suitable for running inference only. </a:t>
            </a:r>
          </a:p>
          <a:p>
            <a:r>
              <a:rPr lang="en-US" dirty="0"/>
              <a:t>Differences between them in the way the predictions are converted to produce answers:</a:t>
            </a:r>
          </a:p>
          <a:p>
            <a:pPr marL="800100" lvl="1" indent="-342900">
              <a:buFont typeface="+mj-lt"/>
              <a:buAutoNum type="arabicPeriod"/>
            </a:pPr>
            <a:r>
              <a:rPr lang="en-US" dirty="0"/>
              <a:t>In Transformers, the QA pipeline normalizes the start and end logits with a SoftMax in each passage. </a:t>
            </a:r>
          </a:p>
          <a:p>
            <a:pPr lvl="2"/>
            <a:r>
              <a:rPr lang="en-US" sz="1400" dirty="0"/>
              <a:t>This means that it is only meaningful to compare answer scores between answers extracted from the same passage, where the probabilities sum to 1.</a:t>
            </a:r>
          </a:p>
          <a:p>
            <a:pPr lvl="2"/>
            <a:r>
              <a:rPr lang="en-US" sz="1400" dirty="0"/>
              <a:t>For example, an answer score of 0.9 from one passage is not necessarily better than a score of 0.8 in another.</a:t>
            </a:r>
          </a:p>
          <a:p>
            <a:pPr lvl="2"/>
            <a:r>
              <a:rPr lang="en-US" sz="1400" dirty="0"/>
              <a:t>In FARM, the logits are not normalized, so inter-passage answers can be compared more easily.</a:t>
            </a:r>
          </a:p>
          <a:p>
            <a:pPr marL="800100" lvl="1" indent="-342900">
              <a:buFont typeface="+mj-lt"/>
              <a:buAutoNum type="arabicPeriod"/>
            </a:pPr>
            <a:r>
              <a:rPr lang="en-US" dirty="0"/>
              <a:t>The </a:t>
            </a:r>
            <a:r>
              <a:rPr lang="en-US" dirty="0" err="1"/>
              <a:t>TransformersReader</a:t>
            </a:r>
            <a:r>
              <a:rPr lang="en-US" dirty="0"/>
              <a:t> sometimes predicts the same answer twice, but with different scores. This can happen in long contexts if the answer lies across two overlapping windows. In FARM, these duplicates are removed.</a:t>
            </a:r>
          </a:p>
        </p:txBody>
      </p:sp>
    </p:spTree>
    <p:extLst>
      <p:ext uri="{BB962C8B-B14F-4D97-AF65-F5344CB8AC3E}">
        <p14:creationId xmlns:p14="http://schemas.microsoft.com/office/powerpoint/2010/main" val="397466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3160-84E1-431B-6ABB-12F1F9C1905E}"/>
              </a:ext>
            </a:extLst>
          </p:cNvPr>
          <p:cNvSpPr>
            <a:spLocks noGrp="1"/>
          </p:cNvSpPr>
          <p:nvPr>
            <p:ph type="title"/>
          </p:nvPr>
        </p:nvSpPr>
        <p:spPr/>
        <p:txBody>
          <a:bodyPr/>
          <a:lstStyle/>
          <a:p>
            <a:r>
              <a:rPr lang="en-US" dirty="0"/>
              <a:t>Initializing a reader</a:t>
            </a:r>
          </a:p>
        </p:txBody>
      </p:sp>
      <p:sp>
        <p:nvSpPr>
          <p:cNvPr id="3" name="Content Placeholder 2">
            <a:extLst>
              <a:ext uri="{FF2B5EF4-FFF2-40B4-BE49-F238E27FC236}">
                <a16:creationId xmlns:a16="http://schemas.microsoft.com/office/drawing/2014/main" id="{3AD20265-CADF-A567-D172-73053272F38F}"/>
              </a:ext>
            </a:extLst>
          </p:cNvPr>
          <p:cNvSpPr>
            <a:spLocks noGrp="1"/>
          </p:cNvSpPr>
          <p:nvPr>
            <p:ph sz="quarter" idx="10"/>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08A28971-3529-1DE2-7C25-214AC80CEBA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41473" y="1207568"/>
            <a:ext cx="6193762" cy="2497781"/>
          </a:xfrm>
          <a:prstGeom prst="rect">
            <a:avLst/>
          </a:prstGeom>
        </p:spPr>
      </p:pic>
      <p:sp>
        <p:nvSpPr>
          <p:cNvPr id="7" name="Arrow: Right 6">
            <a:extLst>
              <a:ext uri="{FF2B5EF4-FFF2-40B4-BE49-F238E27FC236}">
                <a16:creationId xmlns:a16="http://schemas.microsoft.com/office/drawing/2014/main" id="{1E6C4269-F1E7-88B6-83B5-8EB956F3DCD1}"/>
              </a:ext>
            </a:extLst>
          </p:cNvPr>
          <p:cNvSpPr/>
          <p:nvPr/>
        </p:nvSpPr>
        <p:spPr>
          <a:xfrm>
            <a:off x="2990177" y="1640143"/>
            <a:ext cx="251296" cy="129022"/>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153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3160-84E1-431B-6ABB-12F1F9C1905E}"/>
              </a:ext>
            </a:extLst>
          </p:cNvPr>
          <p:cNvSpPr>
            <a:spLocks noGrp="1"/>
          </p:cNvSpPr>
          <p:nvPr>
            <p:ph type="title"/>
          </p:nvPr>
        </p:nvSpPr>
        <p:spPr/>
        <p:txBody>
          <a:bodyPr/>
          <a:lstStyle/>
          <a:p>
            <a:r>
              <a:rPr lang="en-US" dirty="0"/>
              <a:t>Initializing a reader</a:t>
            </a:r>
          </a:p>
        </p:txBody>
      </p:sp>
      <p:sp>
        <p:nvSpPr>
          <p:cNvPr id="3" name="Content Placeholder 2">
            <a:extLst>
              <a:ext uri="{FF2B5EF4-FFF2-40B4-BE49-F238E27FC236}">
                <a16:creationId xmlns:a16="http://schemas.microsoft.com/office/drawing/2014/main" id="{3AD20265-CADF-A567-D172-73053272F38F}"/>
              </a:ext>
            </a:extLst>
          </p:cNvPr>
          <p:cNvSpPr>
            <a:spLocks noGrp="1"/>
          </p:cNvSpPr>
          <p:nvPr>
            <p:ph sz="quarter" idx="10"/>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08A28971-3529-1DE2-7C25-214AC80CE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1473" y="1185223"/>
            <a:ext cx="6193762" cy="2542472"/>
          </a:xfrm>
          <a:prstGeom prst="rect">
            <a:avLst/>
          </a:prstGeom>
        </p:spPr>
      </p:pic>
      <p:sp>
        <p:nvSpPr>
          <p:cNvPr id="7" name="Arrow: Right 6">
            <a:extLst>
              <a:ext uri="{FF2B5EF4-FFF2-40B4-BE49-F238E27FC236}">
                <a16:creationId xmlns:a16="http://schemas.microsoft.com/office/drawing/2014/main" id="{1E6C4269-F1E7-88B6-83B5-8EB956F3DCD1}"/>
              </a:ext>
            </a:extLst>
          </p:cNvPr>
          <p:cNvSpPr/>
          <p:nvPr/>
        </p:nvSpPr>
        <p:spPr>
          <a:xfrm>
            <a:off x="3021311" y="1988013"/>
            <a:ext cx="251296" cy="129022"/>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6691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3160-84E1-431B-6ABB-12F1F9C1905E}"/>
              </a:ext>
            </a:extLst>
          </p:cNvPr>
          <p:cNvSpPr>
            <a:spLocks noGrp="1"/>
          </p:cNvSpPr>
          <p:nvPr>
            <p:ph type="title"/>
          </p:nvPr>
        </p:nvSpPr>
        <p:spPr/>
        <p:txBody>
          <a:bodyPr/>
          <a:lstStyle/>
          <a:p>
            <a:r>
              <a:rPr lang="en-US" dirty="0"/>
              <a:t>Initializing a reader</a:t>
            </a:r>
          </a:p>
        </p:txBody>
      </p:sp>
      <p:sp>
        <p:nvSpPr>
          <p:cNvPr id="3" name="Content Placeholder 2">
            <a:extLst>
              <a:ext uri="{FF2B5EF4-FFF2-40B4-BE49-F238E27FC236}">
                <a16:creationId xmlns:a16="http://schemas.microsoft.com/office/drawing/2014/main" id="{3AD20265-CADF-A567-D172-73053272F38F}"/>
              </a:ext>
            </a:extLst>
          </p:cNvPr>
          <p:cNvSpPr>
            <a:spLocks noGrp="1"/>
          </p:cNvSpPr>
          <p:nvPr>
            <p:ph sz="quarter" idx="10"/>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Test the reader:</a:t>
            </a:r>
          </a:p>
        </p:txBody>
      </p:sp>
      <p:pic>
        <p:nvPicPr>
          <p:cNvPr id="4" name="Picture 3">
            <a:extLst>
              <a:ext uri="{FF2B5EF4-FFF2-40B4-BE49-F238E27FC236}">
                <a16:creationId xmlns:a16="http://schemas.microsoft.com/office/drawing/2014/main" id="{08A28971-3529-1DE2-7C25-214AC80CEBA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41473" y="1351839"/>
            <a:ext cx="6193762" cy="2209239"/>
          </a:xfrm>
          <a:prstGeom prst="rect">
            <a:avLst/>
          </a:prstGeom>
        </p:spPr>
      </p:pic>
      <p:sp>
        <p:nvSpPr>
          <p:cNvPr id="7" name="Arrow: Right 6">
            <a:extLst>
              <a:ext uri="{FF2B5EF4-FFF2-40B4-BE49-F238E27FC236}">
                <a16:creationId xmlns:a16="http://schemas.microsoft.com/office/drawing/2014/main" id="{1E6C4269-F1E7-88B6-83B5-8EB956F3DCD1}"/>
              </a:ext>
            </a:extLst>
          </p:cNvPr>
          <p:cNvSpPr/>
          <p:nvPr/>
        </p:nvSpPr>
        <p:spPr>
          <a:xfrm>
            <a:off x="2962184" y="2223899"/>
            <a:ext cx="251296" cy="129022"/>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Brace 4">
            <a:extLst>
              <a:ext uri="{FF2B5EF4-FFF2-40B4-BE49-F238E27FC236}">
                <a16:creationId xmlns:a16="http://schemas.microsoft.com/office/drawing/2014/main" id="{D8433EA3-59F3-58CE-5541-9CBC5F769249}"/>
              </a:ext>
            </a:extLst>
          </p:cNvPr>
          <p:cNvSpPr/>
          <p:nvPr/>
        </p:nvSpPr>
        <p:spPr>
          <a:xfrm>
            <a:off x="3241473" y="2183363"/>
            <a:ext cx="45719" cy="18661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6" name="Picture 5">
            <a:extLst>
              <a:ext uri="{FF2B5EF4-FFF2-40B4-BE49-F238E27FC236}">
                <a16:creationId xmlns:a16="http://schemas.microsoft.com/office/drawing/2014/main" id="{1F03296F-3E90-3577-F59D-789C41C48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8976" y="4472394"/>
            <a:ext cx="6078755" cy="490348"/>
          </a:xfrm>
          <a:prstGeom prst="rect">
            <a:avLst/>
          </a:prstGeom>
        </p:spPr>
      </p:pic>
      <p:pic>
        <p:nvPicPr>
          <p:cNvPr id="8" name="Picture 7">
            <a:extLst>
              <a:ext uri="{FF2B5EF4-FFF2-40B4-BE49-F238E27FC236}">
                <a16:creationId xmlns:a16="http://schemas.microsoft.com/office/drawing/2014/main" id="{40B25512-5513-96FA-A513-4E0BB32B04A1}"/>
              </a:ext>
            </a:extLst>
          </p:cNvPr>
          <p:cNvPicPr>
            <a:picLocks noChangeAspect="1"/>
          </p:cNvPicPr>
          <p:nvPr/>
        </p:nvPicPr>
        <p:blipFill rotWithShape="1">
          <a:blip r:embed="rId4">
            <a:extLst>
              <a:ext uri="{28A0092B-C50C-407E-A947-70E740481C1C}">
                <a14:useLocalDpi xmlns:a14="http://schemas.microsoft.com/office/drawing/2010/main" val="0"/>
              </a:ext>
            </a:extLst>
          </a:blip>
          <a:srcRect t="17173"/>
          <a:stretch/>
        </p:blipFill>
        <p:spPr bwMode="auto">
          <a:xfrm>
            <a:off x="3298976" y="5063382"/>
            <a:ext cx="6151198" cy="12187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7498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1000"/>
                                        <p:tgtEl>
                                          <p:spTgt spid="3">
                                            <p:txEl>
                                              <p:pRg st="7" end="7"/>
                                            </p:txEl>
                                          </p:spTgt>
                                        </p:tgtEl>
                                      </p:cBhvr>
                                    </p:animEffect>
                                    <p:anim calcmode="lin" valueType="num">
                                      <p:cBhvr>
                                        <p:cTn id="1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8" presetID="16" presetClass="entr" presetSubtype="21"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8604-2683-9074-EE7E-F7B8BBD7F7BA}"/>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7F3DDD83-0324-011F-D709-B06C3E156EC0}"/>
              </a:ext>
            </a:extLst>
          </p:cNvPr>
          <p:cNvSpPr>
            <a:spLocks noGrp="1"/>
          </p:cNvSpPr>
          <p:nvPr>
            <p:ph sz="quarter" idx="10"/>
          </p:nvPr>
        </p:nvSpPr>
        <p:spPr/>
        <p:txBody>
          <a:bodyPr/>
          <a:lstStyle/>
          <a:p>
            <a:r>
              <a:rPr lang="en-US" dirty="0"/>
              <a:t>Haystack Pipeline:</a:t>
            </a:r>
          </a:p>
          <a:p>
            <a:pPr lvl="1"/>
            <a:r>
              <a:rPr lang="en-US" dirty="0"/>
              <a:t>provides a abstraction that allows us to combine retrievers, readers, and other components together as a graph that can be easily customized for each use case. </a:t>
            </a:r>
          </a:p>
        </p:txBody>
      </p:sp>
      <p:pic>
        <p:nvPicPr>
          <p:cNvPr id="4" name="Picture 3">
            <a:extLst>
              <a:ext uri="{FF2B5EF4-FFF2-40B4-BE49-F238E27FC236}">
                <a16:creationId xmlns:a16="http://schemas.microsoft.com/office/drawing/2014/main" id="{66953827-499A-AE69-47B8-558520D3F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730" y="2176904"/>
            <a:ext cx="4612982" cy="1030688"/>
          </a:xfrm>
          <a:prstGeom prst="rect">
            <a:avLst/>
          </a:prstGeom>
        </p:spPr>
      </p:pic>
      <p:pic>
        <p:nvPicPr>
          <p:cNvPr id="5" name="Picture 4">
            <a:extLst>
              <a:ext uri="{FF2B5EF4-FFF2-40B4-BE49-F238E27FC236}">
                <a16:creationId xmlns:a16="http://schemas.microsoft.com/office/drawing/2014/main" id="{A0BD5BFB-E13D-713F-C7F3-6CDFB3DBE949}"/>
              </a:ext>
            </a:extLst>
          </p:cNvPr>
          <p:cNvPicPr>
            <a:picLocks noChangeAspect="1"/>
          </p:cNvPicPr>
          <p:nvPr/>
        </p:nvPicPr>
        <p:blipFill rotWithShape="1">
          <a:blip r:embed="rId3">
            <a:extLst>
              <a:ext uri="{28A0092B-C50C-407E-A947-70E740481C1C}">
                <a14:useLocalDpi xmlns:a14="http://schemas.microsoft.com/office/drawing/2010/main" val="0"/>
              </a:ext>
            </a:extLst>
          </a:blip>
          <a:srcRect b="57170"/>
          <a:stretch/>
        </p:blipFill>
        <p:spPr>
          <a:xfrm>
            <a:off x="2261055" y="3154533"/>
            <a:ext cx="7161241" cy="1576493"/>
          </a:xfrm>
          <a:prstGeom prst="rect">
            <a:avLst/>
          </a:prstGeom>
        </p:spPr>
      </p:pic>
      <p:pic>
        <p:nvPicPr>
          <p:cNvPr id="6" name="Picture 5">
            <a:extLst>
              <a:ext uri="{FF2B5EF4-FFF2-40B4-BE49-F238E27FC236}">
                <a16:creationId xmlns:a16="http://schemas.microsoft.com/office/drawing/2014/main" id="{4B65CAD2-1582-14DB-14F2-5E3C134E4500}"/>
              </a:ext>
            </a:extLst>
          </p:cNvPr>
          <p:cNvPicPr>
            <a:picLocks noChangeAspect="1"/>
          </p:cNvPicPr>
          <p:nvPr/>
        </p:nvPicPr>
        <p:blipFill rotWithShape="1">
          <a:blip r:embed="rId3">
            <a:extLst>
              <a:ext uri="{28A0092B-C50C-407E-A947-70E740481C1C}">
                <a14:useLocalDpi xmlns:a14="http://schemas.microsoft.com/office/drawing/2010/main" val="0"/>
              </a:ext>
            </a:extLst>
          </a:blip>
          <a:srcRect t="42830"/>
          <a:stretch/>
        </p:blipFill>
        <p:spPr>
          <a:xfrm>
            <a:off x="2261055" y="4731026"/>
            <a:ext cx="7161241" cy="2104300"/>
          </a:xfrm>
          <a:prstGeom prst="rect">
            <a:avLst/>
          </a:prstGeom>
        </p:spPr>
      </p:pic>
      <p:sp>
        <p:nvSpPr>
          <p:cNvPr id="7" name="Rectangle 6">
            <a:extLst>
              <a:ext uri="{FF2B5EF4-FFF2-40B4-BE49-F238E27FC236}">
                <a16:creationId xmlns:a16="http://schemas.microsoft.com/office/drawing/2014/main" id="{78D003DA-7D6F-D0A8-FBBD-4576CBDD6F1B}"/>
              </a:ext>
            </a:extLst>
          </p:cNvPr>
          <p:cNvSpPr/>
          <p:nvPr/>
        </p:nvSpPr>
        <p:spPr>
          <a:xfrm>
            <a:off x="2769704" y="3564295"/>
            <a:ext cx="561325" cy="167951"/>
          </a:xfrm>
          <a:prstGeom prst="rect">
            <a:avLst/>
          </a:prstGeom>
          <a:solidFill>
            <a:schemeClr val="accent4">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8" name="Rectangle 7">
            <a:extLst>
              <a:ext uri="{FF2B5EF4-FFF2-40B4-BE49-F238E27FC236}">
                <a16:creationId xmlns:a16="http://schemas.microsoft.com/office/drawing/2014/main" id="{B14BA6D9-BC4D-7589-1687-E2091D6C2A3C}"/>
              </a:ext>
            </a:extLst>
          </p:cNvPr>
          <p:cNvSpPr/>
          <p:nvPr/>
        </p:nvSpPr>
        <p:spPr>
          <a:xfrm>
            <a:off x="3331029" y="3564295"/>
            <a:ext cx="718457" cy="167951"/>
          </a:xfrm>
          <a:prstGeom prst="rect">
            <a:avLst/>
          </a:prstGeom>
          <a:solidFill>
            <a:schemeClr val="accent6">
              <a:lumMod val="75000"/>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9" name="Rectangle 8">
            <a:extLst>
              <a:ext uri="{FF2B5EF4-FFF2-40B4-BE49-F238E27FC236}">
                <a16:creationId xmlns:a16="http://schemas.microsoft.com/office/drawing/2014/main" id="{82012F71-34FB-283F-0D97-557D950563CA}"/>
              </a:ext>
            </a:extLst>
          </p:cNvPr>
          <p:cNvSpPr/>
          <p:nvPr/>
        </p:nvSpPr>
        <p:spPr>
          <a:xfrm>
            <a:off x="3331029" y="3693874"/>
            <a:ext cx="3582955" cy="157567"/>
          </a:xfrm>
          <a:prstGeom prst="rect">
            <a:avLst/>
          </a:prstGeom>
          <a:solidFill>
            <a:srgbClr val="7030A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Tree>
    <p:extLst>
      <p:ext uri="{BB962C8B-B14F-4D97-AF65-F5344CB8AC3E}">
        <p14:creationId xmlns:p14="http://schemas.microsoft.com/office/powerpoint/2010/main" val="214221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Vertic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inVertic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up)">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
            <a:extLst>
              <a:ext uri="{FF2B5EF4-FFF2-40B4-BE49-F238E27FC236}">
                <a16:creationId xmlns:a16="http://schemas.microsoft.com/office/drawing/2014/main" id="{3DA8D8FE-E521-CA7E-2B0A-A53A1340A83F}"/>
              </a:ext>
            </a:extLst>
          </p:cNvPr>
          <p:cNvSpPr>
            <a:spLocks noGrp="1"/>
          </p:cNvSpPr>
          <p:nvPr>
            <p:ph sz="quarter" idx="10"/>
          </p:nvPr>
        </p:nvSpPr>
        <p:spPr>
          <a:xfrm>
            <a:off x="623888" y="1332411"/>
            <a:ext cx="10231346" cy="5355727"/>
          </a:xfrm>
        </p:spPr>
        <p:txBody>
          <a:bodyPr>
            <a:normAutofit lnSpcReduction="1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dirty="0"/>
              <a:t>One way to do this would be to concatenate all the reviews of a given product together and feed them to the model as a single and long context. </a:t>
            </a:r>
          </a:p>
          <a:p>
            <a:r>
              <a:rPr lang="en-US" dirty="0"/>
              <a:t>The drawback of this approach is that the context can become extremely long and thereby introduce an unacceptable latency for our users’ queries.</a:t>
            </a:r>
          </a:p>
          <a:p>
            <a:endParaRPr lang="en-US" sz="1600" dirty="0"/>
          </a:p>
        </p:txBody>
      </p:sp>
      <p:sp>
        <p:nvSpPr>
          <p:cNvPr id="2" name="Title 1">
            <a:extLst>
              <a:ext uri="{FF2B5EF4-FFF2-40B4-BE49-F238E27FC236}">
                <a16:creationId xmlns:a16="http://schemas.microsoft.com/office/drawing/2014/main" id="{045F42FD-DD8E-0C73-0D95-659CCA2B4165}"/>
              </a:ext>
            </a:extLst>
          </p:cNvPr>
          <p:cNvSpPr>
            <a:spLocks noGrp="1"/>
          </p:cNvSpPr>
          <p:nvPr>
            <p:ph type="title"/>
          </p:nvPr>
        </p:nvSpPr>
        <p:spPr/>
        <p:txBody>
          <a:bodyPr/>
          <a:lstStyle/>
          <a:p>
            <a:r>
              <a:rPr lang="en-US" dirty="0"/>
              <a:t>In the last Video</a:t>
            </a:r>
          </a:p>
        </p:txBody>
      </p:sp>
      <p:sp>
        <p:nvSpPr>
          <p:cNvPr id="5" name="Rectangle: Rounded Corners 4">
            <a:extLst>
              <a:ext uri="{FF2B5EF4-FFF2-40B4-BE49-F238E27FC236}">
                <a16:creationId xmlns:a16="http://schemas.microsoft.com/office/drawing/2014/main" id="{7141F502-53AD-0BEE-E871-A2EDA9CAD273}"/>
              </a:ext>
            </a:extLst>
          </p:cNvPr>
          <p:cNvSpPr/>
          <p:nvPr/>
        </p:nvSpPr>
        <p:spPr>
          <a:xfrm>
            <a:off x="3042097" y="1490953"/>
            <a:ext cx="1194318" cy="317241"/>
          </a:xfrm>
          <a:prstGeom prst="roundRect">
            <a:avLst/>
          </a:prstGeom>
          <a:solidFill>
            <a:srgbClr val="FDE0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70C0"/>
                </a:solidFill>
              </a:rPr>
              <a:t>Question</a:t>
            </a:r>
          </a:p>
        </p:txBody>
      </p:sp>
      <p:sp>
        <p:nvSpPr>
          <p:cNvPr id="6" name="Rectangle: Rounded Corners 5">
            <a:extLst>
              <a:ext uri="{FF2B5EF4-FFF2-40B4-BE49-F238E27FC236}">
                <a16:creationId xmlns:a16="http://schemas.microsoft.com/office/drawing/2014/main" id="{488075DA-DFC8-6439-B942-58B3AB7C3E5F}"/>
              </a:ext>
            </a:extLst>
          </p:cNvPr>
          <p:cNvSpPr/>
          <p:nvPr/>
        </p:nvSpPr>
        <p:spPr>
          <a:xfrm>
            <a:off x="3042097" y="2201052"/>
            <a:ext cx="1194318" cy="317241"/>
          </a:xfrm>
          <a:prstGeom prst="roundRect">
            <a:avLst/>
          </a:prstGeom>
          <a:solidFill>
            <a:srgbClr val="FDE0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70C0"/>
                </a:solidFill>
              </a:rPr>
              <a:t>Context</a:t>
            </a:r>
          </a:p>
        </p:txBody>
      </p:sp>
      <p:sp>
        <p:nvSpPr>
          <p:cNvPr id="7" name="Rectangle: Rounded Corners 6">
            <a:extLst>
              <a:ext uri="{FF2B5EF4-FFF2-40B4-BE49-F238E27FC236}">
                <a16:creationId xmlns:a16="http://schemas.microsoft.com/office/drawing/2014/main" id="{207E2408-1F8B-1101-54CE-B15BC7B6F929}"/>
              </a:ext>
            </a:extLst>
          </p:cNvPr>
          <p:cNvSpPr/>
          <p:nvPr/>
        </p:nvSpPr>
        <p:spPr>
          <a:xfrm>
            <a:off x="4967821" y="1688843"/>
            <a:ext cx="1828800" cy="369332"/>
          </a:xfrm>
          <a:prstGeom prst="roundRect">
            <a:avLst/>
          </a:prstGeom>
          <a:solidFill>
            <a:srgbClr val="FFF5D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QA Model</a:t>
            </a:r>
          </a:p>
        </p:txBody>
      </p:sp>
      <p:sp>
        <p:nvSpPr>
          <p:cNvPr id="8" name="Rectangle: Rounded Corners 7">
            <a:extLst>
              <a:ext uri="{FF2B5EF4-FFF2-40B4-BE49-F238E27FC236}">
                <a16:creationId xmlns:a16="http://schemas.microsoft.com/office/drawing/2014/main" id="{0ECC918B-3D25-DD5A-3C1F-4FAC442BB8B6}"/>
              </a:ext>
            </a:extLst>
          </p:cNvPr>
          <p:cNvSpPr/>
          <p:nvPr/>
        </p:nvSpPr>
        <p:spPr>
          <a:xfrm>
            <a:off x="7211171" y="1714888"/>
            <a:ext cx="1194318" cy="317241"/>
          </a:xfrm>
          <a:prstGeom prst="roundRect">
            <a:avLst/>
          </a:prstGeom>
          <a:solidFill>
            <a:srgbClr val="FDE0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70C0"/>
                </a:solidFill>
              </a:rPr>
              <a:t>Answer</a:t>
            </a:r>
          </a:p>
        </p:txBody>
      </p:sp>
      <p:cxnSp>
        <p:nvCxnSpPr>
          <p:cNvPr id="10" name="Straight Arrow Connector 9">
            <a:extLst>
              <a:ext uri="{FF2B5EF4-FFF2-40B4-BE49-F238E27FC236}">
                <a16:creationId xmlns:a16="http://schemas.microsoft.com/office/drawing/2014/main" id="{FC022CDC-8C5C-3E16-3D84-F52705EA6F67}"/>
              </a:ext>
            </a:extLst>
          </p:cNvPr>
          <p:cNvCxnSpPr>
            <a:cxnSpLocks/>
          </p:cNvCxnSpPr>
          <p:nvPr/>
        </p:nvCxnSpPr>
        <p:spPr>
          <a:xfrm>
            <a:off x="4236415" y="1640925"/>
            <a:ext cx="731406" cy="223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C15CC5A-3E3A-128C-3BCC-5B5F703C4FC0}"/>
              </a:ext>
            </a:extLst>
          </p:cNvPr>
          <p:cNvCxnSpPr>
            <a:cxnSpLocks/>
            <a:stCxn id="6" idx="3"/>
          </p:cNvCxnSpPr>
          <p:nvPr/>
        </p:nvCxnSpPr>
        <p:spPr>
          <a:xfrm flipV="1">
            <a:off x="4236415" y="1921527"/>
            <a:ext cx="731406" cy="438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753727A-CA97-936F-4FCF-5997096A0ABF}"/>
              </a:ext>
            </a:extLst>
          </p:cNvPr>
          <p:cNvCxnSpPr>
            <a:cxnSpLocks/>
          </p:cNvCxnSpPr>
          <p:nvPr/>
        </p:nvCxnSpPr>
        <p:spPr>
          <a:xfrm>
            <a:off x="6815483" y="1858970"/>
            <a:ext cx="395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B24BF1EC-BFF9-A187-DB3F-FC8BFF6C23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2634" y="3053707"/>
            <a:ext cx="4871344" cy="2225928"/>
          </a:xfrm>
          <a:prstGeom prst="rect">
            <a:avLst/>
          </a:prstGeom>
        </p:spPr>
      </p:pic>
      <p:sp>
        <p:nvSpPr>
          <p:cNvPr id="29" name="TextBox 28">
            <a:extLst>
              <a:ext uri="{FF2B5EF4-FFF2-40B4-BE49-F238E27FC236}">
                <a16:creationId xmlns:a16="http://schemas.microsoft.com/office/drawing/2014/main" id="{B2B24B65-E97A-CCA9-EC44-A0689B749279}"/>
              </a:ext>
            </a:extLst>
          </p:cNvPr>
          <p:cNvSpPr txBox="1"/>
          <p:nvPr/>
        </p:nvSpPr>
        <p:spPr>
          <a:xfrm>
            <a:off x="2668555" y="1056307"/>
            <a:ext cx="6097554" cy="369332"/>
          </a:xfrm>
          <a:prstGeom prst="rect">
            <a:avLst/>
          </a:prstGeom>
          <a:noFill/>
        </p:spPr>
        <p:txBody>
          <a:bodyPr wrap="square">
            <a:spAutoFit/>
          </a:bodyPr>
          <a:lstStyle/>
          <a:p>
            <a:pPr algn="ctr"/>
            <a:r>
              <a:rPr lang="en-US" sz="1800" dirty="0">
                <a:solidFill>
                  <a:srgbClr val="000000"/>
                </a:solidFill>
                <a:latin typeface="MinionPro-Regular"/>
                <a:ea typeface="Calibri" panose="020F0502020204030204" pitchFamily="34" charset="0"/>
                <a:cs typeface="Arial" panose="020B0604020202020204" pitchFamily="34" charset="0"/>
              </a:rPr>
              <a:t>S</a:t>
            </a:r>
            <a:r>
              <a:rPr lang="en-US" sz="1800" dirty="0">
                <a:solidFill>
                  <a:srgbClr val="000000"/>
                </a:solidFill>
                <a:effectLst/>
                <a:latin typeface="MinionPro-Regular"/>
                <a:ea typeface="Calibri" panose="020F0502020204030204" pitchFamily="34" charset="0"/>
                <a:cs typeface="Arial" panose="020B0604020202020204" pitchFamily="34" charset="0"/>
              </a:rPr>
              <a:t>imple </a:t>
            </a:r>
            <a:r>
              <a:rPr lang="en-US" sz="1800" dirty="0">
                <a:solidFill>
                  <a:srgbClr val="000000"/>
                </a:solidFill>
                <a:latin typeface="MinionPro-Regular"/>
                <a:ea typeface="Calibri" panose="020F0502020204030204" pitchFamily="34" charset="0"/>
                <a:cs typeface="Arial" panose="020B0604020202020204" pitchFamily="34" charset="0"/>
              </a:rPr>
              <a:t>A</a:t>
            </a:r>
            <a:r>
              <a:rPr lang="en-US" sz="1800" dirty="0">
                <a:solidFill>
                  <a:srgbClr val="000000"/>
                </a:solidFill>
                <a:effectLst/>
                <a:latin typeface="MinionPro-Regular"/>
                <a:ea typeface="Calibri" panose="020F0502020204030204" pitchFamily="34" charset="0"/>
                <a:cs typeface="Arial" panose="020B0604020202020204" pitchFamily="34" charset="0"/>
              </a:rPr>
              <a:t>nswer </a:t>
            </a:r>
            <a:r>
              <a:rPr lang="en-US" sz="1800" dirty="0">
                <a:solidFill>
                  <a:srgbClr val="000000"/>
                </a:solidFill>
                <a:latin typeface="MinionPro-Regular"/>
                <a:ea typeface="Calibri" panose="020F0502020204030204" pitchFamily="34" charset="0"/>
                <a:cs typeface="Arial" panose="020B0604020202020204" pitchFamily="34" charset="0"/>
              </a:rPr>
              <a:t>Ex</a:t>
            </a:r>
            <a:r>
              <a:rPr lang="en-US" sz="1800" dirty="0">
                <a:solidFill>
                  <a:srgbClr val="000000"/>
                </a:solidFill>
                <a:effectLst/>
                <a:latin typeface="MinionPro-Regular"/>
                <a:ea typeface="Calibri" panose="020F0502020204030204" pitchFamily="34" charset="0"/>
                <a:cs typeface="Arial" panose="020B0604020202020204" pitchFamily="34" charset="0"/>
              </a:rPr>
              <a:t>traction </a:t>
            </a:r>
            <a:endParaRPr lang="en-US" sz="1800" dirty="0">
              <a:solidFill>
                <a:schemeClr val="tx1"/>
              </a:solidFill>
            </a:endParaRPr>
          </a:p>
        </p:txBody>
      </p:sp>
      <p:sp>
        <p:nvSpPr>
          <p:cNvPr id="41" name="TextBox 40">
            <a:extLst>
              <a:ext uri="{FF2B5EF4-FFF2-40B4-BE49-F238E27FC236}">
                <a16:creationId xmlns:a16="http://schemas.microsoft.com/office/drawing/2014/main" id="{AB0A914D-385F-8A1A-8884-0B73B0F2D97F}"/>
              </a:ext>
            </a:extLst>
          </p:cNvPr>
          <p:cNvSpPr txBox="1"/>
          <p:nvPr/>
        </p:nvSpPr>
        <p:spPr>
          <a:xfrm>
            <a:off x="2759529" y="2611489"/>
            <a:ext cx="6097554" cy="369332"/>
          </a:xfrm>
          <a:prstGeom prst="rect">
            <a:avLst/>
          </a:prstGeom>
          <a:noFill/>
        </p:spPr>
        <p:txBody>
          <a:bodyPr wrap="square">
            <a:spAutoFit/>
          </a:bodyPr>
          <a:lstStyle/>
          <a:p>
            <a:pPr algn="ctr"/>
            <a:r>
              <a:rPr lang="en-US" dirty="0">
                <a:solidFill>
                  <a:schemeClr val="tx1"/>
                </a:solidFill>
              </a:rPr>
              <a:t>Reality QA System </a:t>
            </a:r>
          </a:p>
        </p:txBody>
      </p:sp>
    </p:spTree>
    <p:extLst>
      <p:ext uri="{BB962C8B-B14F-4D97-AF65-F5344CB8AC3E}">
        <p14:creationId xmlns:p14="http://schemas.microsoft.com/office/powerpoint/2010/main" val="186235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22" presetClass="entr" presetSubtype="8"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barn(inVertical)">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arn(inVertical)">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7">
                                            <p:txEl>
                                              <p:pRg st="13" end="13"/>
                                            </p:txEl>
                                          </p:spTgt>
                                        </p:tgtEl>
                                        <p:attrNameLst>
                                          <p:attrName>style.visibility</p:attrName>
                                        </p:attrNameLst>
                                      </p:cBhvr>
                                      <p:to>
                                        <p:strVal val="visible"/>
                                      </p:to>
                                    </p:set>
                                    <p:animEffect transition="in" filter="fade">
                                      <p:cBhvr>
                                        <p:cTn id="49" dur="1000"/>
                                        <p:tgtEl>
                                          <p:spTgt spid="27">
                                            <p:txEl>
                                              <p:pRg st="13" end="13"/>
                                            </p:txEl>
                                          </p:spTgt>
                                        </p:tgtEl>
                                      </p:cBhvr>
                                    </p:animEffect>
                                    <p:anim calcmode="lin" valueType="num">
                                      <p:cBhvr>
                                        <p:cTn id="50" dur="1000" fill="hold"/>
                                        <p:tgtEl>
                                          <p:spTgt spid="27">
                                            <p:txEl>
                                              <p:pRg st="13" end="13"/>
                                            </p:txEl>
                                          </p:spTgt>
                                        </p:tgtEl>
                                        <p:attrNameLst>
                                          <p:attrName>ppt_x</p:attrName>
                                        </p:attrNameLst>
                                      </p:cBhvr>
                                      <p:tavLst>
                                        <p:tav tm="0">
                                          <p:val>
                                            <p:strVal val="#ppt_x"/>
                                          </p:val>
                                        </p:tav>
                                        <p:tav tm="100000">
                                          <p:val>
                                            <p:strVal val="#ppt_x"/>
                                          </p:val>
                                        </p:tav>
                                      </p:tavLst>
                                    </p:anim>
                                    <p:anim calcmode="lin" valueType="num">
                                      <p:cBhvr>
                                        <p:cTn id="51" dur="1000" fill="hold"/>
                                        <p:tgtEl>
                                          <p:spTgt spid="2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7">
                                            <p:txEl>
                                              <p:pRg st="14" end="14"/>
                                            </p:txEl>
                                          </p:spTgt>
                                        </p:tgtEl>
                                        <p:attrNameLst>
                                          <p:attrName>style.visibility</p:attrName>
                                        </p:attrNameLst>
                                      </p:cBhvr>
                                      <p:to>
                                        <p:strVal val="visible"/>
                                      </p:to>
                                    </p:set>
                                    <p:animEffect transition="in" filter="fade">
                                      <p:cBhvr>
                                        <p:cTn id="56" dur="1000"/>
                                        <p:tgtEl>
                                          <p:spTgt spid="27">
                                            <p:txEl>
                                              <p:pRg st="14" end="14"/>
                                            </p:txEl>
                                          </p:spTgt>
                                        </p:tgtEl>
                                      </p:cBhvr>
                                    </p:animEffect>
                                    <p:anim calcmode="lin" valueType="num">
                                      <p:cBhvr>
                                        <p:cTn id="57" dur="1000" fill="hold"/>
                                        <p:tgtEl>
                                          <p:spTgt spid="27">
                                            <p:txEl>
                                              <p:pRg st="14" end="14"/>
                                            </p:txEl>
                                          </p:spTgt>
                                        </p:tgtEl>
                                        <p:attrNameLst>
                                          <p:attrName>ppt_x</p:attrName>
                                        </p:attrNameLst>
                                      </p:cBhvr>
                                      <p:tavLst>
                                        <p:tav tm="0">
                                          <p:val>
                                            <p:strVal val="#ppt_x"/>
                                          </p:val>
                                        </p:tav>
                                        <p:tav tm="100000">
                                          <p:val>
                                            <p:strVal val="#ppt_x"/>
                                          </p:val>
                                        </p:tav>
                                      </p:tavLst>
                                    </p:anim>
                                    <p:anim calcmode="lin" valueType="num">
                                      <p:cBhvr>
                                        <p:cTn id="58" dur="1000" fill="hold"/>
                                        <p:tgtEl>
                                          <p:spTgt spid="27">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p:bldP spid="5" grpId="0" animBg="1"/>
      <p:bldP spid="6" grpId="0" animBg="1"/>
      <p:bldP spid="7" grpId="0" animBg="1"/>
      <p:bldP spid="8" grpId="0" animBg="1"/>
      <p:bldP spid="29" grpId="0"/>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61A4-D615-57B9-7188-F17CFB957E78}"/>
              </a:ext>
            </a:extLst>
          </p:cNvPr>
          <p:cNvSpPr>
            <a:spLocks noGrp="1"/>
          </p:cNvSpPr>
          <p:nvPr>
            <p:ph type="title"/>
          </p:nvPr>
        </p:nvSpPr>
        <p:spPr/>
        <p:txBody>
          <a:bodyPr/>
          <a:lstStyle/>
          <a:p>
            <a:r>
              <a:rPr lang="fr-FR" dirty="0"/>
              <a:t>Dense Passage </a:t>
            </a:r>
            <a:r>
              <a:rPr lang="fr-FR" dirty="0" err="1"/>
              <a:t>Retrieval</a:t>
            </a:r>
            <a:r>
              <a:rPr lang="fr-FR" dirty="0"/>
              <a:t> (DPR)</a:t>
            </a:r>
            <a:endParaRPr lang="en-US" dirty="0"/>
          </a:p>
        </p:txBody>
      </p:sp>
      <p:sp>
        <p:nvSpPr>
          <p:cNvPr id="3" name="Content Placeholder 2">
            <a:extLst>
              <a:ext uri="{FF2B5EF4-FFF2-40B4-BE49-F238E27FC236}">
                <a16:creationId xmlns:a16="http://schemas.microsoft.com/office/drawing/2014/main" id="{308FD97C-3C9B-0EEE-8688-55D585A0F22C}"/>
              </a:ext>
            </a:extLst>
          </p:cNvPr>
          <p:cNvSpPr>
            <a:spLocks noGrp="1"/>
          </p:cNvSpPr>
          <p:nvPr>
            <p:ph sz="quarter" idx="10"/>
          </p:nvPr>
        </p:nvSpPr>
        <p:spPr/>
        <p:txBody>
          <a:bodyPr/>
          <a:lstStyle/>
          <a:p>
            <a:r>
              <a:rPr lang="en-US" dirty="0"/>
              <a:t> Limitation of sparse retrievers like BM25</a:t>
            </a:r>
          </a:p>
          <a:p>
            <a:pPr lvl="1"/>
            <a:r>
              <a:rPr lang="en-US" dirty="0"/>
              <a:t>Can fail to capture the relevant documents if the user query contains terms that don’t match exactly those of the review. </a:t>
            </a:r>
          </a:p>
          <a:p>
            <a:r>
              <a:rPr lang="en-US" dirty="0"/>
              <a:t>Dense Passage Retrieval (DPR):</a:t>
            </a:r>
          </a:p>
          <a:p>
            <a:pPr lvl="1"/>
            <a:r>
              <a:rPr lang="en-US" dirty="0"/>
              <a:t>The main idea behind DPR is to use two BERT models as encoders for the question and the passage. </a:t>
            </a:r>
          </a:p>
          <a:p>
            <a:pPr lvl="1"/>
            <a:r>
              <a:rPr lang="en-US" dirty="0"/>
              <a:t>These encoders map the input text into a d-dimensional vector representation of the Classification token. </a:t>
            </a:r>
          </a:p>
          <a:p>
            <a:endParaRPr lang="en-US" dirty="0"/>
          </a:p>
        </p:txBody>
      </p:sp>
      <p:pic>
        <p:nvPicPr>
          <p:cNvPr id="4" name="Picture 3" descr="Diagram&#10;&#10;Description automatically generated">
            <a:extLst>
              <a:ext uri="{FF2B5EF4-FFF2-40B4-BE49-F238E27FC236}">
                <a16:creationId xmlns:a16="http://schemas.microsoft.com/office/drawing/2014/main" id="{FB2C0D02-D11B-69B8-CDCB-9387C3B9C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725" y="3510730"/>
            <a:ext cx="3707296" cy="3347270"/>
          </a:xfrm>
          <a:prstGeom prst="rect">
            <a:avLst/>
          </a:prstGeom>
        </p:spPr>
      </p:pic>
    </p:spTree>
    <p:extLst>
      <p:ext uri="{BB962C8B-B14F-4D97-AF65-F5344CB8AC3E}">
        <p14:creationId xmlns:p14="http://schemas.microsoft.com/office/powerpoint/2010/main" val="89866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down)">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566F-6446-FD87-D5B6-D59A86F20F07}"/>
              </a:ext>
            </a:extLst>
          </p:cNvPr>
          <p:cNvSpPr>
            <a:spLocks noGrp="1"/>
          </p:cNvSpPr>
          <p:nvPr>
            <p:ph type="title"/>
          </p:nvPr>
        </p:nvSpPr>
        <p:spPr/>
        <p:txBody>
          <a:bodyPr/>
          <a:lstStyle/>
          <a:p>
            <a:r>
              <a:rPr lang="fr-FR" dirty="0"/>
              <a:t>Dense Passage </a:t>
            </a:r>
            <a:r>
              <a:rPr lang="fr-FR" dirty="0" err="1"/>
              <a:t>Retrieval</a:t>
            </a:r>
            <a:r>
              <a:rPr lang="fr-FR" dirty="0"/>
              <a:t> (DPR)</a:t>
            </a:r>
            <a:endParaRPr lang="en-US" dirty="0"/>
          </a:p>
        </p:txBody>
      </p:sp>
      <p:sp>
        <p:nvSpPr>
          <p:cNvPr id="3" name="Content Placeholder 2">
            <a:extLst>
              <a:ext uri="{FF2B5EF4-FFF2-40B4-BE49-F238E27FC236}">
                <a16:creationId xmlns:a16="http://schemas.microsoft.com/office/drawing/2014/main" id="{361E24C8-F7DB-B57F-3A6C-FAB0203F0D96}"/>
              </a:ext>
            </a:extLst>
          </p:cNvPr>
          <p:cNvSpPr>
            <a:spLocks noGrp="1"/>
          </p:cNvSpPr>
          <p:nvPr>
            <p:ph sz="quarter" idx="10"/>
          </p:nvPr>
        </p:nvSpPr>
        <p:spPr/>
        <p:txBody>
          <a:bodyPr>
            <a:normAutofit fontScale="92500" lnSpcReduction="10000"/>
          </a:bodyPr>
          <a:lstStyle/>
          <a:p>
            <a:endParaRPr lang="en-US" dirty="0"/>
          </a:p>
          <a:p>
            <a:endParaRPr lang="en-US" dirty="0"/>
          </a:p>
          <a:p>
            <a:endParaRPr lang="en-US" dirty="0"/>
          </a:p>
          <a:p>
            <a:pPr marL="0" indent="0">
              <a:buNone/>
            </a:pPr>
            <a:endParaRPr lang="en-US" dirty="0"/>
          </a:p>
          <a:p>
            <a:r>
              <a:rPr lang="en-US" dirty="0"/>
              <a:t>These encoders are trained by giving them questions with relevant (positive) passages and irrelevant (negative) passages, where the goal is to learn that relevant question-passage pairs have a higher similarity.</a:t>
            </a:r>
          </a:p>
          <a:p>
            <a:r>
              <a:rPr lang="en-US" dirty="0"/>
              <a:t>set </a:t>
            </a:r>
            <a:r>
              <a:rPr lang="en-US" dirty="0" err="1">
                <a:solidFill>
                  <a:srgbClr val="C00000"/>
                </a:solidFill>
              </a:rPr>
              <a:t>embed_title</a:t>
            </a:r>
            <a:r>
              <a:rPr lang="en-US" dirty="0">
                <a:solidFill>
                  <a:srgbClr val="C00000"/>
                </a:solidFill>
              </a:rPr>
              <a:t>=False since </a:t>
            </a:r>
            <a:r>
              <a:rPr lang="en-US" dirty="0"/>
              <a:t>concatenating the document’s title like </a:t>
            </a:r>
            <a:r>
              <a:rPr lang="en-US" dirty="0" err="1">
                <a:solidFill>
                  <a:srgbClr val="00B050"/>
                </a:solidFill>
              </a:rPr>
              <a:t>item_id</a:t>
            </a:r>
            <a:r>
              <a:rPr lang="en-US" dirty="0"/>
              <a:t>  doesn’t provide any additional information because we filter per product.</a:t>
            </a:r>
          </a:p>
          <a:p>
            <a:r>
              <a:rPr lang="en-US" dirty="0"/>
              <a:t>Initialized the dense retriever:</a:t>
            </a:r>
          </a:p>
          <a:p>
            <a:endParaRPr lang="en-US" dirty="0"/>
          </a:p>
          <a:p>
            <a:endParaRPr lang="en-US" dirty="0"/>
          </a:p>
          <a:p>
            <a:endParaRPr lang="en-US" dirty="0"/>
          </a:p>
          <a:p>
            <a:endParaRPr lang="en-US" dirty="0"/>
          </a:p>
          <a:p>
            <a:r>
              <a:rPr lang="en-US" dirty="0"/>
              <a:t>The next step:</a:t>
            </a:r>
          </a:p>
          <a:p>
            <a:pPr lvl="1"/>
            <a:r>
              <a:rPr lang="en-US" dirty="0"/>
              <a:t>iterate over all the indexed documents in our Elasticsearch index and apply the encoders to update the embedding representation. </a:t>
            </a:r>
          </a:p>
        </p:txBody>
      </p:sp>
      <p:pic>
        <p:nvPicPr>
          <p:cNvPr id="4" name="Picture 3">
            <a:extLst>
              <a:ext uri="{FF2B5EF4-FFF2-40B4-BE49-F238E27FC236}">
                <a16:creationId xmlns:a16="http://schemas.microsoft.com/office/drawing/2014/main" id="{C220BBC4-7BDD-7FF0-9EFE-D0FB60015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653" y="1065711"/>
            <a:ext cx="9867816" cy="1597401"/>
          </a:xfrm>
          <a:prstGeom prst="rect">
            <a:avLst/>
          </a:prstGeom>
        </p:spPr>
      </p:pic>
      <p:sp>
        <p:nvSpPr>
          <p:cNvPr id="5" name="Rectangle 4">
            <a:extLst>
              <a:ext uri="{FF2B5EF4-FFF2-40B4-BE49-F238E27FC236}">
                <a16:creationId xmlns:a16="http://schemas.microsoft.com/office/drawing/2014/main" id="{8FDA8CB2-01F2-9E03-2063-94BBD1D6B5C5}"/>
              </a:ext>
            </a:extLst>
          </p:cNvPr>
          <p:cNvSpPr/>
          <p:nvPr/>
        </p:nvSpPr>
        <p:spPr>
          <a:xfrm>
            <a:off x="4217437" y="1810139"/>
            <a:ext cx="6223518" cy="382555"/>
          </a:xfrm>
          <a:prstGeom prst="rect">
            <a:avLst/>
          </a:prstGeom>
          <a:solidFill>
            <a:srgbClr val="7030A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6" name="Rectangle 5">
            <a:extLst>
              <a:ext uri="{FF2B5EF4-FFF2-40B4-BE49-F238E27FC236}">
                <a16:creationId xmlns:a16="http://schemas.microsoft.com/office/drawing/2014/main" id="{08BAD345-59AC-15A6-DD2A-36B2D5E84611}"/>
              </a:ext>
            </a:extLst>
          </p:cNvPr>
          <p:cNvSpPr/>
          <p:nvPr/>
        </p:nvSpPr>
        <p:spPr>
          <a:xfrm>
            <a:off x="4217437" y="2192695"/>
            <a:ext cx="1567543" cy="198580"/>
          </a:xfrm>
          <a:prstGeom prst="rect">
            <a:avLst/>
          </a:prstGeom>
          <a:solidFill>
            <a:srgbClr val="FF000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pic>
        <p:nvPicPr>
          <p:cNvPr id="7" name="Picture 6">
            <a:extLst>
              <a:ext uri="{FF2B5EF4-FFF2-40B4-BE49-F238E27FC236}">
                <a16:creationId xmlns:a16="http://schemas.microsoft.com/office/drawing/2014/main" id="{4196465D-8225-1A48-9276-A5CE59AB5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7047" y="4576872"/>
            <a:ext cx="5290347" cy="674491"/>
          </a:xfrm>
          <a:prstGeom prst="rect">
            <a:avLst/>
          </a:prstGeom>
        </p:spPr>
      </p:pic>
    </p:spTree>
    <p:extLst>
      <p:ext uri="{BB962C8B-B14F-4D97-AF65-F5344CB8AC3E}">
        <p14:creationId xmlns:p14="http://schemas.microsoft.com/office/powerpoint/2010/main" val="166777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22" presetClass="entr" presetSubtype="8"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16" presetClass="entr" presetSubtype="21"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arn(inVertic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1000"/>
                                        <p:tgtEl>
                                          <p:spTgt spid="3">
                                            <p:txEl>
                                              <p:pRg st="11" end="11"/>
                                            </p:txEl>
                                          </p:spTgt>
                                        </p:tgtEl>
                                      </p:cBhvr>
                                    </p:animEffect>
                                    <p:anim calcmode="lin" valueType="num">
                                      <p:cBhvr>
                                        <p:cTn id="4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42AC-96C1-FC34-00A8-4A3E7FAE2406}"/>
              </a:ext>
            </a:extLst>
          </p:cNvPr>
          <p:cNvSpPr>
            <a:spLocks noGrp="1"/>
          </p:cNvSpPr>
          <p:nvPr>
            <p:ph type="title"/>
          </p:nvPr>
        </p:nvSpPr>
        <p:spPr/>
        <p:txBody>
          <a:bodyPr/>
          <a:lstStyle/>
          <a:p>
            <a:r>
              <a:rPr lang="fr-FR" dirty="0"/>
              <a:t>Dense Passage </a:t>
            </a:r>
            <a:r>
              <a:rPr lang="fr-FR" dirty="0" err="1"/>
              <a:t>Retrieval</a:t>
            </a:r>
            <a:r>
              <a:rPr lang="fr-FR" dirty="0"/>
              <a:t> (DPR)</a:t>
            </a:r>
            <a:endParaRPr lang="en-US" dirty="0"/>
          </a:p>
        </p:txBody>
      </p:sp>
      <p:sp>
        <p:nvSpPr>
          <p:cNvPr id="3" name="Content Placeholder 2">
            <a:extLst>
              <a:ext uri="{FF2B5EF4-FFF2-40B4-BE49-F238E27FC236}">
                <a16:creationId xmlns:a16="http://schemas.microsoft.com/office/drawing/2014/main" id="{BC881EF7-CC12-77F3-64E4-94BF95BFD2BE}"/>
              </a:ext>
            </a:extLst>
          </p:cNvPr>
          <p:cNvSpPr>
            <a:spLocks noGrp="1"/>
          </p:cNvSpPr>
          <p:nvPr>
            <p:ph sz="quarter" idx="10"/>
          </p:nvPr>
        </p:nvSpPr>
        <p:spPr/>
        <p:txBody>
          <a:bodyPr>
            <a:normAutofit fontScale="85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r>
              <a:rPr lang="en-US" dirty="0">
                <a:solidFill>
                  <a:srgbClr val="C00000"/>
                </a:solidFill>
              </a:rPr>
              <a:t>Results: </a:t>
            </a:r>
            <a:r>
              <a:rPr lang="en-US" dirty="0"/>
              <a:t>DPR method is not good as sparse method</a:t>
            </a:r>
          </a:p>
          <a:p>
            <a:r>
              <a:rPr lang="en-US" dirty="0"/>
              <a:t>Solution:</a:t>
            </a:r>
          </a:p>
          <a:p>
            <a:pPr lvl="1"/>
            <a:r>
              <a:rPr lang="en-US" dirty="0"/>
              <a:t>One of the solution is to choose another pretrained reader model like Roberta.</a:t>
            </a:r>
          </a:p>
          <a:p>
            <a:pPr lvl="1"/>
            <a:r>
              <a:rPr lang="en-US" dirty="0"/>
              <a:t>fine tune a pretrained model on your own dataset that is a great idea for domain adaption.</a:t>
            </a:r>
          </a:p>
          <a:p>
            <a:pPr lvl="1"/>
            <a:r>
              <a:rPr lang="en-US" dirty="0"/>
              <a:t>Not only the reader model but also you can fine tune the retriever model as well.</a:t>
            </a:r>
          </a:p>
        </p:txBody>
      </p:sp>
      <p:pic>
        <p:nvPicPr>
          <p:cNvPr id="4" name="Picture 3">
            <a:extLst>
              <a:ext uri="{FF2B5EF4-FFF2-40B4-BE49-F238E27FC236}">
                <a16:creationId xmlns:a16="http://schemas.microsoft.com/office/drawing/2014/main" id="{4D3CE3B2-6929-E509-88FC-DC237DB1D2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0551" y="1022817"/>
            <a:ext cx="6883340" cy="4104681"/>
          </a:xfrm>
          <a:prstGeom prst="rect">
            <a:avLst/>
          </a:prstGeom>
        </p:spPr>
      </p:pic>
      <p:sp>
        <p:nvSpPr>
          <p:cNvPr id="5" name="Rectangle 4">
            <a:extLst>
              <a:ext uri="{FF2B5EF4-FFF2-40B4-BE49-F238E27FC236}">
                <a16:creationId xmlns:a16="http://schemas.microsoft.com/office/drawing/2014/main" id="{4F9186BC-415B-E423-B6E3-357BFD4A9F49}"/>
              </a:ext>
            </a:extLst>
          </p:cNvPr>
          <p:cNvSpPr/>
          <p:nvPr/>
        </p:nvSpPr>
        <p:spPr>
          <a:xfrm>
            <a:off x="2391789" y="4576337"/>
            <a:ext cx="7359660" cy="55116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222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493;p19">
            <a:extLst>
              <a:ext uri="{FF2B5EF4-FFF2-40B4-BE49-F238E27FC236}">
                <a16:creationId xmlns:a16="http://schemas.microsoft.com/office/drawing/2014/main" id="{856F2342-DC0B-A059-DAF8-DC73ADD5FF6B}"/>
              </a:ext>
            </a:extLst>
          </p:cNvPr>
          <p:cNvGrpSpPr/>
          <p:nvPr/>
        </p:nvGrpSpPr>
        <p:grpSpPr>
          <a:xfrm>
            <a:off x="2083902" y="1938337"/>
            <a:ext cx="1371604" cy="3617430"/>
            <a:chOff x="3886200" y="1114550"/>
            <a:chExt cx="1371604" cy="3617430"/>
          </a:xfrm>
        </p:grpSpPr>
        <p:grpSp>
          <p:nvGrpSpPr>
            <p:cNvPr id="3" name="Google Shape;494;p19">
              <a:extLst>
                <a:ext uri="{FF2B5EF4-FFF2-40B4-BE49-F238E27FC236}">
                  <a16:creationId xmlns:a16="http://schemas.microsoft.com/office/drawing/2014/main" id="{69CDDF6F-4E7B-8E1C-00F0-787156130E05}"/>
                </a:ext>
              </a:extLst>
            </p:cNvPr>
            <p:cNvGrpSpPr/>
            <p:nvPr/>
          </p:nvGrpSpPr>
          <p:grpSpPr>
            <a:xfrm>
              <a:off x="3886200" y="1114550"/>
              <a:ext cx="1371604" cy="3617430"/>
              <a:chOff x="1657350" y="1114550"/>
              <a:chExt cx="1371604" cy="3617430"/>
            </a:xfrm>
          </p:grpSpPr>
          <p:sp>
            <p:nvSpPr>
              <p:cNvPr id="6" name="Google Shape;495;p19">
                <a:extLst>
                  <a:ext uri="{FF2B5EF4-FFF2-40B4-BE49-F238E27FC236}">
                    <a16:creationId xmlns:a16="http://schemas.microsoft.com/office/drawing/2014/main" id="{F6E179E5-7430-0CB1-7568-CACE299730DE}"/>
                  </a:ext>
                </a:extLst>
              </p:cNvPr>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496;p19">
                <a:extLst>
                  <a:ext uri="{FF2B5EF4-FFF2-40B4-BE49-F238E27FC236}">
                    <a16:creationId xmlns:a16="http://schemas.microsoft.com/office/drawing/2014/main" id="{1C4DF9EB-C9F7-E630-299B-DB9046FBFD49}"/>
                  </a:ext>
                </a:extLst>
              </p:cNvPr>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497;p19">
                <a:extLst>
                  <a:ext uri="{FF2B5EF4-FFF2-40B4-BE49-F238E27FC236}">
                    <a16:creationId xmlns:a16="http://schemas.microsoft.com/office/drawing/2014/main" id="{5C795F43-305E-6EE5-7E01-0113A194B322}"/>
                  </a:ext>
                </a:extLst>
              </p:cNvPr>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498;p19">
                <a:extLst>
                  <a:ext uri="{FF2B5EF4-FFF2-40B4-BE49-F238E27FC236}">
                    <a16:creationId xmlns:a16="http://schemas.microsoft.com/office/drawing/2014/main" id="{55C1894B-2713-A895-E887-5AC3C0FF3E0A}"/>
                  </a:ext>
                </a:extLst>
              </p:cNvPr>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499;p19">
                <a:extLst>
                  <a:ext uri="{FF2B5EF4-FFF2-40B4-BE49-F238E27FC236}">
                    <a16:creationId xmlns:a16="http://schemas.microsoft.com/office/drawing/2014/main" id="{82AC1B5C-042E-878E-E14B-1FF7CE243B0B}"/>
                  </a:ext>
                </a:extLst>
              </p:cNvPr>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500;p19">
                <a:extLst>
                  <a:ext uri="{FF2B5EF4-FFF2-40B4-BE49-F238E27FC236}">
                    <a16:creationId xmlns:a16="http://schemas.microsoft.com/office/drawing/2014/main" id="{7E287888-7ABB-C406-A5D1-16C913AEB06B}"/>
                  </a:ext>
                </a:extLst>
              </p:cNvPr>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501;p19">
                <a:extLst>
                  <a:ext uri="{FF2B5EF4-FFF2-40B4-BE49-F238E27FC236}">
                    <a16:creationId xmlns:a16="http://schemas.microsoft.com/office/drawing/2014/main" id="{FBC92C83-3AC5-1712-C48B-45A037BEE6FC}"/>
                  </a:ext>
                </a:extLst>
              </p:cNvPr>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rgbClr val="66A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3" name="Google Shape;502;p19">
                <a:extLst>
                  <a:ext uri="{FF2B5EF4-FFF2-40B4-BE49-F238E27FC236}">
                    <a16:creationId xmlns:a16="http://schemas.microsoft.com/office/drawing/2014/main" id="{8DC5ADE8-D68B-7E5E-7502-082E5F3CCC58}"/>
                  </a:ext>
                </a:extLst>
              </p:cNvPr>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503;p19">
                <a:extLst>
                  <a:ext uri="{FF2B5EF4-FFF2-40B4-BE49-F238E27FC236}">
                    <a16:creationId xmlns:a16="http://schemas.microsoft.com/office/drawing/2014/main" id="{45E84A85-6D29-1246-61EE-7E6F9A1FC206}"/>
                  </a:ext>
                </a:extLst>
              </p:cNvPr>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504;p19">
                <a:extLst>
                  <a:ext uri="{FF2B5EF4-FFF2-40B4-BE49-F238E27FC236}">
                    <a16:creationId xmlns:a16="http://schemas.microsoft.com/office/drawing/2014/main" id="{FE2494FF-9512-6C98-EE97-389583B59FCE}"/>
                  </a:ext>
                </a:extLst>
              </p:cNvPr>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505;p19">
                <a:extLst>
                  <a:ext uri="{FF2B5EF4-FFF2-40B4-BE49-F238E27FC236}">
                    <a16:creationId xmlns:a16="http://schemas.microsoft.com/office/drawing/2014/main" id="{D7DBA071-DD0D-710C-8313-CDF190CB07FA}"/>
                  </a:ext>
                </a:extLst>
              </p:cNvPr>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506;p19">
                <a:extLst>
                  <a:ext uri="{FF2B5EF4-FFF2-40B4-BE49-F238E27FC236}">
                    <a16:creationId xmlns:a16="http://schemas.microsoft.com/office/drawing/2014/main" id="{4D0F9708-BB56-6A18-DF76-0979EACCAC68}"/>
                  </a:ext>
                </a:extLst>
              </p:cNvPr>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507;p19">
                <a:extLst>
                  <a:ext uri="{FF2B5EF4-FFF2-40B4-BE49-F238E27FC236}">
                    <a16:creationId xmlns:a16="http://schemas.microsoft.com/office/drawing/2014/main" id="{15DF10D0-67F3-1729-5456-0548B37606A9}"/>
                  </a:ext>
                </a:extLst>
              </p:cNvPr>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508;p19">
                <a:extLst>
                  <a:ext uri="{FF2B5EF4-FFF2-40B4-BE49-F238E27FC236}">
                    <a16:creationId xmlns:a16="http://schemas.microsoft.com/office/drawing/2014/main" id="{31F24075-B4E1-320D-08E7-F8EADA92A53D}"/>
                  </a:ext>
                </a:extLst>
              </p:cNvPr>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509;p19">
                <a:extLst>
                  <a:ext uri="{FF2B5EF4-FFF2-40B4-BE49-F238E27FC236}">
                    <a16:creationId xmlns:a16="http://schemas.microsoft.com/office/drawing/2014/main" id="{FD856B7A-43D2-E214-BA10-E59DB64C8185}"/>
                  </a:ext>
                </a:extLst>
              </p:cNvPr>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rgbClr val="66A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510;p19">
                <a:extLst>
                  <a:ext uri="{FF2B5EF4-FFF2-40B4-BE49-F238E27FC236}">
                    <a16:creationId xmlns:a16="http://schemas.microsoft.com/office/drawing/2014/main" id="{4F317A0C-BBA3-9C2D-D3E3-F1BCEE75B79D}"/>
                  </a:ext>
                </a:extLst>
              </p:cNvPr>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rgbClr val="66A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511;p19">
                <a:extLst>
                  <a:ext uri="{FF2B5EF4-FFF2-40B4-BE49-F238E27FC236}">
                    <a16:creationId xmlns:a16="http://schemas.microsoft.com/office/drawing/2014/main" id="{510A3B7C-AA4E-B888-6B07-F3B4C913F27C}"/>
                  </a:ext>
                </a:extLst>
              </p:cNvPr>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rgbClr val="66A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512;p19">
                <a:extLst>
                  <a:ext uri="{FF2B5EF4-FFF2-40B4-BE49-F238E27FC236}">
                    <a16:creationId xmlns:a16="http://schemas.microsoft.com/office/drawing/2014/main" id="{F48002BF-3AD7-2B6F-35E5-C02B655D9A5F}"/>
                  </a:ext>
                </a:extLst>
              </p:cNvPr>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 name="Google Shape;513;p19">
              <a:extLst>
                <a:ext uri="{FF2B5EF4-FFF2-40B4-BE49-F238E27FC236}">
                  <a16:creationId xmlns:a16="http://schemas.microsoft.com/office/drawing/2014/main" id="{C88EDA41-C6CB-0B30-BD44-169283119A27}"/>
                </a:ext>
              </a:extLst>
            </p:cNvPr>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514;p19">
              <a:extLst>
                <a:ext uri="{FF2B5EF4-FFF2-40B4-BE49-F238E27FC236}">
                  <a16:creationId xmlns:a16="http://schemas.microsoft.com/office/drawing/2014/main" id="{A2A436D8-ACFB-C884-A83C-5E717FD69882}"/>
                </a:ext>
              </a:extLst>
            </p:cNvPr>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25" name="Picture 3">
            <a:extLst>
              <a:ext uri="{FF2B5EF4-FFF2-40B4-BE49-F238E27FC236}">
                <a16:creationId xmlns:a16="http://schemas.microsoft.com/office/drawing/2014/main" id="{E0D03102-88C6-3164-BB7E-013C45F9BED8}"/>
              </a:ext>
            </a:extLst>
          </p:cNvPr>
          <p:cNvPicPr>
            <a:picLocks noChangeAspect="1"/>
          </p:cNvPicPr>
          <p:nvPr/>
        </p:nvPicPr>
        <p:blipFill>
          <a:blip r:embed="rId4"/>
          <a:srcRect/>
          <a:stretch>
            <a:fillRect/>
          </a:stretch>
        </p:blipFill>
        <p:spPr>
          <a:xfrm>
            <a:off x="5029200" y="2817744"/>
            <a:ext cx="4989840" cy="1222511"/>
          </a:xfrm>
          <a:prstGeom prst="rect">
            <a:avLst/>
          </a:prstGeom>
        </p:spPr>
      </p:pic>
    </p:spTree>
    <p:custDataLst>
      <p:tags r:id="rId1"/>
    </p:custDataLst>
    <p:extLst>
      <p:ext uri="{BB962C8B-B14F-4D97-AF65-F5344CB8AC3E}">
        <p14:creationId xmlns:p14="http://schemas.microsoft.com/office/powerpoint/2010/main" val="237052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7B10-5193-7F10-F844-06FDCD270E0A}"/>
              </a:ext>
            </a:extLst>
          </p:cNvPr>
          <p:cNvSpPr>
            <a:spLocks noGrp="1"/>
          </p:cNvSpPr>
          <p:nvPr>
            <p:ph type="title"/>
          </p:nvPr>
        </p:nvSpPr>
        <p:spPr>
          <a:xfrm>
            <a:off x="838200" y="2610678"/>
            <a:ext cx="10515600" cy="1248444"/>
          </a:xfrm>
        </p:spPr>
        <p:txBody>
          <a:bodyPr>
            <a:normAutofit/>
          </a:bodyPr>
          <a:lstStyle/>
          <a:p>
            <a:r>
              <a:rPr lang="en-US" sz="2800" dirty="0">
                <a:solidFill>
                  <a:schemeClr val="tx1">
                    <a:lumMod val="75000"/>
                    <a:lumOff val="25000"/>
                  </a:schemeClr>
                </a:solidFill>
              </a:rPr>
              <a:t>QA systems based on the retriever-reader architecture</a:t>
            </a:r>
          </a:p>
        </p:txBody>
      </p:sp>
      <p:cxnSp>
        <p:nvCxnSpPr>
          <p:cNvPr id="3" name="Straight Connector 2">
            <a:extLst>
              <a:ext uri="{FF2B5EF4-FFF2-40B4-BE49-F238E27FC236}">
                <a16:creationId xmlns:a16="http://schemas.microsoft.com/office/drawing/2014/main" id="{5ECAF7C9-38DD-30B3-CF6C-7EAAFCB39797}"/>
              </a:ext>
            </a:extLst>
          </p:cNvPr>
          <p:cNvCxnSpPr>
            <a:cxnSpLocks/>
          </p:cNvCxnSpPr>
          <p:nvPr/>
        </p:nvCxnSpPr>
        <p:spPr>
          <a:xfrm>
            <a:off x="2897883" y="3478661"/>
            <a:ext cx="6507373" cy="0"/>
          </a:xfrm>
          <a:prstGeom prst="line">
            <a:avLst/>
          </a:prstGeom>
          <a:ln w="28575">
            <a:solidFill>
              <a:srgbClr val="43D0C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06848"/>
      </p:ext>
    </p:extLst>
  </p:cSld>
  <p:clrMapOvr>
    <a:masterClrMapping/>
  </p:clrMapOvr>
  <mc:AlternateContent xmlns:mc="http://schemas.openxmlformats.org/markup-compatibility/2006" xmlns:p14="http://schemas.microsoft.com/office/powerpoint/2010/main">
    <mc:Choice Requires="p14">
      <p:transition spd="slow" p14:dur="2000" advTm="9732"/>
    </mc:Choice>
    <mc:Fallback xmlns="">
      <p:transition spd="slow" advTm="9732"/>
    </mc:Fallback>
  </mc:AlternateContent>
  <p:extLst>
    <p:ext uri="{E180D4A7-C9FB-4DFB-919C-405C955672EB}">
      <p14:showEvtLst xmlns:p14="http://schemas.microsoft.com/office/powerpoint/2010/main">
        <p14:playEvt time="5" objId="5"/>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3640-E4D2-B531-8F10-BDA03BA4F676}"/>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98F500A7-E23F-8F39-014D-EC0E07EFC1F1}"/>
              </a:ext>
            </a:extLst>
          </p:cNvPr>
          <p:cNvSpPr>
            <a:spLocks noGrp="1"/>
          </p:cNvSpPr>
          <p:nvPr>
            <p:ph sz="quarter" idx="10"/>
          </p:nvPr>
        </p:nvSpPr>
        <p:spPr/>
        <p:txBody>
          <a:bodyPr/>
          <a:lstStyle/>
          <a:p>
            <a:r>
              <a:rPr lang="en-US" dirty="0"/>
              <a:t>The Retriever which is responsible for retrieving relevant documents for a given query.</a:t>
            </a:r>
          </a:p>
          <a:p>
            <a:r>
              <a:rPr lang="en-US" dirty="0"/>
              <a:t>The Reader that responsible for extracting an answer from the documents provided by the retriever. </a:t>
            </a:r>
          </a:p>
        </p:txBody>
      </p:sp>
      <p:pic>
        <p:nvPicPr>
          <p:cNvPr id="4" name="Picture 3">
            <a:extLst>
              <a:ext uri="{FF2B5EF4-FFF2-40B4-BE49-F238E27FC236}">
                <a16:creationId xmlns:a16="http://schemas.microsoft.com/office/drawing/2014/main" id="{9924027F-BB86-645E-868D-7ED6E8D4CBAA}"/>
              </a:ext>
            </a:extLst>
          </p:cNvPr>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303" y="3128710"/>
            <a:ext cx="6509272" cy="2900416"/>
          </a:xfrm>
          <a:prstGeom prst="rect">
            <a:avLst/>
          </a:prstGeom>
          <a:noFill/>
        </p:spPr>
      </p:pic>
    </p:spTree>
    <p:extLst>
      <p:ext uri="{BB962C8B-B14F-4D97-AF65-F5344CB8AC3E}">
        <p14:creationId xmlns:p14="http://schemas.microsoft.com/office/powerpoint/2010/main" val="212538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249D-0AE2-699F-9B13-6E798D0C4E69}"/>
              </a:ext>
            </a:extLst>
          </p:cNvPr>
          <p:cNvSpPr>
            <a:spLocks noGrp="1"/>
          </p:cNvSpPr>
          <p:nvPr>
            <p:ph type="title"/>
          </p:nvPr>
        </p:nvSpPr>
        <p:spPr/>
        <p:txBody>
          <a:bodyPr/>
          <a:lstStyle/>
          <a:p>
            <a:r>
              <a:rPr lang="en-US" dirty="0"/>
              <a:t>Retrievers Types</a:t>
            </a:r>
          </a:p>
        </p:txBody>
      </p:sp>
      <p:sp>
        <p:nvSpPr>
          <p:cNvPr id="3" name="Content Placeholder 2">
            <a:extLst>
              <a:ext uri="{FF2B5EF4-FFF2-40B4-BE49-F238E27FC236}">
                <a16:creationId xmlns:a16="http://schemas.microsoft.com/office/drawing/2014/main" id="{835B8ACA-470E-578A-7983-6503EC02FA68}"/>
              </a:ext>
            </a:extLst>
          </p:cNvPr>
          <p:cNvSpPr>
            <a:spLocks noGrp="1"/>
          </p:cNvSpPr>
          <p:nvPr>
            <p:ph sz="quarter" idx="10"/>
          </p:nvPr>
        </p:nvSpPr>
        <p:spPr>
          <a:xfrm>
            <a:off x="624421" y="1332411"/>
            <a:ext cx="10231346" cy="5355727"/>
          </a:xfrm>
        </p:spPr>
        <p:txBody>
          <a:bodyPr/>
          <a:lstStyle/>
          <a:p>
            <a:r>
              <a:rPr lang="en-US" dirty="0"/>
              <a:t>Retrievers are usually categorized as sparse or dense.</a:t>
            </a:r>
          </a:p>
          <a:p>
            <a:r>
              <a:rPr lang="en-US" dirty="0">
                <a:solidFill>
                  <a:srgbClr val="00B050"/>
                </a:solidFill>
              </a:rPr>
              <a:t>Sparse retrievers:</a:t>
            </a:r>
          </a:p>
          <a:p>
            <a:pPr lvl="1"/>
            <a:r>
              <a:rPr lang="en-US" dirty="0"/>
              <a:t>use word frequencies to represent each document and query as a sparse vector.</a:t>
            </a:r>
          </a:p>
          <a:p>
            <a:pPr lvl="1"/>
            <a:r>
              <a:rPr lang="en-US" dirty="0"/>
              <a:t> The relevance of a query and a document is then determined by computing an inner product of the vectors.</a:t>
            </a:r>
          </a:p>
          <a:p>
            <a:r>
              <a:rPr lang="en-US" dirty="0">
                <a:solidFill>
                  <a:srgbClr val="00B050"/>
                </a:solidFill>
              </a:rPr>
              <a:t>Dense retrievers:</a:t>
            </a:r>
          </a:p>
          <a:p>
            <a:pPr lvl="1"/>
            <a:r>
              <a:rPr lang="en-US" dirty="0"/>
              <a:t>use encoders like transformers to represent the query and document as </a:t>
            </a:r>
            <a:r>
              <a:rPr lang="en-US" u="sng" dirty="0"/>
              <a:t>contextualized embeddings (which are dense vectors). </a:t>
            </a:r>
          </a:p>
          <a:p>
            <a:pPr lvl="1"/>
            <a:r>
              <a:rPr lang="en-US" dirty="0"/>
              <a:t>These embeddings encode semantic meaning and allow dense retrievers to improve search accuracy by understanding the content of the query.</a:t>
            </a:r>
          </a:p>
          <a:p>
            <a:endParaRPr lang="en-US" dirty="0"/>
          </a:p>
        </p:txBody>
      </p:sp>
    </p:spTree>
    <p:extLst>
      <p:ext uri="{BB962C8B-B14F-4D97-AF65-F5344CB8AC3E}">
        <p14:creationId xmlns:p14="http://schemas.microsoft.com/office/powerpoint/2010/main" val="306030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5205-4BD7-E098-1B2B-A97106719709}"/>
              </a:ext>
            </a:extLst>
          </p:cNvPr>
          <p:cNvSpPr>
            <a:spLocks noGrp="1"/>
          </p:cNvSpPr>
          <p:nvPr>
            <p:ph type="title"/>
          </p:nvPr>
        </p:nvSpPr>
        <p:spPr/>
        <p:txBody>
          <a:bodyPr/>
          <a:lstStyle/>
          <a:p>
            <a:r>
              <a:rPr lang="en-US" dirty="0"/>
              <a:t>Haystack library </a:t>
            </a:r>
          </a:p>
        </p:txBody>
      </p:sp>
      <p:sp>
        <p:nvSpPr>
          <p:cNvPr id="3" name="Content Placeholder 2">
            <a:extLst>
              <a:ext uri="{FF2B5EF4-FFF2-40B4-BE49-F238E27FC236}">
                <a16:creationId xmlns:a16="http://schemas.microsoft.com/office/drawing/2014/main" id="{B25DBB0A-2B76-27EC-AE9A-1CCBA954B017}"/>
              </a:ext>
            </a:extLst>
          </p:cNvPr>
          <p:cNvSpPr>
            <a:spLocks noGrp="1"/>
          </p:cNvSpPr>
          <p:nvPr>
            <p:ph sz="quarter" idx="10"/>
          </p:nvPr>
        </p:nvSpPr>
        <p:spPr/>
        <p:txBody>
          <a:bodyPr/>
          <a:lstStyle/>
          <a:p>
            <a:r>
              <a:rPr lang="en-US" dirty="0"/>
              <a:t>Haystack is based on the retriever-reader architecture, abstracts much of the complexity involved in building these systems and integrates tightly with Transformers.</a:t>
            </a:r>
            <a:endParaRPr lang="ar-EG" dirty="0"/>
          </a:p>
          <a:p>
            <a:r>
              <a:rPr lang="en-US" dirty="0"/>
              <a:t>Component of building a QA pipeline with Haystack:</a:t>
            </a:r>
          </a:p>
          <a:p>
            <a:pPr lvl="1"/>
            <a:r>
              <a:rPr lang="en-US" dirty="0"/>
              <a:t>The retriever</a:t>
            </a:r>
          </a:p>
          <a:p>
            <a:pPr lvl="1"/>
            <a:r>
              <a:rPr lang="en-US" dirty="0"/>
              <a:t>The reader</a:t>
            </a:r>
          </a:p>
          <a:p>
            <a:pPr lvl="1"/>
            <a:r>
              <a:rPr lang="en-US" dirty="0"/>
              <a:t>Document store: A document-oriented database that stores documents and metadata which are provided to the retriever at query time.</a:t>
            </a:r>
          </a:p>
          <a:p>
            <a:pPr lvl="1"/>
            <a:r>
              <a:rPr lang="en-US" dirty="0"/>
              <a:t>Pipeline: Combines all the components of a QA system to enable custom query flows, merging documents from multiple retrievers.</a:t>
            </a:r>
          </a:p>
          <a:p>
            <a:pPr lvl="1"/>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821508CD-29A3-89A1-2205-CE68563CBF5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7014" y="169862"/>
            <a:ext cx="3312557" cy="1034829"/>
          </a:xfrm>
          <a:prstGeom prst="rect">
            <a:avLst/>
          </a:prstGeom>
          <a:noFill/>
        </p:spPr>
      </p:pic>
      <p:pic>
        <p:nvPicPr>
          <p:cNvPr id="5" name="Picture 4">
            <a:extLst>
              <a:ext uri="{FF2B5EF4-FFF2-40B4-BE49-F238E27FC236}">
                <a16:creationId xmlns:a16="http://schemas.microsoft.com/office/drawing/2014/main" id="{F68FF743-7585-EC7D-1941-6A474F9BA3F5}"/>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rcRect r="81214"/>
          <a:stretch/>
        </p:blipFill>
        <p:spPr bwMode="auto">
          <a:xfrm>
            <a:off x="2001402" y="4730620"/>
            <a:ext cx="1478916" cy="1184028"/>
          </a:xfrm>
          <a:prstGeom prst="rect">
            <a:avLst/>
          </a:prstGeom>
          <a:noFill/>
        </p:spPr>
      </p:pic>
      <p:pic>
        <p:nvPicPr>
          <p:cNvPr id="6" name="Picture 5">
            <a:extLst>
              <a:ext uri="{FF2B5EF4-FFF2-40B4-BE49-F238E27FC236}">
                <a16:creationId xmlns:a16="http://schemas.microsoft.com/office/drawing/2014/main" id="{F20AEDBC-C16B-4E64-37AD-C7C5BC1C8A4A}"/>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rcRect l="17770"/>
          <a:stretch/>
        </p:blipFill>
        <p:spPr bwMode="auto">
          <a:xfrm>
            <a:off x="3400424" y="4730620"/>
            <a:ext cx="6473725" cy="1184028"/>
          </a:xfrm>
          <a:prstGeom prst="rect">
            <a:avLst/>
          </a:prstGeom>
          <a:noFill/>
        </p:spPr>
      </p:pic>
    </p:spTree>
    <p:extLst>
      <p:ext uri="{BB962C8B-B14F-4D97-AF65-F5344CB8AC3E}">
        <p14:creationId xmlns:p14="http://schemas.microsoft.com/office/powerpoint/2010/main" val="181724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1" presetID="16" presetClass="entr" presetSubtype="21"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arn(inVertical)">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51" presetID="22" presetClass="entr" presetSubtype="8" fill="hold"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54C7D-A1CE-672F-5E72-7AFDE11AE801}"/>
              </a:ext>
            </a:extLst>
          </p:cNvPr>
          <p:cNvSpPr>
            <a:spLocks noGrp="1"/>
          </p:cNvSpPr>
          <p:nvPr>
            <p:ph type="title"/>
          </p:nvPr>
        </p:nvSpPr>
        <p:spPr/>
        <p:txBody>
          <a:bodyPr/>
          <a:lstStyle/>
          <a:p>
            <a:r>
              <a:rPr lang="en-US" dirty="0"/>
              <a:t>What’s Document store?</a:t>
            </a:r>
          </a:p>
        </p:txBody>
      </p:sp>
      <p:sp>
        <p:nvSpPr>
          <p:cNvPr id="3" name="Content Placeholder 2">
            <a:extLst>
              <a:ext uri="{FF2B5EF4-FFF2-40B4-BE49-F238E27FC236}">
                <a16:creationId xmlns:a16="http://schemas.microsoft.com/office/drawing/2014/main" id="{6BFC6C75-740A-7631-0586-F9DD418233FA}"/>
              </a:ext>
            </a:extLst>
          </p:cNvPr>
          <p:cNvSpPr>
            <a:spLocks noGrp="1"/>
          </p:cNvSpPr>
          <p:nvPr>
            <p:ph sz="quarter" idx="10"/>
          </p:nvPr>
        </p:nvSpPr>
        <p:spPr/>
        <p:txBody>
          <a:bodyPr/>
          <a:lstStyle/>
          <a:p>
            <a:r>
              <a:rPr lang="en-US" dirty="0"/>
              <a:t>In Haystack, there are various document stores to choose from, such as in memory document store and Elasticsearch and each one can be paired with a dedicated set of retrievers.</a:t>
            </a:r>
          </a:p>
          <a:p>
            <a:endParaRPr lang="en-US" dirty="0"/>
          </a:p>
          <a:p>
            <a:endParaRPr lang="en-US" dirty="0"/>
          </a:p>
          <a:p>
            <a:endParaRPr lang="en-US" dirty="0"/>
          </a:p>
          <a:p>
            <a:endParaRPr lang="en-US" dirty="0"/>
          </a:p>
          <a:p>
            <a:r>
              <a:rPr lang="en-US" dirty="0" err="1">
                <a:solidFill>
                  <a:srgbClr val="00B050"/>
                </a:solidFill>
              </a:rPr>
              <a:t>ElasticsearchDocumentStore</a:t>
            </a:r>
            <a:r>
              <a:rPr lang="en-US" dirty="0"/>
              <a:t>, which is compatible with both retriever types. </a:t>
            </a:r>
          </a:p>
          <a:p>
            <a:endParaRPr lang="en-US" dirty="0"/>
          </a:p>
          <a:p>
            <a:endParaRPr lang="en-US" dirty="0"/>
          </a:p>
        </p:txBody>
      </p:sp>
      <p:pic>
        <p:nvPicPr>
          <p:cNvPr id="4" name="Picture 3">
            <a:extLst>
              <a:ext uri="{FF2B5EF4-FFF2-40B4-BE49-F238E27FC236}">
                <a16:creationId xmlns:a16="http://schemas.microsoft.com/office/drawing/2014/main" id="{5B1A8C16-4690-52C5-D4B1-01DFC09AD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3497" y="1983429"/>
            <a:ext cx="3152253" cy="1325563"/>
          </a:xfrm>
          <a:prstGeom prst="rect">
            <a:avLst/>
          </a:prstGeom>
        </p:spPr>
      </p:pic>
      <p:sp>
        <p:nvSpPr>
          <p:cNvPr id="5" name="Left Brace 4">
            <a:extLst>
              <a:ext uri="{FF2B5EF4-FFF2-40B4-BE49-F238E27FC236}">
                <a16:creationId xmlns:a16="http://schemas.microsoft.com/office/drawing/2014/main" id="{1054FFD9-6936-F30A-78C4-6B013B3FB2BB}"/>
              </a:ext>
            </a:extLst>
          </p:cNvPr>
          <p:cNvSpPr/>
          <p:nvPr/>
        </p:nvSpPr>
        <p:spPr>
          <a:xfrm>
            <a:off x="8451129" y="2274490"/>
            <a:ext cx="83975" cy="3077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F17266ED-2131-A083-B355-F63D5DAC3B91}"/>
              </a:ext>
            </a:extLst>
          </p:cNvPr>
          <p:cNvSpPr txBox="1"/>
          <p:nvPr/>
        </p:nvSpPr>
        <p:spPr>
          <a:xfrm>
            <a:off x="6986406" y="2259671"/>
            <a:ext cx="1417119" cy="307777"/>
          </a:xfrm>
          <a:prstGeom prst="rect">
            <a:avLst/>
          </a:prstGeom>
          <a:noFill/>
        </p:spPr>
        <p:txBody>
          <a:bodyPr wrap="none" rtlCol="0">
            <a:spAutoFit/>
          </a:bodyPr>
          <a:lstStyle/>
          <a:p>
            <a:r>
              <a:rPr lang="en-US" sz="1400" dirty="0">
                <a:solidFill>
                  <a:srgbClr val="0070C0"/>
                </a:solidFill>
              </a:rPr>
              <a:t>Sparse retrievers</a:t>
            </a:r>
          </a:p>
        </p:txBody>
      </p:sp>
      <p:sp>
        <p:nvSpPr>
          <p:cNvPr id="7" name="Left Brace 6">
            <a:extLst>
              <a:ext uri="{FF2B5EF4-FFF2-40B4-BE49-F238E27FC236}">
                <a16:creationId xmlns:a16="http://schemas.microsoft.com/office/drawing/2014/main" id="{AD6629E2-C78C-DE25-3AE4-107036DDBEC2}"/>
              </a:ext>
            </a:extLst>
          </p:cNvPr>
          <p:cNvSpPr/>
          <p:nvPr/>
        </p:nvSpPr>
        <p:spPr>
          <a:xfrm>
            <a:off x="8421530" y="2763914"/>
            <a:ext cx="111966" cy="369811"/>
          </a:xfrm>
          <a:prstGeom prst="leftBrace">
            <a:avLst/>
          </a:prstGeom>
          <a:ln>
            <a:solidFill>
              <a:srgbClr val="FF858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C3CC3599-04A2-55F5-36BC-CB1D599B6162}"/>
              </a:ext>
            </a:extLst>
          </p:cNvPr>
          <p:cNvSpPr txBox="1"/>
          <p:nvPr/>
        </p:nvSpPr>
        <p:spPr>
          <a:xfrm>
            <a:off x="6994421" y="2794930"/>
            <a:ext cx="1409104" cy="307777"/>
          </a:xfrm>
          <a:prstGeom prst="rect">
            <a:avLst/>
          </a:prstGeom>
          <a:noFill/>
          <a:ln>
            <a:noFill/>
          </a:ln>
        </p:spPr>
        <p:txBody>
          <a:bodyPr wrap="none" rtlCol="0">
            <a:spAutoFit/>
          </a:bodyPr>
          <a:lstStyle/>
          <a:p>
            <a:r>
              <a:rPr lang="en-US" sz="1400" dirty="0">
                <a:solidFill>
                  <a:srgbClr val="FF858E"/>
                </a:solidFill>
              </a:rPr>
              <a:t>Dense retrievers</a:t>
            </a:r>
          </a:p>
        </p:txBody>
      </p:sp>
      <p:pic>
        <p:nvPicPr>
          <p:cNvPr id="9" name="Picture 8" descr="ElasticSearch: Lessons on Migration from MSSQL">
            <a:extLst>
              <a:ext uri="{FF2B5EF4-FFF2-40B4-BE49-F238E27FC236}">
                <a16:creationId xmlns:a16="http://schemas.microsoft.com/office/drawing/2014/main" id="{AA3EB089-B446-A73E-105A-A043463211C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5685" y="4409127"/>
            <a:ext cx="2320629" cy="1207902"/>
          </a:xfrm>
          <a:prstGeom prst="rect">
            <a:avLst/>
          </a:prstGeom>
          <a:noFill/>
          <a:ln>
            <a:noFill/>
          </a:ln>
        </p:spPr>
      </p:pic>
    </p:spTree>
    <p:extLst>
      <p:ext uri="{BB962C8B-B14F-4D97-AF65-F5344CB8AC3E}">
        <p14:creationId xmlns:p14="http://schemas.microsoft.com/office/powerpoint/2010/main" val="97688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8" presetID="16" presetClass="entr" presetSubtype="21"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arn(inVertical)">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BD156-35DD-8C4D-F4F9-5BFFE6F7E1DE}"/>
              </a:ext>
            </a:extLst>
          </p:cNvPr>
          <p:cNvSpPr>
            <a:spLocks noGrp="1"/>
          </p:cNvSpPr>
          <p:nvPr>
            <p:ph type="title"/>
          </p:nvPr>
        </p:nvSpPr>
        <p:spPr/>
        <p:txBody>
          <a:bodyPr/>
          <a:lstStyle/>
          <a:p>
            <a:r>
              <a:rPr lang="en-US" dirty="0"/>
              <a:t>What’s Elasticsearch? </a:t>
            </a:r>
          </a:p>
        </p:txBody>
      </p:sp>
      <p:sp>
        <p:nvSpPr>
          <p:cNvPr id="3" name="Content Placeholder 2">
            <a:extLst>
              <a:ext uri="{FF2B5EF4-FFF2-40B4-BE49-F238E27FC236}">
                <a16:creationId xmlns:a16="http://schemas.microsoft.com/office/drawing/2014/main" id="{B2C5206C-16F2-02C2-0EB7-6D7014BBF699}"/>
              </a:ext>
            </a:extLst>
          </p:cNvPr>
          <p:cNvSpPr>
            <a:spLocks noGrp="1"/>
          </p:cNvSpPr>
          <p:nvPr>
            <p:ph sz="quarter" idx="10"/>
          </p:nvPr>
        </p:nvSpPr>
        <p:spPr/>
        <p:txBody>
          <a:bodyPr/>
          <a:lstStyle/>
          <a:p>
            <a:r>
              <a:rPr lang="en-US" dirty="0"/>
              <a:t>Elasticsearch is a search engine that is capable of handling a diverse range of data types including </a:t>
            </a:r>
            <a:r>
              <a:rPr lang="en-US" dirty="0">
                <a:solidFill>
                  <a:srgbClr val="C00000"/>
                </a:solidFill>
              </a:rPr>
              <a:t>textual, numerical, geospatial, structured, and unstructured</a:t>
            </a:r>
          </a:p>
          <a:p>
            <a:r>
              <a:rPr lang="en-US" dirty="0"/>
              <a:t>Advantage of Elasticsearch</a:t>
            </a:r>
          </a:p>
          <a:p>
            <a:pPr lvl="1"/>
            <a:r>
              <a:rPr lang="en-US" dirty="0"/>
              <a:t>Store huge volumes of data</a:t>
            </a:r>
          </a:p>
          <a:p>
            <a:pPr lvl="1"/>
            <a:r>
              <a:rPr lang="en-US" dirty="0"/>
              <a:t>Quickly filter it with full-text search features</a:t>
            </a:r>
          </a:p>
          <a:p>
            <a:pPr lvl="1"/>
            <a:r>
              <a:rPr lang="en-US" dirty="0"/>
              <a:t>Makes it especially well-suited for developing QA systems. </a:t>
            </a:r>
          </a:p>
          <a:p>
            <a:pPr lvl="1"/>
            <a:r>
              <a:rPr lang="en-US" dirty="0"/>
              <a:t>Being the industry standard for infrastructure analytics, so there’s a good chance your company already has a cluster that you can work with.</a:t>
            </a:r>
          </a:p>
          <a:p>
            <a:endParaRPr lang="en-US" dirty="0"/>
          </a:p>
        </p:txBody>
      </p:sp>
      <p:pic>
        <p:nvPicPr>
          <p:cNvPr id="4" name="Picture 3">
            <a:extLst>
              <a:ext uri="{FF2B5EF4-FFF2-40B4-BE49-F238E27FC236}">
                <a16:creationId xmlns:a16="http://schemas.microsoft.com/office/drawing/2014/main" id="{09E71EE0-080B-81E1-7E3F-1E4CA98D18B9}"/>
              </a:ext>
            </a:extLst>
          </p:cNvPr>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70994" y="3763080"/>
            <a:ext cx="5650011" cy="3176985"/>
          </a:xfrm>
          <a:prstGeom prst="rect">
            <a:avLst/>
          </a:prstGeom>
          <a:noFill/>
        </p:spPr>
      </p:pic>
    </p:spTree>
    <p:extLst>
      <p:ext uri="{BB962C8B-B14F-4D97-AF65-F5344CB8AC3E}">
        <p14:creationId xmlns:p14="http://schemas.microsoft.com/office/powerpoint/2010/main" val="54926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3158-BA63-13B8-F14C-16A8B349FABD}"/>
              </a:ext>
            </a:extLst>
          </p:cNvPr>
          <p:cNvSpPr>
            <a:spLocks noGrp="1"/>
          </p:cNvSpPr>
          <p:nvPr>
            <p:ph type="title"/>
          </p:nvPr>
        </p:nvSpPr>
        <p:spPr/>
        <p:txBody>
          <a:bodyPr/>
          <a:lstStyle/>
          <a:p>
            <a:r>
              <a:rPr lang="en-US" dirty="0"/>
              <a:t>Initializing a document store</a:t>
            </a:r>
          </a:p>
        </p:txBody>
      </p:sp>
      <p:sp>
        <p:nvSpPr>
          <p:cNvPr id="3" name="Content Placeholder 2">
            <a:extLst>
              <a:ext uri="{FF2B5EF4-FFF2-40B4-BE49-F238E27FC236}">
                <a16:creationId xmlns:a16="http://schemas.microsoft.com/office/drawing/2014/main" id="{B0D90B2E-AE71-C565-5A4E-8B3F5EFF13BE}"/>
              </a:ext>
            </a:extLst>
          </p:cNvPr>
          <p:cNvSpPr>
            <a:spLocks noGrp="1"/>
          </p:cNvSpPr>
          <p:nvPr>
            <p:ph sz="quarter" idx="10"/>
          </p:nvPr>
        </p:nvSpPr>
        <p:spPr/>
        <p:txBody>
          <a:bodyPr/>
          <a:lstStyle/>
          <a:p>
            <a:r>
              <a:rPr lang="en-US" dirty="0"/>
              <a:t>To initialize the document store, we first need to download and install Elasticsearch.</a:t>
            </a:r>
          </a:p>
          <a:p>
            <a:r>
              <a:rPr lang="en-US" dirty="0"/>
              <a:t>By following Elasticsearch’s guide:</a:t>
            </a:r>
          </a:p>
          <a:p>
            <a:endParaRPr lang="en-US" dirty="0"/>
          </a:p>
        </p:txBody>
      </p:sp>
      <p:pic>
        <p:nvPicPr>
          <p:cNvPr id="4" name="Picture 3">
            <a:extLst>
              <a:ext uri="{FF2B5EF4-FFF2-40B4-BE49-F238E27FC236}">
                <a16:creationId xmlns:a16="http://schemas.microsoft.com/office/drawing/2014/main" id="{4D9BF528-6A17-CFEA-232D-76941A98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9670" y="2196548"/>
            <a:ext cx="7465102" cy="1014165"/>
          </a:xfrm>
          <a:prstGeom prst="rect">
            <a:avLst/>
          </a:prstGeom>
        </p:spPr>
      </p:pic>
      <p:sp>
        <p:nvSpPr>
          <p:cNvPr id="5" name="Arrow: Right 4">
            <a:extLst>
              <a:ext uri="{FF2B5EF4-FFF2-40B4-BE49-F238E27FC236}">
                <a16:creationId xmlns:a16="http://schemas.microsoft.com/office/drawing/2014/main" id="{DF8B83A0-3628-25E4-6BCD-E5206B7CA279}"/>
              </a:ext>
            </a:extLst>
          </p:cNvPr>
          <p:cNvSpPr/>
          <p:nvPr/>
        </p:nvSpPr>
        <p:spPr>
          <a:xfrm>
            <a:off x="1898374" y="2703630"/>
            <a:ext cx="251296" cy="129022"/>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955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Vertic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7"/>
</p:tagLst>
</file>

<file path=ppt/tags/tag2.xml><?xml version="1.0" encoding="utf-8"?>
<p:tagLst xmlns:a="http://schemas.openxmlformats.org/drawingml/2006/main" xmlns:r="http://schemas.openxmlformats.org/officeDocument/2006/relationships" xmlns:p="http://schemas.openxmlformats.org/presentationml/2006/main">
  <p:tag name="TIMING" val="|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044e54f-486c-4c82-b23c-6e62d1a96ef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97DA3CC45C1745A5BCC9248DA03914" ma:contentTypeVersion="12" ma:contentTypeDescription="Create a new document." ma:contentTypeScope="" ma:versionID="6d6877408e4f2899dea6959406c9cd21">
  <xsd:schema xmlns:xsd="http://www.w3.org/2001/XMLSchema" xmlns:xs="http://www.w3.org/2001/XMLSchema" xmlns:p="http://schemas.microsoft.com/office/2006/metadata/properties" xmlns:ns3="5044e54f-486c-4c82-b23c-6e62d1a96ef0" xmlns:ns4="507771a2-7e93-4a01-b880-b05ad3ddd742" targetNamespace="http://schemas.microsoft.com/office/2006/metadata/properties" ma:root="true" ma:fieldsID="ea5c63816cf4ab2871d57a7dea46e6bf" ns3:_="" ns4:_="">
    <xsd:import namespace="5044e54f-486c-4c82-b23c-6e62d1a96ef0"/>
    <xsd:import namespace="507771a2-7e93-4a01-b880-b05ad3ddd74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44e54f-486c-4c82-b23c-6e62d1a96e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07771a2-7e93-4a01-b880-b05ad3ddd74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918CAD-F500-4FF4-A10B-6970EE7C35CB}">
  <ds:schemaRefs>
    <ds:schemaRef ds:uri="http://schemas.microsoft.com/sharepoint/v3/contenttype/forms"/>
  </ds:schemaRefs>
</ds:datastoreItem>
</file>

<file path=customXml/itemProps2.xml><?xml version="1.0" encoding="utf-8"?>
<ds:datastoreItem xmlns:ds="http://schemas.openxmlformats.org/officeDocument/2006/customXml" ds:itemID="{DDB8E1D1-38C2-46BE-A95D-403B23CE2980}">
  <ds:schemaRefs>
    <ds:schemaRef ds:uri="http://schemas.openxmlformats.org/package/2006/metadata/core-properties"/>
    <ds:schemaRef ds:uri="http://purl.org/dc/elements/1.1/"/>
    <ds:schemaRef ds:uri="http://schemas.microsoft.com/office/2006/documentManagement/types"/>
    <ds:schemaRef ds:uri="507771a2-7e93-4a01-b880-b05ad3ddd742"/>
    <ds:schemaRef ds:uri="http://schemas.microsoft.com/office/2006/metadata/properties"/>
    <ds:schemaRef ds:uri="http://purl.org/dc/terms/"/>
    <ds:schemaRef ds:uri="http://purl.org/dc/dcmitype/"/>
    <ds:schemaRef ds:uri="http://schemas.microsoft.com/office/infopath/2007/PartnerControls"/>
    <ds:schemaRef ds:uri="5044e54f-486c-4c82-b23c-6e62d1a96ef0"/>
    <ds:schemaRef ds:uri="http://www.w3.org/XML/1998/namespace"/>
  </ds:schemaRefs>
</ds:datastoreItem>
</file>

<file path=customXml/itemProps3.xml><?xml version="1.0" encoding="utf-8"?>
<ds:datastoreItem xmlns:ds="http://schemas.openxmlformats.org/officeDocument/2006/customXml" ds:itemID="{74C031AE-AF28-46E7-B576-5C7075DDBF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44e54f-486c-4c82-b23c-6e62d1a96ef0"/>
    <ds:schemaRef ds:uri="507771a2-7e93-4a01-b880-b05ad3ddd7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40285</TotalTime>
  <Words>1397</Words>
  <Application>Microsoft Office PowerPoint</Application>
  <PresentationFormat>Widescreen</PresentationFormat>
  <Paragraphs>204</Paragraphs>
  <Slides>23</Slides>
  <Notes>3</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Abadi Extra Light</vt:lpstr>
      <vt:lpstr>Arial</vt:lpstr>
      <vt:lpstr>BookAntiqua</vt:lpstr>
      <vt:lpstr>Calibri</vt:lpstr>
      <vt:lpstr>Daytona</vt:lpstr>
      <vt:lpstr>Gill Sans MT</vt:lpstr>
      <vt:lpstr>MinionPro-Regular</vt:lpstr>
      <vt:lpstr>Office Theme</vt:lpstr>
      <vt:lpstr>PowerPoint Presentation</vt:lpstr>
      <vt:lpstr>In the last Video</vt:lpstr>
      <vt:lpstr>QA systems based on the retriever-reader architecture</vt:lpstr>
      <vt:lpstr>Introduction </vt:lpstr>
      <vt:lpstr>Retrievers Types</vt:lpstr>
      <vt:lpstr>Haystack library </vt:lpstr>
      <vt:lpstr>What’s Document store?</vt:lpstr>
      <vt:lpstr>What’s Elasticsearch? </vt:lpstr>
      <vt:lpstr>Initializing a document store</vt:lpstr>
      <vt:lpstr>Initializing a document store</vt:lpstr>
      <vt:lpstr>Initializing a document store</vt:lpstr>
      <vt:lpstr>Initializing a document store</vt:lpstr>
      <vt:lpstr>Initializing a retriever</vt:lpstr>
      <vt:lpstr>Initializing a retriever</vt:lpstr>
      <vt:lpstr>Initializing a reader</vt:lpstr>
      <vt:lpstr>Initializing a reader</vt:lpstr>
      <vt:lpstr>Initializing a reader</vt:lpstr>
      <vt:lpstr>Initializing a reader</vt:lpstr>
      <vt:lpstr>Putting it all together</vt:lpstr>
      <vt:lpstr>Dense Passage Retrieval (DPR)</vt:lpstr>
      <vt:lpstr>Dense Passage Retrieval (DPR)</vt:lpstr>
      <vt:lpstr>Dense Passage Retrieval (DPR)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Alaa Nagy  Mohammed El Bassiouney</dc:creator>
  <cp:lastModifiedBy>Engineering</cp:lastModifiedBy>
  <cp:revision>116</cp:revision>
  <dcterms:created xsi:type="dcterms:W3CDTF">2023-03-23T08:35:56Z</dcterms:created>
  <dcterms:modified xsi:type="dcterms:W3CDTF">2025-03-17T22:51:32Z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0x010100BE97DA3CC45C1745A5BCC9248DA03914</vt:lpwstr>
  </property>
</Properties>
</file>