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webm" ContentType="audio/webm"/>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590" r:id="rId5"/>
    <p:sldId id="303" r:id="rId6"/>
    <p:sldId id="543" r:id="rId7"/>
    <p:sldId id="564" r:id="rId8"/>
    <p:sldId id="566" r:id="rId9"/>
    <p:sldId id="565" r:id="rId10"/>
    <p:sldId id="567" r:id="rId11"/>
    <p:sldId id="568" r:id="rId12"/>
    <p:sldId id="569" r:id="rId13"/>
    <p:sldId id="571" r:id="rId14"/>
    <p:sldId id="570" r:id="rId15"/>
    <p:sldId id="572" r:id="rId16"/>
    <p:sldId id="573" r:id="rId17"/>
    <p:sldId id="574" r:id="rId18"/>
    <p:sldId id="579" r:id="rId19"/>
    <p:sldId id="575" r:id="rId20"/>
    <p:sldId id="576" r:id="rId21"/>
    <p:sldId id="577" r:id="rId22"/>
    <p:sldId id="580" r:id="rId23"/>
    <p:sldId id="581" r:id="rId24"/>
    <p:sldId id="582" r:id="rId25"/>
    <p:sldId id="583" r:id="rId26"/>
    <p:sldId id="584" r:id="rId27"/>
    <p:sldId id="585" r:id="rId28"/>
    <p:sldId id="586" r:id="rId29"/>
    <p:sldId id="587" r:id="rId30"/>
    <p:sldId id="588" r:id="rId31"/>
    <p:sldId id="589" r:id="rId32"/>
    <p:sldId id="5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FFF5D5"/>
    <a:srgbClr val="FDE0D3"/>
    <a:srgbClr val="F7F7F7"/>
    <a:srgbClr val="FF858E"/>
    <a:srgbClr val="FF979E"/>
    <a:srgbClr val="DFEEDB"/>
    <a:srgbClr val="D6E6F6"/>
    <a:srgbClr val="FF6F79"/>
    <a:srgbClr val="A1B8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88845A-382A-6FE8-3100-98D7DA87B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4F75A6-FB45-6584-3F91-DEA9234754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A337F-7ED4-42AE-B920-7FB96DE012BF}" type="datetimeFigureOut">
              <a:rPr lang="en-US" smtClean="0"/>
              <a:t>3/18/2025</a:t>
            </a:fld>
            <a:endParaRPr lang="en-US"/>
          </a:p>
        </p:txBody>
      </p:sp>
      <p:sp>
        <p:nvSpPr>
          <p:cNvPr id="4" name="Footer Placeholder 3">
            <a:extLst>
              <a:ext uri="{FF2B5EF4-FFF2-40B4-BE49-F238E27FC236}">
                <a16:creationId xmlns:a16="http://schemas.microsoft.com/office/drawing/2014/main" id="{E94929F4-C305-A4D2-10EA-9DE88C1A4C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3DD71B-5A7D-0B65-A979-0645781E6A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648E21-638F-4911-BC4C-7F2E060A13D6}" type="slidenum">
              <a:rPr lang="en-US" smtClean="0"/>
              <a:t>‹#›</a:t>
            </a:fld>
            <a:endParaRPr lang="en-US"/>
          </a:p>
        </p:txBody>
      </p:sp>
    </p:spTree>
    <p:extLst>
      <p:ext uri="{BB962C8B-B14F-4D97-AF65-F5344CB8AC3E}">
        <p14:creationId xmlns:p14="http://schemas.microsoft.com/office/powerpoint/2010/main" val="1882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84FDA-89E9-4666-B923-CAECE7EE4607}"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2A11F-9F2A-4DB4-829F-C793331211E9}" type="slidenum">
              <a:rPr lang="en-US" smtClean="0"/>
              <a:t>‹#›</a:t>
            </a:fld>
            <a:endParaRPr lang="en-US"/>
          </a:p>
        </p:txBody>
      </p:sp>
    </p:spTree>
    <p:extLst>
      <p:ext uri="{BB962C8B-B14F-4D97-AF65-F5344CB8AC3E}">
        <p14:creationId xmlns:p14="http://schemas.microsoft.com/office/powerpoint/2010/main" val="1537018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2A11F-9F2A-4DB4-829F-C793331211E9}" type="slidenum">
              <a:rPr lang="en-US" smtClean="0"/>
              <a:t>1</a:t>
            </a:fld>
            <a:endParaRPr lang="en-US"/>
          </a:p>
        </p:txBody>
      </p:sp>
    </p:spTree>
    <p:extLst>
      <p:ext uri="{BB962C8B-B14F-4D97-AF65-F5344CB8AC3E}">
        <p14:creationId xmlns:p14="http://schemas.microsoft.com/office/powerpoint/2010/main" val="214683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BookAntiqua"/>
                <a:ea typeface="Calibri" panose="020F0502020204030204" pitchFamily="34" charset="0"/>
                <a:cs typeface="Arial" panose="020B0604020202020204" pitchFamily="34" charset="0"/>
              </a:rPr>
              <a:t>Hello and welcome, in this video  we will start to dive into the components of the internal structure of transformers.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792A11F-9F2A-4DB4-829F-C793331211E9}" type="slidenum">
              <a:rPr lang="en-US" smtClean="0"/>
              <a:t>2</a:t>
            </a:fld>
            <a:endParaRPr lang="en-US"/>
          </a:p>
        </p:txBody>
      </p:sp>
    </p:spTree>
    <p:extLst>
      <p:ext uri="{BB962C8B-B14F-4D97-AF65-F5344CB8AC3E}">
        <p14:creationId xmlns:p14="http://schemas.microsoft.com/office/powerpoint/2010/main" val="545485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2A11F-9F2A-4DB4-829F-C793331211E9}" type="slidenum">
              <a:rPr lang="en-US" smtClean="0"/>
              <a:t>29</a:t>
            </a:fld>
            <a:endParaRPr lang="en-US"/>
          </a:p>
        </p:txBody>
      </p:sp>
    </p:spTree>
    <p:extLst>
      <p:ext uri="{BB962C8B-B14F-4D97-AF65-F5344CB8AC3E}">
        <p14:creationId xmlns:p14="http://schemas.microsoft.com/office/powerpoint/2010/main" val="1127300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802F-45D4-4017-B94E-83132B484E6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09448D-0CFA-57DE-FD73-C438B2FCB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9F1199-2246-73A0-E6C1-17314CD817E6}"/>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5" name="Footer Placeholder 4">
            <a:extLst>
              <a:ext uri="{FF2B5EF4-FFF2-40B4-BE49-F238E27FC236}">
                <a16:creationId xmlns:a16="http://schemas.microsoft.com/office/drawing/2014/main" id="{A6463E04-15BA-036A-695B-4836B779442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9186F45-BB39-9AA0-374B-C29B32158AF0}"/>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289499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F1F3-70CA-0F3D-D27B-27FD994C498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D59758-4422-E8EC-F820-F58C705B0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374453-05A2-B40A-CDE6-01AC04510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646DC-17B5-9D81-DF93-E8279C2F9F26}"/>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6" name="Footer Placeholder 5">
            <a:extLst>
              <a:ext uri="{FF2B5EF4-FFF2-40B4-BE49-F238E27FC236}">
                <a16:creationId xmlns:a16="http://schemas.microsoft.com/office/drawing/2014/main" id="{A59FEC3B-F275-B387-E747-58BA9189CD1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EEF2920-2DD2-9DDD-642C-863817B50D81}"/>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19504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7EFE-7FA2-970B-AFD6-27FE6E33B4A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C07835-9494-7482-46E0-4F4A85930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22664-5ADE-1AA9-BA77-D34926E9F83B}"/>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5" name="Footer Placeholder 4">
            <a:extLst>
              <a:ext uri="{FF2B5EF4-FFF2-40B4-BE49-F238E27FC236}">
                <a16:creationId xmlns:a16="http://schemas.microsoft.com/office/drawing/2014/main" id="{6818970C-F6CE-4C24-E349-8751853CE9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8D1ED78-4269-9B86-24DB-A5FB7D1D5B2D}"/>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91028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B45D9-9469-F7E0-8C1B-E8403AA663C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3E671A-0596-61CC-7C6B-06C9332E5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FDF64-209A-0B41-0DC6-0110E6867AA7}"/>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5" name="Footer Placeholder 4">
            <a:extLst>
              <a:ext uri="{FF2B5EF4-FFF2-40B4-BE49-F238E27FC236}">
                <a16:creationId xmlns:a16="http://schemas.microsoft.com/office/drawing/2014/main" id="{8B7F9396-A40C-78D6-248F-FA1B7DC506E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CE6DDB0-2717-6E7D-8C4F-9EB521BDFCCD}"/>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3246013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D640-3C2A-01B0-A43E-C6216FEE6A90}"/>
              </a:ext>
            </a:extLst>
          </p:cNvPr>
          <p:cNvSpPr>
            <a:spLocks noGrp="1"/>
          </p:cNvSpPr>
          <p:nvPr>
            <p:ph type="title"/>
          </p:nvPr>
        </p:nvSpPr>
        <p:spPr>
          <a:xfrm>
            <a:off x="624421" y="-140340"/>
            <a:ext cx="10515600" cy="1325563"/>
          </a:xfrm>
          <a:prstGeom prst="rect">
            <a:avLst/>
          </a:prstGeom>
        </p:spPr>
        <p:txBody>
          <a:bodyPr>
            <a:normAutofit/>
          </a:bodyPr>
          <a:lstStyle>
            <a:lvl1pPr>
              <a:defRPr sz="2800">
                <a:solidFill>
                  <a:srgbClr val="F05654"/>
                </a:solidFill>
                <a:effectLst>
                  <a:outerShdw blurRad="38100" dist="38100" dir="2700000" algn="tl">
                    <a:srgbClr val="000000">
                      <a:alpha val="43137"/>
                    </a:srgbClr>
                  </a:outerShdw>
                </a:effectLst>
                <a:latin typeface="Daytona" panose="020B0604030500040204" pitchFamily="34" charset="0"/>
              </a:defRPr>
            </a:lvl1pPr>
          </a:lstStyle>
          <a:p>
            <a:r>
              <a:rPr lang="en-US" dirty="0"/>
              <a:t>Click to edit Master title style</a:t>
            </a:r>
          </a:p>
        </p:txBody>
      </p:sp>
      <p:cxnSp>
        <p:nvCxnSpPr>
          <p:cNvPr id="16" name="Straight Connector 15">
            <a:extLst>
              <a:ext uri="{FF2B5EF4-FFF2-40B4-BE49-F238E27FC236}">
                <a16:creationId xmlns:a16="http://schemas.microsoft.com/office/drawing/2014/main" id="{E3792086-FC03-206E-7601-27A403E8DC95}"/>
              </a:ext>
            </a:extLst>
          </p:cNvPr>
          <p:cNvCxnSpPr>
            <a:cxnSpLocks/>
          </p:cNvCxnSpPr>
          <p:nvPr userDrawn="1"/>
        </p:nvCxnSpPr>
        <p:spPr>
          <a:xfrm>
            <a:off x="733697" y="933269"/>
            <a:ext cx="4321629" cy="0"/>
          </a:xfrm>
          <a:prstGeom prst="line">
            <a:avLst/>
          </a:prstGeom>
          <a:ln w="28575">
            <a:solidFill>
              <a:srgbClr val="43D0C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Content Placeholder 19">
            <a:extLst>
              <a:ext uri="{FF2B5EF4-FFF2-40B4-BE49-F238E27FC236}">
                <a16:creationId xmlns:a16="http://schemas.microsoft.com/office/drawing/2014/main" id="{2B25432A-39C4-648E-240A-3AE503A6E7EC}"/>
              </a:ext>
            </a:extLst>
          </p:cNvPr>
          <p:cNvSpPr>
            <a:spLocks noGrp="1"/>
          </p:cNvSpPr>
          <p:nvPr>
            <p:ph sz="quarter" idx="10"/>
          </p:nvPr>
        </p:nvSpPr>
        <p:spPr>
          <a:xfrm>
            <a:off x="623888" y="1332411"/>
            <a:ext cx="10231346" cy="5355727"/>
          </a:xfrm>
        </p:spPr>
        <p:txBody>
          <a:bodyPr>
            <a:normAutofit/>
          </a:bodyPr>
          <a:lstStyle>
            <a:lvl1pPr>
              <a:defRPr sz="1800">
                <a:solidFill>
                  <a:srgbClr val="002060"/>
                </a:solidFill>
                <a:latin typeface="Daytona" panose="020B0604030500040204" pitchFamily="34" charset="0"/>
              </a:defRPr>
            </a:lvl1pPr>
            <a:lvl2pPr>
              <a:defRPr sz="1600">
                <a:solidFill>
                  <a:srgbClr val="002060"/>
                </a:solidFill>
                <a:latin typeface="Daytona" panose="020B0604030500040204" pitchFamily="34" charset="0"/>
              </a:defRPr>
            </a:lvl2pPr>
            <a:lvl3pPr>
              <a:defRPr>
                <a:solidFill>
                  <a:srgbClr val="002060"/>
                </a:solidFill>
                <a:latin typeface="Daytona" panose="020B0604030500040204" pitchFamily="34" charset="0"/>
              </a:defRPr>
            </a:lvl3pPr>
            <a:lvl4pPr>
              <a:defRPr>
                <a:solidFill>
                  <a:srgbClr val="002060"/>
                </a:solidFill>
                <a:latin typeface="Daytona" panose="020B0604030500040204" pitchFamily="34" charset="0"/>
              </a:defRPr>
            </a:lvl4pPr>
            <a:lvl5pPr>
              <a:defRPr>
                <a:solidFill>
                  <a:srgbClr val="002060"/>
                </a:solidFill>
                <a:latin typeface="Daytona" panose="020B0604030500040204" pitchFamily="34" charset="0"/>
              </a:defRPr>
            </a:lvl5pPr>
          </a:lstStyle>
          <a:p>
            <a:pPr lvl="0"/>
            <a:r>
              <a:rPr lang="en-US" dirty="0"/>
              <a:t>Click to edit Master text styles</a:t>
            </a:r>
          </a:p>
          <a:p>
            <a:pPr lvl="1"/>
            <a:endParaRPr lang="en-US" dirty="0"/>
          </a:p>
        </p:txBody>
      </p:sp>
      <p:sp>
        <p:nvSpPr>
          <p:cNvPr id="3" name="Freeform 15">
            <a:extLst>
              <a:ext uri="{FF2B5EF4-FFF2-40B4-BE49-F238E27FC236}">
                <a16:creationId xmlns:a16="http://schemas.microsoft.com/office/drawing/2014/main" id="{ADFB296B-4E74-84F8-D43F-4C893F7936C3}"/>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2051016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620C-6996-0B8B-273B-BEE0DFD2A8EA}"/>
              </a:ext>
            </a:extLst>
          </p:cNvPr>
          <p:cNvSpPr>
            <a:spLocks noGrp="1"/>
          </p:cNvSpPr>
          <p:nvPr>
            <p:ph type="title"/>
          </p:nvPr>
        </p:nvSpPr>
        <p:spPr>
          <a:xfrm>
            <a:off x="1115758" y="2533559"/>
            <a:ext cx="10515600" cy="1325563"/>
          </a:xfrm>
        </p:spPr>
        <p:txBody>
          <a:bodyPr>
            <a:normAutofit/>
          </a:bodyPr>
          <a:lstStyle>
            <a:lvl1pPr algn="ctr" defTabSz="914400" rtl="0" eaLnBrk="1" latinLnBrk="0" hangingPunct="1">
              <a:lnSpc>
                <a:spcPct val="90000"/>
              </a:lnSpc>
              <a:spcBef>
                <a:spcPct val="0"/>
              </a:spcBef>
              <a:buNone/>
              <a:defRPr lang="en-US" sz="3600" kern="1200" dirty="0">
                <a:solidFill>
                  <a:srgbClr val="F05654"/>
                </a:solidFill>
                <a:effectLst>
                  <a:outerShdw blurRad="38100" dist="38100" dir="2700000" algn="tl">
                    <a:srgbClr val="000000">
                      <a:alpha val="43137"/>
                    </a:srgbClr>
                  </a:outerShdw>
                </a:effectLst>
                <a:latin typeface="Daytona" panose="020B0604030500040204" pitchFamily="34" charset="0"/>
                <a:ea typeface="+mj-ea"/>
                <a:cs typeface="+mj-cs"/>
              </a:defRPr>
            </a:lvl1pPr>
          </a:lstStyle>
          <a:p>
            <a:r>
              <a:rPr lang="en-US" dirty="0"/>
              <a:t>Click to edit Master title style</a:t>
            </a:r>
          </a:p>
        </p:txBody>
      </p:sp>
      <p:sp>
        <p:nvSpPr>
          <p:cNvPr id="3" name="Freeform 15">
            <a:extLst>
              <a:ext uri="{FF2B5EF4-FFF2-40B4-BE49-F238E27FC236}">
                <a16:creationId xmlns:a16="http://schemas.microsoft.com/office/drawing/2014/main" id="{25962BCF-4EF1-56D4-82EA-2D851DC8C14E}"/>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3334726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Freeform 15">
            <a:extLst>
              <a:ext uri="{FF2B5EF4-FFF2-40B4-BE49-F238E27FC236}">
                <a16:creationId xmlns:a16="http://schemas.microsoft.com/office/drawing/2014/main" id="{EE92CD13-824D-A0AB-4FD1-F659A120E286}"/>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958084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8E78-1B3B-283C-3F78-569E34D276F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CD38AF6-EAD7-D3B8-9ED6-D189039091A0}"/>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4" name="Footer Placeholder 3">
            <a:extLst>
              <a:ext uri="{FF2B5EF4-FFF2-40B4-BE49-F238E27FC236}">
                <a16:creationId xmlns:a16="http://schemas.microsoft.com/office/drawing/2014/main" id="{A9EF754A-DFED-ADEF-479D-E25A3679D64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AD695C09-208C-1564-B3C2-CC2BC735FE9F}"/>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91001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21C5-BB9C-EF1F-FE43-654EE1E70F9C}"/>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FB1BAA8-756C-1AED-FC95-E235066F0D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73207-8238-C656-970E-984C64748F2B}"/>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5" name="Footer Placeholder 4">
            <a:extLst>
              <a:ext uri="{FF2B5EF4-FFF2-40B4-BE49-F238E27FC236}">
                <a16:creationId xmlns:a16="http://schemas.microsoft.com/office/drawing/2014/main" id="{866DF780-8FE4-04DE-6E05-6C46764352F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AC200B9-B03B-D829-8A1B-65B256497415}"/>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806462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47DE-D3C5-CBE9-911C-C1EDD313FAC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400626-8654-A7DC-969F-80D0C5886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C055A1-0DE3-DA42-518E-09833780CFFD}"/>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5" name="Footer Placeholder 4">
            <a:extLst>
              <a:ext uri="{FF2B5EF4-FFF2-40B4-BE49-F238E27FC236}">
                <a16:creationId xmlns:a16="http://schemas.microsoft.com/office/drawing/2014/main" id="{5F3E8BE7-B3FC-42F3-1286-7E09FDCD87A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06F47A4-6D82-50B0-41CA-E8325C4C4CD9}"/>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350754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74B0-0C15-8E64-D9F1-E03E73772E1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DCE916E-59DB-B72D-D483-A94A6C52B5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0BA6B5-441B-9004-F02F-FFB717B3C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92CDF8-5E93-4B69-2A4F-7C072271872D}"/>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6" name="Footer Placeholder 5">
            <a:extLst>
              <a:ext uri="{FF2B5EF4-FFF2-40B4-BE49-F238E27FC236}">
                <a16:creationId xmlns:a16="http://schemas.microsoft.com/office/drawing/2014/main" id="{23896E55-6593-48F9-D52B-AEBB0BEF100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553C3EB-1C87-6A35-403C-8292F1DD2D75}"/>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66836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C3ED-86E7-049B-E214-103861959B7A}"/>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7142B1B-7131-A0FA-2CDE-26F8901FA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4D2B5-B3EA-500A-172E-838BC5C2D6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B8BDA6-9E4D-9E26-CBAB-3AC003CF9E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EF8C3-7CB2-28BC-0090-F83C4FBE3F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E643C8-2291-915E-D691-D14122DB6F8F}"/>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8" name="Footer Placeholder 7">
            <a:extLst>
              <a:ext uri="{FF2B5EF4-FFF2-40B4-BE49-F238E27FC236}">
                <a16:creationId xmlns:a16="http://schemas.microsoft.com/office/drawing/2014/main" id="{9D26A30F-18C5-AB23-091E-20D5163BCE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D060E98-45CF-E79A-624C-3F810B03E158}"/>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2496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142B1B-7131-A0FA-2CDE-26F8901FAD92}"/>
              </a:ext>
            </a:extLst>
          </p:cNvPr>
          <p:cNvSpPr>
            <a:spLocks noGrp="1"/>
          </p:cNvSpPr>
          <p:nvPr>
            <p:ph type="body" idx="1"/>
          </p:nvPr>
        </p:nvSpPr>
        <p:spPr>
          <a:xfrm>
            <a:off x="839788" y="213879"/>
            <a:ext cx="5157787" cy="422779"/>
          </a:xfrm>
        </p:spPr>
        <p:txBody>
          <a:bodyPr anchor="b">
            <a:noAutofit/>
          </a:bodyPr>
          <a:lstStyle>
            <a:lvl1pPr marL="0" indent="0" algn="l" defTabSz="914400" rtl="0" eaLnBrk="1" latinLnBrk="0" hangingPunct="1">
              <a:lnSpc>
                <a:spcPct val="90000"/>
              </a:lnSpc>
              <a:spcBef>
                <a:spcPct val="0"/>
              </a:spcBef>
              <a:buFontTx/>
              <a:buNone/>
              <a:defRPr lang="en-US" sz="2400" kern="1200" dirty="0">
                <a:solidFill>
                  <a:srgbClr val="F05654"/>
                </a:solidFill>
                <a:effectLst>
                  <a:outerShdw blurRad="38100" dist="38100" dir="2700000" algn="tl">
                    <a:srgbClr val="000000">
                      <a:alpha val="43137"/>
                    </a:srgbClr>
                  </a:outerShdw>
                </a:effectLst>
                <a:latin typeface="Daytona" panose="020B060403050004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p:txBody>
      </p:sp>
      <p:sp>
        <p:nvSpPr>
          <p:cNvPr id="4" name="Content Placeholder 3">
            <a:extLst>
              <a:ext uri="{FF2B5EF4-FFF2-40B4-BE49-F238E27FC236}">
                <a16:creationId xmlns:a16="http://schemas.microsoft.com/office/drawing/2014/main" id="{95C4D2B5-B3EA-500A-172E-838BC5C2D6A7}"/>
              </a:ext>
            </a:extLst>
          </p:cNvPr>
          <p:cNvSpPr>
            <a:spLocks noGrp="1"/>
          </p:cNvSpPr>
          <p:nvPr>
            <p:ph sz="half" idx="2"/>
          </p:nvPr>
        </p:nvSpPr>
        <p:spPr>
          <a:xfrm>
            <a:off x="839788" y="952786"/>
            <a:ext cx="5157787" cy="5725103"/>
          </a:xfrm>
        </p:spPr>
        <p:txBody>
          <a:bodyPr>
            <a:normAutofit/>
          </a:bodyPr>
          <a:lstStyle>
            <a:lvl1pPr marL="228600" indent="-228600">
              <a:defRPr lang="en-US" sz="1600" kern="1200" dirty="0">
                <a:solidFill>
                  <a:srgbClr val="002060"/>
                </a:solidFill>
                <a:latin typeface="Daytona" panose="020B0604030500040204" pitchFamily="34" charset="0"/>
                <a:ea typeface="+mn-ea"/>
                <a:cs typeface="+mn-cs"/>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Second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Third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Fourth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Fifth level</a:t>
            </a:r>
          </a:p>
        </p:txBody>
      </p:sp>
      <p:sp>
        <p:nvSpPr>
          <p:cNvPr id="5" name="Text Placeholder 4">
            <a:extLst>
              <a:ext uri="{FF2B5EF4-FFF2-40B4-BE49-F238E27FC236}">
                <a16:creationId xmlns:a16="http://schemas.microsoft.com/office/drawing/2014/main" id="{6BB8BDA6-9E4D-9E26-CBAB-3AC003CF9E8A}"/>
              </a:ext>
            </a:extLst>
          </p:cNvPr>
          <p:cNvSpPr>
            <a:spLocks noGrp="1"/>
          </p:cNvSpPr>
          <p:nvPr>
            <p:ph type="body" sz="quarter" idx="3"/>
          </p:nvPr>
        </p:nvSpPr>
        <p:spPr>
          <a:xfrm>
            <a:off x="6175376" y="222540"/>
            <a:ext cx="5183188" cy="406255"/>
          </a:xfrm>
        </p:spPr>
        <p:txBody>
          <a:bodyPr anchor="b">
            <a:noAutofit/>
          </a:bodyPr>
          <a:lstStyle>
            <a:lvl1pPr marL="0" indent="0" algn="l" defTabSz="914400" rtl="0" eaLnBrk="1" latinLnBrk="0" hangingPunct="1">
              <a:lnSpc>
                <a:spcPct val="90000"/>
              </a:lnSpc>
              <a:spcBef>
                <a:spcPct val="0"/>
              </a:spcBef>
              <a:buNone/>
              <a:defRPr lang="en-US" sz="2400" kern="1200" dirty="0">
                <a:solidFill>
                  <a:srgbClr val="F05654"/>
                </a:solidFill>
                <a:effectLst>
                  <a:outerShdw blurRad="38100" dist="38100" dir="2700000" algn="tl">
                    <a:srgbClr val="000000">
                      <a:alpha val="43137"/>
                    </a:srgbClr>
                  </a:outerShdw>
                </a:effectLst>
                <a:latin typeface="Daytona" panose="020B060403050004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p:txBody>
      </p:sp>
      <p:sp>
        <p:nvSpPr>
          <p:cNvPr id="6" name="Content Placeholder 5">
            <a:extLst>
              <a:ext uri="{FF2B5EF4-FFF2-40B4-BE49-F238E27FC236}">
                <a16:creationId xmlns:a16="http://schemas.microsoft.com/office/drawing/2014/main" id="{249EF8C3-7CB2-28BC-0090-F83C4FBE3FBF}"/>
              </a:ext>
            </a:extLst>
          </p:cNvPr>
          <p:cNvSpPr>
            <a:spLocks noGrp="1"/>
          </p:cNvSpPr>
          <p:nvPr>
            <p:ph sz="quarter" idx="4"/>
          </p:nvPr>
        </p:nvSpPr>
        <p:spPr>
          <a:xfrm>
            <a:off x="6172200" y="952789"/>
            <a:ext cx="5183188" cy="5725102"/>
          </a:xfrm>
        </p:spPr>
        <p:txBody>
          <a:bodyPr>
            <a:normAutofit/>
          </a:bodyPr>
          <a:lstStyle>
            <a:lvl1pPr marL="228600" indent="-228600">
              <a:defRPr lang="en-US" sz="1600" kern="1200" dirty="0">
                <a:solidFill>
                  <a:srgbClr val="002060"/>
                </a:solidFill>
                <a:latin typeface="Daytona" panose="020B0604030500040204" pitchFamily="34" charset="0"/>
                <a:ea typeface="+mn-ea"/>
                <a:cs typeface="+mn-cs"/>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Second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Third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Fourth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Fifth level</a:t>
            </a:r>
          </a:p>
        </p:txBody>
      </p:sp>
      <p:cxnSp>
        <p:nvCxnSpPr>
          <p:cNvPr id="10" name="Straight Connector 9">
            <a:extLst>
              <a:ext uri="{FF2B5EF4-FFF2-40B4-BE49-F238E27FC236}">
                <a16:creationId xmlns:a16="http://schemas.microsoft.com/office/drawing/2014/main" id="{8A980C7A-9353-DD12-B5EC-1C4DC4B09870}"/>
              </a:ext>
            </a:extLst>
          </p:cNvPr>
          <p:cNvCxnSpPr>
            <a:cxnSpLocks/>
          </p:cNvCxnSpPr>
          <p:nvPr userDrawn="1"/>
        </p:nvCxnSpPr>
        <p:spPr>
          <a:xfrm>
            <a:off x="839788" y="794723"/>
            <a:ext cx="10410103" cy="0"/>
          </a:xfrm>
          <a:prstGeom prst="line">
            <a:avLst/>
          </a:prstGeom>
          <a:ln w="28575">
            <a:solidFill>
              <a:srgbClr val="43D0C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Freeform 15">
            <a:extLst>
              <a:ext uri="{FF2B5EF4-FFF2-40B4-BE49-F238E27FC236}">
                <a16:creationId xmlns:a16="http://schemas.microsoft.com/office/drawing/2014/main" id="{01C95835-D4AA-A3C0-D192-460C37BC4A14}"/>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417464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B8EF-8ACF-25A5-1FBD-926991C7B51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868B1E2A-EE4A-98DF-E11D-B84D37DBFE4F}"/>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4" name="Footer Placeholder 3">
            <a:extLst>
              <a:ext uri="{FF2B5EF4-FFF2-40B4-BE49-F238E27FC236}">
                <a16:creationId xmlns:a16="http://schemas.microsoft.com/office/drawing/2014/main" id="{F065555B-F892-9726-33E0-B7A1F88934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C8DA9CF-E21D-74F1-63C0-EBAC13FF49B8}"/>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381792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D7EBC-ADA8-C1D7-7D8D-4652DF4C2032}"/>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3" name="Footer Placeholder 2">
            <a:extLst>
              <a:ext uri="{FF2B5EF4-FFF2-40B4-BE49-F238E27FC236}">
                <a16:creationId xmlns:a16="http://schemas.microsoft.com/office/drawing/2014/main" id="{BEFB2858-B735-E2EA-F2EE-C2C1BE80E1E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87F31781-76B6-B196-3B78-A144E74FC3E0}"/>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66147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3F15-E279-A553-3D14-BB21AD574A3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A426DF-3570-CA58-4635-A51FA487D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1F2026-EACD-759B-9949-8F45CBBBA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07CA9-53C7-9268-9873-A59FF8A4DB9D}"/>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6" name="Footer Placeholder 5">
            <a:extLst>
              <a:ext uri="{FF2B5EF4-FFF2-40B4-BE49-F238E27FC236}">
                <a16:creationId xmlns:a16="http://schemas.microsoft.com/office/drawing/2014/main" id="{A4419A30-6E31-E32B-0254-F7FB2B8D102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C281BD8-D04D-82A7-8227-F5A993D40983}"/>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77532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E555E5-B090-E1F8-A511-5DCD0EB35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F578A22-AF92-23D6-991D-68D1F449C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A97A6D2-AF2C-F494-6F1C-5381A9AA2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DB57E-93DF-4C4E-98FE-96B8DE2C473C}" type="datetimeFigureOut">
              <a:rPr lang="en-US" smtClean="0"/>
              <a:t>3/18/2025</a:t>
            </a:fld>
            <a:endParaRPr lang="en-US"/>
          </a:p>
        </p:txBody>
      </p:sp>
      <p:sp>
        <p:nvSpPr>
          <p:cNvPr id="5" name="Footer Placeholder 4">
            <a:extLst>
              <a:ext uri="{FF2B5EF4-FFF2-40B4-BE49-F238E27FC236}">
                <a16:creationId xmlns:a16="http://schemas.microsoft.com/office/drawing/2014/main" id="{F8274725-373C-FD20-AE41-AAA513611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C53CD4E-873A-A14C-8BC9-0CE2134A3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CB25A-F382-4125-A8FA-4025CF12BCD6}" type="slidenum">
              <a:rPr lang="en-US" smtClean="0"/>
              <a:t>‹#›</a:t>
            </a:fld>
            <a:endParaRPr lang="en-US"/>
          </a:p>
        </p:txBody>
      </p:sp>
    </p:spTree>
    <p:extLst>
      <p:ext uri="{BB962C8B-B14F-4D97-AF65-F5344CB8AC3E}">
        <p14:creationId xmlns:p14="http://schemas.microsoft.com/office/powerpoint/2010/main" val="3582731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4"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3" r:id="rId15"/>
    <p:sldLayoutId id="214748366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media1.webm"/><Relationship Id="rId7" Type="http://schemas.openxmlformats.org/officeDocument/2006/relationships/image" Target="../media/image3.png"/><Relationship Id="rId2" Type="http://schemas.microsoft.com/office/2007/relationships/media" Target="../media/media1.webm"/><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13.xml"/><Relationship Id="rId5" Type="http://schemas.microsoft.com/office/2007/relationships/hdphoto" Target="../media/hdphoto3.wdp"/><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colab.research.google.com/github/deepset-ai/haystack%20tutorials/blob/main/tutorials/09_DPR_training.ipynb" TargetMode="External"/><Relationship Id="rId2" Type="http://schemas.openxmlformats.org/officeDocument/2006/relationships/hyperlink" Target="https://colab.research.google.com/github/huggingface/notebooks/blob/main/examples/question_answering.ipynb#scrollTo=i3j8APAoIrI3"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23.gi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2A6A0F7-2D9D-EA09-9C32-B0CB75D8E186}"/>
              </a:ext>
            </a:extLst>
          </p:cNvPr>
          <p:cNvSpPr txBox="1"/>
          <p:nvPr/>
        </p:nvSpPr>
        <p:spPr>
          <a:xfrm>
            <a:off x="1473960" y="2210939"/>
            <a:ext cx="184731" cy="369332"/>
          </a:xfrm>
          <a:prstGeom prst="rect">
            <a:avLst/>
          </a:prstGeom>
          <a:noFill/>
        </p:spPr>
        <p:txBody>
          <a:bodyPr wrap="none" rtlCol="0">
            <a:spAutoFit/>
          </a:bodyPr>
          <a:lstStyle/>
          <a:p>
            <a:endParaRPr lang="en-US" dirty="0">
              <a:solidFill>
                <a:srgbClr val="668580"/>
              </a:solidFill>
            </a:endParaRPr>
          </a:p>
        </p:txBody>
      </p:sp>
      <p:pic>
        <p:nvPicPr>
          <p:cNvPr id="2" name="Picture 1">
            <a:extLst>
              <a:ext uri="{FF2B5EF4-FFF2-40B4-BE49-F238E27FC236}">
                <a16:creationId xmlns:a16="http://schemas.microsoft.com/office/drawing/2014/main" id="{A6F7EB2F-430F-2C16-9542-360895D9AA04}"/>
              </a:ext>
            </a:extLst>
          </p:cNvPr>
          <p:cNvPicPr>
            <a:picLocks noChangeAspect="1"/>
          </p:cNvPicPr>
          <p:nvPr/>
        </p:nvPicPr>
        <p:blipFill>
          <a:blip r:embed="rId6"/>
          <a:srcRect r="66810"/>
          <a:stretch/>
        </p:blipFill>
        <p:spPr>
          <a:xfrm>
            <a:off x="2215662" y="2047210"/>
            <a:ext cx="2575728" cy="2763580"/>
          </a:xfrm>
          <a:prstGeom prst="rect">
            <a:avLst/>
          </a:prstGeom>
        </p:spPr>
      </p:pic>
      <p:pic>
        <p:nvPicPr>
          <p:cNvPr id="3" name="Picture 2">
            <a:extLst>
              <a:ext uri="{FF2B5EF4-FFF2-40B4-BE49-F238E27FC236}">
                <a16:creationId xmlns:a16="http://schemas.microsoft.com/office/drawing/2014/main" id="{3202FAA3-F7DD-1347-8D20-51A4AA0589B1}"/>
              </a:ext>
            </a:extLst>
          </p:cNvPr>
          <p:cNvPicPr>
            <a:picLocks noChangeAspect="1"/>
          </p:cNvPicPr>
          <p:nvPr/>
        </p:nvPicPr>
        <p:blipFill>
          <a:blip r:embed="rId6"/>
          <a:srcRect l="33190"/>
          <a:stretch/>
        </p:blipFill>
        <p:spPr>
          <a:xfrm>
            <a:off x="4791391" y="2047210"/>
            <a:ext cx="5184949" cy="2763580"/>
          </a:xfrm>
          <a:prstGeom prst="rect">
            <a:avLst/>
          </a:prstGeom>
        </p:spPr>
      </p:pic>
      <p:pic>
        <p:nvPicPr>
          <p:cNvPr id="4" name="Sound Logo 17 Friendly Logo Opener">
            <a:hlinkClick r:id="" action="ppaction://media"/>
            <a:extLst>
              <a:ext uri="{FF2B5EF4-FFF2-40B4-BE49-F238E27FC236}">
                <a16:creationId xmlns:a16="http://schemas.microsoft.com/office/drawing/2014/main" id="{6D30D881-786C-533C-318B-0C45AEE9CE27}"/>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98426" y="98426"/>
            <a:ext cx="487363" cy="487363"/>
          </a:xfrm>
          <a:prstGeom prst="rect">
            <a:avLst/>
          </a:prstGeom>
        </p:spPr>
      </p:pic>
      <p:pic>
        <p:nvPicPr>
          <p:cNvPr id="6" name="Picture 5">
            <a:extLst>
              <a:ext uri="{FF2B5EF4-FFF2-40B4-BE49-F238E27FC236}">
                <a16:creationId xmlns:a16="http://schemas.microsoft.com/office/drawing/2014/main" id="{DCA0029F-8892-17EF-76DE-DF7CAA5F6475}"/>
              </a:ext>
            </a:extLst>
          </p:cNvPr>
          <p:cNvPicPr>
            <a:picLocks noChangeAspect="1"/>
          </p:cNvPicPr>
          <p:nvPr/>
        </p:nvPicPr>
        <p:blipFill>
          <a:blip r:embed="rId8"/>
          <a:stretch>
            <a:fillRect/>
          </a:stretch>
        </p:blipFill>
        <p:spPr>
          <a:xfrm>
            <a:off x="0" y="1"/>
            <a:ext cx="1257300" cy="1571625"/>
          </a:xfrm>
          <a:prstGeom prst="rect">
            <a:avLst/>
          </a:prstGeom>
        </p:spPr>
      </p:pic>
    </p:spTree>
    <p:custDataLst>
      <p:tags r:id="rId1"/>
    </p:custDataLst>
    <p:extLst>
      <p:ext uri="{BB962C8B-B14F-4D97-AF65-F5344CB8AC3E}">
        <p14:creationId xmlns:p14="http://schemas.microsoft.com/office/powerpoint/2010/main" val="163414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6000"/>
                                        <p:tgtEl>
                                          <p:spTgt spid="3"/>
                                        </p:tgtEl>
                                      </p:cBhvr>
                                    </p:animEffect>
                                    <p:anim calcmode="lin" valueType="num">
                                      <p:cBhvr>
                                        <p:cTn id="11" dur="6000" fill="hold"/>
                                        <p:tgtEl>
                                          <p:spTgt spid="3"/>
                                        </p:tgtEl>
                                        <p:attrNameLst>
                                          <p:attrName>ppt_x</p:attrName>
                                        </p:attrNameLst>
                                      </p:cBhvr>
                                      <p:tavLst>
                                        <p:tav tm="0">
                                          <p:val>
                                            <p:strVal val="#ppt_x"/>
                                          </p:val>
                                        </p:tav>
                                        <p:tav tm="100000">
                                          <p:val>
                                            <p:strVal val="#ppt_x"/>
                                          </p:val>
                                        </p:tav>
                                      </p:tavLst>
                                    </p:anim>
                                    <p:anim calcmode="lin" valueType="num">
                                      <p:cBhvr>
                                        <p:cTn id="12" dur="6000" fill="hold"/>
                                        <p:tgtEl>
                                          <p:spTgt spid="3"/>
                                        </p:tgtEl>
                                        <p:attrNameLst>
                                          <p:attrName>ppt_y</p:attrName>
                                        </p:attrNameLst>
                                      </p:cBhvr>
                                      <p:tavLst>
                                        <p:tav tm="0">
                                          <p:val>
                                            <p:strVal val="#ppt_y+.1"/>
                                          </p:val>
                                        </p:tav>
                                        <p:tav tm="100000">
                                          <p:val>
                                            <p:strVal val="#ppt_y"/>
                                          </p:val>
                                        </p:tav>
                                      </p:tavLst>
                                    </p:anim>
                                  </p:childTnLst>
                                </p:cTn>
                              </p:par>
                              <p:par>
                                <p:cTn id="13" presetID="1" presetClass="mediacall" presetSubtype="0" fill="hold" nodeType="withEffect">
                                  <p:stCondLst>
                                    <p:cond delay="0"/>
                                  </p:stCondLst>
                                  <p:childTnLst>
                                    <p:cmd type="call" cmd="playFrom(0.0)">
                                      <p:cBhvr>
                                        <p:cTn id="14" dur="786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B2A2-747F-425E-7E3A-018319D65FCD}"/>
              </a:ext>
            </a:extLst>
          </p:cNvPr>
          <p:cNvSpPr>
            <a:spLocks noGrp="1"/>
          </p:cNvSpPr>
          <p:nvPr>
            <p:ph type="title"/>
          </p:nvPr>
        </p:nvSpPr>
        <p:spPr/>
        <p:txBody>
          <a:bodyPr/>
          <a:lstStyle/>
          <a:p>
            <a:r>
              <a:rPr lang="en-US" dirty="0"/>
              <a:t>1. Prepare the dataset</a:t>
            </a:r>
          </a:p>
        </p:txBody>
      </p:sp>
      <p:sp>
        <p:nvSpPr>
          <p:cNvPr id="3" name="Content Placeholder 2">
            <a:extLst>
              <a:ext uri="{FF2B5EF4-FFF2-40B4-BE49-F238E27FC236}">
                <a16:creationId xmlns:a16="http://schemas.microsoft.com/office/drawing/2014/main" id="{5A26F867-69EC-E6DB-C688-C06E81D77904}"/>
              </a:ext>
            </a:extLst>
          </p:cNvPr>
          <p:cNvSpPr>
            <a:spLocks noGrp="1"/>
          </p:cNvSpPr>
          <p:nvPr>
            <p:ph sz="quarter" idx="10"/>
          </p:nvPr>
        </p:nvSpPr>
        <p:spPr>
          <a:xfrm>
            <a:off x="623888" y="1332411"/>
            <a:ext cx="11048708" cy="5355727"/>
          </a:xfrm>
        </p:spPr>
        <p:txBody>
          <a:bodyPr/>
          <a:lstStyle/>
          <a:p>
            <a:pPr marL="0" indent="0">
              <a:buNone/>
            </a:pPr>
            <a:r>
              <a:rPr lang="en-US" dirty="0"/>
              <a:t>3. Initialize both query and passage models using the original pretrained model from Facebook.</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DC76DFC0-65D1-9B0D-06D9-E66A5B9EC52D}"/>
              </a:ext>
            </a:extLst>
          </p:cNvPr>
          <p:cNvSpPr txBox="1"/>
          <p:nvPr/>
        </p:nvSpPr>
        <p:spPr>
          <a:xfrm>
            <a:off x="2833444" y="1775077"/>
            <a:ext cx="6097554" cy="1869743"/>
          </a:xfrm>
          <a:prstGeom prst="rect">
            <a:avLst/>
          </a:prstGeom>
          <a:solidFill>
            <a:schemeClr val="tx1">
              <a:lumMod val="85000"/>
              <a:lumOff val="15000"/>
            </a:schemeClr>
          </a:solidFill>
        </p:spPr>
        <p:txBody>
          <a:bodyPr wrap="square">
            <a:spAutoFit/>
          </a:bodyPr>
          <a:lstStyle/>
          <a:p>
            <a:r>
              <a:rPr lang="en-US" sz="1050" b="0" dirty="0">
                <a:solidFill>
                  <a:srgbClr val="6A9955"/>
                </a:solidFill>
                <a:effectLst/>
                <a:latin typeface="Courier New" panose="02070309020205020404" pitchFamily="49" charset="0"/>
              </a:rPr>
              <a:t># Here are the variables you might want to use instead of the set above</a:t>
            </a:r>
            <a:endParaRPr lang="en-US" sz="1050" b="0" dirty="0">
              <a:solidFill>
                <a:srgbClr val="D4D4D4"/>
              </a:solidFill>
              <a:effectLst/>
              <a:latin typeface="Courier New" panose="02070309020205020404" pitchFamily="49" charset="0"/>
            </a:endParaRPr>
          </a:p>
          <a:p>
            <a:r>
              <a:rPr lang="en-US" sz="1050" b="0" dirty="0">
                <a:solidFill>
                  <a:srgbClr val="6A9955"/>
                </a:solidFill>
                <a:effectLst/>
                <a:latin typeface="Courier New" panose="02070309020205020404" pitchFamily="49" charset="0"/>
              </a:rPr>
              <a:t># in order to perform pretraining</a:t>
            </a:r>
            <a:endParaRPr lang="en-US" sz="1050" b="0" dirty="0">
              <a:solidFill>
                <a:srgbClr val="D4D4D4"/>
              </a:solidFill>
              <a:effectLst/>
              <a:latin typeface="Courier New" panose="02070309020205020404" pitchFamily="49" charset="0"/>
            </a:endParaRPr>
          </a:p>
          <a:p>
            <a:br>
              <a:rPr lang="en-US" sz="1050" b="0" dirty="0">
                <a:solidFill>
                  <a:srgbClr val="D4D4D4"/>
                </a:solidFill>
                <a:effectLst/>
                <a:latin typeface="Courier New" panose="02070309020205020404" pitchFamily="49" charset="0"/>
              </a:rPr>
            </a:br>
            <a:r>
              <a:rPr lang="en-US" sz="1050" b="0" dirty="0" err="1">
                <a:solidFill>
                  <a:srgbClr val="D4D4D4"/>
                </a:solidFill>
                <a:effectLst/>
                <a:latin typeface="Courier New" panose="02070309020205020404" pitchFamily="49" charset="0"/>
              </a:rPr>
              <a:t>doc_dir</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"PATH_TO_YOUR_DATA_DIR"</a:t>
            </a:r>
            <a:endParaRPr lang="en-US" sz="1050" b="0" dirty="0">
              <a:solidFill>
                <a:srgbClr val="D4D4D4"/>
              </a:solidFill>
              <a:effectLst/>
              <a:latin typeface="Courier New" panose="02070309020205020404" pitchFamily="49" charset="0"/>
            </a:endParaRPr>
          </a:p>
          <a:p>
            <a:r>
              <a:rPr lang="en-US" sz="1050" b="0" dirty="0" err="1">
                <a:solidFill>
                  <a:srgbClr val="D4D4D4"/>
                </a:solidFill>
                <a:effectLst/>
                <a:latin typeface="Courier New" panose="02070309020205020404" pitchFamily="49" charset="0"/>
              </a:rPr>
              <a:t>train_filename</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"TRAIN_FILENAME"</a:t>
            </a:r>
            <a:endParaRPr lang="en-US" sz="1050" b="0" dirty="0">
              <a:solidFill>
                <a:srgbClr val="D4D4D4"/>
              </a:solidFill>
              <a:effectLst/>
              <a:latin typeface="Courier New" panose="02070309020205020404" pitchFamily="49" charset="0"/>
            </a:endParaRPr>
          </a:p>
          <a:p>
            <a:r>
              <a:rPr lang="en-US" sz="1050" b="0" dirty="0" err="1">
                <a:solidFill>
                  <a:srgbClr val="D4D4D4"/>
                </a:solidFill>
                <a:effectLst/>
                <a:latin typeface="Courier New" panose="02070309020205020404" pitchFamily="49" charset="0"/>
              </a:rPr>
              <a:t>dev_filename</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"DEV_FILENAME"</a:t>
            </a:r>
            <a:endParaRPr lang="en-US" sz="1050" b="0" dirty="0">
              <a:solidFill>
                <a:srgbClr val="D4D4D4"/>
              </a:solidFill>
              <a:effectLst/>
              <a:latin typeface="Courier New" panose="02070309020205020404" pitchFamily="49" charset="0"/>
            </a:endParaRPr>
          </a:p>
          <a:p>
            <a:br>
              <a:rPr lang="en-US" sz="1050" b="0" dirty="0">
                <a:solidFill>
                  <a:srgbClr val="D4D4D4"/>
                </a:solidFill>
                <a:effectLst/>
                <a:latin typeface="Courier New" panose="02070309020205020404" pitchFamily="49" charset="0"/>
              </a:rPr>
            </a:br>
            <a:r>
              <a:rPr lang="en-US" sz="1050" b="0" dirty="0" err="1">
                <a:solidFill>
                  <a:srgbClr val="D4D4D4"/>
                </a:solidFill>
                <a:effectLst/>
                <a:latin typeface="Courier New" panose="02070309020205020404" pitchFamily="49" charset="0"/>
              </a:rPr>
              <a:t>query_model</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facebook</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dpr</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question_encoder</a:t>
            </a:r>
            <a:r>
              <a:rPr lang="en-US" sz="1050" b="0" dirty="0">
                <a:solidFill>
                  <a:srgbClr val="CE9178"/>
                </a:solidFill>
                <a:effectLst/>
                <a:latin typeface="Courier New" panose="02070309020205020404" pitchFamily="49" charset="0"/>
              </a:rPr>
              <a:t>-single-nq-base"</a:t>
            </a:r>
            <a:endParaRPr lang="en-US" sz="1050" b="0" dirty="0">
              <a:solidFill>
                <a:srgbClr val="D4D4D4"/>
              </a:solidFill>
              <a:effectLst/>
              <a:latin typeface="Courier New" panose="02070309020205020404" pitchFamily="49" charset="0"/>
            </a:endParaRPr>
          </a:p>
          <a:p>
            <a:r>
              <a:rPr lang="en-US" sz="1050" b="0" dirty="0" err="1">
                <a:solidFill>
                  <a:srgbClr val="D4D4D4"/>
                </a:solidFill>
                <a:effectLst/>
                <a:latin typeface="Courier New" panose="02070309020205020404" pitchFamily="49" charset="0"/>
              </a:rPr>
              <a:t>passage_model</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facebook</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dpr</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ctx_encoder</a:t>
            </a:r>
            <a:r>
              <a:rPr lang="en-US" sz="1050" b="0" dirty="0">
                <a:solidFill>
                  <a:srgbClr val="CE9178"/>
                </a:solidFill>
                <a:effectLst/>
                <a:latin typeface="Courier New" panose="02070309020205020404" pitchFamily="49" charset="0"/>
              </a:rPr>
              <a:t>-single-nq-base"</a:t>
            </a:r>
            <a:endParaRPr lang="en-US" sz="1050" b="0" dirty="0">
              <a:solidFill>
                <a:srgbClr val="D4D4D4"/>
              </a:solidFill>
              <a:effectLst/>
              <a:latin typeface="Courier New" panose="02070309020205020404" pitchFamily="49" charset="0"/>
            </a:endParaRPr>
          </a:p>
          <a:p>
            <a:br>
              <a:rPr lang="en-US" sz="1050" b="0" dirty="0">
                <a:solidFill>
                  <a:srgbClr val="D4D4D4"/>
                </a:solidFill>
                <a:effectLst/>
                <a:latin typeface="Courier New" panose="02070309020205020404" pitchFamily="49" charset="0"/>
              </a:rPr>
            </a:br>
            <a:r>
              <a:rPr lang="en-US" sz="1050" b="0" dirty="0" err="1">
                <a:solidFill>
                  <a:srgbClr val="D4D4D4"/>
                </a:solidFill>
                <a:effectLst/>
                <a:latin typeface="Courier New" panose="02070309020205020404" pitchFamily="49" charset="0"/>
              </a:rPr>
              <a:t>save_dir</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saved_models</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dpr</a:t>
            </a:r>
            <a:r>
              <a:rPr lang="en-US" sz="1050" b="0" dirty="0">
                <a:solidFill>
                  <a:srgbClr val="CE9178"/>
                </a:solidFill>
                <a:effectLst/>
                <a:latin typeface="Courier New" panose="02070309020205020404" pitchFamily="49" charset="0"/>
              </a:rPr>
              <a:t>"</a:t>
            </a:r>
            <a:endParaRPr lang="en-US" sz="105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123395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B2A2-747F-425E-7E3A-018319D65FCD}"/>
              </a:ext>
            </a:extLst>
          </p:cNvPr>
          <p:cNvSpPr>
            <a:spLocks noGrp="1"/>
          </p:cNvSpPr>
          <p:nvPr>
            <p:ph type="title"/>
          </p:nvPr>
        </p:nvSpPr>
        <p:spPr/>
        <p:txBody>
          <a:bodyPr/>
          <a:lstStyle/>
          <a:p>
            <a:r>
              <a:rPr lang="en-US" dirty="0"/>
              <a:t>1. Prepare the dataset</a:t>
            </a:r>
          </a:p>
        </p:txBody>
      </p:sp>
      <p:sp>
        <p:nvSpPr>
          <p:cNvPr id="3" name="Content Placeholder 2">
            <a:extLst>
              <a:ext uri="{FF2B5EF4-FFF2-40B4-BE49-F238E27FC236}">
                <a16:creationId xmlns:a16="http://schemas.microsoft.com/office/drawing/2014/main" id="{5A26F867-69EC-E6DB-C688-C06E81D77904}"/>
              </a:ext>
            </a:extLst>
          </p:cNvPr>
          <p:cNvSpPr>
            <a:spLocks noGrp="1"/>
          </p:cNvSpPr>
          <p:nvPr>
            <p:ph sz="quarter" idx="10"/>
          </p:nvPr>
        </p:nvSpPr>
        <p:spPr>
          <a:xfrm>
            <a:off x="623888" y="1332411"/>
            <a:ext cx="11048708" cy="5355727"/>
          </a:xfrm>
        </p:spPr>
        <p:txBody>
          <a:bodyPr/>
          <a:lstStyle/>
          <a:p>
            <a:pPr marL="0" indent="0">
              <a:buNone/>
            </a:pPr>
            <a:r>
              <a:rPr lang="en-US" dirty="0"/>
              <a:t>3. Initialize both query and passage models using the original pretrained model from Facebook.</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DC76DFC0-65D1-9B0D-06D9-E66A5B9EC52D}"/>
              </a:ext>
            </a:extLst>
          </p:cNvPr>
          <p:cNvSpPr txBox="1"/>
          <p:nvPr/>
        </p:nvSpPr>
        <p:spPr>
          <a:xfrm>
            <a:off x="2833444" y="1775077"/>
            <a:ext cx="6097554" cy="1869743"/>
          </a:xfrm>
          <a:prstGeom prst="rect">
            <a:avLst/>
          </a:prstGeom>
          <a:solidFill>
            <a:schemeClr val="tx1">
              <a:lumMod val="85000"/>
              <a:lumOff val="15000"/>
            </a:schemeClr>
          </a:solidFill>
        </p:spPr>
        <p:txBody>
          <a:bodyPr wrap="square">
            <a:spAutoFit/>
          </a:bodyPr>
          <a:lstStyle/>
          <a:p>
            <a:r>
              <a:rPr lang="en-US" sz="1050" b="0" dirty="0">
                <a:solidFill>
                  <a:srgbClr val="6A9955"/>
                </a:solidFill>
                <a:effectLst/>
                <a:latin typeface="Courier New" panose="02070309020205020404" pitchFamily="49" charset="0"/>
              </a:rPr>
              <a:t># Here are the variables you might want to use instead of the set above</a:t>
            </a:r>
            <a:endParaRPr lang="en-US" sz="1050" b="0" dirty="0">
              <a:solidFill>
                <a:srgbClr val="D4D4D4"/>
              </a:solidFill>
              <a:effectLst/>
              <a:latin typeface="Courier New" panose="02070309020205020404" pitchFamily="49" charset="0"/>
            </a:endParaRPr>
          </a:p>
          <a:p>
            <a:r>
              <a:rPr lang="en-US" sz="1050" b="0" dirty="0">
                <a:solidFill>
                  <a:srgbClr val="6A9955"/>
                </a:solidFill>
                <a:effectLst/>
                <a:latin typeface="Courier New" panose="02070309020205020404" pitchFamily="49" charset="0"/>
              </a:rPr>
              <a:t># in order to perform pretraining</a:t>
            </a:r>
            <a:endParaRPr lang="en-US" sz="1050" b="0" dirty="0">
              <a:solidFill>
                <a:srgbClr val="D4D4D4"/>
              </a:solidFill>
              <a:effectLst/>
              <a:latin typeface="Courier New" panose="02070309020205020404" pitchFamily="49" charset="0"/>
            </a:endParaRPr>
          </a:p>
          <a:p>
            <a:br>
              <a:rPr lang="en-US" sz="1050" b="0" dirty="0">
                <a:solidFill>
                  <a:srgbClr val="D4D4D4"/>
                </a:solidFill>
                <a:effectLst/>
                <a:latin typeface="Courier New" panose="02070309020205020404" pitchFamily="49" charset="0"/>
              </a:rPr>
            </a:br>
            <a:r>
              <a:rPr lang="en-US" sz="1050" b="0" dirty="0" err="1">
                <a:solidFill>
                  <a:srgbClr val="D4D4D4"/>
                </a:solidFill>
                <a:effectLst/>
                <a:latin typeface="Courier New" panose="02070309020205020404" pitchFamily="49" charset="0"/>
              </a:rPr>
              <a:t>doc_dir</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"PATH_TO_YOUR_DATA_DIR"</a:t>
            </a:r>
            <a:endParaRPr lang="en-US" sz="1050" b="0" dirty="0">
              <a:solidFill>
                <a:srgbClr val="D4D4D4"/>
              </a:solidFill>
              <a:effectLst/>
              <a:latin typeface="Courier New" panose="02070309020205020404" pitchFamily="49" charset="0"/>
            </a:endParaRPr>
          </a:p>
          <a:p>
            <a:r>
              <a:rPr lang="en-US" sz="1050" b="0" dirty="0" err="1">
                <a:solidFill>
                  <a:srgbClr val="D4D4D4"/>
                </a:solidFill>
                <a:effectLst/>
                <a:latin typeface="Courier New" panose="02070309020205020404" pitchFamily="49" charset="0"/>
              </a:rPr>
              <a:t>train_filename</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"TRAIN_FILENAME"</a:t>
            </a:r>
            <a:endParaRPr lang="en-US" sz="1050" b="0" dirty="0">
              <a:solidFill>
                <a:srgbClr val="D4D4D4"/>
              </a:solidFill>
              <a:effectLst/>
              <a:latin typeface="Courier New" panose="02070309020205020404" pitchFamily="49" charset="0"/>
            </a:endParaRPr>
          </a:p>
          <a:p>
            <a:r>
              <a:rPr lang="en-US" sz="1050" b="0" dirty="0" err="1">
                <a:solidFill>
                  <a:srgbClr val="D4D4D4"/>
                </a:solidFill>
                <a:effectLst/>
                <a:latin typeface="Courier New" panose="02070309020205020404" pitchFamily="49" charset="0"/>
              </a:rPr>
              <a:t>dev_filename</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"DEV_FILENAME"</a:t>
            </a:r>
            <a:endParaRPr lang="en-US" sz="1050" b="0" dirty="0">
              <a:solidFill>
                <a:srgbClr val="D4D4D4"/>
              </a:solidFill>
              <a:effectLst/>
              <a:latin typeface="Courier New" panose="02070309020205020404" pitchFamily="49" charset="0"/>
            </a:endParaRPr>
          </a:p>
          <a:p>
            <a:br>
              <a:rPr lang="en-US" sz="1050" b="0" dirty="0">
                <a:solidFill>
                  <a:srgbClr val="D4D4D4"/>
                </a:solidFill>
                <a:effectLst/>
                <a:latin typeface="Courier New" panose="02070309020205020404" pitchFamily="49" charset="0"/>
              </a:rPr>
            </a:br>
            <a:r>
              <a:rPr lang="en-US" sz="1050" b="0" dirty="0" err="1">
                <a:solidFill>
                  <a:srgbClr val="D4D4D4"/>
                </a:solidFill>
                <a:effectLst/>
                <a:latin typeface="Courier New" panose="02070309020205020404" pitchFamily="49" charset="0"/>
              </a:rPr>
              <a:t>query_model</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facebook</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dpr</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question_encoder</a:t>
            </a:r>
            <a:r>
              <a:rPr lang="en-US" sz="1050" b="0" dirty="0">
                <a:solidFill>
                  <a:srgbClr val="CE9178"/>
                </a:solidFill>
                <a:effectLst/>
                <a:latin typeface="Courier New" panose="02070309020205020404" pitchFamily="49" charset="0"/>
              </a:rPr>
              <a:t>-single-nq-base"</a:t>
            </a:r>
            <a:endParaRPr lang="en-US" sz="1050" b="0" dirty="0">
              <a:solidFill>
                <a:srgbClr val="D4D4D4"/>
              </a:solidFill>
              <a:effectLst/>
              <a:latin typeface="Courier New" panose="02070309020205020404" pitchFamily="49" charset="0"/>
            </a:endParaRPr>
          </a:p>
          <a:p>
            <a:r>
              <a:rPr lang="en-US" sz="1050" b="0" dirty="0" err="1">
                <a:solidFill>
                  <a:srgbClr val="D4D4D4"/>
                </a:solidFill>
                <a:effectLst/>
                <a:latin typeface="Courier New" panose="02070309020205020404" pitchFamily="49" charset="0"/>
              </a:rPr>
              <a:t>passage_model</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facebook</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dpr</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ctx_encoder</a:t>
            </a:r>
            <a:r>
              <a:rPr lang="en-US" sz="1050" b="0" dirty="0">
                <a:solidFill>
                  <a:srgbClr val="CE9178"/>
                </a:solidFill>
                <a:effectLst/>
                <a:latin typeface="Courier New" panose="02070309020205020404" pitchFamily="49" charset="0"/>
              </a:rPr>
              <a:t>-single-nq-base"</a:t>
            </a:r>
            <a:endParaRPr lang="en-US" sz="1050" b="0" dirty="0">
              <a:solidFill>
                <a:srgbClr val="D4D4D4"/>
              </a:solidFill>
              <a:effectLst/>
              <a:latin typeface="Courier New" panose="02070309020205020404" pitchFamily="49" charset="0"/>
            </a:endParaRPr>
          </a:p>
          <a:p>
            <a:br>
              <a:rPr lang="en-US" sz="1050" b="0" dirty="0">
                <a:solidFill>
                  <a:srgbClr val="D4D4D4"/>
                </a:solidFill>
                <a:effectLst/>
                <a:latin typeface="Courier New" panose="02070309020205020404" pitchFamily="49" charset="0"/>
              </a:rPr>
            </a:br>
            <a:r>
              <a:rPr lang="en-US" sz="1050" b="0" dirty="0" err="1">
                <a:solidFill>
                  <a:srgbClr val="D4D4D4"/>
                </a:solidFill>
                <a:effectLst/>
                <a:latin typeface="Courier New" panose="02070309020205020404" pitchFamily="49" charset="0"/>
              </a:rPr>
              <a:t>save_dir</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saved_models</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dpr</a:t>
            </a:r>
            <a:r>
              <a:rPr lang="en-US" sz="1050" b="0" dirty="0">
                <a:solidFill>
                  <a:srgbClr val="CE9178"/>
                </a:solidFill>
                <a:effectLst/>
                <a:latin typeface="Courier New" panose="02070309020205020404" pitchFamily="49" charset="0"/>
              </a:rPr>
              <a:t>"</a:t>
            </a:r>
            <a:endParaRPr lang="en-US" sz="1050" b="0" dirty="0">
              <a:solidFill>
                <a:srgbClr val="D4D4D4"/>
              </a:solidFill>
              <a:effectLst/>
              <a:latin typeface="Courier New" panose="02070309020205020404" pitchFamily="49" charset="0"/>
            </a:endParaRPr>
          </a:p>
        </p:txBody>
      </p:sp>
      <p:sp>
        <p:nvSpPr>
          <p:cNvPr id="7" name="TextBox 6">
            <a:extLst>
              <a:ext uri="{FF2B5EF4-FFF2-40B4-BE49-F238E27FC236}">
                <a16:creationId xmlns:a16="http://schemas.microsoft.com/office/drawing/2014/main" id="{D6A7D0A3-DE7F-4E1C-17D2-4CCD33B78965}"/>
              </a:ext>
            </a:extLst>
          </p:cNvPr>
          <p:cNvSpPr txBox="1"/>
          <p:nvPr/>
        </p:nvSpPr>
        <p:spPr>
          <a:xfrm>
            <a:off x="3217383" y="4387650"/>
            <a:ext cx="5329676" cy="1785104"/>
          </a:xfrm>
          <a:prstGeom prst="rect">
            <a:avLst/>
          </a:prstGeom>
          <a:solidFill>
            <a:srgbClr val="262626"/>
          </a:solidFill>
        </p:spPr>
        <p:txBody>
          <a:bodyPr wrap="square">
            <a:spAutoFit/>
          </a:bodyPr>
          <a:lstStyle/>
          <a:p>
            <a:r>
              <a:rPr lang="en-US" sz="1100" b="0" dirty="0">
                <a:solidFill>
                  <a:srgbClr val="569CD6"/>
                </a:solidFill>
                <a:effectLst/>
                <a:latin typeface="Courier New" panose="02070309020205020404" pitchFamily="49" charset="0"/>
              </a:rPr>
              <a:t>from</a:t>
            </a:r>
            <a:r>
              <a:rPr lang="en-US" sz="1100" b="0" dirty="0">
                <a:solidFill>
                  <a:srgbClr val="D4D4D4"/>
                </a:solidFill>
                <a:effectLst/>
                <a:latin typeface="Courier New" panose="02070309020205020404" pitchFamily="49" charset="0"/>
              </a:rPr>
              <a:t> </a:t>
            </a:r>
            <a:r>
              <a:rPr lang="en-US" sz="1100" b="0" dirty="0" err="1">
                <a:solidFill>
                  <a:srgbClr val="D4D4D4"/>
                </a:solidFill>
                <a:effectLst/>
                <a:latin typeface="Courier New" panose="02070309020205020404" pitchFamily="49" charset="0"/>
              </a:rPr>
              <a:t>haystack.nodes</a:t>
            </a:r>
            <a:r>
              <a:rPr lang="en-US" sz="1100" b="0" dirty="0">
                <a:solidFill>
                  <a:srgbClr val="D4D4D4"/>
                </a:solidFill>
                <a:effectLst/>
                <a:latin typeface="Courier New" panose="02070309020205020404" pitchFamily="49" charset="0"/>
              </a:rPr>
              <a:t> </a:t>
            </a:r>
            <a:r>
              <a:rPr lang="en-US" sz="1100" b="0" dirty="0">
                <a:solidFill>
                  <a:srgbClr val="569CD6"/>
                </a:solidFill>
                <a:effectLst/>
                <a:latin typeface="Courier New" panose="02070309020205020404" pitchFamily="49" charset="0"/>
              </a:rPr>
              <a:t>import</a:t>
            </a:r>
            <a:r>
              <a:rPr lang="en-US" sz="1100" b="0" dirty="0">
                <a:solidFill>
                  <a:srgbClr val="D4D4D4"/>
                </a:solidFill>
                <a:effectLst/>
                <a:latin typeface="Courier New" panose="02070309020205020404" pitchFamily="49" charset="0"/>
              </a:rPr>
              <a:t> </a:t>
            </a:r>
            <a:r>
              <a:rPr lang="en-US" sz="1100" b="0" dirty="0" err="1">
                <a:solidFill>
                  <a:srgbClr val="D4D4D4"/>
                </a:solidFill>
                <a:effectLst/>
                <a:latin typeface="Courier New" panose="02070309020205020404" pitchFamily="49" charset="0"/>
              </a:rPr>
              <a:t>DensePassageRetriever</a:t>
            </a:r>
            <a:endParaRPr lang="en-US" sz="1100" b="0" dirty="0">
              <a:solidFill>
                <a:srgbClr val="D4D4D4"/>
              </a:solidFill>
              <a:effectLst/>
              <a:latin typeface="Courier New" panose="02070309020205020404" pitchFamily="49" charset="0"/>
            </a:endParaRPr>
          </a:p>
          <a:p>
            <a:r>
              <a:rPr lang="en-US" sz="1100" b="0" dirty="0">
                <a:solidFill>
                  <a:srgbClr val="569CD6"/>
                </a:solidFill>
                <a:effectLst/>
                <a:latin typeface="Courier New" panose="02070309020205020404" pitchFamily="49" charset="0"/>
              </a:rPr>
              <a:t>from</a:t>
            </a:r>
            <a:r>
              <a:rPr lang="en-US" sz="1100" b="0" dirty="0">
                <a:solidFill>
                  <a:srgbClr val="D4D4D4"/>
                </a:solidFill>
                <a:effectLst/>
                <a:latin typeface="Courier New" panose="02070309020205020404" pitchFamily="49" charset="0"/>
              </a:rPr>
              <a:t> </a:t>
            </a:r>
            <a:r>
              <a:rPr lang="en-US" sz="1100" b="0" dirty="0" err="1">
                <a:solidFill>
                  <a:srgbClr val="D4D4D4"/>
                </a:solidFill>
                <a:effectLst/>
                <a:latin typeface="Courier New" panose="02070309020205020404" pitchFamily="49" charset="0"/>
              </a:rPr>
              <a:t>haystack.document_stores</a:t>
            </a:r>
            <a:r>
              <a:rPr lang="en-US" sz="1100" b="0" dirty="0">
                <a:solidFill>
                  <a:srgbClr val="D4D4D4"/>
                </a:solidFill>
                <a:effectLst/>
                <a:latin typeface="Courier New" panose="02070309020205020404" pitchFamily="49" charset="0"/>
              </a:rPr>
              <a:t> </a:t>
            </a:r>
            <a:r>
              <a:rPr lang="en-US" sz="1100" b="0" dirty="0">
                <a:solidFill>
                  <a:srgbClr val="569CD6"/>
                </a:solidFill>
                <a:effectLst/>
                <a:latin typeface="Courier New" panose="02070309020205020404" pitchFamily="49" charset="0"/>
              </a:rPr>
              <a:t>import</a:t>
            </a:r>
            <a:r>
              <a:rPr lang="en-US" sz="1100" b="0" dirty="0">
                <a:solidFill>
                  <a:srgbClr val="D4D4D4"/>
                </a:solidFill>
                <a:effectLst/>
                <a:latin typeface="Courier New" panose="02070309020205020404" pitchFamily="49" charset="0"/>
              </a:rPr>
              <a:t> </a:t>
            </a:r>
            <a:r>
              <a:rPr lang="en-US" sz="1100" b="0" dirty="0" err="1">
                <a:solidFill>
                  <a:srgbClr val="D4D4D4"/>
                </a:solidFill>
                <a:effectLst/>
                <a:latin typeface="Courier New" panose="02070309020205020404" pitchFamily="49" charset="0"/>
              </a:rPr>
              <a:t>InMemoryDocumentStore</a:t>
            </a:r>
            <a:endParaRPr lang="en-US" sz="1100" b="0" dirty="0">
              <a:solidFill>
                <a:srgbClr val="D4D4D4"/>
              </a:solidFill>
              <a:effectLst/>
              <a:latin typeface="Courier New" panose="02070309020205020404" pitchFamily="49" charset="0"/>
            </a:endParaRPr>
          </a:p>
          <a:p>
            <a:br>
              <a:rPr lang="en-US" sz="1100" b="0" dirty="0">
                <a:solidFill>
                  <a:srgbClr val="D4D4D4"/>
                </a:solidFill>
                <a:effectLst/>
                <a:latin typeface="Courier New" panose="02070309020205020404" pitchFamily="49" charset="0"/>
              </a:rPr>
            </a:br>
            <a:r>
              <a:rPr lang="en-US" sz="1100" b="0" dirty="0">
                <a:solidFill>
                  <a:srgbClr val="D4D4D4"/>
                </a:solidFill>
                <a:effectLst/>
                <a:latin typeface="Courier New" panose="02070309020205020404" pitchFamily="49" charset="0"/>
              </a:rPr>
              <a:t>retriever = </a:t>
            </a:r>
            <a:r>
              <a:rPr lang="en-US" sz="1100" b="0" dirty="0" err="1">
                <a:solidFill>
                  <a:srgbClr val="D4D4D4"/>
                </a:solidFill>
                <a:effectLst/>
                <a:latin typeface="Courier New" panose="02070309020205020404" pitchFamily="49" charset="0"/>
              </a:rPr>
              <a:t>DensePassageRetriever</a:t>
            </a:r>
            <a:r>
              <a:rPr lang="en-US" sz="1100" b="0" dirty="0">
                <a:solidFill>
                  <a:srgbClr val="D4D4D4"/>
                </a:solidFill>
                <a:effectLst/>
                <a:latin typeface="Courier New" panose="02070309020205020404" pitchFamily="49" charset="0"/>
              </a:rPr>
              <a:t>(</a:t>
            </a:r>
          </a:p>
          <a:p>
            <a:r>
              <a:rPr lang="en-US" sz="1100" b="0" dirty="0">
                <a:solidFill>
                  <a:srgbClr val="D4D4D4"/>
                </a:solidFill>
                <a:effectLst/>
                <a:latin typeface="Courier New" panose="02070309020205020404" pitchFamily="49" charset="0"/>
              </a:rPr>
              <a:t>    </a:t>
            </a:r>
            <a:r>
              <a:rPr lang="en-US" sz="1100" b="0" dirty="0" err="1">
                <a:solidFill>
                  <a:srgbClr val="D4D4D4"/>
                </a:solidFill>
                <a:effectLst/>
                <a:latin typeface="Courier New" panose="02070309020205020404" pitchFamily="49" charset="0"/>
              </a:rPr>
              <a:t>document_store</a:t>
            </a:r>
            <a:r>
              <a:rPr lang="en-US" sz="1100" b="0" dirty="0">
                <a:solidFill>
                  <a:srgbClr val="D4D4D4"/>
                </a:solidFill>
                <a:effectLst/>
                <a:latin typeface="Courier New" panose="02070309020205020404" pitchFamily="49" charset="0"/>
              </a:rPr>
              <a:t>=</a:t>
            </a:r>
            <a:r>
              <a:rPr lang="en-US" sz="1100" b="0" dirty="0" err="1">
                <a:solidFill>
                  <a:srgbClr val="D4D4D4"/>
                </a:solidFill>
                <a:effectLst/>
                <a:latin typeface="Courier New" panose="02070309020205020404" pitchFamily="49" charset="0"/>
              </a:rPr>
              <a:t>InMemoryDocumentStore</a:t>
            </a:r>
            <a:r>
              <a:rPr lang="en-US" sz="1100" b="0" dirty="0">
                <a:solidFill>
                  <a:srgbClr val="D4D4D4"/>
                </a:solidFill>
                <a:effectLst/>
                <a:latin typeface="Courier New" panose="02070309020205020404" pitchFamily="49" charset="0"/>
              </a:rPr>
              <a:t>(),</a:t>
            </a:r>
          </a:p>
          <a:p>
            <a:r>
              <a:rPr lang="en-US" sz="1100" b="0" dirty="0">
                <a:solidFill>
                  <a:srgbClr val="D4D4D4"/>
                </a:solidFill>
                <a:effectLst/>
                <a:latin typeface="Courier New" panose="02070309020205020404" pitchFamily="49" charset="0"/>
              </a:rPr>
              <a:t>    </a:t>
            </a:r>
            <a:r>
              <a:rPr lang="en-US" sz="1100" b="0" dirty="0" err="1">
                <a:solidFill>
                  <a:srgbClr val="D4D4D4"/>
                </a:solidFill>
                <a:effectLst/>
                <a:latin typeface="Courier New" panose="02070309020205020404" pitchFamily="49" charset="0"/>
              </a:rPr>
              <a:t>query_embedding_model</a:t>
            </a:r>
            <a:r>
              <a:rPr lang="en-US" sz="1100" b="0" dirty="0">
                <a:solidFill>
                  <a:srgbClr val="D4D4D4"/>
                </a:solidFill>
                <a:effectLst/>
                <a:latin typeface="Courier New" panose="02070309020205020404" pitchFamily="49" charset="0"/>
              </a:rPr>
              <a:t>=</a:t>
            </a:r>
            <a:r>
              <a:rPr lang="en-US" sz="1100" b="0" dirty="0" err="1">
                <a:solidFill>
                  <a:srgbClr val="D4D4D4"/>
                </a:solidFill>
                <a:effectLst/>
                <a:latin typeface="Courier New" panose="02070309020205020404" pitchFamily="49" charset="0"/>
              </a:rPr>
              <a:t>query_model</a:t>
            </a:r>
            <a:r>
              <a:rPr lang="en-US" sz="1100" b="0" dirty="0">
                <a:solidFill>
                  <a:srgbClr val="D4D4D4"/>
                </a:solidFill>
                <a:effectLst/>
                <a:latin typeface="Courier New" panose="02070309020205020404" pitchFamily="49" charset="0"/>
              </a:rPr>
              <a:t>,</a:t>
            </a:r>
          </a:p>
          <a:p>
            <a:r>
              <a:rPr lang="en-US" sz="1100" b="0" dirty="0">
                <a:solidFill>
                  <a:srgbClr val="D4D4D4"/>
                </a:solidFill>
                <a:effectLst/>
                <a:latin typeface="Courier New" panose="02070309020205020404" pitchFamily="49" charset="0"/>
              </a:rPr>
              <a:t>    </a:t>
            </a:r>
            <a:r>
              <a:rPr lang="en-US" sz="1100" b="0" dirty="0" err="1">
                <a:solidFill>
                  <a:srgbClr val="D4D4D4"/>
                </a:solidFill>
                <a:effectLst/>
                <a:latin typeface="Courier New" panose="02070309020205020404" pitchFamily="49" charset="0"/>
              </a:rPr>
              <a:t>passage_embedding_model</a:t>
            </a:r>
            <a:r>
              <a:rPr lang="en-US" sz="1100" b="0" dirty="0">
                <a:solidFill>
                  <a:srgbClr val="D4D4D4"/>
                </a:solidFill>
                <a:effectLst/>
                <a:latin typeface="Courier New" panose="02070309020205020404" pitchFamily="49" charset="0"/>
              </a:rPr>
              <a:t>=</a:t>
            </a:r>
            <a:r>
              <a:rPr lang="en-US" sz="1100" b="0" dirty="0" err="1">
                <a:solidFill>
                  <a:srgbClr val="D4D4D4"/>
                </a:solidFill>
                <a:effectLst/>
                <a:latin typeface="Courier New" panose="02070309020205020404" pitchFamily="49" charset="0"/>
              </a:rPr>
              <a:t>passage_model</a:t>
            </a:r>
            <a:r>
              <a:rPr lang="en-US" sz="1100" b="0" dirty="0">
                <a:solidFill>
                  <a:srgbClr val="D4D4D4"/>
                </a:solidFill>
                <a:effectLst/>
                <a:latin typeface="Courier New" panose="02070309020205020404" pitchFamily="49" charset="0"/>
              </a:rPr>
              <a:t>,</a:t>
            </a:r>
          </a:p>
          <a:p>
            <a:r>
              <a:rPr lang="en-US" sz="1100" b="0" dirty="0">
                <a:solidFill>
                  <a:srgbClr val="D4D4D4"/>
                </a:solidFill>
                <a:effectLst/>
                <a:latin typeface="Courier New" panose="02070309020205020404" pitchFamily="49" charset="0"/>
              </a:rPr>
              <a:t>    </a:t>
            </a:r>
            <a:r>
              <a:rPr lang="en-US" sz="1100" b="0" dirty="0" err="1">
                <a:solidFill>
                  <a:srgbClr val="D4D4D4"/>
                </a:solidFill>
                <a:effectLst/>
                <a:latin typeface="Courier New" panose="02070309020205020404" pitchFamily="49" charset="0"/>
              </a:rPr>
              <a:t>max_seq_len_query</a:t>
            </a:r>
            <a:r>
              <a:rPr lang="en-US" sz="1100" b="0" dirty="0">
                <a:solidFill>
                  <a:srgbClr val="D4D4D4"/>
                </a:solidFill>
                <a:effectLst/>
                <a:latin typeface="Courier New" panose="02070309020205020404" pitchFamily="49" charset="0"/>
              </a:rPr>
              <a:t>=</a:t>
            </a:r>
            <a:r>
              <a:rPr lang="en-US" sz="1100" b="0" dirty="0">
                <a:solidFill>
                  <a:srgbClr val="B5CEA8"/>
                </a:solidFill>
                <a:effectLst/>
                <a:latin typeface="Courier New" panose="02070309020205020404" pitchFamily="49" charset="0"/>
              </a:rPr>
              <a:t>64</a:t>
            </a:r>
            <a:r>
              <a:rPr lang="en-US" sz="1100" b="0" dirty="0">
                <a:solidFill>
                  <a:srgbClr val="D4D4D4"/>
                </a:solidFill>
                <a:effectLst/>
                <a:latin typeface="Courier New" panose="02070309020205020404" pitchFamily="49" charset="0"/>
              </a:rPr>
              <a:t>,</a:t>
            </a:r>
          </a:p>
          <a:p>
            <a:r>
              <a:rPr lang="en-US" sz="1100" b="0" dirty="0">
                <a:solidFill>
                  <a:srgbClr val="D4D4D4"/>
                </a:solidFill>
                <a:effectLst/>
                <a:latin typeface="Courier New" panose="02070309020205020404" pitchFamily="49" charset="0"/>
              </a:rPr>
              <a:t>    </a:t>
            </a:r>
            <a:r>
              <a:rPr lang="en-US" sz="1100" b="0" dirty="0" err="1">
                <a:solidFill>
                  <a:srgbClr val="D4D4D4"/>
                </a:solidFill>
                <a:effectLst/>
                <a:latin typeface="Courier New" panose="02070309020205020404" pitchFamily="49" charset="0"/>
              </a:rPr>
              <a:t>max_seq_len_passage</a:t>
            </a:r>
            <a:r>
              <a:rPr lang="en-US" sz="1100" b="0" dirty="0">
                <a:solidFill>
                  <a:srgbClr val="D4D4D4"/>
                </a:solidFill>
                <a:effectLst/>
                <a:latin typeface="Courier New" panose="02070309020205020404" pitchFamily="49" charset="0"/>
              </a:rPr>
              <a:t>=</a:t>
            </a:r>
            <a:r>
              <a:rPr lang="en-US" sz="1100" b="0" dirty="0">
                <a:solidFill>
                  <a:srgbClr val="B5CEA8"/>
                </a:solidFill>
                <a:effectLst/>
                <a:latin typeface="Courier New" panose="02070309020205020404" pitchFamily="49" charset="0"/>
              </a:rPr>
              <a:t>256</a:t>
            </a:r>
            <a:r>
              <a:rPr lang="en-US" sz="1100" b="0" dirty="0">
                <a:solidFill>
                  <a:srgbClr val="D4D4D4"/>
                </a:solidFill>
                <a:effectLst/>
                <a:latin typeface="Courier New" panose="02070309020205020404" pitchFamily="49" charset="0"/>
              </a:rPr>
              <a:t>,</a:t>
            </a:r>
          </a:p>
          <a:p>
            <a:r>
              <a:rPr lang="en-US" sz="1100" b="0" dirty="0">
                <a:solidFill>
                  <a:srgbClr val="D4D4D4"/>
                </a:solidFill>
                <a:effectLst/>
                <a:latin typeface="Courier New" panose="02070309020205020404" pitchFamily="49" charset="0"/>
              </a:rPr>
              <a:t>)</a:t>
            </a:r>
          </a:p>
        </p:txBody>
      </p:sp>
    </p:spTree>
    <p:extLst>
      <p:ext uri="{BB962C8B-B14F-4D97-AF65-F5344CB8AC3E}">
        <p14:creationId xmlns:p14="http://schemas.microsoft.com/office/powerpoint/2010/main" val="106725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1000"/>
                                        <p:tgtEl>
                                          <p:spTgt spid="7">
                                            <p:txEl>
                                              <p:pRg st="8" end="8"/>
                                            </p:txEl>
                                          </p:spTgt>
                                        </p:tgtEl>
                                      </p:cBhvr>
                                    </p:animEffect>
                                    <p:anim calcmode="lin" valueType="num">
                                      <p:cBhvr>
                                        <p:cTn id="18"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fade">
                                      <p:cBhvr>
                                        <p:cTn id="36" dur="1000"/>
                                        <p:tgtEl>
                                          <p:spTgt spid="7">
                                            <p:txEl>
                                              <p:pRg st="1" end="1"/>
                                            </p:txEl>
                                          </p:spTgt>
                                        </p:tgtEl>
                                      </p:cBhvr>
                                    </p:animEffect>
                                    <p:anim calcmode="lin" valueType="num">
                                      <p:cBhvr>
                                        <p:cTn id="3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 end="1"/>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animEffect transition="in" filter="fade">
                                      <p:cBhvr>
                                        <p:cTn id="41" dur="1000"/>
                                        <p:tgtEl>
                                          <p:spTgt spid="7">
                                            <p:txEl>
                                              <p:pRg st="3" end="3"/>
                                            </p:txEl>
                                          </p:spTgt>
                                        </p:tgtEl>
                                      </p:cBhvr>
                                    </p:animEffect>
                                    <p:anim calcmode="lin" valueType="num">
                                      <p:cBhvr>
                                        <p:cTn id="4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7">
                                            <p:txEl>
                                              <p:pRg st="6" end="6"/>
                                            </p:txEl>
                                          </p:spTgt>
                                        </p:tgtEl>
                                        <p:attrNameLst>
                                          <p:attrName>style.visibility</p:attrName>
                                        </p:attrNameLst>
                                      </p:cBhvr>
                                      <p:to>
                                        <p:strVal val="visible"/>
                                      </p:to>
                                    </p:set>
                                    <p:animEffect transition="in" filter="fade">
                                      <p:cBhvr>
                                        <p:cTn id="48" dur="1000"/>
                                        <p:tgtEl>
                                          <p:spTgt spid="7">
                                            <p:txEl>
                                              <p:pRg st="6" end="6"/>
                                            </p:txEl>
                                          </p:spTgt>
                                        </p:tgtEl>
                                      </p:cBhvr>
                                    </p:animEffect>
                                    <p:anim calcmode="lin" valueType="num">
                                      <p:cBhvr>
                                        <p:cTn id="4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7" end="7"/>
                                            </p:txEl>
                                          </p:spTgt>
                                        </p:tgtEl>
                                        <p:attrNameLst>
                                          <p:attrName>style.visibility</p:attrName>
                                        </p:attrNameLst>
                                      </p:cBhvr>
                                      <p:to>
                                        <p:strVal val="visible"/>
                                      </p:to>
                                    </p:set>
                                    <p:animEffect transition="in" filter="fade">
                                      <p:cBhvr>
                                        <p:cTn id="55" dur="1000"/>
                                        <p:tgtEl>
                                          <p:spTgt spid="7">
                                            <p:txEl>
                                              <p:pRg st="7" end="7"/>
                                            </p:txEl>
                                          </p:spTgt>
                                        </p:tgtEl>
                                      </p:cBhvr>
                                    </p:animEffect>
                                    <p:anim calcmode="lin" valueType="num">
                                      <p:cBhvr>
                                        <p:cTn id="56"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12B6-5164-95D8-D73E-C5805DE5D9E6}"/>
              </a:ext>
            </a:extLst>
          </p:cNvPr>
          <p:cNvSpPr>
            <a:spLocks noGrp="1"/>
          </p:cNvSpPr>
          <p:nvPr>
            <p:ph type="title"/>
          </p:nvPr>
        </p:nvSpPr>
        <p:spPr/>
        <p:txBody>
          <a:bodyPr/>
          <a:lstStyle/>
          <a:p>
            <a:r>
              <a:rPr lang="en-US" dirty="0"/>
              <a:t>2. Train Model</a:t>
            </a:r>
          </a:p>
        </p:txBody>
      </p:sp>
      <p:sp>
        <p:nvSpPr>
          <p:cNvPr id="3" name="Content Placeholder 2">
            <a:extLst>
              <a:ext uri="{FF2B5EF4-FFF2-40B4-BE49-F238E27FC236}">
                <a16:creationId xmlns:a16="http://schemas.microsoft.com/office/drawing/2014/main" id="{000ECCFC-854D-DA96-2FDC-00C13A553E99}"/>
              </a:ext>
            </a:extLst>
          </p:cNvPr>
          <p:cNvSpPr>
            <a:spLocks noGrp="1"/>
          </p:cNvSpPr>
          <p:nvPr>
            <p:ph sz="quarter" idx="10"/>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embed_title</a:t>
            </a:r>
            <a:r>
              <a:rPr lang="en-US" dirty="0"/>
              <a:t>=True: the document title is prepended to the input text sequence with a [SEP] token between it and document text</a:t>
            </a:r>
          </a:p>
        </p:txBody>
      </p:sp>
      <p:sp>
        <p:nvSpPr>
          <p:cNvPr id="5" name="TextBox 4">
            <a:extLst>
              <a:ext uri="{FF2B5EF4-FFF2-40B4-BE49-F238E27FC236}">
                <a16:creationId xmlns:a16="http://schemas.microsoft.com/office/drawing/2014/main" id="{13CAB7BC-AE28-CA8F-1ADB-A882904B73B0}"/>
              </a:ext>
            </a:extLst>
          </p:cNvPr>
          <p:cNvSpPr txBox="1"/>
          <p:nvPr/>
        </p:nvSpPr>
        <p:spPr>
          <a:xfrm>
            <a:off x="2815342" y="1565129"/>
            <a:ext cx="5656854" cy="3046988"/>
          </a:xfrm>
          <a:prstGeom prst="rect">
            <a:avLst/>
          </a:prstGeom>
          <a:solidFill>
            <a:srgbClr val="262626"/>
          </a:solidFill>
        </p:spPr>
        <p:txBody>
          <a:bodyPr wrap="square">
            <a:spAutoFit/>
          </a:bodyPr>
          <a:lstStyle/>
          <a:p>
            <a:r>
              <a:rPr lang="en-US" sz="1200" b="0" dirty="0">
                <a:solidFill>
                  <a:srgbClr val="6A9955"/>
                </a:solidFill>
                <a:effectLst/>
                <a:latin typeface="Courier New" panose="02070309020205020404" pitchFamily="49" charset="0"/>
              </a:rPr>
              <a:t># Start training our model and save it when it is finished</a:t>
            </a:r>
            <a:endParaRPr lang="en-US" sz="1200" b="0" dirty="0">
              <a:solidFill>
                <a:srgbClr val="D4D4D4"/>
              </a:solidFill>
              <a:effectLst/>
              <a:latin typeface="Courier New" panose="02070309020205020404" pitchFamily="49" charset="0"/>
            </a:endParaRPr>
          </a:p>
          <a:p>
            <a:br>
              <a:rPr lang="en-US" sz="1200" b="0" dirty="0">
                <a:solidFill>
                  <a:srgbClr val="D4D4D4"/>
                </a:solidFill>
                <a:effectLst/>
                <a:latin typeface="Courier New" panose="02070309020205020404" pitchFamily="49" charset="0"/>
              </a:rPr>
            </a:br>
            <a:r>
              <a:rPr lang="en-US" sz="1200" b="0" dirty="0" err="1">
                <a:solidFill>
                  <a:srgbClr val="D4D4D4"/>
                </a:solidFill>
                <a:effectLst/>
                <a:latin typeface="Courier New" panose="02070309020205020404" pitchFamily="49" charset="0"/>
              </a:rPr>
              <a:t>retriever.train</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data_dir</a:t>
            </a:r>
            <a:r>
              <a:rPr lang="en-US" sz="1200" b="0" dirty="0">
                <a:solidFill>
                  <a:srgbClr val="D4D4D4"/>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doc_dir</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train_filename</a:t>
            </a:r>
            <a:r>
              <a:rPr lang="en-US" sz="1200" b="0" dirty="0">
                <a:solidFill>
                  <a:srgbClr val="D4D4D4"/>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train_filename</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dev_filename</a:t>
            </a:r>
            <a:r>
              <a:rPr lang="en-US" sz="1200" b="0" dirty="0">
                <a:solidFill>
                  <a:srgbClr val="D4D4D4"/>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dev_filename</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test_filename</a:t>
            </a:r>
            <a:r>
              <a:rPr lang="en-US" sz="1200" b="0" dirty="0">
                <a:solidFill>
                  <a:srgbClr val="D4D4D4"/>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dev_filename</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n_epochs</a:t>
            </a:r>
            <a:r>
              <a:rPr lang="en-US" sz="1200" b="0" dirty="0">
                <a:solidFill>
                  <a:srgbClr val="D4D4D4"/>
                </a:solidFill>
                <a:effectLst/>
                <a:latin typeface="Courier New" panose="02070309020205020404" pitchFamily="49" charset="0"/>
              </a:rPr>
              <a:t>=</a:t>
            </a:r>
            <a:r>
              <a:rPr lang="en-US" sz="1200" b="0" dirty="0">
                <a:solidFill>
                  <a:srgbClr val="B5CEA8"/>
                </a:solidFill>
                <a:effectLst/>
                <a:latin typeface="Courier New" panose="02070309020205020404" pitchFamily="49" charset="0"/>
              </a:rPr>
              <a:t>1</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batch_size</a:t>
            </a:r>
            <a:r>
              <a:rPr lang="en-US" sz="1200" b="0" dirty="0">
                <a:solidFill>
                  <a:srgbClr val="D4D4D4"/>
                </a:solidFill>
                <a:effectLst/>
                <a:latin typeface="Courier New" panose="02070309020205020404" pitchFamily="49" charset="0"/>
              </a:rPr>
              <a:t>=</a:t>
            </a:r>
            <a:r>
              <a:rPr lang="en-US" sz="1200" b="0" dirty="0">
                <a:solidFill>
                  <a:srgbClr val="B5CEA8"/>
                </a:solidFill>
                <a:effectLst/>
                <a:latin typeface="Courier New" panose="02070309020205020404" pitchFamily="49" charset="0"/>
              </a:rPr>
              <a:t>16</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grad_acc_steps</a:t>
            </a:r>
            <a:r>
              <a:rPr lang="en-US" sz="1200" b="0" dirty="0">
                <a:solidFill>
                  <a:srgbClr val="D4D4D4"/>
                </a:solidFill>
                <a:effectLst/>
                <a:latin typeface="Courier New" panose="02070309020205020404" pitchFamily="49" charset="0"/>
              </a:rPr>
              <a:t>=</a:t>
            </a:r>
            <a:r>
              <a:rPr lang="en-US" sz="1200" b="0" dirty="0">
                <a:solidFill>
                  <a:srgbClr val="B5CEA8"/>
                </a:solidFill>
                <a:effectLst/>
                <a:latin typeface="Courier New" panose="02070309020205020404" pitchFamily="49" charset="0"/>
              </a:rPr>
              <a:t>8</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save_dir</a:t>
            </a:r>
            <a:r>
              <a:rPr lang="en-US" sz="1200" b="0" dirty="0">
                <a:solidFill>
                  <a:srgbClr val="D4D4D4"/>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save_dir</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evaluate_every</a:t>
            </a:r>
            <a:r>
              <a:rPr lang="en-US" sz="1200" b="0" dirty="0">
                <a:solidFill>
                  <a:srgbClr val="D4D4D4"/>
                </a:solidFill>
                <a:effectLst/>
                <a:latin typeface="Courier New" panose="02070309020205020404" pitchFamily="49" charset="0"/>
              </a:rPr>
              <a:t>=</a:t>
            </a:r>
            <a:r>
              <a:rPr lang="en-US" sz="1200" b="0" dirty="0">
                <a:solidFill>
                  <a:srgbClr val="B5CEA8"/>
                </a:solidFill>
                <a:effectLst/>
                <a:latin typeface="Courier New" panose="02070309020205020404" pitchFamily="49" charset="0"/>
              </a:rPr>
              <a:t>3000</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embed_title</a:t>
            </a:r>
            <a:r>
              <a:rPr lang="en-US" sz="1200" b="0" dirty="0">
                <a:solidFill>
                  <a:srgbClr val="D4D4D4"/>
                </a:solidFill>
                <a:effectLst/>
                <a:latin typeface="Courier New" panose="02070309020205020404" pitchFamily="49" charset="0"/>
              </a:rPr>
              <a:t>=</a:t>
            </a:r>
            <a:r>
              <a:rPr lang="en-US" sz="1200" b="0" dirty="0">
                <a:solidFill>
                  <a:srgbClr val="569CD6"/>
                </a:solidFill>
                <a:effectLst/>
                <a:latin typeface="Courier New" panose="02070309020205020404" pitchFamily="49" charset="0"/>
              </a:rPr>
              <a:t>True</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num_positives</a:t>
            </a:r>
            <a:r>
              <a:rPr lang="en-US" sz="1200" b="0" dirty="0">
                <a:solidFill>
                  <a:srgbClr val="D4D4D4"/>
                </a:solidFill>
                <a:effectLst/>
                <a:latin typeface="Courier New" panose="02070309020205020404" pitchFamily="49" charset="0"/>
              </a:rPr>
              <a:t>=</a:t>
            </a:r>
            <a:r>
              <a:rPr lang="en-US" sz="1200" b="0" dirty="0">
                <a:solidFill>
                  <a:srgbClr val="B5CEA8"/>
                </a:solidFill>
                <a:effectLst/>
                <a:latin typeface="Courier New" panose="02070309020205020404" pitchFamily="49" charset="0"/>
              </a:rPr>
              <a:t>1</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num_hard_negatives</a:t>
            </a:r>
            <a:r>
              <a:rPr lang="en-US" sz="1200" b="0" dirty="0">
                <a:solidFill>
                  <a:srgbClr val="D4D4D4"/>
                </a:solidFill>
                <a:effectLst/>
                <a:latin typeface="Courier New" panose="02070309020205020404" pitchFamily="49" charset="0"/>
              </a:rPr>
              <a:t>=</a:t>
            </a:r>
            <a:r>
              <a:rPr lang="en-US" sz="1200" b="0" dirty="0">
                <a:solidFill>
                  <a:srgbClr val="B5CEA8"/>
                </a:solidFill>
                <a:effectLst/>
                <a:latin typeface="Courier New" panose="02070309020205020404" pitchFamily="49" charset="0"/>
              </a:rPr>
              <a:t>1</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a:t>
            </a:r>
          </a:p>
        </p:txBody>
      </p:sp>
      <p:sp>
        <p:nvSpPr>
          <p:cNvPr id="7" name="TextBox 6">
            <a:extLst>
              <a:ext uri="{FF2B5EF4-FFF2-40B4-BE49-F238E27FC236}">
                <a16:creationId xmlns:a16="http://schemas.microsoft.com/office/drawing/2014/main" id="{6F09663C-7004-300E-F4E4-E28EEF214F56}"/>
              </a:ext>
            </a:extLst>
          </p:cNvPr>
          <p:cNvSpPr txBox="1"/>
          <p:nvPr/>
        </p:nvSpPr>
        <p:spPr>
          <a:xfrm>
            <a:off x="779239" y="5869156"/>
            <a:ext cx="9729060" cy="307777"/>
          </a:xfrm>
          <a:prstGeom prst="rect">
            <a:avLst/>
          </a:prstGeom>
          <a:solidFill>
            <a:srgbClr val="262626"/>
          </a:solidFill>
        </p:spPr>
        <p:txBody>
          <a:bodyPr wrap="square">
            <a:spAutoFit/>
          </a:bodyPr>
          <a:lstStyle/>
          <a:p>
            <a:r>
              <a:rPr lang="en-US" sz="1400" b="0" dirty="0" err="1">
                <a:solidFill>
                  <a:srgbClr val="D4D4D4"/>
                </a:solidFill>
                <a:effectLst/>
                <a:latin typeface="Courier New" panose="02070309020205020404" pitchFamily="49" charset="0"/>
              </a:rPr>
              <a:t>reloaded_retriever</a:t>
            </a:r>
            <a:r>
              <a:rPr lang="en-US" sz="1400" b="0" dirty="0">
                <a:solidFill>
                  <a:srgbClr val="D4D4D4"/>
                </a:solidFill>
                <a:effectLst/>
                <a:latin typeface="Courier New" panose="02070309020205020404" pitchFamily="49" charset="0"/>
              </a:rPr>
              <a:t> = </a:t>
            </a:r>
            <a:r>
              <a:rPr lang="en-US" sz="1400" b="0" dirty="0" err="1">
                <a:solidFill>
                  <a:srgbClr val="D4D4D4"/>
                </a:solidFill>
                <a:effectLst/>
                <a:latin typeface="Courier New" panose="02070309020205020404" pitchFamily="49" charset="0"/>
              </a:rPr>
              <a:t>DensePassageRetriever.load</a:t>
            </a:r>
            <a:r>
              <a:rPr lang="en-US" sz="1400" b="0" dirty="0">
                <a:solidFill>
                  <a:srgbClr val="D4D4D4"/>
                </a:solidFill>
                <a:effectLst/>
                <a:latin typeface="Courier New" panose="02070309020205020404" pitchFamily="49" charset="0"/>
              </a:rPr>
              <a:t>(</a:t>
            </a:r>
            <a:r>
              <a:rPr lang="en-US" sz="1400" b="0" dirty="0" err="1">
                <a:solidFill>
                  <a:srgbClr val="D4D4D4"/>
                </a:solidFill>
                <a:effectLst/>
                <a:latin typeface="Courier New" panose="02070309020205020404" pitchFamily="49" charset="0"/>
              </a:rPr>
              <a:t>load_dir</a:t>
            </a:r>
            <a:r>
              <a:rPr lang="en-US" sz="1400" b="0" dirty="0">
                <a:solidFill>
                  <a:srgbClr val="D4D4D4"/>
                </a:solidFill>
                <a:effectLst/>
                <a:latin typeface="Courier New" panose="02070309020205020404" pitchFamily="49" charset="0"/>
              </a:rPr>
              <a:t>=</a:t>
            </a:r>
            <a:r>
              <a:rPr lang="en-US" sz="1400" b="0" dirty="0" err="1">
                <a:solidFill>
                  <a:srgbClr val="D4D4D4"/>
                </a:solidFill>
                <a:effectLst/>
                <a:latin typeface="Courier New" panose="02070309020205020404" pitchFamily="49" charset="0"/>
              </a:rPr>
              <a:t>save_dir</a:t>
            </a:r>
            <a:r>
              <a:rPr lang="en-US" sz="1400" b="0" dirty="0">
                <a:solidFill>
                  <a:srgbClr val="D4D4D4"/>
                </a:solidFill>
                <a:effectLst/>
                <a:latin typeface="Courier New" panose="02070309020205020404" pitchFamily="49" charset="0"/>
              </a:rPr>
              <a:t>, </a:t>
            </a:r>
            <a:r>
              <a:rPr lang="en-US" sz="1400" b="0" dirty="0" err="1">
                <a:solidFill>
                  <a:srgbClr val="D4D4D4"/>
                </a:solidFill>
                <a:effectLst/>
                <a:latin typeface="Courier New" panose="02070309020205020404" pitchFamily="49" charset="0"/>
              </a:rPr>
              <a:t>document_store</a:t>
            </a:r>
            <a:r>
              <a:rPr lang="en-US" sz="1400" b="0" dirty="0">
                <a:solidFill>
                  <a:srgbClr val="D4D4D4"/>
                </a:solidFill>
                <a:effectLst/>
                <a:latin typeface="Courier New" panose="02070309020205020404" pitchFamily="49" charset="0"/>
              </a:rPr>
              <a:t>=</a:t>
            </a:r>
            <a:r>
              <a:rPr lang="en-US" sz="1400" b="0" dirty="0">
                <a:solidFill>
                  <a:srgbClr val="569CD6"/>
                </a:solidFill>
                <a:effectLst/>
                <a:latin typeface="Courier New" panose="02070309020205020404" pitchFamily="49" charset="0"/>
              </a:rPr>
              <a:t>None</a:t>
            </a:r>
            <a:r>
              <a:rPr lang="en-US" sz="1400" b="0" dirty="0">
                <a:solidFill>
                  <a:srgbClr val="D4D4D4"/>
                </a:solidFill>
                <a:effectLst/>
                <a:latin typeface="Courier New" panose="02070309020205020404" pitchFamily="49" charset="0"/>
              </a:rPr>
              <a:t>)</a:t>
            </a:r>
          </a:p>
        </p:txBody>
      </p:sp>
    </p:spTree>
    <p:extLst>
      <p:ext uri="{BB962C8B-B14F-4D97-AF65-F5344CB8AC3E}">
        <p14:creationId xmlns:p14="http://schemas.microsoft.com/office/powerpoint/2010/main" val="280159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1000"/>
                                        <p:tgtEl>
                                          <p:spTgt spid="5">
                                            <p:txEl>
                                              <p:pRg st="7" end="7"/>
                                            </p:txEl>
                                          </p:spTgt>
                                        </p:tgtEl>
                                      </p:cBhvr>
                                    </p:animEffect>
                                    <p:anim calcmode="lin" valueType="num">
                                      <p:cBhvr>
                                        <p:cTn id="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8" end="8"/>
                                            </p:txEl>
                                          </p:spTgt>
                                        </p:tgtEl>
                                        <p:attrNameLst>
                                          <p:attrName>style.visibility</p:attrName>
                                        </p:attrNameLst>
                                      </p:cBhvr>
                                      <p:to>
                                        <p:strVal val="visible"/>
                                      </p:to>
                                    </p:set>
                                    <p:animEffect transition="in" filter="fade">
                                      <p:cBhvr>
                                        <p:cTn id="14" dur="1000"/>
                                        <p:tgtEl>
                                          <p:spTgt spid="5">
                                            <p:txEl>
                                              <p:pRg st="8" end="8"/>
                                            </p:txEl>
                                          </p:spTgt>
                                        </p:tgtEl>
                                      </p:cBhvr>
                                    </p:animEffect>
                                    <p:anim calcmode="lin" valueType="num">
                                      <p:cBhvr>
                                        <p:cTn id="1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1000"/>
                                        <p:tgtEl>
                                          <p:spTgt spid="5">
                                            <p:txEl>
                                              <p:pRg st="11" end="11"/>
                                            </p:txEl>
                                          </p:spTgt>
                                        </p:tgtEl>
                                      </p:cBhvr>
                                    </p:animEffect>
                                    <p:anim calcmode="lin" valueType="num">
                                      <p:cBhvr>
                                        <p:cTn id="22"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7CD2-1940-988F-26E8-BBDDCFF91AFE}"/>
              </a:ext>
            </a:extLst>
          </p:cNvPr>
          <p:cNvSpPr>
            <a:spLocks noGrp="1"/>
          </p:cNvSpPr>
          <p:nvPr>
            <p:ph type="title"/>
          </p:nvPr>
        </p:nvSpPr>
        <p:spPr/>
        <p:txBody>
          <a:bodyPr/>
          <a:lstStyle/>
          <a:p>
            <a:r>
              <a:rPr lang="en-US" dirty="0"/>
              <a:t>How to fine-tune the reader model ?</a:t>
            </a:r>
          </a:p>
        </p:txBody>
      </p:sp>
      <p:sp>
        <p:nvSpPr>
          <p:cNvPr id="3" name="Content Placeholder 2">
            <a:extLst>
              <a:ext uri="{FF2B5EF4-FFF2-40B4-BE49-F238E27FC236}">
                <a16:creationId xmlns:a16="http://schemas.microsoft.com/office/drawing/2014/main" id="{68D935A4-EFE9-7EA5-66D5-3A46C2106A8E}"/>
              </a:ext>
            </a:extLst>
          </p:cNvPr>
          <p:cNvSpPr>
            <a:spLocks noGrp="1"/>
          </p:cNvSpPr>
          <p:nvPr>
            <p:ph sz="quarter" idx="10"/>
          </p:nvPr>
        </p:nvSpPr>
        <p:spPr>
          <a:xfrm>
            <a:off x="623887" y="1332411"/>
            <a:ext cx="10787451" cy="5355727"/>
          </a:xfrm>
        </p:spPr>
        <p:txBody>
          <a:bodyPr/>
          <a:lstStyle/>
          <a:p>
            <a:r>
              <a:rPr lang="en-US" dirty="0"/>
              <a:t>The reader's role is to understand the retrieved passages and extract the most accurate answer to the given question.</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Question answering task: is the task of extracting the answer to a question from a given context</a:t>
            </a:r>
          </a:p>
          <a:p>
            <a:endParaRPr lang="en-US" dirty="0"/>
          </a:p>
        </p:txBody>
      </p:sp>
      <p:pic>
        <p:nvPicPr>
          <p:cNvPr id="4" name="Picture 3">
            <a:extLst>
              <a:ext uri="{FF2B5EF4-FFF2-40B4-BE49-F238E27FC236}">
                <a16:creationId xmlns:a16="http://schemas.microsoft.com/office/drawing/2014/main" id="{00C074F0-BE3E-C6B2-68C7-ADD240B219E0}"/>
              </a:ext>
            </a:extLst>
          </p:cNvPr>
          <p:cNvPicPr>
            <a:picLocks noChangeAspect="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525208" y="1657858"/>
            <a:ext cx="4088684" cy="2198727"/>
          </a:xfrm>
          <a:prstGeom prst="rect">
            <a:avLst/>
          </a:prstGeom>
          <a:noFill/>
          <a:ln>
            <a:noFill/>
          </a:ln>
        </p:spPr>
      </p:pic>
      <p:pic>
        <p:nvPicPr>
          <p:cNvPr id="5" name="Picture 4">
            <a:extLst>
              <a:ext uri="{FF2B5EF4-FFF2-40B4-BE49-F238E27FC236}">
                <a16:creationId xmlns:a16="http://schemas.microsoft.com/office/drawing/2014/main" id="{061E9BD7-5010-9AB7-82ED-470BC5A376E0}"/>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9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bwMode="auto">
          <a:xfrm>
            <a:off x="4478443" y="4611731"/>
            <a:ext cx="3423166" cy="2223595"/>
          </a:xfrm>
          <a:prstGeom prst="rect">
            <a:avLst/>
          </a:prstGeom>
          <a:noFill/>
        </p:spPr>
      </p:pic>
    </p:spTree>
    <p:extLst>
      <p:ext uri="{BB962C8B-B14F-4D97-AF65-F5344CB8AC3E}">
        <p14:creationId xmlns:p14="http://schemas.microsoft.com/office/powerpoint/2010/main" val="280938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16" presetClass="entr" presetSubtype="21"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5309-3B79-F6E4-8F18-47C6D08F6A4C}"/>
              </a:ext>
            </a:extLst>
          </p:cNvPr>
          <p:cNvSpPr>
            <a:spLocks noGrp="1"/>
          </p:cNvSpPr>
          <p:nvPr>
            <p:ph type="title"/>
          </p:nvPr>
        </p:nvSpPr>
        <p:spPr/>
        <p:txBody>
          <a:bodyPr/>
          <a:lstStyle/>
          <a:p>
            <a:r>
              <a:rPr lang="en-US" dirty="0"/>
              <a:t>How to fine-tune the reader model ?</a:t>
            </a:r>
          </a:p>
        </p:txBody>
      </p:sp>
      <p:sp>
        <p:nvSpPr>
          <p:cNvPr id="3" name="Content Placeholder 2">
            <a:extLst>
              <a:ext uri="{FF2B5EF4-FFF2-40B4-BE49-F238E27FC236}">
                <a16:creationId xmlns:a16="http://schemas.microsoft.com/office/drawing/2014/main" id="{B4362D66-590D-AFCA-974E-7365E9E00089}"/>
              </a:ext>
            </a:extLst>
          </p:cNvPr>
          <p:cNvSpPr>
            <a:spLocks noGrp="1"/>
          </p:cNvSpPr>
          <p:nvPr>
            <p:ph sz="quarter" idx="10"/>
          </p:nvPr>
        </p:nvSpPr>
        <p:spPr/>
        <p:txBody>
          <a:bodyPr/>
          <a:lstStyle/>
          <a:p>
            <a:r>
              <a:rPr lang="en-US" dirty="0"/>
              <a:t>For our example:</a:t>
            </a:r>
          </a:p>
          <a:p>
            <a:pPr lvl="1"/>
            <a:r>
              <a:rPr lang="en-US" dirty="0"/>
              <a:t>we'll use the SQUAD dataset, The same codes should work with any question answering dataset provided by the hugging face Datasets library</a:t>
            </a:r>
            <a:endParaRPr lang="en-US" i="1" dirty="0">
              <a:solidFill>
                <a:srgbClr val="00B050"/>
              </a:solidFill>
            </a:endParaRPr>
          </a:p>
          <a:p>
            <a:pPr lvl="1"/>
            <a:r>
              <a:rPr lang="en-US" i="1" dirty="0">
                <a:solidFill>
                  <a:srgbClr val="00B050"/>
                </a:solidFill>
              </a:rPr>
              <a:t>Note:</a:t>
            </a:r>
            <a:r>
              <a:rPr lang="en-US" dirty="0"/>
              <a:t> If you're using your own dataset defined from a JSON or csv it might need some adjustments in the names of the columns used</a:t>
            </a:r>
          </a:p>
          <a:p>
            <a:pPr lvl="1"/>
            <a:r>
              <a:rPr lang="en-US" dirty="0"/>
              <a:t>remember that any question answer dataset should have the three main features or columns which are the question , the context , and the answer. </a:t>
            </a:r>
          </a:p>
        </p:txBody>
      </p:sp>
      <p:pic>
        <p:nvPicPr>
          <p:cNvPr id="4" name="Picture 3">
            <a:extLst>
              <a:ext uri="{FF2B5EF4-FFF2-40B4-BE49-F238E27FC236}">
                <a16:creationId xmlns:a16="http://schemas.microsoft.com/office/drawing/2014/main" id="{88B7E239-3F3D-0FB7-DC7D-34C41765815C}"/>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l="13058" t="2889" r="12443" b="2966"/>
          <a:stretch/>
        </p:blipFill>
        <p:spPr bwMode="auto">
          <a:xfrm>
            <a:off x="7068010" y="3274772"/>
            <a:ext cx="3248808" cy="32742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90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16" presetClass="entr" presetSubtype="21"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1E5B-9603-2308-ED6D-930C2E5E5941}"/>
              </a:ext>
            </a:extLst>
          </p:cNvPr>
          <p:cNvSpPr>
            <a:spLocks noGrp="1"/>
          </p:cNvSpPr>
          <p:nvPr>
            <p:ph type="title"/>
          </p:nvPr>
        </p:nvSpPr>
        <p:spPr/>
        <p:txBody>
          <a:bodyPr/>
          <a:lstStyle/>
          <a:p>
            <a:r>
              <a:rPr lang="en-US" dirty="0"/>
              <a:t>How to fine-tune the reader model ?</a:t>
            </a:r>
          </a:p>
        </p:txBody>
      </p:sp>
      <p:sp>
        <p:nvSpPr>
          <p:cNvPr id="3" name="Content Placeholder 2">
            <a:extLst>
              <a:ext uri="{FF2B5EF4-FFF2-40B4-BE49-F238E27FC236}">
                <a16:creationId xmlns:a16="http://schemas.microsoft.com/office/drawing/2014/main" id="{4A411679-1732-9E47-F97B-5AA1BF81C46D}"/>
              </a:ext>
            </a:extLst>
          </p:cNvPr>
          <p:cNvSpPr>
            <a:spLocks noGrp="1"/>
          </p:cNvSpPr>
          <p:nvPr>
            <p:ph sz="quarter" idx="10"/>
          </p:nvPr>
        </p:nvSpPr>
        <p:spPr/>
        <p:txBody>
          <a:bodyPr/>
          <a:lstStyle/>
          <a:p>
            <a:pPr marL="342900" indent="-342900">
              <a:buFont typeface="+mj-lt"/>
              <a:buAutoNum type="arabicPeriod"/>
            </a:pPr>
            <a:r>
              <a:rPr lang="en-US" dirty="0"/>
              <a:t>install the transformers and datasets libraries</a:t>
            </a:r>
          </a:p>
          <a:p>
            <a:pPr marL="342900" indent="-342900">
              <a:buFont typeface="+mj-lt"/>
              <a:buAutoNum type="arabicPeriod"/>
            </a:pPr>
            <a:endParaRPr lang="en-US" dirty="0"/>
          </a:p>
          <a:p>
            <a:pPr marL="342900" indent="-342900">
              <a:buFont typeface="+mj-lt"/>
              <a:buAutoNum type="arabicPeriod"/>
            </a:pPr>
            <a:r>
              <a:rPr lang="en-US" dirty="0"/>
              <a:t>To login to your hugging face account with your read access token.</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
        <p:nvSpPr>
          <p:cNvPr id="7" name="TextBox 6">
            <a:extLst>
              <a:ext uri="{FF2B5EF4-FFF2-40B4-BE49-F238E27FC236}">
                <a16:creationId xmlns:a16="http://schemas.microsoft.com/office/drawing/2014/main" id="{4E8EDD28-5B4D-1BBF-D736-557B2A3BC5DF}"/>
              </a:ext>
            </a:extLst>
          </p:cNvPr>
          <p:cNvSpPr txBox="1"/>
          <p:nvPr/>
        </p:nvSpPr>
        <p:spPr>
          <a:xfrm>
            <a:off x="4131565" y="1761280"/>
            <a:ext cx="3501312" cy="276999"/>
          </a:xfrm>
          <a:prstGeom prst="rect">
            <a:avLst/>
          </a:prstGeom>
          <a:solidFill>
            <a:srgbClr val="262626"/>
          </a:solidFill>
        </p:spPr>
        <p:txBody>
          <a:bodyPr wrap="square">
            <a:spAutoFit/>
          </a:bodyPr>
          <a:lstStyle/>
          <a:p>
            <a:r>
              <a:rPr lang="en-US" sz="1200" b="0" dirty="0">
                <a:solidFill>
                  <a:srgbClr val="82C6FF"/>
                </a:solidFill>
                <a:effectLst/>
                <a:latin typeface="Courier New" panose="02070309020205020404" pitchFamily="49" charset="0"/>
              </a:rPr>
              <a:t>!</a:t>
            </a:r>
            <a:r>
              <a:rPr lang="en-US" sz="1200" b="0" dirty="0">
                <a:solidFill>
                  <a:srgbClr val="D4D4D4"/>
                </a:solidFill>
                <a:effectLst/>
                <a:latin typeface="Courier New" panose="02070309020205020404" pitchFamily="49" charset="0"/>
              </a:rPr>
              <a:t> pip install datasets transformers</a:t>
            </a:r>
          </a:p>
        </p:txBody>
      </p:sp>
      <p:pic>
        <p:nvPicPr>
          <p:cNvPr id="8" name="Picture 7">
            <a:extLst>
              <a:ext uri="{FF2B5EF4-FFF2-40B4-BE49-F238E27FC236}">
                <a16:creationId xmlns:a16="http://schemas.microsoft.com/office/drawing/2014/main" id="{CD96CFB8-569B-0314-5BF2-9F6BA996A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2998" y="2540565"/>
            <a:ext cx="4737818" cy="2985024"/>
          </a:xfrm>
          <a:prstGeom prst="rect">
            <a:avLst/>
          </a:prstGeom>
        </p:spPr>
      </p:pic>
    </p:spTree>
    <p:extLst>
      <p:ext uri="{BB962C8B-B14F-4D97-AF65-F5344CB8AC3E}">
        <p14:creationId xmlns:p14="http://schemas.microsoft.com/office/powerpoint/2010/main" val="82779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16" presetClass="entr" presetSubtype="2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1E5B-9603-2308-ED6D-930C2E5E5941}"/>
              </a:ext>
            </a:extLst>
          </p:cNvPr>
          <p:cNvSpPr>
            <a:spLocks noGrp="1"/>
          </p:cNvSpPr>
          <p:nvPr>
            <p:ph type="title"/>
          </p:nvPr>
        </p:nvSpPr>
        <p:spPr/>
        <p:txBody>
          <a:bodyPr/>
          <a:lstStyle/>
          <a:p>
            <a:r>
              <a:rPr lang="en-US" dirty="0"/>
              <a:t>How to fine-tune the reader model ?</a:t>
            </a:r>
          </a:p>
        </p:txBody>
      </p:sp>
      <p:sp>
        <p:nvSpPr>
          <p:cNvPr id="3" name="Content Placeholder 2">
            <a:extLst>
              <a:ext uri="{FF2B5EF4-FFF2-40B4-BE49-F238E27FC236}">
                <a16:creationId xmlns:a16="http://schemas.microsoft.com/office/drawing/2014/main" id="{4A411679-1732-9E47-F97B-5AA1BF81C46D}"/>
              </a:ext>
            </a:extLst>
          </p:cNvPr>
          <p:cNvSpPr>
            <a:spLocks noGrp="1"/>
          </p:cNvSpPr>
          <p:nvPr>
            <p:ph sz="quarter" idx="10"/>
          </p:nvPr>
        </p:nvSpPr>
        <p:spPr/>
        <p:txBody>
          <a:bodyPr/>
          <a:lstStyle/>
          <a:p>
            <a:pPr marL="342900" indent="-342900">
              <a:buFont typeface="+mj-lt"/>
              <a:buAutoNum type="arabicPeriod"/>
            </a:pPr>
            <a:r>
              <a:rPr lang="en-US" dirty="0"/>
              <a:t>install the transformers and datasets libraries</a:t>
            </a:r>
          </a:p>
          <a:p>
            <a:pPr marL="342900" indent="-342900">
              <a:buFont typeface="+mj-lt"/>
              <a:buAutoNum type="arabicPeriod"/>
            </a:pPr>
            <a:endParaRPr lang="en-US" dirty="0"/>
          </a:p>
          <a:p>
            <a:pPr marL="342900" indent="-342900">
              <a:buFont typeface="+mj-lt"/>
              <a:buAutoNum type="arabicPeriod"/>
            </a:pPr>
            <a:r>
              <a:rPr lang="en-US" dirty="0"/>
              <a:t>To login to your hugging face account with your read access token.</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 Use </a:t>
            </a:r>
            <a:r>
              <a:rPr lang="en-US" dirty="0" err="1"/>
              <a:t>bert</a:t>
            </a:r>
            <a:r>
              <a:rPr lang="en-US" dirty="0"/>
              <a:t> base uncased pretrained model as our checkpoint</a:t>
            </a:r>
          </a:p>
        </p:txBody>
      </p:sp>
      <p:sp>
        <p:nvSpPr>
          <p:cNvPr id="7" name="TextBox 6">
            <a:extLst>
              <a:ext uri="{FF2B5EF4-FFF2-40B4-BE49-F238E27FC236}">
                <a16:creationId xmlns:a16="http://schemas.microsoft.com/office/drawing/2014/main" id="{4E8EDD28-5B4D-1BBF-D736-557B2A3BC5DF}"/>
              </a:ext>
            </a:extLst>
          </p:cNvPr>
          <p:cNvSpPr txBox="1"/>
          <p:nvPr/>
        </p:nvSpPr>
        <p:spPr>
          <a:xfrm>
            <a:off x="4131565" y="1761280"/>
            <a:ext cx="3501312" cy="276999"/>
          </a:xfrm>
          <a:prstGeom prst="rect">
            <a:avLst/>
          </a:prstGeom>
          <a:solidFill>
            <a:srgbClr val="262626"/>
          </a:solidFill>
        </p:spPr>
        <p:txBody>
          <a:bodyPr wrap="square">
            <a:spAutoFit/>
          </a:bodyPr>
          <a:lstStyle/>
          <a:p>
            <a:r>
              <a:rPr lang="en-US" sz="1200" b="0" dirty="0">
                <a:solidFill>
                  <a:srgbClr val="82C6FF"/>
                </a:solidFill>
                <a:effectLst/>
                <a:latin typeface="Courier New" panose="02070309020205020404" pitchFamily="49" charset="0"/>
              </a:rPr>
              <a:t>!</a:t>
            </a:r>
            <a:r>
              <a:rPr lang="en-US" sz="1200" b="0" dirty="0">
                <a:solidFill>
                  <a:srgbClr val="D4D4D4"/>
                </a:solidFill>
                <a:effectLst/>
                <a:latin typeface="Courier New" panose="02070309020205020404" pitchFamily="49" charset="0"/>
              </a:rPr>
              <a:t> pip install datasets transformers</a:t>
            </a:r>
          </a:p>
        </p:txBody>
      </p:sp>
      <p:pic>
        <p:nvPicPr>
          <p:cNvPr id="8" name="Picture 7">
            <a:extLst>
              <a:ext uri="{FF2B5EF4-FFF2-40B4-BE49-F238E27FC236}">
                <a16:creationId xmlns:a16="http://schemas.microsoft.com/office/drawing/2014/main" id="{CD96CFB8-569B-0314-5BF2-9F6BA996A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2998" y="2540565"/>
            <a:ext cx="4737818" cy="2985024"/>
          </a:xfrm>
          <a:prstGeom prst="rect">
            <a:avLst/>
          </a:prstGeom>
        </p:spPr>
      </p:pic>
      <p:sp>
        <p:nvSpPr>
          <p:cNvPr id="6" name="TextBox 5">
            <a:extLst>
              <a:ext uri="{FF2B5EF4-FFF2-40B4-BE49-F238E27FC236}">
                <a16:creationId xmlns:a16="http://schemas.microsoft.com/office/drawing/2014/main" id="{0EB71992-5D90-C5CF-B280-DEE2A82939F8}"/>
              </a:ext>
            </a:extLst>
          </p:cNvPr>
          <p:cNvSpPr txBox="1"/>
          <p:nvPr/>
        </p:nvSpPr>
        <p:spPr>
          <a:xfrm>
            <a:off x="3205267" y="6210523"/>
            <a:ext cx="4975549" cy="523220"/>
          </a:xfrm>
          <a:prstGeom prst="rect">
            <a:avLst/>
          </a:prstGeom>
          <a:solidFill>
            <a:schemeClr val="tx1">
              <a:lumMod val="85000"/>
              <a:lumOff val="15000"/>
            </a:schemeClr>
          </a:solidFill>
        </p:spPr>
        <p:txBody>
          <a:bodyPr wrap="square">
            <a:spAutoFit/>
          </a:bodyPr>
          <a:lstStyle/>
          <a:p>
            <a:r>
              <a:rPr lang="en-US" sz="1400" b="0" dirty="0" err="1">
                <a:solidFill>
                  <a:srgbClr val="D4D4D4"/>
                </a:solidFill>
                <a:effectLst/>
                <a:latin typeface="Courier New" panose="02070309020205020404" pitchFamily="49" charset="0"/>
              </a:rPr>
              <a:t>model_checkpoint</a:t>
            </a:r>
            <a:r>
              <a:rPr lang="en-US" sz="1400" b="0" dirty="0">
                <a:solidFill>
                  <a:srgbClr val="D4D4D4"/>
                </a:solidFill>
                <a:effectLst/>
                <a:latin typeface="Courier New" panose="02070309020205020404" pitchFamily="49" charset="0"/>
              </a:rPr>
              <a:t> = </a:t>
            </a:r>
            <a:r>
              <a:rPr lang="en-US" sz="1400" b="0" dirty="0">
                <a:solidFill>
                  <a:srgbClr val="CE9178"/>
                </a:solidFill>
                <a:effectLst/>
                <a:latin typeface="Courier New" panose="02070309020205020404" pitchFamily="49" charset="0"/>
              </a:rPr>
              <a:t>"</a:t>
            </a:r>
            <a:r>
              <a:rPr lang="en-US" sz="1400" b="0" dirty="0" err="1">
                <a:solidFill>
                  <a:srgbClr val="CE9178"/>
                </a:solidFill>
                <a:effectLst/>
                <a:latin typeface="Courier New" panose="02070309020205020404" pitchFamily="49" charset="0"/>
              </a:rPr>
              <a:t>distilbert</a:t>
            </a:r>
            <a:r>
              <a:rPr lang="en-US" sz="1400" b="0" dirty="0">
                <a:solidFill>
                  <a:srgbClr val="CE9178"/>
                </a:solidFill>
                <a:effectLst/>
                <a:latin typeface="Courier New" panose="02070309020205020404" pitchFamily="49" charset="0"/>
              </a:rPr>
              <a:t>-base-uncased"</a:t>
            </a:r>
            <a:endParaRPr lang="en-US" sz="1400" b="0" dirty="0">
              <a:solidFill>
                <a:srgbClr val="D4D4D4"/>
              </a:solidFill>
              <a:effectLst/>
              <a:latin typeface="Courier New" panose="02070309020205020404" pitchFamily="49" charset="0"/>
            </a:endParaRPr>
          </a:p>
          <a:p>
            <a:r>
              <a:rPr lang="en-US" sz="1400" b="0" dirty="0" err="1">
                <a:solidFill>
                  <a:srgbClr val="D4D4D4"/>
                </a:solidFill>
                <a:effectLst/>
                <a:latin typeface="Courier New" panose="02070309020205020404" pitchFamily="49" charset="0"/>
              </a:rPr>
              <a:t>batch_size</a:t>
            </a:r>
            <a:r>
              <a:rPr lang="en-US" sz="1400" b="0" dirty="0">
                <a:solidFill>
                  <a:srgbClr val="D4D4D4"/>
                </a:solidFill>
                <a:effectLst/>
                <a:latin typeface="Courier New" panose="02070309020205020404" pitchFamily="49" charset="0"/>
              </a:rPr>
              <a:t> = </a:t>
            </a:r>
            <a:r>
              <a:rPr lang="en-US" sz="1400" b="0" dirty="0">
                <a:solidFill>
                  <a:srgbClr val="B5CEA8"/>
                </a:solidFill>
                <a:effectLst/>
                <a:latin typeface="Courier New" panose="02070309020205020404" pitchFamily="49" charset="0"/>
              </a:rPr>
              <a:t>16</a:t>
            </a:r>
            <a:endParaRPr lang="en-US" sz="14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94161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16" presetClass="entr" presetSubtype="2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1000"/>
                                        <p:tgtEl>
                                          <p:spTgt spid="3">
                                            <p:txEl>
                                              <p:pRg st="12" end="12"/>
                                            </p:txEl>
                                          </p:spTgt>
                                        </p:tgtEl>
                                      </p:cBhvr>
                                    </p:animEffect>
                                    <p:anim calcmode="lin" valueType="num">
                                      <p:cBhvr>
                                        <p:cTn id="2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fade">
                                      <p:cBhvr>
                                        <p:cTn id="41" dur="1000"/>
                                        <p:tgtEl>
                                          <p:spTgt spid="6">
                                            <p:txEl>
                                              <p:pRg st="0" end="0"/>
                                            </p:txEl>
                                          </p:spTgt>
                                        </p:tgtEl>
                                      </p:cBhvr>
                                    </p:animEffect>
                                    <p:anim calcmode="lin" valueType="num">
                                      <p:cBhvr>
                                        <p:cTn id="4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1" end="1"/>
                                            </p:txEl>
                                          </p:spTgt>
                                        </p:tgtEl>
                                        <p:attrNameLst>
                                          <p:attrName>style.visibility</p:attrName>
                                        </p:attrNameLst>
                                      </p:cBhvr>
                                      <p:to>
                                        <p:strVal val="visible"/>
                                      </p:to>
                                    </p:set>
                                    <p:animEffect transition="in" filter="fade">
                                      <p:cBhvr>
                                        <p:cTn id="48" dur="1000"/>
                                        <p:tgtEl>
                                          <p:spTgt spid="6">
                                            <p:txEl>
                                              <p:pRg st="1" end="1"/>
                                            </p:txEl>
                                          </p:spTgt>
                                        </p:tgtEl>
                                      </p:cBhvr>
                                    </p:animEffect>
                                    <p:anim calcmode="lin" valueType="num">
                                      <p:cBhvr>
                                        <p:cTn id="4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E633-677C-DF9D-EAD4-4B05951A367D}"/>
              </a:ext>
            </a:extLst>
          </p:cNvPr>
          <p:cNvSpPr>
            <a:spLocks noGrp="1"/>
          </p:cNvSpPr>
          <p:nvPr>
            <p:ph type="title"/>
          </p:nvPr>
        </p:nvSpPr>
        <p:spPr/>
        <p:txBody>
          <a:bodyPr/>
          <a:lstStyle/>
          <a:p>
            <a:r>
              <a:rPr lang="en-US" dirty="0"/>
              <a:t>How to fine-tune the reader model ?</a:t>
            </a:r>
          </a:p>
        </p:txBody>
      </p:sp>
      <p:sp>
        <p:nvSpPr>
          <p:cNvPr id="3" name="Content Placeholder 2">
            <a:extLst>
              <a:ext uri="{FF2B5EF4-FFF2-40B4-BE49-F238E27FC236}">
                <a16:creationId xmlns:a16="http://schemas.microsoft.com/office/drawing/2014/main" id="{2A30DB1C-8D81-7D70-B8C7-C1A88CFF4A6C}"/>
              </a:ext>
            </a:extLst>
          </p:cNvPr>
          <p:cNvSpPr>
            <a:spLocks noGrp="1"/>
          </p:cNvSpPr>
          <p:nvPr>
            <p:ph sz="quarter" idx="10"/>
          </p:nvPr>
        </p:nvSpPr>
        <p:spPr/>
        <p:txBody>
          <a:bodyPr/>
          <a:lstStyle/>
          <a:p>
            <a:pPr marL="0" indent="0">
              <a:buNone/>
            </a:pPr>
            <a:r>
              <a:rPr lang="en-US" dirty="0"/>
              <a:t>4. Use the hugging face Datasets library to download the data</a:t>
            </a:r>
          </a:p>
          <a:p>
            <a:pPr lvl="1"/>
            <a:r>
              <a:rPr lang="en-US" dirty="0"/>
              <a:t>The datasets object itself is Dataset Dictionary, which contains one key for the training, validation and test set.</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r>
              <a:rPr lang="en-US" dirty="0"/>
              <a:t>The training, validation and test sets all have a column for the context, the question and the answers to those questions</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To access an actual element:</a:t>
            </a:r>
            <a:endParaRPr lang="en-US" dirty="0"/>
          </a:p>
          <a:p>
            <a:pPr marL="0" indent="0">
              <a:buNone/>
            </a:pPr>
            <a:endParaRPr lang="en-US" dirty="0"/>
          </a:p>
        </p:txBody>
      </p:sp>
      <p:sp>
        <p:nvSpPr>
          <p:cNvPr id="5" name="TextBox 4">
            <a:extLst>
              <a:ext uri="{FF2B5EF4-FFF2-40B4-BE49-F238E27FC236}">
                <a16:creationId xmlns:a16="http://schemas.microsoft.com/office/drawing/2014/main" id="{7B2EA961-B214-E384-19A1-862492F7A588}"/>
              </a:ext>
            </a:extLst>
          </p:cNvPr>
          <p:cNvSpPr txBox="1"/>
          <p:nvPr/>
        </p:nvSpPr>
        <p:spPr>
          <a:xfrm>
            <a:off x="1266631" y="4690940"/>
            <a:ext cx="2353647" cy="307777"/>
          </a:xfrm>
          <a:prstGeom prst="rect">
            <a:avLst/>
          </a:prstGeom>
          <a:solidFill>
            <a:srgbClr val="262626"/>
          </a:solidFill>
        </p:spPr>
        <p:txBody>
          <a:bodyPr wrap="square">
            <a:spAutoFit/>
          </a:bodyPr>
          <a:lstStyle/>
          <a:p>
            <a:r>
              <a:rPr lang="en-US" sz="1400" b="0" dirty="0">
                <a:solidFill>
                  <a:srgbClr val="D4D4D4"/>
                </a:solidFill>
                <a:effectLst/>
                <a:latin typeface="Courier New" panose="02070309020205020404" pitchFamily="49" charset="0"/>
              </a:rPr>
              <a:t>datasets[</a:t>
            </a:r>
            <a:r>
              <a:rPr lang="en-US" sz="1400" b="0" dirty="0">
                <a:solidFill>
                  <a:srgbClr val="CE9178"/>
                </a:solidFill>
                <a:effectLst/>
                <a:latin typeface="Courier New" panose="02070309020205020404" pitchFamily="49" charset="0"/>
              </a:rPr>
              <a:t>"train"</a:t>
            </a:r>
            <a:r>
              <a:rPr lang="en-US" sz="1400" b="0" dirty="0">
                <a:solidFill>
                  <a:srgbClr val="D4D4D4"/>
                </a:solidFill>
                <a:effectLst/>
                <a:latin typeface="Courier New" panose="02070309020205020404" pitchFamily="49" charset="0"/>
              </a:rPr>
              <a:t>][</a:t>
            </a:r>
            <a:r>
              <a:rPr lang="en-US" sz="1400" b="0" dirty="0">
                <a:solidFill>
                  <a:srgbClr val="B5CEA8"/>
                </a:solidFill>
                <a:effectLst/>
                <a:latin typeface="Courier New" panose="02070309020205020404" pitchFamily="49" charset="0"/>
              </a:rPr>
              <a:t>0</a:t>
            </a:r>
            <a:r>
              <a:rPr lang="en-US" sz="1400" b="0" dirty="0">
                <a:solidFill>
                  <a:srgbClr val="D4D4D4"/>
                </a:solidFill>
                <a:effectLst/>
                <a:latin typeface="Courier New" panose="02070309020205020404" pitchFamily="49" charset="0"/>
              </a:rPr>
              <a:t>]</a:t>
            </a:r>
          </a:p>
        </p:txBody>
      </p:sp>
      <p:sp>
        <p:nvSpPr>
          <p:cNvPr id="6" name="TextBox 5">
            <a:extLst>
              <a:ext uri="{FF2B5EF4-FFF2-40B4-BE49-F238E27FC236}">
                <a16:creationId xmlns:a16="http://schemas.microsoft.com/office/drawing/2014/main" id="{3E6089C5-8DE3-8DB1-AC78-6BF90B1A7382}"/>
              </a:ext>
            </a:extLst>
          </p:cNvPr>
          <p:cNvSpPr txBox="1"/>
          <p:nvPr/>
        </p:nvSpPr>
        <p:spPr>
          <a:xfrm>
            <a:off x="1081136" y="5072311"/>
            <a:ext cx="10058885" cy="1615827"/>
          </a:xfrm>
          <a:prstGeom prst="rect">
            <a:avLst/>
          </a:prstGeom>
          <a:noFill/>
        </p:spPr>
        <p:txBody>
          <a:bodyPr wrap="square">
            <a:spAutoFit/>
          </a:bodyPr>
          <a:lstStyle/>
          <a:p>
            <a:r>
              <a:rPr lang="en-US" sz="1100" b="0" i="0" dirty="0">
                <a:solidFill>
                  <a:srgbClr val="92D050"/>
                </a:solidFill>
                <a:effectLst/>
                <a:latin typeface="Courier New" panose="02070309020205020404" pitchFamily="49" charset="0"/>
              </a:rPr>
              <a:t>{'answers': {'</a:t>
            </a:r>
            <a:r>
              <a:rPr lang="en-US" sz="1100" b="0" i="0" dirty="0" err="1">
                <a:solidFill>
                  <a:srgbClr val="92D050"/>
                </a:solidFill>
                <a:effectLst/>
                <a:latin typeface="Courier New" panose="02070309020205020404" pitchFamily="49" charset="0"/>
              </a:rPr>
              <a:t>answer_start</a:t>
            </a:r>
            <a:r>
              <a:rPr lang="en-US" sz="1100" b="0" i="0" dirty="0">
                <a:solidFill>
                  <a:srgbClr val="92D050"/>
                </a:solidFill>
                <a:effectLst/>
                <a:latin typeface="Courier New" panose="02070309020205020404" pitchFamily="49" charset="0"/>
              </a:rPr>
              <a:t>': [515], 'text': ['Saint Bernadette Soubirous']}, 'context': 'Architecturally, the school has a Catholic character. Atop the Main Building\'s gold dome is a golden statue of the Virgin Mary. Immediately in front of the Main Building and facing it, is a copper statue of Christ with arms upraised with the legend "Venite Ad Me Omnes". Next to the Main Building is the Basilica of the Sacred Heart. Immediately behind the basilica is the Grotto, a Marian place of prayer and reflection. It is a replica of the grotto at Lourdes, France where the Virgin Mary reputedly appeared to Saint Bernadette Soubirous in 1858. At the end of the main drive (and in a direct line that connects through 3 statues and the Gold Dome), is a simple, modern stone statue of Mary.', 'id': '5733be284776f41900661182', 'question': 'To whom did the Virgin Mary allegedly appear in 1858 in Lourdes France?', 'title': '</a:t>
            </a:r>
            <a:r>
              <a:rPr lang="en-US" sz="1100" b="0" i="0" dirty="0" err="1">
                <a:solidFill>
                  <a:srgbClr val="92D050"/>
                </a:solidFill>
                <a:effectLst/>
                <a:latin typeface="Courier New" panose="02070309020205020404" pitchFamily="49" charset="0"/>
              </a:rPr>
              <a:t>University_of_Notre_Dame</a:t>
            </a:r>
            <a:r>
              <a:rPr lang="en-US" sz="1100" b="0" i="0" dirty="0">
                <a:solidFill>
                  <a:srgbClr val="92D050"/>
                </a:solidFill>
                <a:effectLst/>
                <a:latin typeface="Courier New" panose="02070309020205020404" pitchFamily="49" charset="0"/>
              </a:rPr>
              <a:t>'}</a:t>
            </a:r>
            <a:endParaRPr lang="en-US" sz="1100" dirty="0">
              <a:solidFill>
                <a:srgbClr val="92D050"/>
              </a:solidFill>
            </a:endParaRPr>
          </a:p>
        </p:txBody>
      </p:sp>
      <p:pic>
        <p:nvPicPr>
          <p:cNvPr id="7" name="Picture 6">
            <a:extLst>
              <a:ext uri="{FF2B5EF4-FFF2-40B4-BE49-F238E27FC236}">
                <a16:creationId xmlns:a16="http://schemas.microsoft.com/office/drawing/2014/main" id="{96DF701B-4536-CDED-5D08-E3749419B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5538" y="2075756"/>
            <a:ext cx="4320923" cy="1626320"/>
          </a:xfrm>
          <a:prstGeom prst="rect">
            <a:avLst/>
          </a:prstGeom>
        </p:spPr>
      </p:pic>
    </p:spTree>
    <p:extLst>
      <p:ext uri="{BB962C8B-B14F-4D97-AF65-F5344CB8AC3E}">
        <p14:creationId xmlns:p14="http://schemas.microsoft.com/office/powerpoint/2010/main" val="198892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16" presetClass="entr" presetSubtype="21"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1000"/>
                                        <p:tgtEl>
                                          <p:spTgt spid="3">
                                            <p:txEl>
                                              <p:pRg st="8" end="8"/>
                                            </p:txEl>
                                          </p:spTgt>
                                        </p:tgtEl>
                                      </p:cBhvr>
                                    </p:animEffect>
                                    <p:anim calcmode="lin" valueType="num">
                                      <p:cBhvr>
                                        <p:cTn id="2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anim calcmode="lin" valueType="num">
                                      <p:cBhvr>
                                        <p:cTn id="3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4" presetID="16" presetClass="entr" presetSubtype="21"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1111-E486-2E76-20FF-8820E5C9FD45}"/>
              </a:ext>
            </a:extLst>
          </p:cNvPr>
          <p:cNvSpPr>
            <a:spLocks noGrp="1"/>
          </p:cNvSpPr>
          <p:nvPr>
            <p:ph type="title"/>
          </p:nvPr>
        </p:nvSpPr>
        <p:spPr/>
        <p:txBody>
          <a:bodyPr/>
          <a:lstStyle/>
          <a:p>
            <a:r>
              <a:rPr lang="en-US" dirty="0"/>
              <a:t>Preprocessing the training data</a:t>
            </a:r>
          </a:p>
        </p:txBody>
      </p:sp>
      <p:sp>
        <p:nvSpPr>
          <p:cNvPr id="3" name="Content Placeholder 2">
            <a:extLst>
              <a:ext uri="{FF2B5EF4-FFF2-40B4-BE49-F238E27FC236}">
                <a16:creationId xmlns:a16="http://schemas.microsoft.com/office/drawing/2014/main" id="{8EF6E2C8-CEFE-82F6-74D9-37C9515031C3}"/>
              </a:ext>
            </a:extLst>
          </p:cNvPr>
          <p:cNvSpPr>
            <a:spLocks noGrp="1"/>
          </p:cNvSpPr>
          <p:nvPr>
            <p:ph sz="quarter" idx="10"/>
          </p:nvPr>
        </p:nvSpPr>
        <p:spPr>
          <a:xfrm>
            <a:off x="624421" y="1185223"/>
            <a:ext cx="10231346" cy="5355727"/>
          </a:xfrm>
        </p:spPr>
        <p:txBody>
          <a:bodyPr>
            <a:normAutofit/>
          </a:bodyPr>
          <a:lstStyle/>
          <a:p>
            <a:r>
              <a:rPr lang="en-US" dirty="0"/>
              <a:t>Transformers Tokenizer: which will tokenize the inputs including converting the tokens to their corresponding IDs in the pretrained vocabulary and put it in a format the model expects, as well as generate the other inputs that model requires.</a:t>
            </a:r>
          </a:p>
          <a:p>
            <a:r>
              <a:rPr lang="en-US" dirty="0"/>
              <a:t>Instantiate our tokenizer:</a:t>
            </a:r>
          </a:p>
          <a:p>
            <a:endParaRPr lang="en-US" dirty="0"/>
          </a:p>
          <a:p>
            <a:endParaRPr lang="en-US" dirty="0"/>
          </a:p>
          <a:p>
            <a:endParaRPr lang="en-US" dirty="0"/>
          </a:p>
          <a:p>
            <a:endParaRPr lang="en-US" dirty="0"/>
          </a:p>
          <a:p>
            <a:pPr marL="0" indent="0">
              <a:buNone/>
            </a:pPr>
            <a:endParaRPr lang="en-US" dirty="0"/>
          </a:p>
          <a:p>
            <a:r>
              <a:rPr lang="en-US" dirty="0"/>
              <a:t>Download the vocabulary used when pretraining this specific checkpoint. </a:t>
            </a:r>
          </a:p>
          <a:p>
            <a:r>
              <a:rPr lang="en-US" dirty="0"/>
              <a:t>That vocabulary will be cached</a:t>
            </a:r>
          </a:p>
          <a:p>
            <a:r>
              <a:rPr lang="en-US" dirty="0"/>
              <a:t>Call this tokenizer on two sentences one for the answer, one for the context. </a:t>
            </a:r>
          </a:p>
          <a:p>
            <a:r>
              <a:rPr lang="en-US" i="1" dirty="0">
                <a:solidFill>
                  <a:srgbClr val="00B050"/>
                </a:solidFill>
              </a:rPr>
              <a:t>Note:</a:t>
            </a:r>
            <a:r>
              <a:rPr lang="en-US" dirty="0"/>
              <a:t> that token type id distinguish between question and context. </a:t>
            </a:r>
          </a:p>
          <a:p>
            <a:endParaRPr lang="en-US" dirty="0"/>
          </a:p>
        </p:txBody>
      </p:sp>
      <p:pic>
        <p:nvPicPr>
          <p:cNvPr id="4" name="Picture 3">
            <a:extLst>
              <a:ext uri="{FF2B5EF4-FFF2-40B4-BE49-F238E27FC236}">
                <a16:creationId xmlns:a16="http://schemas.microsoft.com/office/drawing/2014/main" id="{C7F184D9-69EF-206B-1B7E-9F20C346C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662" y="2444269"/>
            <a:ext cx="5936676" cy="1810654"/>
          </a:xfrm>
          <a:prstGeom prst="rect">
            <a:avLst/>
          </a:prstGeom>
        </p:spPr>
      </p:pic>
      <p:pic>
        <p:nvPicPr>
          <p:cNvPr id="5" name="Picture 4">
            <a:extLst>
              <a:ext uri="{FF2B5EF4-FFF2-40B4-BE49-F238E27FC236}">
                <a16:creationId xmlns:a16="http://schemas.microsoft.com/office/drawing/2014/main" id="{7E18971C-08D5-748E-559C-2548F5B31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8955" y="5851023"/>
            <a:ext cx="5614090" cy="865107"/>
          </a:xfrm>
          <a:prstGeom prst="rect">
            <a:avLst/>
          </a:prstGeom>
        </p:spPr>
      </p:pic>
    </p:spTree>
    <p:extLst>
      <p:ext uri="{BB962C8B-B14F-4D97-AF65-F5344CB8AC3E}">
        <p14:creationId xmlns:p14="http://schemas.microsoft.com/office/powerpoint/2010/main" val="76011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16" presetClass="entr" presetSubtype="21"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anim calcmode="lin" valueType="num">
                                      <p:cBhvr>
                                        <p:cTn id="3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1000"/>
                                        <p:tgtEl>
                                          <p:spTgt spid="3">
                                            <p:txEl>
                                              <p:pRg st="9" end="9"/>
                                            </p:txEl>
                                          </p:spTgt>
                                        </p:tgtEl>
                                      </p:cBhvr>
                                    </p:animEffect>
                                    <p:anim calcmode="lin" valueType="num">
                                      <p:cBhvr>
                                        <p:cTn id="3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16" presetClass="entr" presetSubtype="21"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arn(inVertical)">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A822-703C-6558-21AB-52A3C3D48448}"/>
              </a:ext>
            </a:extLst>
          </p:cNvPr>
          <p:cNvSpPr>
            <a:spLocks noGrp="1"/>
          </p:cNvSpPr>
          <p:nvPr>
            <p:ph type="title"/>
          </p:nvPr>
        </p:nvSpPr>
        <p:spPr/>
        <p:txBody>
          <a:bodyPr/>
          <a:lstStyle/>
          <a:p>
            <a:r>
              <a:rPr lang="en-US" dirty="0"/>
              <a:t>How to deal with very long documents?</a:t>
            </a:r>
          </a:p>
        </p:txBody>
      </p:sp>
      <p:sp>
        <p:nvSpPr>
          <p:cNvPr id="3" name="Content Placeholder 2">
            <a:extLst>
              <a:ext uri="{FF2B5EF4-FFF2-40B4-BE49-F238E27FC236}">
                <a16:creationId xmlns:a16="http://schemas.microsoft.com/office/drawing/2014/main" id="{8E5973F0-05BD-E690-645F-53C219BAEB4E}"/>
              </a:ext>
            </a:extLst>
          </p:cNvPr>
          <p:cNvSpPr>
            <a:spLocks noGrp="1"/>
          </p:cNvSpPr>
          <p:nvPr>
            <p:ph sz="quarter" idx="10"/>
          </p:nvPr>
        </p:nvSpPr>
        <p:spPr/>
        <p:txBody>
          <a:bodyPr/>
          <a:lstStyle/>
          <a:p>
            <a:r>
              <a:rPr lang="en-US" dirty="0"/>
              <a:t>Usually truncate them in other tasks, when they are longer than the model maximum sentence length.</a:t>
            </a:r>
          </a:p>
          <a:p>
            <a:r>
              <a:rPr lang="en-US" dirty="0"/>
              <a:t>Removing part of the context might result in losing the answer we are looking for. </a:t>
            </a:r>
          </a:p>
          <a:p>
            <a:r>
              <a:rPr lang="en-US" dirty="0"/>
              <a:t>The standard way to deal with this is to apply a sliding window across the inputs, where each window contains a passage of tokens that fit in the model’s context.</a:t>
            </a:r>
          </a:p>
          <a:p>
            <a:endParaRPr lang="en-US" dirty="0"/>
          </a:p>
        </p:txBody>
      </p:sp>
      <p:pic>
        <p:nvPicPr>
          <p:cNvPr id="4" name="Picture 3" descr="A picture containing text, screenshot, font, number&#10;&#10;Description automatically generated">
            <a:extLst>
              <a:ext uri="{FF2B5EF4-FFF2-40B4-BE49-F238E27FC236}">
                <a16:creationId xmlns:a16="http://schemas.microsoft.com/office/drawing/2014/main" id="{D72BF83B-4E89-865D-4A50-07A7C35B4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843" y="3627719"/>
            <a:ext cx="5526573" cy="2633728"/>
          </a:xfrm>
          <a:prstGeom prst="rect">
            <a:avLst/>
          </a:prstGeom>
        </p:spPr>
      </p:pic>
    </p:spTree>
    <p:extLst>
      <p:ext uri="{BB962C8B-B14F-4D97-AF65-F5344CB8AC3E}">
        <p14:creationId xmlns:p14="http://schemas.microsoft.com/office/powerpoint/2010/main" val="294932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16" presetClass="entr" presetSubtype="21"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7B10-5193-7F10-F844-06FDCD270E0A}"/>
              </a:ext>
            </a:extLst>
          </p:cNvPr>
          <p:cNvSpPr>
            <a:spLocks noGrp="1"/>
          </p:cNvSpPr>
          <p:nvPr>
            <p:ph type="title"/>
          </p:nvPr>
        </p:nvSpPr>
        <p:spPr>
          <a:xfrm>
            <a:off x="838200" y="2610678"/>
            <a:ext cx="10515600" cy="1248444"/>
          </a:xfrm>
        </p:spPr>
        <p:txBody>
          <a:bodyPr>
            <a:normAutofit/>
          </a:bodyPr>
          <a:lstStyle/>
          <a:p>
            <a:r>
              <a:rPr lang="en-US" sz="2800" dirty="0">
                <a:solidFill>
                  <a:schemeClr val="tx1">
                    <a:lumMod val="75000"/>
                    <a:lumOff val="25000"/>
                  </a:schemeClr>
                </a:solidFill>
              </a:rPr>
              <a:t>Fine-tuning a Question-Answering system</a:t>
            </a:r>
          </a:p>
        </p:txBody>
      </p:sp>
      <p:cxnSp>
        <p:nvCxnSpPr>
          <p:cNvPr id="3" name="Straight Connector 2">
            <a:extLst>
              <a:ext uri="{FF2B5EF4-FFF2-40B4-BE49-F238E27FC236}">
                <a16:creationId xmlns:a16="http://schemas.microsoft.com/office/drawing/2014/main" id="{5ECAF7C9-38DD-30B3-CF6C-7EAAFCB39797}"/>
              </a:ext>
            </a:extLst>
          </p:cNvPr>
          <p:cNvCxnSpPr>
            <a:cxnSpLocks/>
          </p:cNvCxnSpPr>
          <p:nvPr/>
        </p:nvCxnSpPr>
        <p:spPr>
          <a:xfrm>
            <a:off x="2897883" y="3478661"/>
            <a:ext cx="6507373" cy="0"/>
          </a:xfrm>
          <a:prstGeom prst="line">
            <a:avLst/>
          </a:prstGeom>
          <a:ln w="28575">
            <a:solidFill>
              <a:srgbClr val="43D0C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06848"/>
      </p:ext>
    </p:extLst>
  </p:cSld>
  <p:clrMapOvr>
    <a:masterClrMapping/>
  </p:clrMapOvr>
  <mc:AlternateContent xmlns:mc="http://schemas.openxmlformats.org/markup-compatibility/2006" xmlns:p14="http://schemas.microsoft.com/office/powerpoint/2010/main">
    <mc:Choice Requires="p14">
      <p:transition spd="slow" p14:dur="2000" advTm="9732"/>
    </mc:Choice>
    <mc:Fallback xmlns="">
      <p:transition spd="slow" advTm="9732"/>
    </mc:Fallback>
  </mc:AlternateContent>
  <p:extLst>
    <p:ext uri="{E180D4A7-C9FB-4DFB-919C-405C955672EB}">
      <p14:showEvtLst xmlns:p14="http://schemas.microsoft.com/office/powerpoint/2010/main">
        <p14:playEvt time="5" objId="5"/>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398E-CEA8-2C3D-C295-0C5C20CDC71D}"/>
              </a:ext>
            </a:extLst>
          </p:cNvPr>
          <p:cNvSpPr>
            <a:spLocks noGrp="1"/>
          </p:cNvSpPr>
          <p:nvPr>
            <p:ph type="title"/>
          </p:nvPr>
        </p:nvSpPr>
        <p:spPr/>
        <p:txBody>
          <a:bodyPr>
            <a:normAutofit/>
          </a:bodyPr>
          <a:lstStyle/>
          <a:p>
            <a:r>
              <a:rPr lang="en-US" sz="2400" dirty="0"/>
              <a:t>Preprocessing the training data: Tokenization </a:t>
            </a:r>
          </a:p>
        </p:txBody>
      </p:sp>
      <p:sp>
        <p:nvSpPr>
          <p:cNvPr id="3" name="Content Placeholder 2">
            <a:extLst>
              <a:ext uri="{FF2B5EF4-FFF2-40B4-BE49-F238E27FC236}">
                <a16:creationId xmlns:a16="http://schemas.microsoft.com/office/drawing/2014/main" id="{B9BD1463-D2CC-EE78-698B-623FA32B6C12}"/>
              </a:ext>
            </a:extLst>
          </p:cNvPr>
          <p:cNvSpPr>
            <a:spLocks noGrp="1"/>
          </p:cNvSpPr>
          <p:nvPr>
            <p:ph sz="quarter" idx="10"/>
          </p:nvPr>
        </p:nvSpPr>
        <p:spPr>
          <a:xfrm>
            <a:off x="623888" y="1332411"/>
            <a:ext cx="10843434" cy="5355727"/>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To  enable the sliding window set </a:t>
            </a:r>
            <a:r>
              <a:rPr lang="en-US" dirty="0" err="1">
                <a:solidFill>
                  <a:srgbClr val="00B050"/>
                </a:solidFill>
              </a:rPr>
              <a:t>return_overflowing_tokens</a:t>
            </a:r>
            <a:r>
              <a:rPr lang="en-US" dirty="0">
                <a:solidFill>
                  <a:srgbClr val="00B050"/>
                </a:solidFill>
              </a:rPr>
              <a:t>=True  </a:t>
            </a:r>
            <a:r>
              <a:rPr lang="en-US" dirty="0"/>
              <a:t>in the tokenizer. </a:t>
            </a:r>
          </a:p>
          <a:p>
            <a:r>
              <a:rPr lang="en-US" dirty="0"/>
              <a:t>The size of the sliding window is controlled by the </a:t>
            </a:r>
            <a:r>
              <a:rPr lang="en-US" dirty="0" err="1">
                <a:solidFill>
                  <a:srgbClr val="00B050"/>
                </a:solidFill>
              </a:rPr>
              <a:t>max_length</a:t>
            </a:r>
            <a:r>
              <a:rPr lang="en-US" dirty="0">
                <a:solidFill>
                  <a:srgbClr val="00B050"/>
                </a:solidFill>
              </a:rPr>
              <a:t> </a:t>
            </a:r>
            <a:r>
              <a:rPr lang="en-US" dirty="0"/>
              <a:t>argument, </a:t>
            </a:r>
          </a:p>
          <a:p>
            <a:r>
              <a:rPr lang="en-US" dirty="0"/>
              <a:t>The size of the stride is controlled by </a:t>
            </a:r>
            <a:r>
              <a:rPr lang="en-US" dirty="0" err="1">
                <a:solidFill>
                  <a:srgbClr val="00B050"/>
                </a:solidFill>
              </a:rPr>
              <a:t>doc_stride</a:t>
            </a:r>
            <a:r>
              <a:rPr lang="en-US" dirty="0"/>
              <a:t>. </a:t>
            </a:r>
          </a:p>
          <a:p>
            <a:r>
              <a:rPr lang="en-US" i="1" dirty="0">
                <a:solidFill>
                  <a:srgbClr val="00B050"/>
                </a:solidFill>
              </a:rPr>
              <a:t>Note:</a:t>
            </a:r>
            <a:r>
              <a:rPr lang="en-US" dirty="0"/>
              <a:t> that we never want to truncate the question, only the context</a:t>
            </a:r>
          </a:p>
          <a:p>
            <a:r>
              <a:rPr lang="en-US" dirty="0"/>
              <a:t>The </a:t>
            </a:r>
            <a:r>
              <a:rPr lang="en-US" dirty="0" err="1">
                <a:solidFill>
                  <a:srgbClr val="00B050"/>
                </a:solidFill>
              </a:rPr>
              <a:t>only_second</a:t>
            </a:r>
            <a:r>
              <a:rPr lang="en-US" dirty="0">
                <a:solidFill>
                  <a:srgbClr val="00B050"/>
                </a:solidFill>
              </a:rPr>
              <a:t> </a:t>
            </a:r>
            <a:r>
              <a:rPr lang="en-US" dirty="0"/>
              <a:t>truncation picked: the tokenizer can automatically return us a list of features capped by a certain maximum length, with the overlap.</a:t>
            </a:r>
          </a:p>
          <a:p>
            <a:r>
              <a:rPr lang="en-US" dirty="0"/>
              <a:t>To find in which of those features the answer actually is:</a:t>
            </a:r>
          </a:p>
          <a:p>
            <a:pPr lvl="1"/>
            <a:r>
              <a:rPr lang="en-US" dirty="0"/>
              <a:t>The models we will use require the start and end positions of these answers in the tokens, so we will also need to map parts of the original context to some tokens.</a:t>
            </a:r>
          </a:p>
          <a:p>
            <a:pPr lvl="1"/>
            <a:r>
              <a:rPr lang="en-US" dirty="0"/>
              <a:t>The tokenizer are using can help us with that by returning an </a:t>
            </a:r>
            <a:r>
              <a:rPr lang="en-US" dirty="0" err="1">
                <a:solidFill>
                  <a:srgbClr val="00B050"/>
                </a:solidFill>
              </a:rPr>
              <a:t>offset_mapping</a:t>
            </a:r>
            <a:r>
              <a:rPr lang="en-US" dirty="0"/>
              <a:t>.</a:t>
            </a:r>
          </a:p>
        </p:txBody>
      </p:sp>
      <p:sp>
        <p:nvSpPr>
          <p:cNvPr id="5" name="TextBox 4">
            <a:extLst>
              <a:ext uri="{FF2B5EF4-FFF2-40B4-BE49-F238E27FC236}">
                <a16:creationId xmlns:a16="http://schemas.microsoft.com/office/drawing/2014/main" id="{75756CDB-69AF-110E-C383-AD76FC5E73D1}"/>
              </a:ext>
            </a:extLst>
          </p:cNvPr>
          <p:cNvSpPr txBox="1"/>
          <p:nvPr/>
        </p:nvSpPr>
        <p:spPr>
          <a:xfrm>
            <a:off x="3874778" y="1613118"/>
            <a:ext cx="4014886" cy="1815882"/>
          </a:xfrm>
          <a:prstGeom prst="rect">
            <a:avLst/>
          </a:prstGeom>
          <a:solidFill>
            <a:schemeClr val="tx1">
              <a:lumMod val="85000"/>
              <a:lumOff val="15000"/>
            </a:schemeClr>
          </a:solidFill>
        </p:spPr>
        <p:txBody>
          <a:bodyPr wrap="square">
            <a:spAutoFit/>
          </a:bodyPr>
          <a:lstStyle/>
          <a:p>
            <a:r>
              <a:rPr lang="en-US" sz="1400" b="0" dirty="0" err="1">
                <a:solidFill>
                  <a:srgbClr val="D4D4D4"/>
                </a:solidFill>
                <a:effectLst/>
                <a:latin typeface="Courier New" panose="02070309020205020404" pitchFamily="49" charset="0"/>
              </a:rPr>
              <a:t>tokenized_example</a:t>
            </a:r>
            <a:r>
              <a:rPr lang="en-US" sz="1400" b="0" dirty="0">
                <a:solidFill>
                  <a:srgbClr val="D4D4D4"/>
                </a:solidFill>
                <a:effectLst/>
                <a:latin typeface="Courier New" panose="02070309020205020404" pitchFamily="49" charset="0"/>
              </a:rPr>
              <a:t> = tokenizer(</a:t>
            </a:r>
          </a:p>
          <a:p>
            <a:r>
              <a:rPr lang="en-US" sz="1400" b="0" dirty="0">
                <a:solidFill>
                  <a:srgbClr val="D4D4D4"/>
                </a:solidFill>
                <a:effectLst/>
                <a:latin typeface="Courier New" panose="02070309020205020404" pitchFamily="49" charset="0"/>
              </a:rPr>
              <a:t>    example[</a:t>
            </a:r>
            <a:r>
              <a:rPr lang="en-US" sz="1400" b="0" dirty="0">
                <a:solidFill>
                  <a:srgbClr val="CE9178"/>
                </a:solidFill>
                <a:effectLst/>
                <a:latin typeface="Courier New" panose="02070309020205020404" pitchFamily="49" charset="0"/>
              </a:rPr>
              <a:t>"question"</a:t>
            </a:r>
            <a:r>
              <a:rPr lang="en-US" sz="1400" b="0" dirty="0">
                <a:solidFill>
                  <a:srgbClr val="D4D4D4"/>
                </a:solidFill>
                <a:effectLst/>
                <a:latin typeface="Courier New" panose="02070309020205020404" pitchFamily="49" charset="0"/>
              </a:rPr>
              <a:t>],</a:t>
            </a:r>
          </a:p>
          <a:p>
            <a:r>
              <a:rPr lang="en-US" sz="1400" b="0" dirty="0">
                <a:solidFill>
                  <a:srgbClr val="D4D4D4"/>
                </a:solidFill>
                <a:effectLst/>
                <a:latin typeface="Courier New" panose="02070309020205020404" pitchFamily="49" charset="0"/>
              </a:rPr>
              <a:t>    example[</a:t>
            </a:r>
            <a:r>
              <a:rPr lang="en-US" sz="1400" b="0" dirty="0">
                <a:solidFill>
                  <a:srgbClr val="CE9178"/>
                </a:solidFill>
                <a:effectLst/>
                <a:latin typeface="Courier New" panose="02070309020205020404" pitchFamily="49" charset="0"/>
              </a:rPr>
              <a:t>"context"</a:t>
            </a:r>
            <a:r>
              <a:rPr lang="en-US" sz="1400" b="0" dirty="0">
                <a:solidFill>
                  <a:srgbClr val="D4D4D4"/>
                </a:solidFill>
                <a:effectLst/>
                <a:latin typeface="Courier New" panose="02070309020205020404" pitchFamily="49" charset="0"/>
              </a:rPr>
              <a:t>],</a:t>
            </a:r>
          </a:p>
          <a:p>
            <a:r>
              <a:rPr lang="en-US" sz="1400" b="0" dirty="0">
                <a:solidFill>
                  <a:srgbClr val="D4D4D4"/>
                </a:solidFill>
                <a:effectLst/>
                <a:latin typeface="Courier New" panose="02070309020205020404" pitchFamily="49" charset="0"/>
              </a:rPr>
              <a:t>    </a:t>
            </a:r>
            <a:r>
              <a:rPr lang="en-US" sz="1400" b="0" dirty="0" err="1">
                <a:solidFill>
                  <a:srgbClr val="D4D4D4"/>
                </a:solidFill>
                <a:effectLst/>
                <a:latin typeface="Courier New" panose="02070309020205020404" pitchFamily="49" charset="0"/>
              </a:rPr>
              <a:t>max_length</a:t>
            </a:r>
            <a:r>
              <a:rPr lang="en-US" sz="1400" b="0" dirty="0">
                <a:solidFill>
                  <a:srgbClr val="D4D4D4"/>
                </a:solidFill>
                <a:effectLst/>
                <a:latin typeface="Courier New" panose="02070309020205020404" pitchFamily="49" charset="0"/>
              </a:rPr>
              <a:t>=</a:t>
            </a:r>
            <a:r>
              <a:rPr lang="en-US" sz="1400" b="0" dirty="0" err="1">
                <a:solidFill>
                  <a:srgbClr val="D4D4D4"/>
                </a:solidFill>
                <a:effectLst/>
                <a:latin typeface="Courier New" panose="02070309020205020404" pitchFamily="49" charset="0"/>
              </a:rPr>
              <a:t>max_length</a:t>
            </a:r>
            <a:r>
              <a:rPr lang="en-US" sz="1400" b="0" dirty="0">
                <a:solidFill>
                  <a:srgbClr val="D4D4D4"/>
                </a:solidFill>
                <a:effectLst/>
                <a:latin typeface="Courier New" panose="02070309020205020404" pitchFamily="49" charset="0"/>
              </a:rPr>
              <a:t>,</a:t>
            </a:r>
          </a:p>
          <a:p>
            <a:r>
              <a:rPr lang="en-US" sz="1400" b="0" dirty="0">
                <a:solidFill>
                  <a:srgbClr val="D4D4D4"/>
                </a:solidFill>
                <a:effectLst/>
                <a:latin typeface="Courier New" panose="02070309020205020404" pitchFamily="49" charset="0"/>
              </a:rPr>
              <a:t>    truncation=</a:t>
            </a:r>
            <a:r>
              <a:rPr lang="en-US" sz="1400" b="0" dirty="0">
                <a:solidFill>
                  <a:srgbClr val="CE9178"/>
                </a:solidFill>
                <a:effectLst/>
                <a:latin typeface="Courier New" panose="02070309020205020404" pitchFamily="49" charset="0"/>
              </a:rPr>
              <a:t>"</a:t>
            </a:r>
            <a:r>
              <a:rPr lang="en-US" sz="1400" b="0" dirty="0" err="1">
                <a:solidFill>
                  <a:srgbClr val="CE9178"/>
                </a:solidFill>
                <a:effectLst/>
                <a:latin typeface="Courier New" panose="02070309020205020404" pitchFamily="49" charset="0"/>
              </a:rPr>
              <a:t>only_second</a:t>
            </a:r>
            <a:r>
              <a:rPr lang="en-US" sz="1400" b="0" dirty="0">
                <a:solidFill>
                  <a:srgbClr val="CE9178"/>
                </a:solidFill>
                <a:effectLst/>
                <a:latin typeface="Courier New" panose="02070309020205020404" pitchFamily="49" charset="0"/>
              </a:rPr>
              <a:t>"</a:t>
            </a:r>
            <a:r>
              <a:rPr lang="en-US" sz="1400" b="0" dirty="0">
                <a:solidFill>
                  <a:srgbClr val="D4D4D4"/>
                </a:solidFill>
                <a:effectLst/>
                <a:latin typeface="Courier New" panose="02070309020205020404" pitchFamily="49" charset="0"/>
              </a:rPr>
              <a:t>,</a:t>
            </a:r>
          </a:p>
          <a:p>
            <a:r>
              <a:rPr lang="en-US" sz="1400" b="0" dirty="0">
                <a:solidFill>
                  <a:srgbClr val="D4D4D4"/>
                </a:solidFill>
                <a:effectLst/>
                <a:latin typeface="Courier New" panose="02070309020205020404" pitchFamily="49" charset="0"/>
              </a:rPr>
              <a:t>    </a:t>
            </a:r>
            <a:r>
              <a:rPr lang="en-US" sz="1400" b="0" dirty="0" err="1">
                <a:solidFill>
                  <a:srgbClr val="D4D4D4"/>
                </a:solidFill>
                <a:effectLst/>
                <a:latin typeface="Courier New" panose="02070309020205020404" pitchFamily="49" charset="0"/>
              </a:rPr>
              <a:t>return_overflowing_tokens</a:t>
            </a:r>
            <a:r>
              <a:rPr lang="en-US" sz="1400" b="0" dirty="0">
                <a:solidFill>
                  <a:srgbClr val="D4D4D4"/>
                </a:solidFill>
                <a:effectLst/>
                <a:latin typeface="Courier New" panose="02070309020205020404" pitchFamily="49" charset="0"/>
              </a:rPr>
              <a:t>=</a:t>
            </a:r>
            <a:r>
              <a:rPr lang="en-US" sz="1400" b="0" dirty="0">
                <a:solidFill>
                  <a:srgbClr val="569CD6"/>
                </a:solidFill>
                <a:effectLst/>
                <a:latin typeface="Courier New" panose="02070309020205020404" pitchFamily="49" charset="0"/>
              </a:rPr>
              <a:t>True</a:t>
            </a:r>
            <a:r>
              <a:rPr lang="en-US" sz="1400" b="0" dirty="0">
                <a:solidFill>
                  <a:srgbClr val="D4D4D4"/>
                </a:solidFill>
                <a:effectLst/>
                <a:latin typeface="Courier New" panose="02070309020205020404" pitchFamily="49" charset="0"/>
              </a:rPr>
              <a:t>,</a:t>
            </a:r>
          </a:p>
          <a:p>
            <a:r>
              <a:rPr lang="en-US" sz="1400" b="0" dirty="0">
                <a:solidFill>
                  <a:srgbClr val="D4D4D4"/>
                </a:solidFill>
                <a:effectLst/>
                <a:latin typeface="Courier New" panose="02070309020205020404" pitchFamily="49" charset="0"/>
              </a:rPr>
              <a:t>    stride=</a:t>
            </a:r>
            <a:r>
              <a:rPr lang="en-US" sz="1400" b="0" dirty="0" err="1">
                <a:solidFill>
                  <a:srgbClr val="D4D4D4"/>
                </a:solidFill>
                <a:effectLst/>
                <a:latin typeface="Courier New" panose="02070309020205020404" pitchFamily="49" charset="0"/>
              </a:rPr>
              <a:t>doc_stride</a:t>
            </a:r>
            <a:endParaRPr lang="en-US" sz="1400" b="0" dirty="0">
              <a:solidFill>
                <a:srgbClr val="D4D4D4"/>
              </a:solidFill>
              <a:effectLst/>
              <a:latin typeface="Courier New" panose="02070309020205020404" pitchFamily="49" charset="0"/>
            </a:endParaRPr>
          </a:p>
          <a:p>
            <a:r>
              <a:rPr lang="en-US" sz="1400" b="0" dirty="0">
                <a:solidFill>
                  <a:srgbClr val="D4D4D4"/>
                </a:solidFill>
                <a:effectLst/>
                <a:latin typeface="Courier New" panose="02070309020205020404" pitchFamily="49" charset="0"/>
              </a:rPr>
              <a:t>)</a:t>
            </a:r>
          </a:p>
        </p:txBody>
      </p:sp>
    </p:spTree>
    <p:extLst>
      <p:ext uri="{BB962C8B-B14F-4D97-AF65-F5344CB8AC3E}">
        <p14:creationId xmlns:p14="http://schemas.microsoft.com/office/powerpoint/2010/main" val="145906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1000"/>
                                        <p:tgtEl>
                                          <p:spTgt spid="5">
                                            <p:txEl>
                                              <p:pRg st="7" end="7"/>
                                            </p:txEl>
                                          </p:spTgt>
                                        </p:tgtEl>
                                      </p:cBhvr>
                                    </p:animEffect>
                                    <p:anim calcmode="lin" valueType="num">
                                      <p:cBhvr>
                                        <p:cTn id="1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1000"/>
                                        <p:tgtEl>
                                          <p:spTgt spid="5">
                                            <p:txEl>
                                              <p:pRg st="2" end="2"/>
                                            </p:txEl>
                                          </p:spTgt>
                                        </p:tgtEl>
                                      </p:cBhvr>
                                    </p:animEffect>
                                    <p:anim calcmode="lin" valueType="num">
                                      <p:cBhvr>
                                        <p:cTn id="2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fade">
                                      <p:cBhvr>
                                        <p:cTn id="46" dur="1000"/>
                                        <p:tgtEl>
                                          <p:spTgt spid="5">
                                            <p:txEl>
                                              <p:pRg st="3" end="3"/>
                                            </p:txEl>
                                          </p:spTgt>
                                        </p:tgtEl>
                                      </p:cBhvr>
                                    </p:animEffect>
                                    <p:anim calcmode="lin" valueType="num">
                                      <p:cBhvr>
                                        <p:cTn id="4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fade">
                                      <p:cBhvr>
                                        <p:cTn id="51" dur="1000"/>
                                        <p:tgtEl>
                                          <p:spTgt spid="5">
                                            <p:txEl>
                                              <p:pRg st="6" end="6"/>
                                            </p:txEl>
                                          </p:spTgt>
                                        </p:tgtEl>
                                      </p:cBhvr>
                                    </p:animEffect>
                                    <p:anim calcmode="lin" valueType="num">
                                      <p:cBhvr>
                                        <p:cTn id="5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5">
                                            <p:txEl>
                                              <p:pRg st="4" end="4"/>
                                            </p:txEl>
                                          </p:spTgt>
                                        </p:tgtEl>
                                        <p:attrNameLst>
                                          <p:attrName>style.visibility</p:attrName>
                                        </p:attrNameLst>
                                      </p:cBhvr>
                                      <p:to>
                                        <p:strVal val="visible"/>
                                      </p:to>
                                    </p:set>
                                    <p:animEffect transition="in" filter="fade">
                                      <p:cBhvr>
                                        <p:cTn id="70" dur="1000"/>
                                        <p:tgtEl>
                                          <p:spTgt spid="5">
                                            <p:txEl>
                                              <p:pRg st="4" end="4"/>
                                            </p:txEl>
                                          </p:spTgt>
                                        </p:tgtEl>
                                      </p:cBhvr>
                                    </p:animEffect>
                                    <p:anim calcmode="lin" valueType="num">
                                      <p:cBhvr>
                                        <p:cTn id="71"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Effect transition="in" filter="fade">
                                      <p:cBhvr>
                                        <p:cTn id="91" dur="1000"/>
                                        <p:tgtEl>
                                          <p:spTgt spid="3">
                                            <p:txEl>
                                              <p:pRg st="13" end="13"/>
                                            </p:txEl>
                                          </p:spTgt>
                                        </p:tgtEl>
                                      </p:cBhvr>
                                    </p:animEffect>
                                    <p:anim calcmode="lin" valueType="num">
                                      <p:cBhvr>
                                        <p:cTn id="9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Effect transition="in" filter="fade">
                                      <p:cBhvr>
                                        <p:cTn id="98" dur="1000"/>
                                        <p:tgtEl>
                                          <p:spTgt spid="3">
                                            <p:txEl>
                                              <p:pRg st="14" end="14"/>
                                            </p:txEl>
                                          </p:spTgt>
                                        </p:tgtEl>
                                      </p:cBhvr>
                                    </p:animEffect>
                                    <p:anim calcmode="lin" valueType="num">
                                      <p:cBhvr>
                                        <p:cTn id="9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0E65-D841-C6C5-04D9-63B074F7C08D}"/>
              </a:ext>
            </a:extLst>
          </p:cNvPr>
          <p:cNvSpPr>
            <a:spLocks noGrp="1"/>
          </p:cNvSpPr>
          <p:nvPr>
            <p:ph type="title"/>
          </p:nvPr>
        </p:nvSpPr>
        <p:spPr/>
        <p:txBody>
          <a:bodyPr>
            <a:normAutofit/>
          </a:bodyPr>
          <a:lstStyle/>
          <a:p>
            <a:r>
              <a:rPr lang="en-US" sz="2400" dirty="0"/>
              <a:t>Preprocessing the training data: Tokenization </a:t>
            </a:r>
          </a:p>
        </p:txBody>
      </p:sp>
      <p:sp>
        <p:nvSpPr>
          <p:cNvPr id="3" name="Content Placeholder 2">
            <a:extLst>
              <a:ext uri="{FF2B5EF4-FFF2-40B4-BE49-F238E27FC236}">
                <a16:creationId xmlns:a16="http://schemas.microsoft.com/office/drawing/2014/main" id="{C5267C43-44FC-4094-7809-50A62223FE2C}"/>
              </a:ext>
            </a:extLst>
          </p:cNvPr>
          <p:cNvSpPr>
            <a:spLocks noGrp="1"/>
          </p:cNvSpPr>
          <p:nvPr>
            <p:ph sz="quarter" idx="10"/>
          </p:nvPr>
        </p:nvSpPr>
        <p:spPr>
          <a:xfrm>
            <a:off x="623887" y="1332411"/>
            <a:ext cx="10787451" cy="5355727"/>
          </a:xfrm>
        </p:spPr>
        <p:txBody>
          <a:bodyPr/>
          <a:lstStyle/>
          <a:p>
            <a:r>
              <a:rPr lang="en-US" dirty="0"/>
              <a:t>for each index of our input IDS, the corresponding start and end character in the original text that gave our token.</a:t>
            </a:r>
          </a:p>
          <a:p>
            <a:r>
              <a:rPr lang="en-US" dirty="0"/>
              <a:t>The very first token ([CLS]) has (0, 0) because it doesn't correspond to any part of the question/ answer.</a:t>
            </a:r>
          </a:p>
        </p:txBody>
      </p:sp>
      <p:pic>
        <p:nvPicPr>
          <p:cNvPr id="4" name="Picture 3">
            <a:extLst>
              <a:ext uri="{FF2B5EF4-FFF2-40B4-BE49-F238E27FC236}">
                <a16:creationId xmlns:a16="http://schemas.microsoft.com/office/drawing/2014/main" id="{EC6329E7-D300-9B38-A656-90517AD85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340" y="4050976"/>
            <a:ext cx="3734660" cy="2186849"/>
          </a:xfrm>
          <a:prstGeom prst="rect">
            <a:avLst/>
          </a:prstGeom>
        </p:spPr>
      </p:pic>
      <p:sp>
        <p:nvSpPr>
          <p:cNvPr id="6" name="Rectangle 5">
            <a:extLst>
              <a:ext uri="{FF2B5EF4-FFF2-40B4-BE49-F238E27FC236}">
                <a16:creationId xmlns:a16="http://schemas.microsoft.com/office/drawing/2014/main" id="{947EB468-E3FC-D277-A6A1-1BB52B155D9F}"/>
              </a:ext>
            </a:extLst>
          </p:cNvPr>
          <p:cNvSpPr/>
          <p:nvPr/>
        </p:nvSpPr>
        <p:spPr>
          <a:xfrm>
            <a:off x="2481941" y="4497355"/>
            <a:ext cx="475862" cy="17728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71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0E65-D841-C6C5-04D9-63B074F7C08D}"/>
              </a:ext>
            </a:extLst>
          </p:cNvPr>
          <p:cNvSpPr>
            <a:spLocks noGrp="1"/>
          </p:cNvSpPr>
          <p:nvPr>
            <p:ph type="title"/>
          </p:nvPr>
        </p:nvSpPr>
        <p:spPr/>
        <p:txBody>
          <a:bodyPr>
            <a:normAutofit/>
          </a:bodyPr>
          <a:lstStyle/>
          <a:p>
            <a:r>
              <a:rPr lang="en-US" sz="2400" dirty="0"/>
              <a:t>Preprocessing the training data: Tokenization </a:t>
            </a:r>
          </a:p>
        </p:txBody>
      </p:sp>
      <p:sp>
        <p:nvSpPr>
          <p:cNvPr id="3" name="Content Placeholder 2">
            <a:extLst>
              <a:ext uri="{FF2B5EF4-FFF2-40B4-BE49-F238E27FC236}">
                <a16:creationId xmlns:a16="http://schemas.microsoft.com/office/drawing/2014/main" id="{C5267C43-44FC-4094-7809-50A62223FE2C}"/>
              </a:ext>
            </a:extLst>
          </p:cNvPr>
          <p:cNvSpPr>
            <a:spLocks noGrp="1"/>
          </p:cNvSpPr>
          <p:nvPr>
            <p:ph sz="quarter" idx="10"/>
          </p:nvPr>
        </p:nvSpPr>
        <p:spPr>
          <a:xfrm>
            <a:off x="623887" y="1332411"/>
            <a:ext cx="10787451" cy="5355727"/>
          </a:xfrm>
        </p:spPr>
        <p:txBody>
          <a:bodyPr/>
          <a:lstStyle/>
          <a:p>
            <a:r>
              <a:rPr lang="en-US" dirty="0"/>
              <a:t>for each index of our input IDS, the corresponding start and end character in the original text that gave our token.</a:t>
            </a:r>
          </a:p>
          <a:p>
            <a:r>
              <a:rPr lang="en-US" dirty="0"/>
              <a:t>The very first token ([CLS]) has (0, 0) because it doesn't correspond to any part of the question/ answer.</a:t>
            </a:r>
          </a:p>
          <a:p>
            <a:r>
              <a:rPr lang="en-US" dirty="0"/>
              <a:t>The second token is the same as the characters 0 to 7 of the question.</a:t>
            </a:r>
          </a:p>
          <a:p>
            <a:r>
              <a:rPr lang="en-US" dirty="0"/>
              <a:t>To account for the special case where the model expects padding on the left (in which case we switch the order of the question and the context) </a:t>
            </a:r>
          </a:p>
        </p:txBody>
      </p:sp>
      <p:pic>
        <p:nvPicPr>
          <p:cNvPr id="4" name="Picture 3">
            <a:extLst>
              <a:ext uri="{FF2B5EF4-FFF2-40B4-BE49-F238E27FC236}">
                <a16:creationId xmlns:a16="http://schemas.microsoft.com/office/drawing/2014/main" id="{EC6329E7-D300-9B38-A656-90517AD85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340" y="4050976"/>
            <a:ext cx="3734660" cy="2186849"/>
          </a:xfrm>
          <a:prstGeom prst="rect">
            <a:avLst/>
          </a:prstGeom>
        </p:spPr>
      </p:pic>
      <p:sp>
        <p:nvSpPr>
          <p:cNvPr id="6" name="Rectangle 5">
            <a:extLst>
              <a:ext uri="{FF2B5EF4-FFF2-40B4-BE49-F238E27FC236}">
                <a16:creationId xmlns:a16="http://schemas.microsoft.com/office/drawing/2014/main" id="{291880EB-64FB-D364-EE70-D9786EF540F7}"/>
              </a:ext>
            </a:extLst>
          </p:cNvPr>
          <p:cNvSpPr/>
          <p:nvPr/>
        </p:nvSpPr>
        <p:spPr>
          <a:xfrm>
            <a:off x="2481941" y="4674641"/>
            <a:ext cx="475862" cy="17728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8E2E3D9-690A-A8F4-E37D-DD5C212A5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591" y="4921273"/>
            <a:ext cx="3734661" cy="446253"/>
          </a:xfrm>
          <a:prstGeom prst="rect">
            <a:avLst/>
          </a:prstGeom>
        </p:spPr>
      </p:pic>
    </p:spTree>
    <p:extLst>
      <p:ext uri="{BB962C8B-B14F-4D97-AF65-F5344CB8AC3E}">
        <p14:creationId xmlns:p14="http://schemas.microsoft.com/office/powerpoint/2010/main" val="198617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FE4E-2776-9BA3-9958-95023D82FCAA}"/>
              </a:ext>
            </a:extLst>
          </p:cNvPr>
          <p:cNvSpPr>
            <a:spLocks noGrp="1"/>
          </p:cNvSpPr>
          <p:nvPr>
            <p:ph type="title"/>
          </p:nvPr>
        </p:nvSpPr>
        <p:spPr/>
        <p:txBody>
          <a:bodyPr/>
          <a:lstStyle/>
          <a:p>
            <a:r>
              <a:rPr lang="en-US" sz="2800" dirty="0"/>
              <a:t>Preprocessing the training data: Tokenization </a:t>
            </a:r>
            <a:endParaRPr lang="en-US" dirty="0"/>
          </a:p>
        </p:txBody>
      </p:sp>
      <p:sp>
        <p:nvSpPr>
          <p:cNvPr id="3" name="Content Placeholder 2">
            <a:extLst>
              <a:ext uri="{FF2B5EF4-FFF2-40B4-BE49-F238E27FC236}">
                <a16:creationId xmlns:a16="http://schemas.microsoft.com/office/drawing/2014/main" id="{DBB5D7DA-16C3-91AB-977E-0F5428E7C192}"/>
              </a:ext>
            </a:extLst>
          </p:cNvPr>
          <p:cNvSpPr>
            <a:spLocks noGrp="1"/>
          </p:cNvSpPr>
          <p:nvPr>
            <p:ph sz="quarter" idx="10"/>
          </p:nvPr>
        </p:nvSpPr>
        <p:spPr>
          <a:xfrm>
            <a:off x="624421" y="1332411"/>
            <a:ext cx="10231346" cy="5355727"/>
          </a:xfrm>
        </p:spPr>
        <p:txBody>
          <a:bodyPr>
            <a:normAutofit/>
          </a:bodyPr>
          <a:lstStyle/>
          <a:p>
            <a:r>
              <a:rPr lang="en-US" dirty="0"/>
              <a:t>Apply this function on all the sentences (or pairs of sentences) in our dataset: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Apply the function on all the elements of all the splits in dataset, so our training, validation and testing data will be preprocessed in one single command.</a:t>
            </a:r>
          </a:p>
          <a:p>
            <a:r>
              <a:rPr lang="en-US" dirty="0"/>
              <a:t>Since our preprocessing changes the number of samples, needing to remove the old columns when applying it.</a:t>
            </a:r>
          </a:p>
          <a:p>
            <a:r>
              <a:rPr lang="en-US" dirty="0"/>
              <a:t>Note that we passed </a:t>
            </a:r>
            <a:r>
              <a:rPr lang="en-US" dirty="0">
                <a:solidFill>
                  <a:srgbClr val="00B050"/>
                </a:solidFill>
              </a:rPr>
              <a:t>batched=True </a:t>
            </a:r>
            <a:r>
              <a:rPr lang="en-US" dirty="0"/>
              <a:t>to encode the texts by batches together.</a:t>
            </a:r>
          </a:p>
          <a:p>
            <a:r>
              <a:rPr lang="en-US" dirty="0"/>
              <a:t>This is to leverage the full benefit of the fast tokenizer we loaded earlier, which will use multi-threading to treat the texts in a batch concurrently.</a:t>
            </a:r>
          </a:p>
        </p:txBody>
      </p:sp>
      <p:pic>
        <p:nvPicPr>
          <p:cNvPr id="4" name="Picture 3">
            <a:extLst>
              <a:ext uri="{FF2B5EF4-FFF2-40B4-BE49-F238E27FC236}">
                <a16:creationId xmlns:a16="http://schemas.microsoft.com/office/drawing/2014/main" id="{40C37C33-0F51-FBC7-2BBF-EA8A6F8CA0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0215" y="2421292"/>
            <a:ext cx="7524012" cy="727789"/>
          </a:xfrm>
          <a:prstGeom prst="rect">
            <a:avLst/>
          </a:prstGeom>
        </p:spPr>
      </p:pic>
    </p:spTree>
    <p:extLst>
      <p:ext uri="{BB962C8B-B14F-4D97-AF65-F5344CB8AC3E}">
        <p14:creationId xmlns:p14="http://schemas.microsoft.com/office/powerpoint/2010/main" val="399378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1000"/>
                                        <p:tgtEl>
                                          <p:spTgt spid="3">
                                            <p:txEl>
                                              <p:pRg st="8" end="8"/>
                                            </p:txEl>
                                          </p:spTgt>
                                        </p:tgtEl>
                                      </p:cBhvr>
                                    </p:animEffect>
                                    <p:anim calcmode="lin" valueType="num">
                                      <p:cBhvr>
                                        <p:cTn id="2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anim calcmode="lin" valueType="num">
                                      <p:cBhvr>
                                        <p:cTn id="3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1000"/>
                                        <p:tgtEl>
                                          <p:spTgt spid="3">
                                            <p:txEl>
                                              <p:pRg st="10" end="10"/>
                                            </p:txEl>
                                          </p:spTgt>
                                        </p:tgtEl>
                                      </p:cBhvr>
                                    </p:animEffect>
                                    <p:anim calcmode="lin" valueType="num">
                                      <p:cBhvr>
                                        <p:cTn id="3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9F42-6B33-D37A-8927-24F0AA0FCDEB}"/>
              </a:ext>
            </a:extLst>
          </p:cNvPr>
          <p:cNvSpPr>
            <a:spLocks noGrp="1"/>
          </p:cNvSpPr>
          <p:nvPr>
            <p:ph type="title"/>
          </p:nvPr>
        </p:nvSpPr>
        <p:spPr/>
        <p:txBody>
          <a:bodyPr/>
          <a:lstStyle/>
          <a:p>
            <a:r>
              <a:rPr lang="en-US" dirty="0"/>
              <a:t>Train Reader</a:t>
            </a:r>
          </a:p>
        </p:txBody>
      </p:sp>
      <p:sp>
        <p:nvSpPr>
          <p:cNvPr id="3" name="Content Placeholder 2">
            <a:extLst>
              <a:ext uri="{FF2B5EF4-FFF2-40B4-BE49-F238E27FC236}">
                <a16:creationId xmlns:a16="http://schemas.microsoft.com/office/drawing/2014/main" id="{23B8C742-B8D6-3BDB-E400-9FCAF104C2EB}"/>
              </a:ext>
            </a:extLst>
          </p:cNvPr>
          <p:cNvSpPr>
            <a:spLocks noGrp="1"/>
          </p:cNvSpPr>
          <p:nvPr>
            <p:ph sz="quarter" idx="10"/>
          </p:nvPr>
        </p:nvSpPr>
        <p:spPr>
          <a:xfrm>
            <a:off x="623888" y="1332411"/>
            <a:ext cx="10834104" cy="5355727"/>
          </a:xfrm>
        </p:spPr>
        <p:txBody>
          <a:bodyPr/>
          <a:lstStyle/>
          <a:p>
            <a:pPr marL="0" indent="0">
              <a:buNone/>
            </a:pPr>
            <a:r>
              <a:rPr lang="en-US" dirty="0"/>
              <a:t>1. Download the pretrained model and fine-tune it:</a:t>
            </a:r>
          </a:p>
          <a:p>
            <a:endParaRPr lang="en-US" dirty="0"/>
          </a:p>
          <a:p>
            <a:endParaRPr lang="en-US" dirty="0"/>
          </a:p>
          <a:p>
            <a:endParaRPr lang="en-US" dirty="0"/>
          </a:p>
          <a:p>
            <a:endParaRPr lang="en-US" dirty="0"/>
          </a:p>
          <a:p>
            <a:endParaRPr lang="en-US" dirty="0"/>
          </a:p>
          <a:p>
            <a:endParaRPr lang="en-US" dirty="0"/>
          </a:p>
          <a:p>
            <a:r>
              <a:rPr lang="en-US" dirty="0"/>
              <a:t>The warning is telling us we are throwing away some weights (the vocabulary transform and vocabulary  layer norm layers) and randomly initializing some other (the pre classifier and classifier layers). </a:t>
            </a:r>
          </a:p>
          <a:p>
            <a:r>
              <a:rPr lang="en-US" dirty="0"/>
              <a:t>This is absolutely normal in this case, because we are removing the head used to pretrain the model on a masked language modeling objective and replacing it with a new head for which we don't have pretrained weights, so the library warns us we should fine-tune this model before using it for inference, which is exactly what we are going to do.</a:t>
            </a:r>
          </a:p>
        </p:txBody>
      </p:sp>
      <p:pic>
        <p:nvPicPr>
          <p:cNvPr id="4" name="Picture 3">
            <a:extLst>
              <a:ext uri="{FF2B5EF4-FFF2-40B4-BE49-F238E27FC236}">
                <a16:creationId xmlns:a16="http://schemas.microsoft.com/office/drawing/2014/main" id="{4A535507-211E-B9BA-46CD-2CC71424F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78" y="1903446"/>
            <a:ext cx="9865286" cy="1847512"/>
          </a:xfrm>
          <a:prstGeom prst="rect">
            <a:avLst/>
          </a:prstGeom>
        </p:spPr>
      </p:pic>
    </p:spTree>
    <p:extLst>
      <p:ext uri="{BB962C8B-B14F-4D97-AF65-F5344CB8AC3E}">
        <p14:creationId xmlns:p14="http://schemas.microsoft.com/office/powerpoint/2010/main" val="251980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1000"/>
                                        <p:tgtEl>
                                          <p:spTgt spid="3">
                                            <p:txEl>
                                              <p:pRg st="8" end="8"/>
                                            </p:txEl>
                                          </p:spTgt>
                                        </p:tgtEl>
                                      </p:cBhvr>
                                    </p:animEffect>
                                    <p:anim calcmode="lin" valueType="num">
                                      <p:cBhvr>
                                        <p:cTn id="2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8797-7752-5F1E-A1B9-40BF7F08EC5D}"/>
              </a:ext>
            </a:extLst>
          </p:cNvPr>
          <p:cNvSpPr>
            <a:spLocks noGrp="1"/>
          </p:cNvSpPr>
          <p:nvPr>
            <p:ph type="title"/>
          </p:nvPr>
        </p:nvSpPr>
        <p:spPr/>
        <p:txBody>
          <a:bodyPr/>
          <a:lstStyle/>
          <a:p>
            <a:r>
              <a:rPr lang="en-US" dirty="0"/>
              <a:t>Train Reader</a:t>
            </a:r>
          </a:p>
        </p:txBody>
      </p:sp>
      <p:sp>
        <p:nvSpPr>
          <p:cNvPr id="3" name="Content Placeholder 2">
            <a:extLst>
              <a:ext uri="{FF2B5EF4-FFF2-40B4-BE49-F238E27FC236}">
                <a16:creationId xmlns:a16="http://schemas.microsoft.com/office/drawing/2014/main" id="{43DF760D-0F5A-92D5-2B35-06C230A3404A}"/>
              </a:ext>
            </a:extLst>
          </p:cNvPr>
          <p:cNvSpPr>
            <a:spLocks noGrp="1"/>
          </p:cNvSpPr>
          <p:nvPr>
            <p:ph sz="quarter" idx="10"/>
          </p:nvPr>
        </p:nvSpPr>
        <p:spPr/>
        <p:txBody>
          <a:bodyPr/>
          <a:lstStyle/>
          <a:p>
            <a:endParaRPr lang="en-US" dirty="0"/>
          </a:p>
          <a:p>
            <a:endParaRPr lang="en-US" dirty="0"/>
          </a:p>
          <a:p>
            <a:endParaRPr lang="en-US" dirty="0"/>
          </a:p>
          <a:p>
            <a:endParaRPr lang="en-US" dirty="0"/>
          </a:p>
          <a:p>
            <a:endParaRPr lang="en-US" dirty="0"/>
          </a:p>
          <a:p>
            <a:pPr marL="0" indent="0">
              <a:buNone/>
            </a:pPr>
            <a:endParaRPr lang="en-US" dirty="0"/>
          </a:p>
          <a:p>
            <a:r>
              <a:rPr lang="en-US" dirty="0"/>
              <a:t>If you want to save your model locally in a name that is different than the name of the repository it will be pushed, or if you want to push your model under an organization and not your name space, use the </a:t>
            </a:r>
            <a:r>
              <a:rPr lang="en-US" dirty="0" err="1">
                <a:solidFill>
                  <a:srgbClr val="00B050"/>
                </a:solidFill>
              </a:rPr>
              <a:t>hub_model_id</a:t>
            </a:r>
            <a:r>
              <a:rPr lang="en-US" dirty="0">
                <a:solidFill>
                  <a:srgbClr val="00B050"/>
                </a:solidFill>
              </a:rPr>
              <a:t> </a:t>
            </a:r>
            <a:r>
              <a:rPr lang="en-US" dirty="0"/>
              <a:t>argument to set the repo name .</a:t>
            </a:r>
          </a:p>
          <a:p>
            <a:pPr marL="0" indent="0">
              <a:buNone/>
            </a:pPr>
            <a:r>
              <a:rPr lang="en-US" dirty="0"/>
              <a:t>2. Data collator that will batch our processed examples together:</a:t>
            </a:r>
          </a:p>
        </p:txBody>
      </p:sp>
      <p:sp>
        <p:nvSpPr>
          <p:cNvPr id="5" name="TextBox 4">
            <a:extLst>
              <a:ext uri="{FF2B5EF4-FFF2-40B4-BE49-F238E27FC236}">
                <a16:creationId xmlns:a16="http://schemas.microsoft.com/office/drawing/2014/main" id="{E51D797A-DA82-2266-C92A-575F95EB7874}"/>
              </a:ext>
            </a:extLst>
          </p:cNvPr>
          <p:cNvSpPr txBox="1"/>
          <p:nvPr/>
        </p:nvSpPr>
        <p:spPr>
          <a:xfrm>
            <a:off x="3247121" y="1061425"/>
            <a:ext cx="4984879" cy="2462213"/>
          </a:xfrm>
          <a:prstGeom prst="rect">
            <a:avLst/>
          </a:prstGeom>
          <a:solidFill>
            <a:schemeClr val="tx1">
              <a:lumMod val="85000"/>
              <a:lumOff val="15000"/>
            </a:schemeClr>
          </a:solidFill>
        </p:spPr>
        <p:txBody>
          <a:bodyPr wrap="square">
            <a:spAutoFit/>
          </a:bodyPr>
          <a:lstStyle/>
          <a:p>
            <a:r>
              <a:rPr lang="en-US" sz="1400" b="0" dirty="0" err="1">
                <a:solidFill>
                  <a:srgbClr val="D4D4D4"/>
                </a:solidFill>
                <a:effectLst/>
                <a:latin typeface="Courier New" panose="02070309020205020404" pitchFamily="49" charset="0"/>
              </a:rPr>
              <a:t>model_name</a:t>
            </a:r>
            <a:r>
              <a:rPr lang="en-US" sz="1400" b="0" dirty="0">
                <a:solidFill>
                  <a:srgbClr val="D4D4D4"/>
                </a:solidFill>
                <a:effectLst/>
                <a:latin typeface="Courier New" panose="02070309020205020404" pitchFamily="49" charset="0"/>
              </a:rPr>
              <a:t> = </a:t>
            </a:r>
            <a:r>
              <a:rPr lang="en-US" sz="1400" b="0" dirty="0" err="1">
                <a:solidFill>
                  <a:srgbClr val="D4D4D4"/>
                </a:solidFill>
                <a:effectLst/>
                <a:latin typeface="Courier New" panose="02070309020205020404" pitchFamily="49" charset="0"/>
              </a:rPr>
              <a:t>model_checkpoint.split</a:t>
            </a:r>
            <a:r>
              <a:rPr lang="en-US" sz="1400" b="0" dirty="0">
                <a:solidFill>
                  <a:srgbClr val="D4D4D4"/>
                </a:solidFill>
                <a:effectLst/>
                <a:latin typeface="Courier New" panose="02070309020205020404" pitchFamily="49" charset="0"/>
              </a:rPr>
              <a:t>(</a:t>
            </a:r>
            <a:r>
              <a:rPr lang="en-US" sz="1400" b="0" dirty="0">
                <a:solidFill>
                  <a:srgbClr val="CE9178"/>
                </a:solidFill>
                <a:effectLst/>
                <a:latin typeface="Courier New" panose="02070309020205020404" pitchFamily="49" charset="0"/>
              </a:rPr>
              <a:t>"/"</a:t>
            </a:r>
            <a:r>
              <a:rPr lang="en-US" sz="1400" b="0" dirty="0">
                <a:solidFill>
                  <a:srgbClr val="D4D4D4"/>
                </a:solidFill>
                <a:effectLst/>
                <a:latin typeface="Courier New" panose="02070309020205020404" pitchFamily="49" charset="0"/>
              </a:rPr>
              <a:t>)[-</a:t>
            </a:r>
            <a:r>
              <a:rPr lang="en-US" sz="1400" b="0" dirty="0">
                <a:solidFill>
                  <a:srgbClr val="B5CEA8"/>
                </a:solidFill>
                <a:effectLst/>
                <a:latin typeface="Courier New" panose="02070309020205020404" pitchFamily="49" charset="0"/>
              </a:rPr>
              <a:t>1</a:t>
            </a:r>
            <a:r>
              <a:rPr lang="en-US" sz="1400" b="0" dirty="0">
                <a:solidFill>
                  <a:srgbClr val="D4D4D4"/>
                </a:solidFill>
                <a:effectLst/>
                <a:latin typeface="Courier New" panose="02070309020205020404" pitchFamily="49" charset="0"/>
              </a:rPr>
              <a:t>]</a:t>
            </a:r>
          </a:p>
          <a:p>
            <a:r>
              <a:rPr lang="en-US" sz="1400" b="0" dirty="0" err="1">
                <a:solidFill>
                  <a:srgbClr val="D4D4D4"/>
                </a:solidFill>
                <a:effectLst/>
                <a:latin typeface="Courier New" panose="02070309020205020404" pitchFamily="49" charset="0"/>
              </a:rPr>
              <a:t>args</a:t>
            </a:r>
            <a:r>
              <a:rPr lang="en-US" sz="1400" b="0" dirty="0">
                <a:solidFill>
                  <a:srgbClr val="D4D4D4"/>
                </a:solidFill>
                <a:effectLst/>
                <a:latin typeface="Courier New" panose="02070309020205020404" pitchFamily="49" charset="0"/>
              </a:rPr>
              <a:t> = </a:t>
            </a:r>
            <a:r>
              <a:rPr lang="en-US" sz="1400" b="0" dirty="0" err="1">
                <a:solidFill>
                  <a:srgbClr val="D4D4D4"/>
                </a:solidFill>
                <a:effectLst/>
                <a:latin typeface="Courier New" panose="02070309020205020404" pitchFamily="49" charset="0"/>
              </a:rPr>
              <a:t>TrainingArguments</a:t>
            </a:r>
            <a:r>
              <a:rPr lang="en-US" sz="1400" b="0" dirty="0">
                <a:solidFill>
                  <a:srgbClr val="D4D4D4"/>
                </a:solidFill>
                <a:effectLst/>
                <a:latin typeface="Courier New" panose="02070309020205020404" pitchFamily="49" charset="0"/>
              </a:rPr>
              <a:t>(</a:t>
            </a:r>
          </a:p>
          <a:p>
            <a:r>
              <a:rPr lang="en-US" sz="1400" b="0" dirty="0">
                <a:solidFill>
                  <a:srgbClr val="D4D4D4"/>
                </a:solidFill>
                <a:effectLst/>
                <a:latin typeface="Courier New" panose="02070309020205020404" pitchFamily="49" charset="0"/>
              </a:rPr>
              <a:t>    </a:t>
            </a:r>
            <a:r>
              <a:rPr lang="en-US" sz="1400" b="0" dirty="0">
                <a:solidFill>
                  <a:srgbClr val="569CD6"/>
                </a:solidFill>
                <a:effectLst/>
                <a:latin typeface="Courier New" panose="02070309020205020404" pitchFamily="49" charset="0"/>
              </a:rPr>
              <a:t>f</a:t>
            </a:r>
            <a:r>
              <a:rPr lang="en-US" sz="1400" b="0" dirty="0">
                <a:solidFill>
                  <a:srgbClr val="CE9178"/>
                </a:solidFill>
                <a:effectLst/>
                <a:latin typeface="Courier New" panose="02070309020205020404" pitchFamily="49" charset="0"/>
              </a:rPr>
              <a:t>"</a:t>
            </a:r>
            <a:r>
              <a:rPr lang="en-US" sz="1400" b="0" dirty="0">
                <a:solidFill>
                  <a:srgbClr val="D4D4D4"/>
                </a:solidFill>
                <a:effectLst/>
                <a:latin typeface="Courier New" panose="02070309020205020404" pitchFamily="49" charset="0"/>
              </a:rPr>
              <a:t>{</a:t>
            </a:r>
            <a:r>
              <a:rPr lang="en-US" sz="1400" b="0" dirty="0" err="1">
                <a:solidFill>
                  <a:srgbClr val="D4D4D4"/>
                </a:solidFill>
                <a:effectLst/>
                <a:latin typeface="Courier New" panose="02070309020205020404" pitchFamily="49" charset="0"/>
              </a:rPr>
              <a:t>model_name</a:t>
            </a:r>
            <a:r>
              <a:rPr lang="en-US" sz="1400" b="0" dirty="0">
                <a:solidFill>
                  <a:srgbClr val="D4D4D4"/>
                </a:solidFill>
                <a:effectLst/>
                <a:latin typeface="Courier New" panose="02070309020205020404" pitchFamily="49" charset="0"/>
              </a:rPr>
              <a:t>}</a:t>
            </a:r>
            <a:r>
              <a:rPr lang="en-US" sz="1400" b="0" dirty="0">
                <a:solidFill>
                  <a:srgbClr val="CE9178"/>
                </a:solidFill>
                <a:effectLst/>
                <a:latin typeface="Courier New" panose="02070309020205020404" pitchFamily="49" charset="0"/>
              </a:rPr>
              <a:t>-finetuned-squad"</a:t>
            </a:r>
            <a:r>
              <a:rPr lang="en-US" sz="1400" b="0" dirty="0">
                <a:solidFill>
                  <a:srgbClr val="D4D4D4"/>
                </a:solidFill>
                <a:effectLst/>
                <a:latin typeface="Courier New" panose="02070309020205020404" pitchFamily="49" charset="0"/>
              </a:rPr>
              <a:t>,</a:t>
            </a:r>
          </a:p>
          <a:p>
            <a:r>
              <a:rPr lang="en-US" sz="1400" b="0" dirty="0">
                <a:solidFill>
                  <a:srgbClr val="D4D4D4"/>
                </a:solidFill>
                <a:effectLst/>
                <a:latin typeface="Courier New" panose="02070309020205020404" pitchFamily="49" charset="0"/>
              </a:rPr>
              <a:t>    </a:t>
            </a:r>
            <a:r>
              <a:rPr lang="en-US" sz="1400" b="0" dirty="0" err="1">
                <a:solidFill>
                  <a:srgbClr val="D4D4D4"/>
                </a:solidFill>
                <a:effectLst/>
                <a:latin typeface="Courier New" panose="02070309020205020404" pitchFamily="49" charset="0"/>
              </a:rPr>
              <a:t>evaluation_strategy</a:t>
            </a:r>
            <a:r>
              <a:rPr lang="en-US" sz="1400" b="0" dirty="0">
                <a:solidFill>
                  <a:srgbClr val="D4D4D4"/>
                </a:solidFill>
                <a:effectLst/>
                <a:latin typeface="Courier New" panose="02070309020205020404" pitchFamily="49" charset="0"/>
              </a:rPr>
              <a:t> = </a:t>
            </a:r>
            <a:r>
              <a:rPr lang="en-US" sz="1400" b="0" dirty="0">
                <a:solidFill>
                  <a:srgbClr val="CE9178"/>
                </a:solidFill>
                <a:effectLst/>
                <a:latin typeface="Courier New" panose="02070309020205020404" pitchFamily="49" charset="0"/>
              </a:rPr>
              <a:t>"epoch"</a:t>
            </a:r>
            <a:r>
              <a:rPr lang="en-US" sz="1400" b="0" dirty="0">
                <a:solidFill>
                  <a:srgbClr val="D4D4D4"/>
                </a:solidFill>
                <a:effectLst/>
                <a:latin typeface="Courier New" panose="02070309020205020404" pitchFamily="49" charset="0"/>
              </a:rPr>
              <a:t>,</a:t>
            </a:r>
          </a:p>
          <a:p>
            <a:r>
              <a:rPr lang="en-US" sz="1400" b="0" dirty="0">
                <a:solidFill>
                  <a:srgbClr val="D4D4D4"/>
                </a:solidFill>
                <a:effectLst/>
                <a:latin typeface="Courier New" panose="02070309020205020404" pitchFamily="49" charset="0"/>
              </a:rPr>
              <a:t>    </a:t>
            </a:r>
            <a:r>
              <a:rPr lang="en-US" sz="1400" b="0" dirty="0" err="1">
                <a:solidFill>
                  <a:srgbClr val="D4D4D4"/>
                </a:solidFill>
                <a:effectLst/>
                <a:latin typeface="Courier New" panose="02070309020205020404" pitchFamily="49" charset="0"/>
              </a:rPr>
              <a:t>learning_rate</a:t>
            </a:r>
            <a:r>
              <a:rPr lang="en-US" sz="1400" b="0" dirty="0">
                <a:solidFill>
                  <a:srgbClr val="D4D4D4"/>
                </a:solidFill>
                <a:effectLst/>
                <a:latin typeface="Courier New" panose="02070309020205020404" pitchFamily="49" charset="0"/>
              </a:rPr>
              <a:t>=</a:t>
            </a:r>
            <a:r>
              <a:rPr lang="en-US" sz="1400" b="0" dirty="0">
                <a:solidFill>
                  <a:srgbClr val="B5CEA8"/>
                </a:solidFill>
                <a:effectLst/>
                <a:latin typeface="Courier New" panose="02070309020205020404" pitchFamily="49" charset="0"/>
              </a:rPr>
              <a:t>2e-5</a:t>
            </a:r>
            <a:r>
              <a:rPr lang="en-US" sz="1400" b="0" dirty="0">
                <a:solidFill>
                  <a:srgbClr val="D4D4D4"/>
                </a:solidFill>
                <a:effectLst/>
                <a:latin typeface="Courier New" panose="02070309020205020404" pitchFamily="49" charset="0"/>
              </a:rPr>
              <a:t>,</a:t>
            </a:r>
          </a:p>
          <a:p>
            <a:r>
              <a:rPr lang="en-US" sz="1400" b="0" dirty="0">
                <a:solidFill>
                  <a:srgbClr val="D4D4D4"/>
                </a:solidFill>
                <a:effectLst/>
                <a:latin typeface="Courier New" panose="02070309020205020404" pitchFamily="49" charset="0"/>
              </a:rPr>
              <a:t>    </a:t>
            </a:r>
            <a:r>
              <a:rPr lang="en-US" sz="1400" b="0" dirty="0" err="1">
                <a:solidFill>
                  <a:srgbClr val="D4D4D4"/>
                </a:solidFill>
                <a:effectLst/>
                <a:latin typeface="Courier New" panose="02070309020205020404" pitchFamily="49" charset="0"/>
              </a:rPr>
              <a:t>per_device_train_batch_size</a:t>
            </a:r>
            <a:r>
              <a:rPr lang="en-US" sz="1400" b="0" dirty="0">
                <a:solidFill>
                  <a:srgbClr val="D4D4D4"/>
                </a:solidFill>
                <a:effectLst/>
                <a:latin typeface="Courier New" panose="02070309020205020404" pitchFamily="49" charset="0"/>
              </a:rPr>
              <a:t>=</a:t>
            </a:r>
            <a:r>
              <a:rPr lang="en-US" sz="1400" b="0" dirty="0" err="1">
                <a:solidFill>
                  <a:srgbClr val="D4D4D4"/>
                </a:solidFill>
                <a:effectLst/>
                <a:latin typeface="Courier New" panose="02070309020205020404" pitchFamily="49" charset="0"/>
              </a:rPr>
              <a:t>batch_size</a:t>
            </a:r>
            <a:r>
              <a:rPr lang="en-US" sz="1400" b="0" dirty="0">
                <a:solidFill>
                  <a:srgbClr val="D4D4D4"/>
                </a:solidFill>
                <a:effectLst/>
                <a:latin typeface="Courier New" panose="02070309020205020404" pitchFamily="49" charset="0"/>
              </a:rPr>
              <a:t>,</a:t>
            </a:r>
          </a:p>
          <a:p>
            <a:r>
              <a:rPr lang="en-US" sz="1400" b="0" dirty="0">
                <a:solidFill>
                  <a:srgbClr val="D4D4D4"/>
                </a:solidFill>
                <a:effectLst/>
                <a:latin typeface="Courier New" panose="02070309020205020404" pitchFamily="49" charset="0"/>
              </a:rPr>
              <a:t>    </a:t>
            </a:r>
            <a:r>
              <a:rPr lang="en-US" sz="1400" b="0" dirty="0" err="1">
                <a:solidFill>
                  <a:srgbClr val="D4D4D4"/>
                </a:solidFill>
                <a:effectLst/>
                <a:latin typeface="Courier New" panose="02070309020205020404" pitchFamily="49" charset="0"/>
              </a:rPr>
              <a:t>per_device_eval_batch_size</a:t>
            </a:r>
            <a:r>
              <a:rPr lang="en-US" sz="1400" b="0" dirty="0">
                <a:solidFill>
                  <a:srgbClr val="D4D4D4"/>
                </a:solidFill>
                <a:effectLst/>
                <a:latin typeface="Courier New" panose="02070309020205020404" pitchFamily="49" charset="0"/>
              </a:rPr>
              <a:t>=</a:t>
            </a:r>
            <a:r>
              <a:rPr lang="en-US" sz="1400" b="0" dirty="0" err="1">
                <a:solidFill>
                  <a:srgbClr val="D4D4D4"/>
                </a:solidFill>
                <a:effectLst/>
                <a:latin typeface="Courier New" panose="02070309020205020404" pitchFamily="49" charset="0"/>
              </a:rPr>
              <a:t>batch_size</a:t>
            </a:r>
            <a:r>
              <a:rPr lang="en-US" sz="1400" b="0" dirty="0">
                <a:solidFill>
                  <a:srgbClr val="D4D4D4"/>
                </a:solidFill>
                <a:effectLst/>
                <a:latin typeface="Courier New" panose="02070309020205020404" pitchFamily="49" charset="0"/>
              </a:rPr>
              <a:t>,</a:t>
            </a:r>
          </a:p>
          <a:p>
            <a:r>
              <a:rPr lang="en-US" sz="1400" b="0" dirty="0">
                <a:solidFill>
                  <a:srgbClr val="D4D4D4"/>
                </a:solidFill>
                <a:effectLst/>
                <a:latin typeface="Courier New" panose="02070309020205020404" pitchFamily="49" charset="0"/>
              </a:rPr>
              <a:t>    </a:t>
            </a:r>
            <a:r>
              <a:rPr lang="en-US" sz="1400" b="0" dirty="0" err="1">
                <a:solidFill>
                  <a:srgbClr val="D4D4D4"/>
                </a:solidFill>
                <a:effectLst/>
                <a:latin typeface="Courier New" panose="02070309020205020404" pitchFamily="49" charset="0"/>
              </a:rPr>
              <a:t>num_train_epochs</a:t>
            </a:r>
            <a:r>
              <a:rPr lang="en-US" sz="1400" b="0" dirty="0">
                <a:solidFill>
                  <a:srgbClr val="D4D4D4"/>
                </a:solidFill>
                <a:effectLst/>
                <a:latin typeface="Courier New" panose="02070309020205020404" pitchFamily="49" charset="0"/>
              </a:rPr>
              <a:t>=</a:t>
            </a:r>
            <a:r>
              <a:rPr lang="en-US" sz="1400" b="0" dirty="0">
                <a:solidFill>
                  <a:srgbClr val="B5CEA8"/>
                </a:solidFill>
                <a:effectLst/>
                <a:latin typeface="Courier New" panose="02070309020205020404" pitchFamily="49" charset="0"/>
              </a:rPr>
              <a:t>3</a:t>
            </a:r>
            <a:r>
              <a:rPr lang="en-US" sz="1400" b="0" dirty="0">
                <a:solidFill>
                  <a:srgbClr val="D4D4D4"/>
                </a:solidFill>
                <a:effectLst/>
                <a:latin typeface="Courier New" panose="02070309020205020404" pitchFamily="49" charset="0"/>
              </a:rPr>
              <a:t>,</a:t>
            </a:r>
          </a:p>
          <a:p>
            <a:r>
              <a:rPr lang="en-US" sz="1400" b="0" dirty="0">
                <a:solidFill>
                  <a:srgbClr val="D4D4D4"/>
                </a:solidFill>
                <a:effectLst/>
                <a:latin typeface="Courier New" panose="02070309020205020404" pitchFamily="49" charset="0"/>
              </a:rPr>
              <a:t>    </a:t>
            </a:r>
            <a:r>
              <a:rPr lang="en-US" sz="1400" b="0" dirty="0" err="1">
                <a:solidFill>
                  <a:srgbClr val="D4D4D4"/>
                </a:solidFill>
                <a:effectLst/>
                <a:latin typeface="Courier New" panose="02070309020205020404" pitchFamily="49" charset="0"/>
              </a:rPr>
              <a:t>weight_decay</a:t>
            </a:r>
            <a:r>
              <a:rPr lang="en-US" sz="1400" b="0" dirty="0">
                <a:solidFill>
                  <a:srgbClr val="D4D4D4"/>
                </a:solidFill>
                <a:effectLst/>
                <a:latin typeface="Courier New" panose="02070309020205020404" pitchFamily="49" charset="0"/>
              </a:rPr>
              <a:t>=</a:t>
            </a:r>
            <a:r>
              <a:rPr lang="en-US" sz="1400" b="0" dirty="0">
                <a:solidFill>
                  <a:srgbClr val="B5CEA8"/>
                </a:solidFill>
                <a:effectLst/>
                <a:latin typeface="Courier New" panose="02070309020205020404" pitchFamily="49" charset="0"/>
              </a:rPr>
              <a:t>0.01</a:t>
            </a:r>
            <a:r>
              <a:rPr lang="en-US" sz="1400" b="0" dirty="0">
                <a:solidFill>
                  <a:srgbClr val="D4D4D4"/>
                </a:solidFill>
                <a:effectLst/>
                <a:latin typeface="Courier New" panose="02070309020205020404" pitchFamily="49" charset="0"/>
              </a:rPr>
              <a:t>,</a:t>
            </a:r>
          </a:p>
          <a:p>
            <a:r>
              <a:rPr lang="en-US" sz="1400" b="0" dirty="0">
                <a:solidFill>
                  <a:srgbClr val="D4D4D4"/>
                </a:solidFill>
                <a:effectLst/>
                <a:latin typeface="Courier New" panose="02070309020205020404" pitchFamily="49" charset="0"/>
              </a:rPr>
              <a:t>    </a:t>
            </a:r>
            <a:r>
              <a:rPr lang="en-US" sz="1400" b="0" dirty="0" err="1">
                <a:solidFill>
                  <a:srgbClr val="D4D4D4"/>
                </a:solidFill>
                <a:effectLst/>
                <a:latin typeface="Courier New" panose="02070309020205020404" pitchFamily="49" charset="0"/>
              </a:rPr>
              <a:t>push_to_hub</a:t>
            </a:r>
            <a:r>
              <a:rPr lang="en-US" sz="1400" b="0" dirty="0">
                <a:solidFill>
                  <a:srgbClr val="D4D4D4"/>
                </a:solidFill>
                <a:effectLst/>
                <a:latin typeface="Courier New" panose="02070309020205020404" pitchFamily="49" charset="0"/>
              </a:rPr>
              <a:t>=</a:t>
            </a:r>
            <a:r>
              <a:rPr lang="en-US" sz="1400" b="0" dirty="0">
                <a:solidFill>
                  <a:srgbClr val="569CD6"/>
                </a:solidFill>
                <a:effectLst/>
                <a:latin typeface="Courier New" panose="02070309020205020404" pitchFamily="49" charset="0"/>
              </a:rPr>
              <a:t>True</a:t>
            </a:r>
            <a:r>
              <a:rPr lang="en-US" sz="1400" b="0" dirty="0">
                <a:solidFill>
                  <a:srgbClr val="D4D4D4"/>
                </a:solidFill>
                <a:effectLst/>
                <a:latin typeface="Courier New" panose="02070309020205020404" pitchFamily="49" charset="0"/>
              </a:rPr>
              <a:t>,</a:t>
            </a:r>
          </a:p>
          <a:p>
            <a:r>
              <a:rPr lang="en-US" sz="1400" b="0" dirty="0">
                <a:solidFill>
                  <a:srgbClr val="D4D4D4"/>
                </a:solidFill>
                <a:effectLst/>
                <a:latin typeface="Courier New" panose="02070309020205020404" pitchFamily="49" charset="0"/>
              </a:rPr>
              <a:t>)</a:t>
            </a:r>
          </a:p>
        </p:txBody>
      </p:sp>
      <p:sp>
        <p:nvSpPr>
          <p:cNvPr id="7" name="TextBox 6">
            <a:extLst>
              <a:ext uri="{FF2B5EF4-FFF2-40B4-BE49-F238E27FC236}">
                <a16:creationId xmlns:a16="http://schemas.microsoft.com/office/drawing/2014/main" id="{7892C372-958A-9ADE-7E29-52EB03833CF9}"/>
              </a:ext>
            </a:extLst>
          </p:cNvPr>
          <p:cNvSpPr txBox="1"/>
          <p:nvPr/>
        </p:nvSpPr>
        <p:spPr>
          <a:xfrm>
            <a:off x="2833444" y="4895566"/>
            <a:ext cx="6097554" cy="738664"/>
          </a:xfrm>
          <a:prstGeom prst="rect">
            <a:avLst/>
          </a:prstGeom>
          <a:solidFill>
            <a:schemeClr val="tx1">
              <a:lumMod val="85000"/>
              <a:lumOff val="15000"/>
            </a:schemeClr>
          </a:solidFill>
        </p:spPr>
        <p:txBody>
          <a:bodyPr wrap="square">
            <a:spAutoFit/>
          </a:bodyPr>
          <a:lstStyle/>
          <a:p>
            <a:r>
              <a:rPr lang="en-US" sz="1400" b="0" dirty="0">
                <a:solidFill>
                  <a:srgbClr val="569CD6"/>
                </a:solidFill>
                <a:effectLst/>
                <a:latin typeface="Courier New" panose="02070309020205020404" pitchFamily="49" charset="0"/>
              </a:rPr>
              <a:t>from</a:t>
            </a:r>
            <a:r>
              <a:rPr lang="en-US" sz="1400" b="0" dirty="0">
                <a:solidFill>
                  <a:srgbClr val="D4D4D4"/>
                </a:solidFill>
                <a:effectLst/>
                <a:latin typeface="Courier New" panose="02070309020205020404" pitchFamily="49" charset="0"/>
              </a:rPr>
              <a:t> transformers </a:t>
            </a:r>
            <a:r>
              <a:rPr lang="en-US" sz="1400" b="0" dirty="0">
                <a:solidFill>
                  <a:srgbClr val="569CD6"/>
                </a:solidFill>
                <a:effectLst/>
                <a:latin typeface="Courier New" panose="02070309020205020404" pitchFamily="49" charset="0"/>
              </a:rPr>
              <a:t>import</a:t>
            </a:r>
            <a:r>
              <a:rPr lang="en-US" sz="1400" b="0" dirty="0">
                <a:solidFill>
                  <a:srgbClr val="D4D4D4"/>
                </a:solidFill>
                <a:effectLst/>
                <a:latin typeface="Courier New" panose="02070309020205020404" pitchFamily="49" charset="0"/>
              </a:rPr>
              <a:t> </a:t>
            </a:r>
            <a:r>
              <a:rPr lang="en-US" sz="1400" b="0" dirty="0" err="1">
                <a:solidFill>
                  <a:srgbClr val="D4D4D4"/>
                </a:solidFill>
                <a:effectLst/>
                <a:latin typeface="Courier New" panose="02070309020205020404" pitchFamily="49" charset="0"/>
              </a:rPr>
              <a:t>default_data_collator</a:t>
            </a:r>
            <a:endParaRPr lang="en-US" sz="1400" b="0" dirty="0">
              <a:solidFill>
                <a:srgbClr val="D4D4D4"/>
              </a:solidFill>
              <a:effectLst/>
              <a:latin typeface="Courier New" panose="02070309020205020404" pitchFamily="49" charset="0"/>
            </a:endParaRPr>
          </a:p>
          <a:p>
            <a:br>
              <a:rPr lang="en-US" sz="1400" b="0" dirty="0">
                <a:solidFill>
                  <a:srgbClr val="D4D4D4"/>
                </a:solidFill>
                <a:effectLst/>
                <a:latin typeface="Courier New" panose="02070309020205020404" pitchFamily="49" charset="0"/>
              </a:rPr>
            </a:br>
            <a:r>
              <a:rPr lang="en-US" sz="1400" b="0" dirty="0" err="1">
                <a:solidFill>
                  <a:srgbClr val="D4D4D4"/>
                </a:solidFill>
                <a:effectLst/>
                <a:latin typeface="Courier New" panose="02070309020205020404" pitchFamily="49" charset="0"/>
              </a:rPr>
              <a:t>data_collator</a:t>
            </a:r>
            <a:r>
              <a:rPr lang="en-US" sz="1400" b="0" dirty="0">
                <a:solidFill>
                  <a:srgbClr val="D4D4D4"/>
                </a:solidFill>
                <a:effectLst/>
                <a:latin typeface="Courier New" panose="02070309020205020404" pitchFamily="49" charset="0"/>
              </a:rPr>
              <a:t> = </a:t>
            </a:r>
            <a:r>
              <a:rPr lang="en-US" sz="1400" b="0" dirty="0" err="1">
                <a:solidFill>
                  <a:srgbClr val="D4D4D4"/>
                </a:solidFill>
                <a:effectLst/>
                <a:latin typeface="Courier New" panose="02070309020205020404" pitchFamily="49" charset="0"/>
              </a:rPr>
              <a:t>default_data_collator</a:t>
            </a:r>
            <a:endParaRPr lang="en-US" sz="14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415910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0" end="10"/>
                                            </p:txEl>
                                          </p:spTgt>
                                        </p:tgtEl>
                                        <p:attrNameLst>
                                          <p:attrName>style.visibility</p:attrName>
                                        </p:attrNameLst>
                                      </p:cBhvr>
                                      <p:to>
                                        <p:strVal val="visible"/>
                                      </p:to>
                                    </p:set>
                                    <p:animEffect transition="in" filter="fade">
                                      <p:cBhvr>
                                        <p:cTn id="12" dur="1000"/>
                                        <p:tgtEl>
                                          <p:spTgt spid="5">
                                            <p:txEl>
                                              <p:pRg st="10" end="10"/>
                                            </p:txEl>
                                          </p:spTgt>
                                        </p:tgtEl>
                                      </p:cBhvr>
                                    </p:animEffect>
                                    <p:anim calcmode="lin" valueType="num">
                                      <p:cBhvr>
                                        <p:cTn id="1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1000"/>
                                        <p:tgtEl>
                                          <p:spTgt spid="5">
                                            <p:txEl>
                                              <p:pRg st="6" end="6"/>
                                            </p:txEl>
                                          </p:spTgt>
                                        </p:tgtEl>
                                      </p:cBhvr>
                                    </p:animEffect>
                                    <p:anim calcmode="lin" valueType="num">
                                      <p:cBhvr>
                                        <p:cTn id="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1000"/>
                                        <p:tgtEl>
                                          <p:spTgt spid="5">
                                            <p:txEl>
                                              <p:pRg st="8" end="8"/>
                                            </p:txEl>
                                          </p:spTgt>
                                        </p:tgtEl>
                                      </p:cBhvr>
                                    </p:animEffect>
                                    <p:anim calcmode="lin" valueType="num">
                                      <p:cBhvr>
                                        <p:cTn id="5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5">
                                            <p:txEl>
                                              <p:pRg st="9" end="9"/>
                                            </p:txEl>
                                          </p:spTgt>
                                        </p:tgtEl>
                                        <p:attrNameLst>
                                          <p:attrName>style.visibility</p:attrName>
                                        </p:attrNameLst>
                                      </p:cBhvr>
                                      <p:to>
                                        <p:strVal val="visible"/>
                                      </p:to>
                                    </p:set>
                                    <p:animEffect transition="in" filter="fade">
                                      <p:cBhvr>
                                        <p:cTn id="58" dur="1000"/>
                                        <p:tgtEl>
                                          <p:spTgt spid="5">
                                            <p:txEl>
                                              <p:pRg st="9" end="9"/>
                                            </p:txEl>
                                          </p:spTgt>
                                        </p:tgtEl>
                                      </p:cBhvr>
                                    </p:animEffect>
                                    <p:anim calcmode="lin" valueType="num">
                                      <p:cBhvr>
                                        <p:cTn id="59"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1000"/>
                                        <p:tgtEl>
                                          <p:spTgt spid="3">
                                            <p:txEl>
                                              <p:pRg st="6" end="6"/>
                                            </p:txEl>
                                          </p:spTgt>
                                        </p:tgtEl>
                                      </p:cBhvr>
                                    </p:animEffect>
                                    <p:anim calcmode="lin" valueType="num">
                                      <p:cBhvr>
                                        <p:cTn id="6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fade">
                                      <p:cBhvr>
                                        <p:cTn id="72" dur="1000"/>
                                        <p:tgtEl>
                                          <p:spTgt spid="3">
                                            <p:txEl>
                                              <p:pRg st="7" end="7"/>
                                            </p:txEl>
                                          </p:spTgt>
                                        </p:tgtEl>
                                      </p:cBhvr>
                                    </p:animEffect>
                                    <p:anim calcmode="lin" valueType="num">
                                      <p:cBhvr>
                                        <p:cTn id="7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622F-93BC-235B-9803-960E6D8736A7}"/>
              </a:ext>
            </a:extLst>
          </p:cNvPr>
          <p:cNvSpPr>
            <a:spLocks noGrp="1"/>
          </p:cNvSpPr>
          <p:nvPr>
            <p:ph type="title"/>
          </p:nvPr>
        </p:nvSpPr>
        <p:spPr/>
        <p:txBody>
          <a:bodyPr/>
          <a:lstStyle/>
          <a:p>
            <a:r>
              <a:rPr lang="en-US" dirty="0"/>
              <a:t>Train Reader</a:t>
            </a:r>
          </a:p>
        </p:txBody>
      </p:sp>
      <p:sp>
        <p:nvSpPr>
          <p:cNvPr id="3" name="Content Placeholder 2">
            <a:extLst>
              <a:ext uri="{FF2B5EF4-FFF2-40B4-BE49-F238E27FC236}">
                <a16:creationId xmlns:a16="http://schemas.microsoft.com/office/drawing/2014/main" id="{99847149-6FCB-2C8F-8CA4-C51A8F8B6BDD}"/>
              </a:ext>
            </a:extLst>
          </p:cNvPr>
          <p:cNvSpPr>
            <a:spLocks noGrp="1"/>
          </p:cNvSpPr>
          <p:nvPr>
            <p:ph sz="quarter" idx="10"/>
          </p:nvPr>
        </p:nvSpPr>
        <p:spPr>
          <a:xfrm>
            <a:off x="623888" y="989045"/>
            <a:ext cx="10231346" cy="5699093"/>
          </a:xfrm>
        </p:spPr>
        <p:txBody>
          <a:bodyPr/>
          <a:lstStyle/>
          <a:p>
            <a:pPr marL="0" indent="0">
              <a:buNone/>
            </a:pPr>
            <a:r>
              <a:rPr lang="en-US" dirty="0"/>
              <a:t>3. Pass all of this along with our datasets to the Trainer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4. finetune our model by just calling the train method.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4. After finishing the training, you can save your own model locally.</a:t>
            </a:r>
          </a:p>
        </p:txBody>
      </p:sp>
      <p:sp>
        <p:nvSpPr>
          <p:cNvPr id="5" name="TextBox 4">
            <a:extLst>
              <a:ext uri="{FF2B5EF4-FFF2-40B4-BE49-F238E27FC236}">
                <a16:creationId xmlns:a16="http://schemas.microsoft.com/office/drawing/2014/main" id="{7EDB31B4-7EB7-D52F-F54B-957C46923F59}"/>
              </a:ext>
            </a:extLst>
          </p:cNvPr>
          <p:cNvSpPr txBox="1"/>
          <p:nvPr/>
        </p:nvSpPr>
        <p:spPr>
          <a:xfrm>
            <a:off x="3344315" y="1456663"/>
            <a:ext cx="4790491" cy="1569660"/>
          </a:xfrm>
          <a:prstGeom prst="rect">
            <a:avLst/>
          </a:prstGeom>
          <a:solidFill>
            <a:schemeClr val="tx1">
              <a:lumMod val="85000"/>
              <a:lumOff val="15000"/>
            </a:schemeClr>
          </a:solidFill>
        </p:spPr>
        <p:txBody>
          <a:bodyPr wrap="square">
            <a:spAutoFit/>
          </a:bodyPr>
          <a:lstStyle/>
          <a:p>
            <a:r>
              <a:rPr lang="en-US" sz="1200" b="0" dirty="0">
                <a:solidFill>
                  <a:srgbClr val="D4D4D4"/>
                </a:solidFill>
                <a:effectLst/>
                <a:latin typeface="Courier New" panose="02070309020205020404" pitchFamily="49" charset="0"/>
              </a:rPr>
              <a:t>trainer = Trainer(</a:t>
            </a:r>
          </a:p>
          <a:p>
            <a:r>
              <a:rPr lang="en-US" sz="1200" b="0" dirty="0">
                <a:solidFill>
                  <a:srgbClr val="D4D4D4"/>
                </a:solidFill>
                <a:effectLst/>
                <a:latin typeface="Courier New" panose="02070309020205020404" pitchFamily="49" charset="0"/>
              </a:rPr>
              <a:t>    model,</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args</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train_dataset</a:t>
            </a:r>
            <a:r>
              <a:rPr lang="en-US" sz="1200" b="0" dirty="0">
                <a:solidFill>
                  <a:srgbClr val="D4D4D4"/>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tokenized_datasets</a:t>
            </a:r>
            <a:r>
              <a:rPr lang="en-US" sz="1200" b="0" dirty="0">
                <a:solidFill>
                  <a:srgbClr val="D4D4D4"/>
                </a:solidFill>
                <a:effectLst/>
                <a:latin typeface="Courier New" panose="02070309020205020404" pitchFamily="49" charset="0"/>
              </a:rPr>
              <a:t>[</a:t>
            </a:r>
            <a:r>
              <a:rPr lang="en-US" sz="1200" b="0" dirty="0">
                <a:solidFill>
                  <a:srgbClr val="CE9178"/>
                </a:solidFill>
                <a:effectLst/>
                <a:latin typeface="Courier New" panose="02070309020205020404" pitchFamily="49" charset="0"/>
              </a:rPr>
              <a:t>"train"</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eval_dataset</a:t>
            </a:r>
            <a:r>
              <a:rPr lang="en-US" sz="1200" b="0" dirty="0">
                <a:solidFill>
                  <a:srgbClr val="D4D4D4"/>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tokenized_datasets</a:t>
            </a:r>
            <a:r>
              <a:rPr lang="en-US" sz="1200" b="0" dirty="0">
                <a:solidFill>
                  <a:srgbClr val="D4D4D4"/>
                </a:solidFill>
                <a:effectLst/>
                <a:latin typeface="Courier New" panose="02070309020205020404" pitchFamily="49" charset="0"/>
              </a:rPr>
              <a:t>[</a:t>
            </a:r>
            <a:r>
              <a:rPr lang="en-US" sz="1200" b="0" dirty="0">
                <a:solidFill>
                  <a:srgbClr val="CE9178"/>
                </a:solidFill>
                <a:effectLst/>
                <a:latin typeface="Courier New" panose="02070309020205020404" pitchFamily="49" charset="0"/>
              </a:rPr>
              <a:t>"validation"</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data_collator</a:t>
            </a:r>
            <a:r>
              <a:rPr lang="en-US" sz="1200" b="0" dirty="0">
                <a:solidFill>
                  <a:srgbClr val="D4D4D4"/>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data_collator</a:t>
            </a:r>
            <a:r>
              <a:rPr lang="en-US" sz="1200" b="0" dirty="0">
                <a:solidFill>
                  <a:srgbClr val="D4D4D4"/>
                </a:solidFill>
                <a:effectLst/>
                <a:latin typeface="Courier New" panose="02070309020205020404" pitchFamily="49" charset="0"/>
              </a:rPr>
              <a:t>,</a:t>
            </a:r>
          </a:p>
          <a:p>
            <a:r>
              <a:rPr lang="en-US" sz="1200" b="0" dirty="0">
                <a:solidFill>
                  <a:srgbClr val="D4D4D4"/>
                </a:solidFill>
                <a:effectLst/>
                <a:latin typeface="Courier New" panose="02070309020205020404" pitchFamily="49" charset="0"/>
              </a:rPr>
              <a:t>    tokenizer=tokenizer,</a:t>
            </a:r>
          </a:p>
          <a:p>
            <a:r>
              <a:rPr lang="en-US" sz="1200" b="0" dirty="0">
                <a:solidFill>
                  <a:srgbClr val="D4D4D4"/>
                </a:solidFill>
                <a:effectLst/>
                <a:latin typeface="Courier New" panose="02070309020205020404" pitchFamily="49" charset="0"/>
              </a:rPr>
              <a:t>)</a:t>
            </a:r>
          </a:p>
        </p:txBody>
      </p:sp>
      <p:pic>
        <p:nvPicPr>
          <p:cNvPr id="7" name="Picture 6">
            <a:extLst>
              <a:ext uri="{FF2B5EF4-FFF2-40B4-BE49-F238E27FC236}">
                <a16:creationId xmlns:a16="http://schemas.microsoft.com/office/drawing/2014/main" id="{1727116C-A87C-C9CE-C3D2-F8015CBE6D0F}"/>
              </a:ext>
            </a:extLst>
          </p:cNvPr>
          <p:cNvPicPr>
            <a:picLocks noChangeAspect="1"/>
          </p:cNvPicPr>
          <p:nvPr/>
        </p:nvPicPr>
        <p:blipFill>
          <a:blip r:embed="rId2"/>
          <a:stretch>
            <a:fillRect/>
          </a:stretch>
        </p:blipFill>
        <p:spPr>
          <a:xfrm>
            <a:off x="3344315" y="3766274"/>
            <a:ext cx="4894718" cy="1908110"/>
          </a:xfrm>
          <a:prstGeom prst="rect">
            <a:avLst/>
          </a:prstGeom>
        </p:spPr>
      </p:pic>
      <p:pic>
        <p:nvPicPr>
          <p:cNvPr id="10" name="Picture 9">
            <a:extLst>
              <a:ext uri="{FF2B5EF4-FFF2-40B4-BE49-F238E27FC236}">
                <a16:creationId xmlns:a16="http://schemas.microsoft.com/office/drawing/2014/main" id="{0BA77768-CDD9-B719-6316-C82EE41B5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985" y="6218393"/>
            <a:ext cx="3867150" cy="553720"/>
          </a:xfrm>
          <a:prstGeom prst="rect">
            <a:avLst/>
          </a:prstGeom>
        </p:spPr>
      </p:pic>
    </p:spTree>
    <p:extLst>
      <p:ext uri="{BB962C8B-B14F-4D97-AF65-F5344CB8AC3E}">
        <p14:creationId xmlns:p14="http://schemas.microsoft.com/office/powerpoint/2010/main" val="71889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16" presetClass="entr" presetSubtype="2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Effect transition="in" filter="fade">
                                      <p:cBhvr>
                                        <p:cTn id="27" dur="1000"/>
                                        <p:tgtEl>
                                          <p:spTgt spid="3">
                                            <p:txEl>
                                              <p:pRg st="13" end="13"/>
                                            </p:txEl>
                                          </p:spTgt>
                                        </p:tgtEl>
                                      </p:cBhvr>
                                    </p:animEffect>
                                    <p:anim calcmode="lin" valueType="num">
                                      <p:cBhvr>
                                        <p:cTn id="2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30" presetID="16" presetClass="entr" presetSubtype="21"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7430-B92B-8EC4-22BA-A7B1DD30A79A}"/>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7AF5F4E7-3D0C-35FF-19FB-ECB5748B5D11}"/>
              </a:ext>
            </a:extLst>
          </p:cNvPr>
          <p:cNvSpPr>
            <a:spLocks noGrp="1"/>
          </p:cNvSpPr>
          <p:nvPr>
            <p:ph sz="quarter" idx="10"/>
          </p:nvPr>
        </p:nvSpPr>
        <p:spPr>
          <a:xfrm>
            <a:off x="623888" y="1332411"/>
            <a:ext cx="11114022" cy="5355727"/>
          </a:xfrm>
        </p:spPr>
        <p:txBody>
          <a:bodyPr/>
          <a:lstStyle/>
          <a:p>
            <a:r>
              <a:rPr lang="en-US" dirty="0"/>
              <a:t>fine-tuning and left evaluation of your new fine-tuned model</a:t>
            </a:r>
          </a:p>
          <a:p>
            <a:r>
              <a:rPr lang="en-US" dirty="0"/>
              <a:t> you will find the code of evaluation in the Reader QA notebook you should go through it step by step.</a:t>
            </a:r>
          </a:p>
        </p:txBody>
      </p:sp>
    </p:spTree>
    <p:extLst>
      <p:ext uri="{BB962C8B-B14F-4D97-AF65-F5344CB8AC3E}">
        <p14:creationId xmlns:p14="http://schemas.microsoft.com/office/powerpoint/2010/main" val="1819115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3AE8-7C8E-A9AB-782C-D99CD0FDADE3}"/>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D3A026AF-F699-98A9-55A4-BAC11184AB7A}"/>
              </a:ext>
            </a:extLst>
          </p:cNvPr>
          <p:cNvSpPr>
            <a:spLocks noGrp="1"/>
          </p:cNvSpPr>
          <p:nvPr>
            <p:ph sz="quarter" idx="10"/>
          </p:nvPr>
        </p:nvSpPr>
        <p:spPr/>
        <p:txBody>
          <a:bodyPr/>
          <a:lstStyle/>
          <a:p>
            <a:r>
              <a:rPr lang="en-US" dirty="0"/>
              <a:t>The haystack Dense Retriever Passages training notebook and hugging face question answering on Squad Notebook. </a:t>
            </a:r>
          </a:p>
          <a:p>
            <a:endParaRPr lang="en-US" dirty="0"/>
          </a:p>
          <a:p>
            <a:r>
              <a:rPr lang="en-US" dirty="0">
                <a:hlinkClick r:id="rId2"/>
              </a:rPr>
              <a:t>https://colab.research.google.com/github/huggingface/notebooks/blob/main/examples/question_answering.ipynb#scrollTo=i3j8APAoIrI3</a:t>
            </a:r>
            <a:endParaRPr lang="en-US" dirty="0"/>
          </a:p>
          <a:p>
            <a:endParaRPr lang="en-US" dirty="0"/>
          </a:p>
          <a:p>
            <a:r>
              <a:rPr lang="en-US" dirty="0">
                <a:hlinkClick r:id="rId3"/>
              </a:rPr>
              <a:t>https://colab.research.google.com/github/deepset-ai/haystack tutorials/blob/main/tutorials/09_DPR_training.ipynb</a:t>
            </a:r>
            <a:endParaRPr lang="en-US" dirty="0"/>
          </a:p>
          <a:p>
            <a:endParaRPr lang="en-US" dirty="0"/>
          </a:p>
          <a:p>
            <a:endParaRPr lang="en-US" dirty="0"/>
          </a:p>
        </p:txBody>
      </p:sp>
    </p:spTree>
    <p:extLst>
      <p:ext uri="{BB962C8B-B14F-4D97-AF65-F5344CB8AC3E}">
        <p14:creationId xmlns:p14="http://schemas.microsoft.com/office/powerpoint/2010/main" val="1192009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493;p19">
            <a:extLst>
              <a:ext uri="{FF2B5EF4-FFF2-40B4-BE49-F238E27FC236}">
                <a16:creationId xmlns:a16="http://schemas.microsoft.com/office/drawing/2014/main" id="{856F2342-DC0B-A059-DAF8-DC73ADD5FF6B}"/>
              </a:ext>
            </a:extLst>
          </p:cNvPr>
          <p:cNvGrpSpPr/>
          <p:nvPr/>
        </p:nvGrpSpPr>
        <p:grpSpPr>
          <a:xfrm>
            <a:off x="2083902" y="1938337"/>
            <a:ext cx="1371604" cy="3617430"/>
            <a:chOff x="3886200" y="1114550"/>
            <a:chExt cx="1371604" cy="3617430"/>
          </a:xfrm>
        </p:grpSpPr>
        <p:grpSp>
          <p:nvGrpSpPr>
            <p:cNvPr id="3" name="Google Shape;494;p19">
              <a:extLst>
                <a:ext uri="{FF2B5EF4-FFF2-40B4-BE49-F238E27FC236}">
                  <a16:creationId xmlns:a16="http://schemas.microsoft.com/office/drawing/2014/main" id="{69CDDF6F-4E7B-8E1C-00F0-787156130E05}"/>
                </a:ext>
              </a:extLst>
            </p:cNvPr>
            <p:cNvGrpSpPr/>
            <p:nvPr/>
          </p:nvGrpSpPr>
          <p:grpSpPr>
            <a:xfrm>
              <a:off x="3886200" y="1114550"/>
              <a:ext cx="1371604" cy="3617430"/>
              <a:chOff x="1657350" y="1114550"/>
              <a:chExt cx="1371604" cy="3617430"/>
            </a:xfrm>
          </p:grpSpPr>
          <p:sp>
            <p:nvSpPr>
              <p:cNvPr id="6" name="Google Shape;495;p19">
                <a:extLst>
                  <a:ext uri="{FF2B5EF4-FFF2-40B4-BE49-F238E27FC236}">
                    <a16:creationId xmlns:a16="http://schemas.microsoft.com/office/drawing/2014/main" id="{F6E179E5-7430-0CB1-7568-CACE299730DE}"/>
                  </a:ext>
                </a:extLst>
              </p:cNvPr>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496;p19">
                <a:extLst>
                  <a:ext uri="{FF2B5EF4-FFF2-40B4-BE49-F238E27FC236}">
                    <a16:creationId xmlns:a16="http://schemas.microsoft.com/office/drawing/2014/main" id="{1C4DF9EB-C9F7-E630-299B-DB9046FBFD49}"/>
                  </a:ext>
                </a:extLst>
              </p:cNvPr>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497;p19">
                <a:extLst>
                  <a:ext uri="{FF2B5EF4-FFF2-40B4-BE49-F238E27FC236}">
                    <a16:creationId xmlns:a16="http://schemas.microsoft.com/office/drawing/2014/main" id="{5C795F43-305E-6EE5-7E01-0113A194B322}"/>
                  </a:ext>
                </a:extLst>
              </p:cNvPr>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498;p19">
                <a:extLst>
                  <a:ext uri="{FF2B5EF4-FFF2-40B4-BE49-F238E27FC236}">
                    <a16:creationId xmlns:a16="http://schemas.microsoft.com/office/drawing/2014/main" id="{55C1894B-2713-A895-E887-5AC3C0FF3E0A}"/>
                  </a:ext>
                </a:extLst>
              </p:cNvPr>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499;p19">
                <a:extLst>
                  <a:ext uri="{FF2B5EF4-FFF2-40B4-BE49-F238E27FC236}">
                    <a16:creationId xmlns:a16="http://schemas.microsoft.com/office/drawing/2014/main" id="{82AC1B5C-042E-878E-E14B-1FF7CE243B0B}"/>
                  </a:ext>
                </a:extLst>
              </p:cNvPr>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500;p19">
                <a:extLst>
                  <a:ext uri="{FF2B5EF4-FFF2-40B4-BE49-F238E27FC236}">
                    <a16:creationId xmlns:a16="http://schemas.microsoft.com/office/drawing/2014/main" id="{7E287888-7ABB-C406-A5D1-16C913AEB06B}"/>
                  </a:ext>
                </a:extLst>
              </p:cNvPr>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501;p19">
                <a:extLst>
                  <a:ext uri="{FF2B5EF4-FFF2-40B4-BE49-F238E27FC236}">
                    <a16:creationId xmlns:a16="http://schemas.microsoft.com/office/drawing/2014/main" id="{FBC92C83-3AC5-1712-C48B-45A037BEE6FC}"/>
                  </a:ext>
                </a:extLst>
              </p:cNvPr>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3" name="Google Shape;502;p19">
                <a:extLst>
                  <a:ext uri="{FF2B5EF4-FFF2-40B4-BE49-F238E27FC236}">
                    <a16:creationId xmlns:a16="http://schemas.microsoft.com/office/drawing/2014/main" id="{8DC5ADE8-D68B-7E5E-7502-082E5F3CCC58}"/>
                  </a:ext>
                </a:extLst>
              </p:cNvPr>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03;p19">
                <a:extLst>
                  <a:ext uri="{FF2B5EF4-FFF2-40B4-BE49-F238E27FC236}">
                    <a16:creationId xmlns:a16="http://schemas.microsoft.com/office/drawing/2014/main" id="{45E84A85-6D29-1246-61EE-7E6F9A1FC206}"/>
                  </a:ext>
                </a:extLst>
              </p:cNvPr>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504;p19">
                <a:extLst>
                  <a:ext uri="{FF2B5EF4-FFF2-40B4-BE49-F238E27FC236}">
                    <a16:creationId xmlns:a16="http://schemas.microsoft.com/office/drawing/2014/main" id="{FE2494FF-9512-6C98-EE97-389583B59FCE}"/>
                  </a:ext>
                </a:extLst>
              </p:cNvPr>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505;p19">
                <a:extLst>
                  <a:ext uri="{FF2B5EF4-FFF2-40B4-BE49-F238E27FC236}">
                    <a16:creationId xmlns:a16="http://schemas.microsoft.com/office/drawing/2014/main" id="{D7DBA071-DD0D-710C-8313-CDF190CB07FA}"/>
                  </a:ext>
                </a:extLst>
              </p:cNvPr>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506;p19">
                <a:extLst>
                  <a:ext uri="{FF2B5EF4-FFF2-40B4-BE49-F238E27FC236}">
                    <a16:creationId xmlns:a16="http://schemas.microsoft.com/office/drawing/2014/main" id="{4D0F9708-BB56-6A18-DF76-0979EACCAC68}"/>
                  </a:ext>
                </a:extLst>
              </p:cNvPr>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507;p19">
                <a:extLst>
                  <a:ext uri="{FF2B5EF4-FFF2-40B4-BE49-F238E27FC236}">
                    <a16:creationId xmlns:a16="http://schemas.microsoft.com/office/drawing/2014/main" id="{15DF10D0-67F3-1729-5456-0548B37606A9}"/>
                  </a:ext>
                </a:extLst>
              </p:cNvPr>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508;p19">
                <a:extLst>
                  <a:ext uri="{FF2B5EF4-FFF2-40B4-BE49-F238E27FC236}">
                    <a16:creationId xmlns:a16="http://schemas.microsoft.com/office/drawing/2014/main" id="{31F24075-B4E1-320D-08E7-F8EADA92A53D}"/>
                  </a:ext>
                </a:extLst>
              </p:cNvPr>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509;p19">
                <a:extLst>
                  <a:ext uri="{FF2B5EF4-FFF2-40B4-BE49-F238E27FC236}">
                    <a16:creationId xmlns:a16="http://schemas.microsoft.com/office/drawing/2014/main" id="{FD856B7A-43D2-E214-BA10-E59DB64C8185}"/>
                  </a:ext>
                </a:extLst>
              </p:cNvPr>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510;p19">
                <a:extLst>
                  <a:ext uri="{FF2B5EF4-FFF2-40B4-BE49-F238E27FC236}">
                    <a16:creationId xmlns:a16="http://schemas.microsoft.com/office/drawing/2014/main" id="{4F317A0C-BBA3-9C2D-D3E3-F1BCEE75B79D}"/>
                  </a:ext>
                </a:extLst>
              </p:cNvPr>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511;p19">
                <a:extLst>
                  <a:ext uri="{FF2B5EF4-FFF2-40B4-BE49-F238E27FC236}">
                    <a16:creationId xmlns:a16="http://schemas.microsoft.com/office/drawing/2014/main" id="{510A3B7C-AA4E-B888-6B07-F3B4C913F27C}"/>
                  </a:ext>
                </a:extLst>
              </p:cNvPr>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512;p19">
                <a:extLst>
                  <a:ext uri="{FF2B5EF4-FFF2-40B4-BE49-F238E27FC236}">
                    <a16:creationId xmlns:a16="http://schemas.microsoft.com/office/drawing/2014/main" id="{F48002BF-3AD7-2B6F-35E5-C02B655D9A5F}"/>
                  </a:ext>
                </a:extLst>
              </p:cNvPr>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 name="Google Shape;513;p19">
              <a:extLst>
                <a:ext uri="{FF2B5EF4-FFF2-40B4-BE49-F238E27FC236}">
                  <a16:creationId xmlns:a16="http://schemas.microsoft.com/office/drawing/2014/main" id="{C88EDA41-C6CB-0B30-BD44-169283119A27}"/>
                </a:ext>
              </a:extLst>
            </p:cNvPr>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514;p19">
              <a:extLst>
                <a:ext uri="{FF2B5EF4-FFF2-40B4-BE49-F238E27FC236}">
                  <a16:creationId xmlns:a16="http://schemas.microsoft.com/office/drawing/2014/main" id="{A2A436D8-ACFB-C884-A83C-5E717FD69882}"/>
                </a:ext>
              </a:extLst>
            </p:cNvPr>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25" name="Picture 3">
            <a:extLst>
              <a:ext uri="{FF2B5EF4-FFF2-40B4-BE49-F238E27FC236}">
                <a16:creationId xmlns:a16="http://schemas.microsoft.com/office/drawing/2014/main" id="{E0D03102-88C6-3164-BB7E-013C45F9BED8}"/>
              </a:ext>
            </a:extLst>
          </p:cNvPr>
          <p:cNvPicPr>
            <a:picLocks noChangeAspect="1"/>
          </p:cNvPicPr>
          <p:nvPr/>
        </p:nvPicPr>
        <p:blipFill>
          <a:blip r:embed="rId4"/>
          <a:srcRect/>
          <a:stretch>
            <a:fillRect/>
          </a:stretch>
        </p:blipFill>
        <p:spPr>
          <a:xfrm>
            <a:off x="5029200" y="2817744"/>
            <a:ext cx="4989840" cy="1222511"/>
          </a:xfrm>
          <a:prstGeom prst="rect">
            <a:avLst/>
          </a:prstGeom>
        </p:spPr>
      </p:pic>
    </p:spTree>
    <p:custDataLst>
      <p:tags r:id="rId1"/>
    </p:custDataLst>
    <p:extLst>
      <p:ext uri="{BB962C8B-B14F-4D97-AF65-F5344CB8AC3E}">
        <p14:creationId xmlns:p14="http://schemas.microsoft.com/office/powerpoint/2010/main" val="114950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3640-E4D2-B531-8F10-BDA03BA4F676}"/>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98F500A7-E23F-8F39-014D-EC0E07EFC1F1}"/>
              </a:ext>
            </a:extLst>
          </p:cNvPr>
          <p:cNvSpPr>
            <a:spLocks noGrp="1"/>
          </p:cNvSpPr>
          <p:nvPr>
            <p:ph sz="quarter" idx="10"/>
          </p:nvPr>
        </p:nvSpPr>
        <p:spPr/>
        <p:txBody>
          <a:bodyPr/>
          <a:lstStyle/>
          <a:p>
            <a:r>
              <a:rPr lang="en-US" dirty="0"/>
              <a:t>QA system comprises two main components: the retriever and the reader. </a:t>
            </a:r>
          </a:p>
          <a:p>
            <a:r>
              <a:rPr lang="en-US" dirty="0"/>
              <a:t>The retriever's role: is to search through a vast amount of documents or knowledge sources to identify relevant passages for a given question. </a:t>
            </a:r>
          </a:p>
          <a:p>
            <a:r>
              <a:rPr lang="en-US" dirty="0"/>
              <a:t>The reader: which is typically a deep learning model, extracts the answer from the retrieved passages. </a:t>
            </a:r>
          </a:p>
          <a:p>
            <a:endParaRPr lang="en-US" dirty="0"/>
          </a:p>
        </p:txBody>
      </p:sp>
      <p:pic>
        <p:nvPicPr>
          <p:cNvPr id="4" name="Picture 3">
            <a:extLst>
              <a:ext uri="{FF2B5EF4-FFF2-40B4-BE49-F238E27FC236}">
                <a16:creationId xmlns:a16="http://schemas.microsoft.com/office/drawing/2014/main" id="{9924027F-BB86-645E-868D-7ED6E8D4CBAA}"/>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303" y="3128710"/>
            <a:ext cx="6509272" cy="2900416"/>
          </a:xfrm>
          <a:prstGeom prst="rect">
            <a:avLst/>
          </a:prstGeom>
          <a:noFill/>
        </p:spPr>
      </p:pic>
    </p:spTree>
    <p:extLst>
      <p:ext uri="{BB962C8B-B14F-4D97-AF65-F5344CB8AC3E}">
        <p14:creationId xmlns:p14="http://schemas.microsoft.com/office/powerpoint/2010/main" val="212538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A7FC-1209-BE63-DB4F-05C0E2252B6E}"/>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E5E44633-1038-5A8D-4BDB-B95AF85B6E98}"/>
              </a:ext>
            </a:extLst>
          </p:cNvPr>
          <p:cNvSpPr>
            <a:spLocks noGrp="1"/>
          </p:cNvSpPr>
          <p:nvPr>
            <p:ph sz="quarter" idx="10"/>
          </p:nvPr>
        </p:nvSpPr>
        <p:spPr/>
        <p:txBody>
          <a:bodyPr/>
          <a:lstStyle/>
          <a:p>
            <a:r>
              <a:rPr lang="en-US" dirty="0"/>
              <a:t>Fine-tuning is a process of adapting a pre-trained model to a specific domain or task by further training it on domain specific data. </a:t>
            </a:r>
          </a:p>
          <a:p>
            <a:r>
              <a:rPr lang="en-US" dirty="0"/>
              <a:t>Fine-tuning offers several benefits for domain adaptation in QA systems. </a:t>
            </a:r>
          </a:p>
          <a:p>
            <a:r>
              <a:rPr lang="en-US" dirty="0"/>
              <a:t>It helps the models understand the context and nuances of a particular domain, leading to more accurate answers. </a:t>
            </a:r>
          </a:p>
          <a:p>
            <a:r>
              <a:rPr lang="en-US" dirty="0"/>
              <a:t>Fine-tuning allows the system to leverage domain-specific knowledge and improves its performance when dealing with </a:t>
            </a:r>
            <a:r>
              <a:rPr lang="en-US" dirty="0">
                <a:solidFill>
                  <a:srgbClr val="00B050"/>
                </a:solidFill>
              </a:rPr>
              <a:t>domain-specific queries.</a:t>
            </a:r>
          </a:p>
          <a:p>
            <a:endParaRPr lang="en-US" dirty="0"/>
          </a:p>
        </p:txBody>
      </p:sp>
      <p:pic>
        <p:nvPicPr>
          <p:cNvPr id="4" name="Picture 3">
            <a:extLst>
              <a:ext uri="{FF2B5EF4-FFF2-40B4-BE49-F238E27FC236}">
                <a16:creationId xmlns:a16="http://schemas.microsoft.com/office/drawing/2014/main" id="{2184C627-7ADF-14A9-89D7-79BAAF5B4BE2}"/>
              </a:ext>
            </a:extLst>
          </p:cNvPr>
          <p:cNvPicPr>
            <a:picLocks noChangeAspect="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l="50740" t="23338"/>
          <a:stretch/>
        </p:blipFill>
        <p:spPr bwMode="auto">
          <a:xfrm>
            <a:off x="4285491" y="3745610"/>
            <a:ext cx="4014554" cy="294252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9395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22" presetClass="entr" presetSubtype="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E431-95CD-A528-C811-C694D1B45879}"/>
              </a:ext>
            </a:extLst>
          </p:cNvPr>
          <p:cNvSpPr>
            <a:spLocks noGrp="1"/>
          </p:cNvSpPr>
          <p:nvPr>
            <p:ph type="title"/>
          </p:nvPr>
        </p:nvSpPr>
        <p:spPr/>
        <p:txBody>
          <a:bodyPr/>
          <a:lstStyle/>
          <a:p>
            <a:r>
              <a:rPr lang="en-US" dirty="0"/>
              <a:t>How to fine-tune the retriever model ?</a:t>
            </a:r>
          </a:p>
        </p:txBody>
      </p:sp>
      <p:sp>
        <p:nvSpPr>
          <p:cNvPr id="3" name="Content Placeholder 2">
            <a:extLst>
              <a:ext uri="{FF2B5EF4-FFF2-40B4-BE49-F238E27FC236}">
                <a16:creationId xmlns:a16="http://schemas.microsoft.com/office/drawing/2014/main" id="{A9660A99-9482-5381-547B-99B036EEB5F2}"/>
              </a:ext>
            </a:extLst>
          </p:cNvPr>
          <p:cNvSpPr>
            <a:spLocks noGrp="1"/>
          </p:cNvSpPr>
          <p:nvPr>
            <p:ph sz="quarter" idx="10"/>
          </p:nvPr>
        </p:nvSpPr>
        <p:spPr/>
        <p:txBody>
          <a:bodyPr/>
          <a:lstStyle/>
          <a:p>
            <a:r>
              <a:rPr lang="en-US" dirty="0"/>
              <a:t>The retriever is responsible for efficiently searching and retrieving relevant passages. </a:t>
            </a:r>
          </a:p>
          <a:p>
            <a:r>
              <a:rPr lang="en-US" dirty="0"/>
              <a:t>Fine-tune the retriever using haystack framework:</a:t>
            </a:r>
          </a:p>
          <a:p>
            <a:pPr lvl="1"/>
            <a:r>
              <a:rPr lang="en-US" dirty="0"/>
              <a:t>Haystack contains all the tools needed to train your own Dense Passage Retrieval model.</a:t>
            </a:r>
          </a:p>
          <a:p>
            <a:pPr marL="800100" lvl="1" indent="-342900">
              <a:buFont typeface="+mj-lt"/>
              <a:buAutoNum type="arabicPeriod"/>
            </a:pPr>
            <a:r>
              <a:rPr lang="en-US" dirty="0">
                <a:solidFill>
                  <a:srgbClr val="C00000"/>
                </a:solidFill>
              </a:rPr>
              <a:t>Prepare the dataset: </a:t>
            </a:r>
          </a:p>
          <a:p>
            <a:pPr marL="914400" lvl="2" indent="0">
              <a:buNone/>
            </a:pPr>
            <a:r>
              <a:rPr lang="en-US" sz="1400" dirty="0"/>
              <a:t>Want to feed in pairs of </a:t>
            </a:r>
            <a:r>
              <a:rPr lang="en-US" sz="1400" dirty="0">
                <a:solidFill>
                  <a:srgbClr val="00B050"/>
                </a:solidFill>
              </a:rPr>
              <a:t>queries </a:t>
            </a:r>
            <a:r>
              <a:rPr lang="en-US" sz="1400" dirty="0"/>
              <a:t>and </a:t>
            </a:r>
            <a:r>
              <a:rPr lang="en-US" sz="1400" dirty="0">
                <a:solidFill>
                  <a:srgbClr val="00B050"/>
                </a:solidFill>
              </a:rPr>
              <a:t>relevant documents</a:t>
            </a:r>
            <a:r>
              <a:rPr lang="en-US" sz="1400" dirty="0"/>
              <a:t>.</a:t>
            </a:r>
          </a:p>
          <a:p>
            <a:pPr marL="800100" lvl="1" indent="-342900">
              <a:buFont typeface="+mj-lt"/>
              <a:buAutoNum type="arabicPeriod"/>
            </a:pPr>
            <a:r>
              <a:rPr lang="en-US" dirty="0">
                <a:solidFill>
                  <a:srgbClr val="C00000"/>
                </a:solidFill>
              </a:rPr>
              <a:t>Train a model:</a:t>
            </a:r>
          </a:p>
          <a:p>
            <a:pPr marL="914400" lvl="2" indent="0">
              <a:buNone/>
            </a:pPr>
            <a:r>
              <a:rPr lang="en-US" sz="1400" dirty="0"/>
              <a:t>The dataset that has the same format as the original DPR training data.</a:t>
            </a:r>
            <a:endParaRPr lang="ar-EG" sz="1400" dirty="0"/>
          </a:p>
          <a:p>
            <a:pPr marL="914400" lvl="2" indent="0">
              <a:buNone/>
            </a:pPr>
            <a:endParaRPr lang="en-US" sz="1400" dirty="0"/>
          </a:p>
          <a:p>
            <a:pPr marL="914400" lvl="2" indent="0">
              <a:buNone/>
            </a:pPr>
            <a:endParaRPr lang="en-US" sz="1400" dirty="0"/>
          </a:p>
          <a:p>
            <a:pPr marL="914400" lvl="2" indent="0">
              <a:buNone/>
            </a:pPr>
            <a:endParaRPr lang="en-US" sz="1400" dirty="0"/>
          </a:p>
          <a:p>
            <a:pPr marL="914400" lvl="2" indent="0">
              <a:buNone/>
            </a:pPr>
            <a:endParaRPr lang="en-US" sz="1400" dirty="0"/>
          </a:p>
          <a:p>
            <a:pPr marL="914400" lvl="2" indent="0">
              <a:buNone/>
            </a:pPr>
            <a:endParaRPr lang="en-US" sz="1400" dirty="0"/>
          </a:p>
          <a:p>
            <a:pPr marL="914400" lvl="2" indent="0">
              <a:buNone/>
            </a:pPr>
            <a:endParaRPr lang="en-US" sz="1400" dirty="0"/>
          </a:p>
          <a:p>
            <a:pPr lvl="2"/>
            <a:r>
              <a:rPr lang="en-US" sz="1400" dirty="0" err="1">
                <a:solidFill>
                  <a:srgbClr val="00B050"/>
                </a:solidFill>
              </a:rPr>
              <a:t>Positive_ctxs</a:t>
            </a:r>
            <a:r>
              <a:rPr lang="en-US" sz="1400" dirty="0">
                <a:solidFill>
                  <a:srgbClr val="00B050"/>
                </a:solidFill>
              </a:rPr>
              <a:t> </a:t>
            </a:r>
            <a:r>
              <a:rPr lang="en-US" sz="1400" dirty="0"/>
              <a:t>are context passages which are relevant to the query.</a:t>
            </a:r>
          </a:p>
        </p:txBody>
      </p:sp>
      <p:pic>
        <p:nvPicPr>
          <p:cNvPr id="4" name="Picture 3">
            <a:extLst>
              <a:ext uri="{FF2B5EF4-FFF2-40B4-BE49-F238E27FC236}">
                <a16:creationId xmlns:a16="http://schemas.microsoft.com/office/drawing/2014/main" id="{9C648E12-22C6-E228-6BBC-0321D9ACA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326" y="3429000"/>
            <a:ext cx="8879789" cy="1338943"/>
          </a:xfrm>
          <a:prstGeom prst="rect">
            <a:avLst/>
          </a:prstGeom>
        </p:spPr>
      </p:pic>
      <p:sp>
        <p:nvSpPr>
          <p:cNvPr id="5" name="Rectangle 4">
            <a:extLst>
              <a:ext uri="{FF2B5EF4-FFF2-40B4-BE49-F238E27FC236}">
                <a16:creationId xmlns:a16="http://schemas.microsoft.com/office/drawing/2014/main" id="{47C3A535-26C3-C325-1572-C5B01FA39B5F}"/>
              </a:ext>
            </a:extLst>
          </p:cNvPr>
          <p:cNvSpPr/>
          <p:nvPr/>
        </p:nvSpPr>
        <p:spPr>
          <a:xfrm>
            <a:off x="1735494" y="4098471"/>
            <a:ext cx="979714" cy="165619"/>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65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barn(inVertical)">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1000"/>
                                        <p:tgtEl>
                                          <p:spTgt spid="3">
                                            <p:txEl>
                                              <p:pRg st="13" end="13"/>
                                            </p:txEl>
                                          </p:spTgt>
                                        </p:tgtEl>
                                      </p:cBhvr>
                                    </p:animEffect>
                                    <p:anim calcmode="lin" valueType="num">
                                      <p:cBhvr>
                                        <p:cTn id="6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64" presetID="16" presetClass="entr" presetSubtype="21" fill="hold" grpId="0"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barn(inVertical)">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E431-95CD-A528-C811-C694D1B45879}"/>
              </a:ext>
            </a:extLst>
          </p:cNvPr>
          <p:cNvSpPr>
            <a:spLocks noGrp="1"/>
          </p:cNvSpPr>
          <p:nvPr>
            <p:ph type="title"/>
          </p:nvPr>
        </p:nvSpPr>
        <p:spPr/>
        <p:txBody>
          <a:bodyPr/>
          <a:lstStyle/>
          <a:p>
            <a:r>
              <a:rPr lang="en-US" dirty="0"/>
              <a:t>How to fine-tune the retriever model ?</a:t>
            </a:r>
          </a:p>
        </p:txBody>
      </p:sp>
      <p:sp>
        <p:nvSpPr>
          <p:cNvPr id="3" name="Content Placeholder 2">
            <a:extLst>
              <a:ext uri="{FF2B5EF4-FFF2-40B4-BE49-F238E27FC236}">
                <a16:creationId xmlns:a16="http://schemas.microsoft.com/office/drawing/2014/main" id="{A9660A99-9482-5381-547B-99B036EEB5F2}"/>
              </a:ext>
            </a:extLst>
          </p:cNvPr>
          <p:cNvSpPr>
            <a:spLocks noGrp="1"/>
          </p:cNvSpPr>
          <p:nvPr>
            <p:ph sz="quarter" idx="10"/>
          </p:nvPr>
        </p:nvSpPr>
        <p:spPr/>
        <p:txBody>
          <a:bodyPr/>
          <a:lstStyle/>
          <a:p>
            <a:r>
              <a:rPr lang="en-US" dirty="0"/>
              <a:t>The retriever is responsible for efficiently searching and retrieving relevant passages. </a:t>
            </a:r>
          </a:p>
          <a:p>
            <a:r>
              <a:rPr lang="en-US" dirty="0"/>
              <a:t>Fine-tune the retriever using haystack framework:</a:t>
            </a:r>
          </a:p>
          <a:p>
            <a:pPr lvl="1"/>
            <a:r>
              <a:rPr lang="en-US" dirty="0"/>
              <a:t>Haystack contains all the tools needed to train your own Dense Passage Retrieval model.</a:t>
            </a:r>
          </a:p>
          <a:p>
            <a:pPr marL="800100" lvl="1" indent="-342900">
              <a:buFont typeface="+mj-lt"/>
              <a:buAutoNum type="arabicPeriod"/>
            </a:pPr>
            <a:r>
              <a:rPr lang="en-US" dirty="0">
                <a:solidFill>
                  <a:srgbClr val="C00000"/>
                </a:solidFill>
              </a:rPr>
              <a:t>Prepare the dataset: </a:t>
            </a:r>
          </a:p>
          <a:p>
            <a:pPr marL="914400" lvl="2" indent="0">
              <a:buNone/>
            </a:pPr>
            <a:r>
              <a:rPr lang="en-US" sz="1400" dirty="0"/>
              <a:t>Want to feed in pairs of </a:t>
            </a:r>
            <a:r>
              <a:rPr lang="en-US" sz="1400" dirty="0">
                <a:solidFill>
                  <a:srgbClr val="00B050"/>
                </a:solidFill>
              </a:rPr>
              <a:t>queries </a:t>
            </a:r>
            <a:r>
              <a:rPr lang="en-US" sz="1400" dirty="0"/>
              <a:t>and </a:t>
            </a:r>
            <a:r>
              <a:rPr lang="en-US" sz="1400" dirty="0">
                <a:solidFill>
                  <a:srgbClr val="00B050"/>
                </a:solidFill>
              </a:rPr>
              <a:t>relevant documents</a:t>
            </a:r>
            <a:r>
              <a:rPr lang="en-US" sz="1400" dirty="0"/>
              <a:t>.</a:t>
            </a:r>
          </a:p>
          <a:p>
            <a:pPr marL="800100" lvl="1" indent="-342900">
              <a:buFont typeface="+mj-lt"/>
              <a:buAutoNum type="arabicPeriod"/>
            </a:pPr>
            <a:r>
              <a:rPr lang="en-US" dirty="0">
                <a:solidFill>
                  <a:srgbClr val="C00000"/>
                </a:solidFill>
              </a:rPr>
              <a:t>Train a model:</a:t>
            </a:r>
          </a:p>
          <a:p>
            <a:pPr marL="914400" lvl="2" indent="0">
              <a:buNone/>
            </a:pPr>
            <a:r>
              <a:rPr lang="en-US" sz="1400" dirty="0"/>
              <a:t>The dataset that has the same format as the original DPR training data.</a:t>
            </a:r>
            <a:endParaRPr lang="ar-EG" sz="1400" dirty="0"/>
          </a:p>
          <a:p>
            <a:pPr marL="914400" lvl="2" indent="0">
              <a:buNone/>
            </a:pPr>
            <a:endParaRPr lang="en-US" sz="1400" dirty="0"/>
          </a:p>
          <a:p>
            <a:pPr marL="914400" lvl="2" indent="0">
              <a:buNone/>
            </a:pPr>
            <a:endParaRPr lang="en-US" sz="1400" dirty="0"/>
          </a:p>
          <a:p>
            <a:pPr marL="914400" lvl="2" indent="0">
              <a:buNone/>
            </a:pPr>
            <a:endParaRPr lang="en-US" sz="1400" dirty="0"/>
          </a:p>
          <a:p>
            <a:pPr marL="914400" lvl="2" indent="0">
              <a:buNone/>
            </a:pPr>
            <a:endParaRPr lang="en-US" sz="1400" dirty="0"/>
          </a:p>
          <a:p>
            <a:pPr marL="914400" lvl="2" indent="0">
              <a:buNone/>
            </a:pPr>
            <a:endParaRPr lang="en-US" sz="1400" dirty="0"/>
          </a:p>
          <a:p>
            <a:pPr marL="914400" lvl="2" indent="0">
              <a:buNone/>
            </a:pPr>
            <a:endParaRPr lang="en-US" sz="1400" dirty="0"/>
          </a:p>
          <a:p>
            <a:pPr lvl="2"/>
            <a:r>
              <a:rPr lang="en-US" sz="1400" dirty="0" err="1">
                <a:solidFill>
                  <a:srgbClr val="00B050"/>
                </a:solidFill>
              </a:rPr>
              <a:t>Positive_ctxs</a:t>
            </a:r>
            <a:r>
              <a:rPr lang="en-US" sz="1400" dirty="0">
                <a:solidFill>
                  <a:srgbClr val="00B050"/>
                </a:solidFill>
              </a:rPr>
              <a:t> </a:t>
            </a:r>
            <a:r>
              <a:rPr lang="en-US" sz="1400" dirty="0"/>
              <a:t>are context passages which are relevant to the query.</a:t>
            </a:r>
          </a:p>
          <a:p>
            <a:pPr lvl="2"/>
            <a:r>
              <a:rPr lang="en-US" sz="1400" dirty="0" err="1">
                <a:solidFill>
                  <a:srgbClr val="00B050"/>
                </a:solidFill>
              </a:rPr>
              <a:t>negative_ctxs</a:t>
            </a:r>
            <a:r>
              <a:rPr lang="en-US" sz="1400" dirty="0">
                <a:solidFill>
                  <a:srgbClr val="00B050"/>
                </a:solidFill>
              </a:rPr>
              <a:t> </a:t>
            </a:r>
            <a:r>
              <a:rPr lang="en-US" sz="1400" dirty="0"/>
              <a:t>is not actually used in Haystack's DPR training so we recommend you set it to an empty list. They were used by the original DPR authors in an experiment to compare it against the in-batch negatives method.</a:t>
            </a:r>
          </a:p>
        </p:txBody>
      </p:sp>
      <p:pic>
        <p:nvPicPr>
          <p:cNvPr id="4" name="Picture 3">
            <a:extLst>
              <a:ext uri="{FF2B5EF4-FFF2-40B4-BE49-F238E27FC236}">
                <a16:creationId xmlns:a16="http://schemas.microsoft.com/office/drawing/2014/main" id="{9C648E12-22C6-E228-6BBC-0321D9ACA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326" y="3429000"/>
            <a:ext cx="8879789" cy="1338943"/>
          </a:xfrm>
          <a:prstGeom prst="rect">
            <a:avLst/>
          </a:prstGeom>
        </p:spPr>
      </p:pic>
      <p:sp>
        <p:nvSpPr>
          <p:cNvPr id="5" name="Rectangle 4">
            <a:extLst>
              <a:ext uri="{FF2B5EF4-FFF2-40B4-BE49-F238E27FC236}">
                <a16:creationId xmlns:a16="http://schemas.microsoft.com/office/drawing/2014/main" id="{47C3A535-26C3-C325-1572-C5B01FA39B5F}"/>
              </a:ext>
            </a:extLst>
          </p:cNvPr>
          <p:cNvSpPr/>
          <p:nvPr/>
        </p:nvSpPr>
        <p:spPr>
          <a:xfrm>
            <a:off x="1754156" y="4247761"/>
            <a:ext cx="979714" cy="165619"/>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82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1000"/>
                                        <p:tgtEl>
                                          <p:spTgt spid="3">
                                            <p:txEl>
                                              <p:pRg st="14" end="14"/>
                                            </p:txEl>
                                          </p:spTgt>
                                        </p:tgtEl>
                                      </p:cBhvr>
                                    </p:animEffect>
                                    <p:anim calcmode="lin" valueType="num">
                                      <p:cBhvr>
                                        <p:cTn id="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E431-95CD-A528-C811-C694D1B45879}"/>
              </a:ext>
            </a:extLst>
          </p:cNvPr>
          <p:cNvSpPr>
            <a:spLocks noGrp="1"/>
          </p:cNvSpPr>
          <p:nvPr>
            <p:ph type="title"/>
          </p:nvPr>
        </p:nvSpPr>
        <p:spPr/>
        <p:txBody>
          <a:bodyPr/>
          <a:lstStyle/>
          <a:p>
            <a:r>
              <a:rPr lang="en-US" dirty="0"/>
              <a:t>How to fine-tune the retriever model ?</a:t>
            </a:r>
          </a:p>
        </p:txBody>
      </p:sp>
      <p:sp>
        <p:nvSpPr>
          <p:cNvPr id="3" name="Content Placeholder 2">
            <a:extLst>
              <a:ext uri="{FF2B5EF4-FFF2-40B4-BE49-F238E27FC236}">
                <a16:creationId xmlns:a16="http://schemas.microsoft.com/office/drawing/2014/main" id="{A9660A99-9482-5381-547B-99B036EEB5F2}"/>
              </a:ext>
            </a:extLst>
          </p:cNvPr>
          <p:cNvSpPr>
            <a:spLocks noGrp="1"/>
          </p:cNvSpPr>
          <p:nvPr>
            <p:ph sz="quarter" idx="10"/>
          </p:nvPr>
        </p:nvSpPr>
        <p:spPr/>
        <p:txBody>
          <a:bodyPr/>
          <a:lstStyle/>
          <a:p>
            <a:r>
              <a:rPr lang="en-US" dirty="0"/>
              <a:t>The retriever is responsible for efficiently searching and retrieving relevant passages. </a:t>
            </a:r>
          </a:p>
          <a:p>
            <a:r>
              <a:rPr lang="en-US" dirty="0"/>
              <a:t>Fine-tune the retriever using haystack framework:</a:t>
            </a:r>
          </a:p>
          <a:p>
            <a:pPr lvl="1"/>
            <a:r>
              <a:rPr lang="en-US" dirty="0"/>
              <a:t>Haystack contains all the tools needed to train your own Dense Passage Retrieval model.</a:t>
            </a:r>
          </a:p>
          <a:p>
            <a:pPr marL="800100" lvl="1" indent="-342900">
              <a:buFont typeface="+mj-lt"/>
              <a:buAutoNum type="arabicPeriod"/>
            </a:pPr>
            <a:r>
              <a:rPr lang="en-US" dirty="0">
                <a:solidFill>
                  <a:srgbClr val="C00000"/>
                </a:solidFill>
              </a:rPr>
              <a:t>Prepare the dataset: </a:t>
            </a:r>
          </a:p>
          <a:p>
            <a:pPr marL="914400" lvl="2" indent="0">
              <a:buNone/>
            </a:pPr>
            <a:r>
              <a:rPr lang="en-US" sz="1400" dirty="0"/>
              <a:t>Want to feed in pairs of </a:t>
            </a:r>
            <a:r>
              <a:rPr lang="en-US" sz="1400" dirty="0">
                <a:solidFill>
                  <a:srgbClr val="00B050"/>
                </a:solidFill>
              </a:rPr>
              <a:t>queries </a:t>
            </a:r>
            <a:r>
              <a:rPr lang="en-US" sz="1400" dirty="0"/>
              <a:t>and </a:t>
            </a:r>
            <a:r>
              <a:rPr lang="en-US" sz="1400" dirty="0">
                <a:solidFill>
                  <a:srgbClr val="00B050"/>
                </a:solidFill>
              </a:rPr>
              <a:t>relevant documents</a:t>
            </a:r>
            <a:r>
              <a:rPr lang="en-US" sz="1400" dirty="0"/>
              <a:t>.</a:t>
            </a:r>
          </a:p>
          <a:p>
            <a:pPr marL="800100" lvl="1" indent="-342900">
              <a:buFont typeface="+mj-lt"/>
              <a:buAutoNum type="arabicPeriod"/>
            </a:pPr>
            <a:r>
              <a:rPr lang="en-US" dirty="0">
                <a:solidFill>
                  <a:srgbClr val="C00000"/>
                </a:solidFill>
              </a:rPr>
              <a:t>Train a model:</a:t>
            </a:r>
          </a:p>
          <a:p>
            <a:pPr marL="914400" lvl="2" indent="0">
              <a:buNone/>
            </a:pPr>
            <a:r>
              <a:rPr lang="en-US" sz="1400" dirty="0"/>
              <a:t>The dataset that has the same format as the original DPR training data.</a:t>
            </a:r>
            <a:endParaRPr lang="ar-EG" sz="1400" dirty="0"/>
          </a:p>
          <a:p>
            <a:pPr marL="914400" lvl="2" indent="0">
              <a:buNone/>
            </a:pPr>
            <a:endParaRPr lang="en-US" sz="1400" dirty="0"/>
          </a:p>
          <a:p>
            <a:pPr marL="914400" lvl="2" indent="0">
              <a:buNone/>
            </a:pPr>
            <a:endParaRPr lang="en-US" sz="1400" dirty="0"/>
          </a:p>
          <a:p>
            <a:pPr marL="914400" lvl="2" indent="0">
              <a:buNone/>
            </a:pPr>
            <a:endParaRPr lang="en-US" sz="1400" dirty="0"/>
          </a:p>
          <a:p>
            <a:pPr marL="914400" lvl="2" indent="0">
              <a:buNone/>
            </a:pPr>
            <a:endParaRPr lang="en-US" sz="1400" dirty="0"/>
          </a:p>
          <a:p>
            <a:pPr marL="914400" lvl="2" indent="0">
              <a:buNone/>
            </a:pPr>
            <a:endParaRPr lang="en-US" sz="1400" dirty="0"/>
          </a:p>
          <a:p>
            <a:pPr marL="914400" lvl="2" indent="0">
              <a:buNone/>
            </a:pPr>
            <a:endParaRPr lang="en-US" sz="1400" dirty="0"/>
          </a:p>
          <a:p>
            <a:pPr lvl="2"/>
            <a:r>
              <a:rPr lang="en-US" sz="1400" dirty="0" err="1">
                <a:solidFill>
                  <a:srgbClr val="00B050"/>
                </a:solidFill>
              </a:rPr>
              <a:t>Positive_ctxs</a:t>
            </a:r>
            <a:r>
              <a:rPr lang="en-US" sz="1400" dirty="0">
                <a:solidFill>
                  <a:srgbClr val="00B050"/>
                </a:solidFill>
              </a:rPr>
              <a:t> </a:t>
            </a:r>
            <a:r>
              <a:rPr lang="en-US" sz="1400" dirty="0"/>
              <a:t>are context passages which are relevant to the query.</a:t>
            </a:r>
          </a:p>
          <a:p>
            <a:pPr lvl="2"/>
            <a:r>
              <a:rPr lang="en-US" sz="1400" dirty="0" err="1">
                <a:solidFill>
                  <a:srgbClr val="00B050"/>
                </a:solidFill>
              </a:rPr>
              <a:t>negative_ctxs</a:t>
            </a:r>
            <a:r>
              <a:rPr lang="en-US" sz="1400" dirty="0">
                <a:solidFill>
                  <a:srgbClr val="00B050"/>
                </a:solidFill>
              </a:rPr>
              <a:t> </a:t>
            </a:r>
            <a:r>
              <a:rPr lang="en-US" sz="1400" dirty="0"/>
              <a:t>is not actually used in Haystack's DPR training so we recommend you set it to an empty list. They were used by the original DPR authors in an experiment to compare it against the in-batch negatives method.</a:t>
            </a:r>
          </a:p>
          <a:p>
            <a:pPr lvl="2"/>
            <a:r>
              <a:rPr lang="en-US" sz="1400" dirty="0" err="1">
                <a:solidFill>
                  <a:srgbClr val="00B050"/>
                </a:solidFill>
              </a:rPr>
              <a:t>hard_negative_ctxs</a:t>
            </a:r>
            <a:r>
              <a:rPr lang="en-US" sz="1400" dirty="0">
                <a:solidFill>
                  <a:srgbClr val="00B050"/>
                </a:solidFill>
              </a:rPr>
              <a:t> </a:t>
            </a:r>
            <a:r>
              <a:rPr lang="en-US" sz="1400" dirty="0"/>
              <a:t>are passages that are not relevant to the query. In the original DPR paper, these are fetched using a retriever to find the most relevant passages to the query. Passages which contain the answer text are filtered out.</a:t>
            </a:r>
          </a:p>
        </p:txBody>
      </p:sp>
      <p:pic>
        <p:nvPicPr>
          <p:cNvPr id="4" name="Picture 3">
            <a:extLst>
              <a:ext uri="{FF2B5EF4-FFF2-40B4-BE49-F238E27FC236}">
                <a16:creationId xmlns:a16="http://schemas.microsoft.com/office/drawing/2014/main" id="{9C648E12-22C6-E228-6BBC-0321D9ACA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326" y="3429000"/>
            <a:ext cx="8879789" cy="1338943"/>
          </a:xfrm>
          <a:prstGeom prst="rect">
            <a:avLst/>
          </a:prstGeom>
        </p:spPr>
      </p:pic>
      <p:sp>
        <p:nvSpPr>
          <p:cNvPr id="5" name="Rectangle 4">
            <a:extLst>
              <a:ext uri="{FF2B5EF4-FFF2-40B4-BE49-F238E27FC236}">
                <a16:creationId xmlns:a16="http://schemas.microsoft.com/office/drawing/2014/main" id="{47C3A535-26C3-C325-1572-C5B01FA39B5F}"/>
              </a:ext>
            </a:extLst>
          </p:cNvPr>
          <p:cNvSpPr/>
          <p:nvPr/>
        </p:nvSpPr>
        <p:spPr>
          <a:xfrm>
            <a:off x="1763487" y="4397051"/>
            <a:ext cx="1296954" cy="184280"/>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444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D5A6-60E3-417A-6FBF-BA2875BA20F2}"/>
              </a:ext>
            </a:extLst>
          </p:cNvPr>
          <p:cNvSpPr>
            <a:spLocks noGrp="1"/>
          </p:cNvSpPr>
          <p:nvPr>
            <p:ph type="title"/>
          </p:nvPr>
        </p:nvSpPr>
        <p:spPr/>
        <p:txBody>
          <a:bodyPr/>
          <a:lstStyle/>
          <a:p>
            <a:r>
              <a:rPr lang="en-US" dirty="0"/>
              <a:t>Google's Natural Questions dataset</a:t>
            </a:r>
          </a:p>
        </p:txBody>
      </p:sp>
      <p:sp>
        <p:nvSpPr>
          <p:cNvPr id="3" name="Content Placeholder 2">
            <a:extLst>
              <a:ext uri="{FF2B5EF4-FFF2-40B4-BE49-F238E27FC236}">
                <a16:creationId xmlns:a16="http://schemas.microsoft.com/office/drawing/2014/main" id="{F810180C-119B-58F6-2B19-758342509016}"/>
              </a:ext>
            </a:extLst>
          </p:cNvPr>
          <p:cNvSpPr>
            <a:spLocks noGrp="1"/>
          </p:cNvSpPr>
          <p:nvPr>
            <p:ph sz="quarter" idx="10"/>
          </p:nvPr>
        </p:nvSpPr>
        <p:spPr/>
        <p:txBody>
          <a:bodyPr/>
          <a:lstStyle/>
          <a:p>
            <a:r>
              <a:rPr lang="en-US" dirty="0"/>
              <a:t>Is sufficiently large and contains enough unique passages, that it can be converted into a DPR training set. </a:t>
            </a:r>
          </a:p>
          <a:p>
            <a:r>
              <a:rPr lang="en-US" dirty="0"/>
              <a:t>This is done simply by considering answer containing passages as relevant documents to the query.</a:t>
            </a:r>
          </a:p>
          <a:p>
            <a:r>
              <a:rPr lang="en-US" dirty="0"/>
              <a:t>The </a:t>
            </a:r>
            <a:r>
              <a:rPr lang="en-US" dirty="0" err="1"/>
              <a:t>SQuAD</a:t>
            </a:r>
            <a:r>
              <a:rPr lang="en-US" dirty="0"/>
              <a:t> dataset, however, is not as suited to this use case since its question-and-answer pairs are created on only a very small slice of </a:t>
            </a:r>
            <a:r>
              <a:rPr lang="en-US" dirty="0" err="1"/>
              <a:t>wikipedia</a:t>
            </a:r>
            <a:r>
              <a:rPr lang="en-US" dirty="0"/>
              <a:t> documents</a:t>
            </a:r>
          </a:p>
          <a:p>
            <a:endParaRPr lang="en-US" dirty="0"/>
          </a:p>
        </p:txBody>
      </p:sp>
      <p:pic>
        <p:nvPicPr>
          <p:cNvPr id="4" name="Picture 3">
            <a:extLst>
              <a:ext uri="{FF2B5EF4-FFF2-40B4-BE49-F238E27FC236}">
                <a16:creationId xmlns:a16="http://schemas.microsoft.com/office/drawing/2014/main" id="{21EE1E57-02DC-EF7C-0FA3-B80FF1BC4922}"/>
              </a:ext>
            </a:extLst>
          </p:cNvPr>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3328101" y="4462757"/>
            <a:ext cx="4687720" cy="2125663"/>
          </a:xfrm>
          <a:prstGeom prst="rect">
            <a:avLst/>
          </a:prstGeom>
          <a:noFill/>
        </p:spPr>
      </p:pic>
    </p:spTree>
    <p:extLst>
      <p:ext uri="{BB962C8B-B14F-4D97-AF65-F5344CB8AC3E}">
        <p14:creationId xmlns:p14="http://schemas.microsoft.com/office/powerpoint/2010/main" val="263061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6F62-2995-10D2-35EC-14EAB2F732D0}"/>
              </a:ext>
            </a:extLst>
          </p:cNvPr>
          <p:cNvSpPr>
            <a:spLocks noGrp="1"/>
          </p:cNvSpPr>
          <p:nvPr>
            <p:ph type="title"/>
          </p:nvPr>
        </p:nvSpPr>
        <p:spPr/>
        <p:txBody>
          <a:bodyPr/>
          <a:lstStyle/>
          <a:p>
            <a:r>
              <a:rPr lang="en-US" dirty="0"/>
              <a:t>1. Prepare the dataset</a:t>
            </a:r>
          </a:p>
        </p:txBody>
      </p:sp>
      <p:sp>
        <p:nvSpPr>
          <p:cNvPr id="3" name="Content Placeholder 2">
            <a:extLst>
              <a:ext uri="{FF2B5EF4-FFF2-40B4-BE49-F238E27FC236}">
                <a16:creationId xmlns:a16="http://schemas.microsoft.com/office/drawing/2014/main" id="{572D1E78-76DA-0B30-83D1-422122DB1340}"/>
              </a:ext>
            </a:extLst>
          </p:cNvPr>
          <p:cNvSpPr>
            <a:spLocks noGrp="1"/>
          </p:cNvSpPr>
          <p:nvPr>
            <p:ph sz="quarter" idx="10"/>
          </p:nvPr>
        </p:nvSpPr>
        <p:spPr>
          <a:xfrm>
            <a:off x="624421" y="1061823"/>
            <a:ext cx="10231346" cy="5355727"/>
          </a:xfrm>
        </p:spPr>
        <p:txBody>
          <a:bodyPr>
            <a:normAutofit fontScale="92500" lnSpcReduction="20000"/>
          </a:bodyPr>
          <a:lstStyle/>
          <a:p>
            <a:pPr marL="342900" indent="-342900">
              <a:buFont typeface="+mj-lt"/>
              <a:buAutoNum type="arabicPeriod"/>
            </a:pPr>
            <a:r>
              <a:rPr lang="en-US" dirty="0"/>
              <a:t>Download the original DPR training data: </a:t>
            </a:r>
          </a:p>
          <a:p>
            <a:endParaRPr lang="en-US" dirty="0"/>
          </a:p>
          <a:p>
            <a:endParaRPr lang="en-US" dirty="0"/>
          </a:p>
          <a:p>
            <a:endParaRPr lang="en-US" dirty="0"/>
          </a:p>
          <a:p>
            <a:endParaRPr lang="en-US" dirty="0"/>
          </a:p>
          <a:p>
            <a:endParaRPr lang="en-US" dirty="0"/>
          </a:p>
          <a:p>
            <a:pPr marL="0" indent="0">
              <a:buNone/>
            </a:pPr>
            <a:endParaRPr lang="en-US" dirty="0"/>
          </a:p>
          <a:p>
            <a:r>
              <a:rPr lang="en-US" i="1" dirty="0">
                <a:solidFill>
                  <a:srgbClr val="00B050"/>
                </a:solidFill>
              </a:rPr>
              <a:t>Note:</a:t>
            </a:r>
            <a:r>
              <a:rPr lang="en-US" dirty="0"/>
              <a:t> that Google's Natural Questions dataset data is probably only useful if you are trying to train from scratch.</a:t>
            </a:r>
          </a:p>
          <a:p>
            <a:pPr marL="0" indent="0">
              <a:buNone/>
            </a:pPr>
            <a:r>
              <a:rPr lang="en-US" dirty="0"/>
              <a:t>2. Initialize both passage and query embedding models using BERT base.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 The model is trained using Google's Natural Questions dataset in a format specialized for DPR.</a:t>
            </a:r>
          </a:p>
        </p:txBody>
      </p:sp>
      <p:sp>
        <p:nvSpPr>
          <p:cNvPr id="7" name="TextBox 6">
            <a:extLst>
              <a:ext uri="{FF2B5EF4-FFF2-40B4-BE49-F238E27FC236}">
                <a16:creationId xmlns:a16="http://schemas.microsoft.com/office/drawing/2014/main" id="{C8A2934B-8264-C98C-798A-B57C41B547D4}"/>
              </a:ext>
            </a:extLst>
          </p:cNvPr>
          <p:cNvSpPr txBox="1"/>
          <p:nvPr/>
        </p:nvSpPr>
        <p:spPr>
          <a:xfrm>
            <a:off x="2132972" y="1363734"/>
            <a:ext cx="7703772" cy="1708160"/>
          </a:xfrm>
          <a:prstGeom prst="rect">
            <a:avLst/>
          </a:prstGeom>
          <a:solidFill>
            <a:schemeClr val="tx1">
              <a:lumMod val="85000"/>
              <a:lumOff val="15000"/>
            </a:schemeClr>
          </a:solidFill>
        </p:spPr>
        <p:txBody>
          <a:bodyPr wrap="square">
            <a:spAutoFit/>
          </a:bodyPr>
          <a:lstStyle/>
          <a:p>
            <a:r>
              <a:rPr lang="en-US" sz="1050" b="0" dirty="0">
                <a:solidFill>
                  <a:srgbClr val="6A9955"/>
                </a:solidFill>
                <a:effectLst/>
                <a:latin typeface="Courier New" panose="02070309020205020404" pitchFamily="49" charset="0"/>
              </a:rPr>
              <a:t># Download original DPR data</a:t>
            </a:r>
            <a:endParaRPr lang="en-US" sz="1050" b="0" dirty="0">
              <a:solidFill>
                <a:srgbClr val="D4D4D4"/>
              </a:solidFill>
              <a:effectLst/>
              <a:latin typeface="Courier New" panose="02070309020205020404" pitchFamily="49" charset="0"/>
            </a:endParaRPr>
          </a:p>
          <a:p>
            <a:r>
              <a:rPr lang="en-US" sz="1050" b="0" dirty="0">
                <a:solidFill>
                  <a:srgbClr val="6A9955"/>
                </a:solidFill>
                <a:effectLst/>
                <a:latin typeface="Courier New" panose="02070309020205020404" pitchFamily="49" charset="0"/>
              </a:rPr>
              <a:t># WARNING: the train set is 7.4GB and the dev set is 800MB</a:t>
            </a:r>
            <a:br>
              <a:rPr lang="en-US" sz="1050" b="0" dirty="0">
                <a:solidFill>
                  <a:srgbClr val="D4D4D4"/>
                </a:solidFill>
                <a:effectLst/>
                <a:latin typeface="Courier New" panose="02070309020205020404" pitchFamily="49" charset="0"/>
              </a:rPr>
            </a:br>
            <a:br>
              <a:rPr lang="en-US" sz="1050" b="0" dirty="0">
                <a:solidFill>
                  <a:srgbClr val="D4D4D4"/>
                </a:solidFill>
                <a:effectLst/>
                <a:latin typeface="Courier New" panose="02070309020205020404" pitchFamily="49" charset="0"/>
              </a:rPr>
            </a:br>
            <a:r>
              <a:rPr lang="en-US" sz="1050" b="0" dirty="0" err="1">
                <a:solidFill>
                  <a:srgbClr val="D4D4D4"/>
                </a:solidFill>
                <a:effectLst/>
                <a:latin typeface="Courier New" panose="02070309020205020404" pitchFamily="49" charset="0"/>
              </a:rPr>
              <a:t>doc_dir</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"data/tutorial9“</a:t>
            </a:r>
          </a:p>
          <a:p>
            <a:br>
              <a:rPr lang="en-US" sz="1050" b="0" dirty="0">
                <a:solidFill>
                  <a:srgbClr val="D4D4D4"/>
                </a:solidFill>
                <a:effectLst/>
                <a:latin typeface="Courier New" panose="02070309020205020404" pitchFamily="49" charset="0"/>
              </a:rPr>
            </a:br>
            <a:r>
              <a:rPr lang="en-US" sz="1050" b="0" dirty="0">
                <a:solidFill>
                  <a:srgbClr val="D4D4D4"/>
                </a:solidFill>
                <a:effectLst/>
                <a:latin typeface="Courier New" panose="02070309020205020404" pitchFamily="49" charset="0"/>
              </a:rPr>
              <a:t>s3_url_train = </a:t>
            </a:r>
            <a:r>
              <a:rPr lang="en-US" sz="1050" b="0" dirty="0">
                <a:solidFill>
                  <a:srgbClr val="CE9178"/>
                </a:solidFill>
                <a:effectLst/>
                <a:latin typeface="Courier New" panose="02070309020205020404" pitchFamily="49" charset="0"/>
              </a:rPr>
              <a:t>"https://dl.fbaipublicfiles.com/</a:t>
            </a:r>
            <a:r>
              <a:rPr lang="en-US" sz="1050" b="0" dirty="0" err="1">
                <a:solidFill>
                  <a:srgbClr val="CE9178"/>
                </a:solidFill>
                <a:effectLst/>
                <a:latin typeface="Courier New" panose="02070309020205020404" pitchFamily="49" charset="0"/>
              </a:rPr>
              <a:t>dpr</a:t>
            </a:r>
            <a:r>
              <a:rPr lang="en-US" sz="1050" b="0" dirty="0">
                <a:solidFill>
                  <a:srgbClr val="CE9178"/>
                </a:solidFill>
                <a:effectLst/>
                <a:latin typeface="Courier New" panose="02070309020205020404" pitchFamily="49" charset="0"/>
              </a:rPr>
              <a:t>/data/retriever/biencoder-nq-train.json.gz"</a:t>
            </a:r>
            <a:endParaRPr lang="en-US" sz="1050" b="0" dirty="0">
              <a:solidFill>
                <a:srgbClr val="D4D4D4"/>
              </a:solidFill>
              <a:effectLst/>
              <a:latin typeface="Courier New" panose="02070309020205020404" pitchFamily="49" charset="0"/>
            </a:endParaRPr>
          </a:p>
          <a:p>
            <a:r>
              <a:rPr lang="en-US" sz="1050" b="0" dirty="0">
                <a:solidFill>
                  <a:srgbClr val="D4D4D4"/>
                </a:solidFill>
                <a:effectLst/>
                <a:latin typeface="Courier New" panose="02070309020205020404" pitchFamily="49" charset="0"/>
              </a:rPr>
              <a:t>s3_url_dev = </a:t>
            </a:r>
            <a:r>
              <a:rPr lang="en-US" sz="1050" b="0" dirty="0">
                <a:solidFill>
                  <a:srgbClr val="CE9178"/>
                </a:solidFill>
                <a:effectLst/>
                <a:latin typeface="Courier New" panose="02070309020205020404" pitchFamily="49" charset="0"/>
              </a:rPr>
              <a:t>"https://dl.fbaipublicfiles.com/</a:t>
            </a:r>
            <a:r>
              <a:rPr lang="en-US" sz="1050" b="0" dirty="0" err="1">
                <a:solidFill>
                  <a:srgbClr val="CE9178"/>
                </a:solidFill>
                <a:effectLst/>
                <a:latin typeface="Courier New" panose="02070309020205020404" pitchFamily="49" charset="0"/>
              </a:rPr>
              <a:t>dpr</a:t>
            </a:r>
            <a:r>
              <a:rPr lang="en-US" sz="1050" b="0" dirty="0">
                <a:solidFill>
                  <a:srgbClr val="CE9178"/>
                </a:solidFill>
                <a:effectLst/>
                <a:latin typeface="Courier New" panose="02070309020205020404" pitchFamily="49" charset="0"/>
              </a:rPr>
              <a:t>/data/retriever/biencoder-nq-dev.json.gz"</a:t>
            </a:r>
            <a:endParaRPr lang="en-US" sz="1050" b="0" dirty="0">
              <a:solidFill>
                <a:srgbClr val="D4D4D4"/>
              </a:solidFill>
              <a:effectLst/>
              <a:latin typeface="Courier New" panose="02070309020205020404" pitchFamily="49" charset="0"/>
            </a:endParaRPr>
          </a:p>
          <a:p>
            <a:br>
              <a:rPr lang="en-US" sz="1050" b="0" dirty="0">
                <a:solidFill>
                  <a:srgbClr val="D4D4D4"/>
                </a:solidFill>
                <a:effectLst/>
                <a:latin typeface="Courier New" panose="02070309020205020404" pitchFamily="49" charset="0"/>
              </a:rPr>
            </a:br>
            <a:r>
              <a:rPr lang="en-US" sz="1050" b="0" dirty="0" err="1">
                <a:solidFill>
                  <a:srgbClr val="D4D4D4"/>
                </a:solidFill>
                <a:effectLst/>
                <a:latin typeface="Courier New" panose="02070309020205020404" pitchFamily="49" charset="0"/>
              </a:rPr>
              <a:t>fetch_archive_from_http</a:t>
            </a:r>
            <a:r>
              <a:rPr lang="en-US" sz="1050" b="0" dirty="0">
                <a:solidFill>
                  <a:srgbClr val="D4D4D4"/>
                </a:solidFill>
                <a:effectLst/>
                <a:latin typeface="Courier New" panose="02070309020205020404" pitchFamily="49" charset="0"/>
              </a:rPr>
              <a:t>(s3_url_train, </a:t>
            </a:r>
            <a:r>
              <a:rPr lang="en-US" sz="1050" b="0" dirty="0" err="1">
                <a:solidFill>
                  <a:srgbClr val="D4D4D4"/>
                </a:solidFill>
                <a:effectLst/>
                <a:latin typeface="Courier New" panose="02070309020205020404" pitchFamily="49" charset="0"/>
              </a:rPr>
              <a:t>output_dir</a:t>
            </a:r>
            <a:r>
              <a:rPr lang="en-US" sz="1050" b="0" dirty="0">
                <a:solidFill>
                  <a:srgbClr val="D4D4D4"/>
                </a:solidFill>
                <a:effectLst/>
                <a:latin typeface="Courier New" panose="02070309020205020404" pitchFamily="49" charset="0"/>
              </a:rPr>
              <a:t>=</a:t>
            </a:r>
            <a:r>
              <a:rPr lang="en-US" sz="1050" b="0" dirty="0" err="1">
                <a:solidFill>
                  <a:srgbClr val="D4D4D4"/>
                </a:solidFill>
                <a:effectLst/>
                <a:latin typeface="Courier New" panose="02070309020205020404" pitchFamily="49" charset="0"/>
              </a:rPr>
              <a:t>doc_dir</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"/train"</a:t>
            </a:r>
            <a:r>
              <a:rPr lang="en-US" sz="1050" b="0" dirty="0">
                <a:solidFill>
                  <a:srgbClr val="D4D4D4"/>
                </a:solidFill>
                <a:effectLst/>
                <a:latin typeface="Courier New" panose="02070309020205020404" pitchFamily="49" charset="0"/>
              </a:rPr>
              <a:t>)</a:t>
            </a:r>
          </a:p>
          <a:p>
            <a:r>
              <a:rPr lang="en-US" sz="1050" b="0" dirty="0" err="1">
                <a:solidFill>
                  <a:srgbClr val="D4D4D4"/>
                </a:solidFill>
                <a:effectLst/>
                <a:latin typeface="Courier New" panose="02070309020205020404" pitchFamily="49" charset="0"/>
              </a:rPr>
              <a:t>fetch_archive_from_http</a:t>
            </a:r>
            <a:r>
              <a:rPr lang="en-US" sz="1050" b="0" dirty="0">
                <a:solidFill>
                  <a:srgbClr val="D4D4D4"/>
                </a:solidFill>
                <a:effectLst/>
                <a:latin typeface="Courier New" panose="02070309020205020404" pitchFamily="49" charset="0"/>
              </a:rPr>
              <a:t>(s3_url_dev, </a:t>
            </a:r>
            <a:r>
              <a:rPr lang="en-US" sz="1050" b="0" dirty="0" err="1">
                <a:solidFill>
                  <a:srgbClr val="D4D4D4"/>
                </a:solidFill>
                <a:effectLst/>
                <a:latin typeface="Courier New" panose="02070309020205020404" pitchFamily="49" charset="0"/>
              </a:rPr>
              <a:t>output_dir</a:t>
            </a:r>
            <a:r>
              <a:rPr lang="en-US" sz="1050" b="0" dirty="0">
                <a:solidFill>
                  <a:srgbClr val="D4D4D4"/>
                </a:solidFill>
                <a:effectLst/>
                <a:latin typeface="Courier New" panose="02070309020205020404" pitchFamily="49" charset="0"/>
              </a:rPr>
              <a:t>=</a:t>
            </a:r>
            <a:r>
              <a:rPr lang="en-US" sz="1050" b="0" dirty="0" err="1">
                <a:solidFill>
                  <a:srgbClr val="D4D4D4"/>
                </a:solidFill>
                <a:effectLst/>
                <a:latin typeface="Courier New" panose="02070309020205020404" pitchFamily="49" charset="0"/>
              </a:rPr>
              <a:t>doc_dir</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"/dev"</a:t>
            </a:r>
            <a:r>
              <a:rPr lang="en-US" sz="1050" b="0" dirty="0">
                <a:solidFill>
                  <a:srgbClr val="D4D4D4"/>
                </a:solidFill>
                <a:effectLst/>
                <a:latin typeface="Courier New" panose="02070309020205020404" pitchFamily="49" charset="0"/>
              </a:rPr>
              <a:t>)</a:t>
            </a:r>
          </a:p>
        </p:txBody>
      </p:sp>
      <p:sp>
        <p:nvSpPr>
          <p:cNvPr id="9" name="TextBox 8">
            <a:extLst>
              <a:ext uri="{FF2B5EF4-FFF2-40B4-BE49-F238E27FC236}">
                <a16:creationId xmlns:a16="http://schemas.microsoft.com/office/drawing/2014/main" id="{8CCF3B09-045A-6CE3-563D-7569DF295D65}"/>
              </a:ext>
            </a:extLst>
          </p:cNvPr>
          <p:cNvSpPr txBox="1"/>
          <p:nvPr/>
        </p:nvSpPr>
        <p:spPr>
          <a:xfrm>
            <a:off x="1495667" y="4014702"/>
            <a:ext cx="8978382" cy="1708160"/>
          </a:xfrm>
          <a:prstGeom prst="rect">
            <a:avLst/>
          </a:prstGeom>
          <a:solidFill>
            <a:schemeClr val="tx1">
              <a:lumMod val="85000"/>
              <a:lumOff val="15000"/>
            </a:schemeClr>
          </a:solidFill>
        </p:spPr>
        <p:txBody>
          <a:bodyPr wrap="square">
            <a:spAutoFit/>
          </a:bodyPr>
          <a:lstStyle/>
          <a:p>
            <a:r>
              <a:rPr lang="en-US" sz="1050" b="0" dirty="0">
                <a:solidFill>
                  <a:srgbClr val="6A9955"/>
                </a:solidFill>
                <a:effectLst/>
                <a:latin typeface="Courier New" panose="02070309020205020404" pitchFamily="49" charset="0"/>
              </a:rPr>
              <a:t># Here are the variables to specify our training data, the models that we use to initialize DPR</a:t>
            </a:r>
            <a:endParaRPr lang="en-US" sz="1050" b="0" dirty="0">
              <a:solidFill>
                <a:srgbClr val="D4D4D4"/>
              </a:solidFill>
              <a:effectLst/>
              <a:latin typeface="Courier New" panose="02070309020205020404" pitchFamily="49" charset="0"/>
            </a:endParaRPr>
          </a:p>
          <a:p>
            <a:r>
              <a:rPr lang="en-US" sz="1050" b="0" dirty="0">
                <a:solidFill>
                  <a:srgbClr val="6A9955"/>
                </a:solidFill>
                <a:effectLst/>
                <a:latin typeface="Courier New" panose="02070309020205020404" pitchFamily="49" charset="0"/>
              </a:rPr>
              <a:t># and the directory where we'll be saving the model</a:t>
            </a:r>
            <a:endParaRPr lang="en-US" sz="1050" b="0" dirty="0">
              <a:solidFill>
                <a:srgbClr val="D4D4D4"/>
              </a:solidFill>
              <a:effectLst/>
              <a:latin typeface="Courier New" panose="02070309020205020404" pitchFamily="49" charset="0"/>
            </a:endParaRPr>
          </a:p>
          <a:p>
            <a:br>
              <a:rPr lang="en-US" sz="1050" b="0" dirty="0">
                <a:solidFill>
                  <a:srgbClr val="D4D4D4"/>
                </a:solidFill>
                <a:effectLst/>
                <a:latin typeface="Courier New" panose="02070309020205020404" pitchFamily="49" charset="0"/>
              </a:rPr>
            </a:br>
            <a:r>
              <a:rPr lang="en-US" sz="1050" b="0" dirty="0" err="1">
                <a:solidFill>
                  <a:srgbClr val="D4D4D4"/>
                </a:solidFill>
                <a:effectLst/>
                <a:latin typeface="Courier New" panose="02070309020205020404" pitchFamily="49" charset="0"/>
              </a:rPr>
              <a:t>train_filename</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"train/</a:t>
            </a:r>
            <a:r>
              <a:rPr lang="en-US" sz="1050" b="0" dirty="0" err="1">
                <a:solidFill>
                  <a:srgbClr val="CE9178"/>
                </a:solidFill>
                <a:effectLst/>
                <a:latin typeface="Courier New" panose="02070309020205020404" pitchFamily="49" charset="0"/>
              </a:rPr>
              <a:t>biencoder</a:t>
            </a:r>
            <a:r>
              <a:rPr lang="en-US" sz="1050" b="0" dirty="0">
                <a:solidFill>
                  <a:srgbClr val="CE9178"/>
                </a:solidFill>
                <a:effectLst/>
                <a:latin typeface="Courier New" panose="02070309020205020404" pitchFamily="49" charset="0"/>
              </a:rPr>
              <a:t>-nq-</a:t>
            </a:r>
            <a:r>
              <a:rPr lang="en-US" sz="1050" b="0" dirty="0" err="1">
                <a:solidFill>
                  <a:srgbClr val="CE9178"/>
                </a:solidFill>
                <a:effectLst/>
                <a:latin typeface="Courier New" panose="02070309020205020404" pitchFamily="49" charset="0"/>
              </a:rPr>
              <a:t>train.json</a:t>
            </a:r>
            <a:r>
              <a:rPr lang="en-US" sz="1050" b="0" dirty="0">
                <a:solidFill>
                  <a:srgbClr val="CE9178"/>
                </a:solidFill>
                <a:effectLst/>
                <a:latin typeface="Courier New" panose="02070309020205020404" pitchFamily="49" charset="0"/>
              </a:rPr>
              <a:t>"</a:t>
            </a:r>
            <a:endParaRPr lang="en-US" sz="1050" b="0" dirty="0">
              <a:solidFill>
                <a:srgbClr val="D4D4D4"/>
              </a:solidFill>
              <a:effectLst/>
              <a:latin typeface="Courier New" panose="02070309020205020404" pitchFamily="49" charset="0"/>
            </a:endParaRPr>
          </a:p>
          <a:p>
            <a:r>
              <a:rPr lang="en-US" sz="1050" b="0" dirty="0" err="1">
                <a:solidFill>
                  <a:srgbClr val="D4D4D4"/>
                </a:solidFill>
                <a:effectLst/>
                <a:latin typeface="Courier New" panose="02070309020205020404" pitchFamily="49" charset="0"/>
              </a:rPr>
              <a:t>dev_filename</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"dev/</a:t>
            </a:r>
            <a:r>
              <a:rPr lang="en-US" sz="1050" b="0" dirty="0" err="1">
                <a:solidFill>
                  <a:srgbClr val="CE9178"/>
                </a:solidFill>
                <a:effectLst/>
                <a:latin typeface="Courier New" panose="02070309020205020404" pitchFamily="49" charset="0"/>
              </a:rPr>
              <a:t>biencoder</a:t>
            </a:r>
            <a:r>
              <a:rPr lang="en-US" sz="1050" b="0" dirty="0">
                <a:solidFill>
                  <a:srgbClr val="CE9178"/>
                </a:solidFill>
                <a:effectLst/>
                <a:latin typeface="Courier New" panose="02070309020205020404" pitchFamily="49" charset="0"/>
              </a:rPr>
              <a:t>-nq-</a:t>
            </a:r>
            <a:r>
              <a:rPr lang="en-US" sz="1050" b="0" dirty="0" err="1">
                <a:solidFill>
                  <a:srgbClr val="CE9178"/>
                </a:solidFill>
                <a:effectLst/>
                <a:latin typeface="Courier New" panose="02070309020205020404" pitchFamily="49" charset="0"/>
              </a:rPr>
              <a:t>dev.json</a:t>
            </a:r>
            <a:r>
              <a:rPr lang="en-US" sz="1050" b="0" dirty="0">
                <a:solidFill>
                  <a:srgbClr val="CE9178"/>
                </a:solidFill>
                <a:effectLst/>
                <a:latin typeface="Courier New" panose="02070309020205020404" pitchFamily="49" charset="0"/>
              </a:rPr>
              <a:t>"</a:t>
            </a:r>
            <a:endParaRPr lang="en-US" sz="1050" b="0" dirty="0">
              <a:solidFill>
                <a:srgbClr val="D4D4D4"/>
              </a:solidFill>
              <a:effectLst/>
              <a:latin typeface="Courier New" panose="02070309020205020404" pitchFamily="49" charset="0"/>
            </a:endParaRPr>
          </a:p>
          <a:p>
            <a:br>
              <a:rPr lang="en-US" sz="1050" b="0" dirty="0">
                <a:solidFill>
                  <a:srgbClr val="D4D4D4"/>
                </a:solidFill>
                <a:effectLst/>
                <a:latin typeface="Courier New" panose="02070309020205020404" pitchFamily="49" charset="0"/>
              </a:rPr>
            </a:br>
            <a:r>
              <a:rPr lang="en-US" sz="1050" b="0" dirty="0" err="1">
                <a:solidFill>
                  <a:srgbClr val="D4D4D4"/>
                </a:solidFill>
                <a:effectLst/>
                <a:latin typeface="Courier New" panose="02070309020205020404" pitchFamily="49" charset="0"/>
              </a:rPr>
              <a:t>query_model</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bert</a:t>
            </a:r>
            <a:r>
              <a:rPr lang="en-US" sz="1050" b="0" dirty="0">
                <a:solidFill>
                  <a:srgbClr val="CE9178"/>
                </a:solidFill>
                <a:effectLst/>
                <a:latin typeface="Courier New" panose="02070309020205020404" pitchFamily="49" charset="0"/>
              </a:rPr>
              <a:t>-base-uncased"</a:t>
            </a:r>
            <a:endParaRPr lang="en-US" sz="1050" b="0" dirty="0">
              <a:solidFill>
                <a:srgbClr val="D4D4D4"/>
              </a:solidFill>
              <a:effectLst/>
              <a:latin typeface="Courier New" panose="02070309020205020404" pitchFamily="49" charset="0"/>
            </a:endParaRPr>
          </a:p>
          <a:p>
            <a:r>
              <a:rPr lang="en-US" sz="1050" b="0" dirty="0" err="1">
                <a:solidFill>
                  <a:srgbClr val="D4D4D4"/>
                </a:solidFill>
                <a:effectLst/>
                <a:latin typeface="Courier New" panose="02070309020205020404" pitchFamily="49" charset="0"/>
              </a:rPr>
              <a:t>passage_model</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bert</a:t>
            </a:r>
            <a:r>
              <a:rPr lang="en-US" sz="1050" b="0" dirty="0">
                <a:solidFill>
                  <a:srgbClr val="CE9178"/>
                </a:solidFill>
                <a:effectLst/>
                <a:latin typeface="Courier New" panose="02070309020205020404" pitchFamily="49" charset="0"/>
              </a:rPr>
              <a:t>-base-uncased"</a:t>
            </a:r>
            <a:endParaRPr lang="en-US" sz="1050" b="0" dirty="0">
              <a:solidFill>
                <a:srgbClr val="D4D4D4"/>
              </a:solidFill>
              <a:effectLst/>
              <a:latin typeface="Courier New" panose="02070309020205020404" pitchFamily="49" charset="0"/>
            </a:endParaRPr>
          </a:p>
          <a:p>
            <a:br>
              <a:rPr lang="en-US" sz="1050" b="0" dirty="0">
                <a:solidFill>
                  <a:srgbClr val="D4D4D4"/>
                </a:solidFill>
                <a:effectLst/>
                <a:latin typeface="Courier New" panose="02070309020205020404" pitchFamily="49" charset="0"/>
              </a:rPr>
            </a:br>
            <a:r>
              <a:rPr lang="en-US" sz="1050" b="0" dirty="0" err="1">
                <a:solidFill>
                  <a:srgbClr val="D4D4D4"/>
                </a:solidFill>
                <a:effectLst/>
                <a:latin typeface="Courier New" panose="02070309020205020404" pitchFamily="49" charset="0"/>
              </a:rPr>
              <a:t>save_dir</a:t>
            </a:r>
            <a:r>
              <a:rPr lang="en-US" sz="1050" b="0" dirty="0">
                <a:solidFill>
                  <a:srgbClr val="D4D4D4"/>
                </a:solidFill>
                <a:effectLst/>
                <a:latin typeface="Courier New" panose="02070309020205020404" pitchFamily="49" charset="0"/>
              </a:rPr>
              <a:t> = </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saved_models</a:t>
            </a:r>
            <a:r>
              <a:rPr lang="en-US" sz="1050" b="0" dirty="0">
                <a:solidFill>
                  <a:srgbClr val="CE9178"/>
                </a:solidFill>
                <a:effectLst/>
                <a:latin typeface="Courier New" panose="02070309020205020404" pitchFamily="49" charset="0"/>
              </a:rPr>
              <a:t>/</a:t>
            </a:r>
            <a:r>
              <a:rPr lang="en-US" sz="1050" b="0" dirty="0" err="1">
                <a:solidFill>
                  <a:srgbClr val="CE9178"/>
                </a:solidFill>
                <a:effectLst/>
                <a:latin typeface="Courier New" panose="02070309020205020404" pitchFamily="49" charset="0"/>
              </a:rPr>
              <a:t>dpr</a:t>
            </a:r>
            <a:r>
              <a:rPr lang="en-US" sz="1050" b="0" dirty="0">
                <a:solidFill>
                  <a:srgbClr val="CE9178"/>
                </a:solidFill>
                <a:effectLst/>
                <a:latin typeface="Courier New" panose="02070309020205020404" pitchFamily="49" charset="0"/>
              </a:rPr>
              <a:t>"</a:t>
            </a:r>
            <a:endParaRPr lang="en-US" sz="105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183305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1000"/>
                                        <p:tgtEl>
                                          <p:spTgt spid="3">
                                            <p:txEl>
                                              <p:pRg st="8" end="8"/>
                                            </p:txEl>
                                          </p:spTgt>
                                        </p:tgtEl>
                                      </p:cBhvr>
                                    </p:animEffect>
                                    <p:anim calcmode="lin" valueType="num">
                                      <p:cBhvr>
                                        <p:cTn id="2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7" presetID="16" presetClass="entr" presetSubtype="21"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15" end="15"/>
                                            </p:txEl>
                                          </p:spTgt>
                                        </p:tgtEl>
                                        <p:attrNameLst>
                                          <p:attrName>style.visibility</p:attrName>
                                        </p:attrNameLst>
                                      </p:cBhvr>
                                      <p:to>
                                        <p:strVal val="visible"/>
                                      </p:to>
                                    </p:set>
                                    <p:animEffect transition="in" filter="fade">
                                      <p:cBhvr>
                                        <p:cTn id="34" dur="1000"/>
                                        <p:tgtEl>
                                          <p:spTgt spid="3">
                                            <p:txEl>
                                              <p:pRg st="15" end="15"/>
                                            </p:txEl>
                                          </p:spTgt>
                                        </p:tgtEl>
                                      </p:cBhvr>
                                    </p:animEffect>
                                    <p:anim calcmode="lin" valueType="num">
                                      <p:cBhvr>
                                        <p:cTn id="3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7"/>
</p:tagLst>
</file>

<file path=ppt/tags/tag2.xml><?xml version="1.0" encoding="utf-8"?>
<p:tagLst xmlns:a="http://schemas.openxmlformats.org/drawingml/2006/main" xmlns:r="http://schemas.openxmlformats.org/officeDocument/2006/relationships" xmlns:p="http://schemas.openxmlformats.org/presentationml/2006/main">
  <p:tag name="TIMING" val="|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044e54f-486c-4c82-b23c-6e62d1a96ef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97DA3CC45C1745A5BCC9248DA03914" ma:contentTypeVersion="12" ma:contentTypeDescription="Create a new document." ma:contentTypeScope="" ma:versionID="6d6877408e4f2899dea6959406c9cd21">
  <xsd:schema xmlns:xsd="http://www.w3.org/2001/XMLSchema" xmlns:xs="http://www.w3.org/2001/XMLSchema" xmlns:p="http://schemas.microsoft.com/office/2006/metadata/properties" xmlns:ns3="5044e54f-486c-4c82-b23c-6e62d1a96ef0" xmlns:ns4="507771a2-7e93-4a01-b880-b05ad3ddd742" targetNamespace="http://schemas.microsoft.com/office/2006/metadata/properties" ma:root="true" ma:fieldsID="ea5c63816cf4ab2871d57a7dea46e6bf" ns3:_="" ns4:_="">
    <xsd:import namespace="5044e54f-486c-4c82-b23c-6e62d1a96ef0"/>
    <xsd:import namespace="507771a2-7e93-4a01-b880-b05ad3ddd74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44e54f-486c-4c82-b23c-6e62d1a96e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07771a2-7e93-4a01-b880-b05ad3ddd74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B8E1D1-38C2-46BE-A95D-403B23CE2980}">
  <ds:schemaRefs>
    <ds:schemaRef ds:uri="http://schemas.openxmlformats.org/package/2006/metadata/core-properties"/>
    <ds:schemaRef ds:uri="http://purl.org/dc/elements/1.1/"/>
    <ds:schemaRef ds:uri="http://schemas.microsoft.com/office/2006/documentManagement/types"/>
    <ds:schemaRef ds:uri="507771a2-7e93-4a01-b880-b05ad3ddd742"/>
    <ds:schemaRef ds:uri="http://schemas.microsoft.com/office/2006/metadata/properties"/>
    <ds:schemaRef ds:uri="http://purl.org/dc/terms/"/>
    <ds:schemaRef ds:uri="http://purl.org/dc/dcmitype/"/>
    <ds:schemaRef ds:uri="http://schemas.microsoft.com/office/infopath/2007/PartnerControls"/>
    <ds:schemaRef ds:uri="5044e54f-486c-4c82-b23c-6e62d1a96ef0"/>
    <ds:schemaRef ds:uri="http://www.w3.org/XML/1998/namespace"/>
  </ds:schemaRefs>
</ds:datastoreItem>
</file>

<file path=customXml/itemProps2.xml><?xml version="1.0" encoding="utf-8"?>
<ds:datastoreItem xmlns:ds="http://schemas.openxmlformats.org/officeDocument/2006/customXml" ds:itemID="{74C031AE-AF28-46E7-B576-5C7075DDB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44e54f-486c-4c82-b23c-6e62d1a96ef0"/>
    <ds:schemaRef ds:uri="507771a2-7e93-4a01-b880-b05ad3ddd7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918CAD-F500-4FF4-A10B-6970EE7C35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44460</TotalTime>
  <Words>2976</Words>
  <Application>Microsoft Office PowerPoint</Application>
  <PresentationFormat>Widescreen</PresentationFormat>
  <Paragraphs>342</Paragraphs>
  <Slides>29</Slides>
  <Notes>3</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BookAntiqua</vt:lpstr>
      <vt:lpstr>Calibri</vt:lpstr>
      <vt:lpstr>Courier New</vt:lpstr>
      <vt:lpstr>Daytona</vt:lpstr>
      <vt:lpstr>Gill Sans MT</vt:lpstr>
      <vt:lpstr>Office Theme</vt:lpstr>
      <vt:lpstr>PowerPoint Presentation</vt:lpstr>
      <vt:lpstr>Fine-tuning a Question-Answering system</vt:lpstr>
      <vt:lpstr>Introduction </vt:lpstr>
      <vt:lpstr>Introduction </vt:lpstr>
      <vt:lpstr>How to fine-tune the retriever model ?</vt:lpstr>
      <vt:lpstr>How to fine-tune the retriever model ?</vt:lpstr>
      <vt:lpstr>How to fine-tune the retriever model ?</vt:lpstr>
      <vt:lpstr>Google's Natural Questions dataset</vt:lpstr>
      <vt:lpstr>1. Prepare the dataset</vt:lpstr>
      <vt:lpstr>1. Prepare the dataset</vt:lpstr>
      <vt:lpstr>1. Prepare the dataset</vt:lpstr>
      <vt:lpstr>2. Train Model</vt:lpstr>
      <vt:lpstr>How to fine-tune the reader model ?</vt:lpstr>
      <vt:lpstr>How to fine-tune the reader model ?</vt:lpstr>
      <vt:lpstr>How to fine-tune the reader model ?</vt:lpstr>
      <vt:lpstr>How to fine-tune the reader model ?</vt:lpstr>
      <vt:lpstr>How to fine-tune the reader model ?</vt:lpstr>
      <vt:lpstr>Preprocessing the training data</vt:lpstr>
      <vt:lpstr>How to deal with very long documents?</vt:lpstr>
      <vt:lpstr>Preprocessing the training data: Tokenization </vt:lpstr>
      <vt:lpstr>Preprocessing the training data: Tokenization </vt:lpstr>
      <vt:lpstr>Preprocessing the training data: Tokenization </vt:lpstr>
      <vt:lpstr>Preprocessing the training data: Tokenization </vt:lpstr>
      <vt:lpstr>Train Reader</vt:lpstr>
      <vt:lpstr>Train Reader</vt:lpstr>
      <vt:lpstr>Train Reader</vt:lpstr>
      <vt:lpstr>Homework</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 Nagy  Mohammed El Bassiouney</dc:creator>
  <cp:lastModifiedBy>Engineering</cp:lastModifiedBy>
  <cp:revision>125</cp:revision>
  <dcterms:created xsi:type="dcterms:W3CDTF">2023-03-23T08:35:56Z</dcterms:created>
  <dcterms:modified xsi:type="dcterms:W3CDTF">2025-03-17T22:52:16Z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0x010100BE97DA3CC45C1745A5BCC9248DA03914</vt:lpwstr>
  </property>
</Properties>
</file>