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m" ContentType="audio/webm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571" r:id="rId5"/>
    <p:sldId id="303" r:id="rId6"/>
    <p:sldId id="564" r:id="rId7"/>
    <p:sldId id="565" r:id="rId8"/>
    <p:sldId id="566" r:id="rId9"/>
    <p:sldId id="567" r:id="rId10"/>
    <p:sldId id="373" r:id="rId11"/>
    <p:sldId id="568" r:id="rId12"/>
    <p:sldId id="569" r:id="rId13"/>
    <p:sldId id="570" r:id="rId14"/>
    <p:sldId id="5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5"/>
    <a:srgbClr val="F7F7F7"/>
    <a:srgbClr val="FF858E"/>
    <a:srgbClr val="FDE0D3"/>
    <a:srgbClr val="FF979E"/>
    <a:srgbClr val="DFEEDB"/>
    <a:srgbClr val="D6E6F6"/>
    <a:srgbClr val="FF6F79"/>
    <a:srgbClr val="A1B8E1"/>
    <a:srgbClr val="FBC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88845A-382A-6FE8-3100-98D7DA87B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F75A6-FB45-6584-3F91-DEA9234754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A337F-7ED4-42AE-B920-7FB96DE012B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929F4-C305-A4D2-10EA-9DE88C1A4C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DD71B-5A7D-0B65-A979-0645781E6A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48E21-638F-4911-BC4C-7F2E060A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84FDA-89E9-4666-B923-CAECE7EE460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A11F-9F2A-4DB4-829F-C7933312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1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BookAntiqua"/>
                <a:ea typeface="Calibri" panose="020F0502020204030204" pitchFamily="34" charset="0"/>
                <a:cs typeface="Arial" panose="020B0604020202020204" pitchFamily="34" charset="0"/>
              </a:rPr>
              <a:t>Hello and welcome, in this video  we will start to dive into the components of the internal structure of transformers.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802F-45D4-4017-B94E-83132B484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9448D-0CFA-57DE-FD73-C438B2FCB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1199-2246-73A0-E6C1-17314CD8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3E04-15BA-036A-695B-4836B779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86F45-BB39-9AA0-374B-C29B3215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9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F1F3-70CA-0F3D-D27B-27FD994C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59758-4422-E8EC-F820-F58C705B0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74453-05A2-B40A-CDE6-01AC04510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646DC-17B5-9D81-DF93-E8279C2F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FEC3B-F275-B387-E747-58BA9189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F2920-2DD2-9DDD-642C-863817B5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7EFE-7FA2-970B-AFD6-27FE6E33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07835-9494-7482-46E0-4F4A85930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2664-5ADE-1AA9-BA77-D34926E9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8970C-F6CE-4C24-E349-8751853C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ED78-4269-9B86-24DB-A5FB7D1D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B45D9-9469-F7E0-8C1B-E8403AA66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E671A-0596-61CC-7C6B-06C9332E5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DF64-209A-0B41-0DC6-0110E686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9396-A40C-78D6-248F-FA1B7DC5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6DDB0-2717-6E7D-8C4F-9EB521BD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3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D640-3C2A-01B0-A43E-C6216FEE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1" y="-1403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792086-FC03-206E-7601-27A403E8DC95}"/>
              </a:ext>
            </a:extLst>
          </p:cNvPr>
          <p:cNvCxnSpPr>
            <a:cxnSpLocks/>
          </p:cNvCxnSpPr>
          <p:nvPr userDrawn="1"/>
        </p:nvCxnSpPr>
        <p:spPr>
          <a:xfrm>
            <a:off x="733697" y="933269"/>
            <a:ext cx="4321629" cy="0"/>
          </a:xfrm>
          <a:prstGeom prst="line">
            <a:avLst/>
          </a:prstGeom>
          <a:ln w="28575">
            <a:solidFill>
              <a:srgbClr val="43D0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B25432A-39C4-648E-240A-3AE503A6E7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332411"/>
            <a:ext cx="10231346" cy="53557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2060"/>
                </a:solidFill>
                <a:latin typeface="Daytona" panose="020B0604030500040204" pitchFamily="34" charset="0"/>
              </a:defRPr>
            </a:lvl1pPr>
            <a:lvl2pPr>
              <a:defRPr sz="1600">
                <a:solidFill>
                  <a:srgbClr val="002060"/>
                </a:solidFill>
                <a:latin typeface="Daytona" panose="020B0604030500040204" pitchFamily="34" charset="0"/>
              </a:defRPr>
            </a:lvl2pPr>
            <a:lvl3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3pPr>
            <a:lvl4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4pPr>
            <a:lvl5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3E248999-D56C-9097-CE6A-99E948392BF7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5101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620C-6996-0B8B-273B-BEE0DFD2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58" y="2533559"/>
            <a:ext cx="10515600" cy="1325563"/>
          </a:xfr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F192B3C3-9871-60E1-FB7C-5FB13A17E0FB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34726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B149973C-856F-FB66-F6A7-B8BA727F7155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5808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8E78-1B3B-283C-3F78-569E34D2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8AF6-EAD7-D3B8-9ED6-D1890390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F754A-DFED-ADEF-479D-E25A3679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95C09-208C-1564-B3C2-CC2BC73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1C5-BB9C-EF1F-FE43-654EE1E7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BAA8-756C-1AED-FC95-E235066F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3207-8238-C656-970E-984C6474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F780-8FE4-04DE-6E05-6C467643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00B9-B03B-D829-8A1B-65B25649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47DE-D3C5-CBE9-911C-C1EDD313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00626-8654-A7DC-969F-80D0C588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055A1-0DE3-DA42-518E-09833780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8BE7-B3FC-42F3-1286-7E09FDCD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47A4-6D82-50B0-41CA-E8325C4C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74B0-0C15-8E64-D9F1-E03E737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916E-59DB-B72D-D483-A94A6C52B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BA6B5-441B-9004-F02F-FFB717B3C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CDF8-5E93-4B69-2A4F-7C072271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6E55-6593-48F9-D52B-AEBB0BEF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3C3EB-1C87-6A35-403C-8292F1DD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C3ED-86E7-049B-E214-10386195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42B1B-7131-A0FA-2CDE-26F8901F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4D2B5-B3EA-500A-172E-838BC5C2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8BDA6-9E4D-9E26-CBAB-3AC003CF9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EF8C3-7CB2-28BC-0090-F83C4FBE3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643C8-2291-915E-D691-D14122DB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6A30F-18C5-AB23-091E-20D5163B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60E98-45CF-E79A-624C-3F810B03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42B1B-7131-A0FA-2CDE-26F8901F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3879"/>
            <a:ext cx="5157787" cy="42277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kern="12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4D2B5-B3EA-500A-172E-838BC5C2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52786"/>
            <a:ext cx="5157787" cy="5725103"/>
          </a:xfrm>
        </p:spPr>
        <p:txBody>
          <a:bodyPr>
            <a:normAutofit/>
          </a:bodyPr>
          <a:lstStyle>
            <a:lvl1pPr marL="228600" indent="-228600">
              <a:defRPr lang="en-US" sz="1600" kern="1200" dirty="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8BDA6-9E4D-9E26-CBAB-3AC003CF9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6" y="222540"/>
            <a:ext cx="5183188" cy="40625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EF8C3-7CB2-28BC-0090-F83C4FBE3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52789"/>
            <a:ext cx="5183188" cy="5725102"/>
          </a:xfrm>
        </p:spPr>
        <p:txBody>
          <a:bodyPr>
            <a:normAutofit/>
          </a:bodyPr>
          <a:lstStyle>
            <a:lvl1pPr marL="228600" indent="-228600">
              <a:defRPr lang="en-US" sz="1600" kern="1200" dirty="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980C7A-9353-DD12-B5EC-1C4DC4B09870}"/>
              </a:ext>
            </a:extLst>
          </p:cNvPr>
          <p:cNvCxnSpPr>
            <a:cxnSpLocks/>
          </p:cNvCxnSpPr>
          <p:nvPr userDrawn="1"/>
        </p:nvCxnSpPr>
        <p:spPr>
          <a:xfrm>
            <a:off x="839788" y="794723"/>
            <a:ext cx="10410103" cy="0"/>
          </a:xfrm>
          <a:prstGeom prst="line">
            <a:avLst/>
          </a:prstGeom>
          <a:ln w="28575">
            <a:solidFill>
              <a:srgbClr val="43D0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5">
            <a:extLst>
              <a:ext uri="{FF2B5EF4-FFF2-40B4-BE49-F238E27FC236}">
                <a16:creationId xmlns:a16="http://schemas.microsoft.com/office/drawing/2014/main" id="{69818C7A-835D-1A1D-5BE7-50D4FB80F288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7464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8EF-8ACF-25A5-1FBD-926991C7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B1E2A-EE4A-98DF-E11D-B84D37DB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5555B-F892-9726-33E0-B7A1F889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DA9CF-E21D-74F1-63C0-EBAC13FF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D7EBC-ADA8-C1D7-7D8D-4652DF4C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B2858-B735-E2EA-F2EE-C2C1BE80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31781-76B6-B196-3B78-A144E74F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3F15-E279-A553-3D14-BB21AD57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26DF-3570-CA58-4635-A51FA487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F2026-EACD-759B-9949-8F45CBBBA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07CA9-53C7-9268-9873-A59FF8A4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19A30-6E31-E32B-0254-F7FB2B8D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81BD8-D04D-82A7-8227-F5A993D4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2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555E5-B090-E1F8-A511-5DCD0EB3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78A22-AF92-23D6-991D-68D1F449C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A6D2-AF2C-F494-6F1C-5381A9AA2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74725-373C-FD20-AE41-AAA513611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CD4E-873A-A14C-8BC9-0CE2134A3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3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4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3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media1.webm"/><Relationship Id="rId7" Type="http://schemas.openxmlformats.org/officeDocument/2006/relationships/image" Target="../media/image3.png"/><Relationship Id="rId2" Type="http://schemas.microsoft.com/office/2007/relationships/media" Target="../media/media1.webm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A6A0F7-2D9D-EA09-9C32-B0CB75D8E186}"/>
              </a:ext>
            </a:extLst>
          </p:cNvPr>
          <p:cNvSpPr txBox="1"/>
          <p:nvPr/>
        </p:nvSpPr>
        <p:spPr>
          <a:xfrm>
            <a:off x="1473960" y="22109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66858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7EB2F-430F-2C16-9542-360895D9AA0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6810"/>
          <a:stretch/>
        </p:blipFill>
        <p:spPr>
          <a:xfrm>
            <a:off x="2215662" y="2047210"/>
            <a:ext cx="2575728" cy="2763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02FAA3-F7DD-1347-8D20-51A4AA0589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3190"/>
          <a:stretch/>
        </p:blipFill>
        <p:spPr>
          <a:xfrm>
            <a:off x="4791391" y="2047210"/>
            <a:ext cx="5184949" cy="2763580"/>
          </a:xfrm>
          <a:prstGeom prst="rect">
            <a:avLst/>
          </a:prstGeom>
        </p:spPr>
      </p:pic>
      <p:pic>
        <p:nvPicPr>
          <p:cNvPr id="4" name="Sound Logo 17 Friendly Logo Opener">
            <a:hlinkClick r:id="" action="ppaction://media"/>
            <a:extLst>
              <a:ext uri="{FF2B5EF4-FFF2-40B4-BE49-F238E27FC236}">
                <a16:creationId xmlns:a16="http://schemas.microsoft.com/office/drawing/2014/main" id="{6D30D881-786C-533C-318B-0C45AEE9CE2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8426" y="98426"/>
            <a:ext cx="487363" cy="487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0029F-8892-17EF-76DE-DF7CAA5F6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"/>
            <a:ext cx="1257300" cy="1571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414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86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0EBA-B772-DCF5-6218-74611D1D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rPr>
              <a:t>How TAPAS works?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2024-C7A5-F5AF-E737-21C33126D0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ability to ask questions in natural language instead of Python code allows a much wider audience to query the data to answer specific questions.</a:t>
            </a:r>
          </a:p>
          <a:p>
            <a:r>
              <a:rPr lang="en-US" dirty="0"/>
              <a:t>Imagine such tools in the hands of business analysts or managers who are able verify their own hypotheses about the data!.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312CB66-5EF1-BBE3-2759-CB5ED7713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951" y="1738802"/>
            <a:ext cx="4810539" cy="194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14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93;p19">
            <a:extLst>
              <a:ext uri="{FF2B5EF4-FFF2-40B4-BE49-F238E27FC236}">
                <a16:creationId xmlns:a16="http://schemas.microsoft.com/office/drawing/2014/main" id="{856F2342-DC0B-A059-DAF8-DC73ADD5FF6B}"/>
              </a:ext>
            </a:extLst>
          </p:cNvPr>
          <p:cNvGrpSpPr/>
          <p:nvPr/>
        </p:nvGrpSpPr>
        <p:grpSpPr>
          <a:xfrm>
            <a:off x="2083902" y="1938337"/>
            <a:ext cx="1371604" cy="3617430"/>
            <a:chOff x="3886200" y="1114550"/>
            <a:chExt cx="1371604" cy="3617430"/>
          </a:xfrm>
        </p:grpSpPr>
        <p:grpSp>
          <p:nvGrpSpPr>
            <p:cNvPr id="3" name="Google Shape;494;p19">
              <a:extLst>
                <a:ext uri="{FF2B5EF4-FFF2-40B4-BE49-F238E27FC236}">
                  <a16:creationId xmlns:a16="http://schemas.microsoft.com/office/drawing/2014/main" id="{69CDDF6F-4E7B-8E1C-00F0-787156130E05}"/>
                </a:ext>
              </a:extLst>
            </p:cNvPr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6" name="Google Shape;495;p19">
                <a:extLst>
                  <a:ext uri="{FF2B5EF4-FFF2-40B4-BE49-F238E27FC236}">
                    <a16:creationId xmlns:a16="http://schemas.microsoft.com/office/drawing/2014/main" id="{F6E179E5-7430-0CB1-7568-CACE299730DE}"/>
                  </a:ext>
                </a:extLst>
              </p:cNvPr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96;p19">
                <a:extLst>
                  <a:ext uri="{FF2B5EF4-FFF2-40B4-BE49-F238E27FC236}">
                    <a16:creationId xmlns:a16="http://schemas.microsoft.com/office/drawing/2014/main" id="{1C4DF9EB-C9F7-E630-299B-DB9046FBFD49}"/>
                  </a:ext>
                </a:extLst>
              </p:cNvPr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97;p19">
                <a:extLst>
                  <a:ext uri="{FF2B5EF4-FFF2-40B4-BE49-F238E27FC236}">
                    <a16:creationId xmlns:a16="http://schemas.microsoft.com/office/drawing/2014/main" id="{5C795F43-305E-6EE5-7E01-0113A194B322}"/>
                  </a:ext>
                </a:extLst>
              </p:cNvPr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98;p19">
                <a:extLst>
                  <a:ext uri="{FF2B5EF4-FFF2-40B4-BE49-F238E27FC236}">
                    <a16:creationId xmlns:a16="http://schemas.microsoft.com/office/drawing/2014/main" id="{55C1894B-2713-A895-E887-5AC3C0FF3E0A}"/>
                  </a:ext>
                </a:extLst>
              </p:cNvPr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99;p19">
                <a:extLst>
                  <a:ext uri="{FF2B5EF4-FFF2-40B4-BE49-F238E27FC236}">
                    <a16:creationId xmlns:a16="http://schemas.microsoft.com/office/drawing/2014/main" id="{82AC1B5C-042E-878E-E14B-1FF7CE243B0B}"/>
                  </a:ext>
                </a:extLst>
              </p:cNvPr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00;p19">
                <a:extLst>
                  <a:ext uri="{FF2B5EF4-FFF2-40B4-BE49-F238E27FC236}">
                    <a16:creationId xmlns:a16="http://schemas.microsoft.com/office/drawing/2014/main" id="{7E287888-7ABB-C406-A5D1-16C913AEB06B}"/>
                  </a:ext>
                </a:extLst>
              </p:cNvPr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01;p19">
                <a:extLst>
                  <a:ext uri="{FF2B5EF4-FFF2-40B4-BE49-F238E27FC236}">
                    <a16:creationId xmlns:a16="http://schemas.microsoft.com/office/drawing/2014/main" id="{FBC92C83-3AC5-1712-C48B-45A037BEE6FC}"/>
                  </a:ext>
                </a:extLst>
              </p:cNvPr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502;p19">
                <a:extLst>
                  <a:ext uri="{FF2B5EF4-FFF2-40B4-BE49-F238E27FC236}">
                    <a16:creationId xmlns:a16="http://schemas.microsoft.com/office/drawing/2014/main" id="{8DC5ADE8-D68B-7E5E-7502-082E5F3CCC58}"/>
                  </a:ext>
                </a:extLst>
              </p:cNvPr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3;p19">
                <a:extLst>
                  <a:ext uri="{FF2B5EF4-FFF2-40B4-BE49-F238E27FC236}">
                    <a16:creationId xmlns:a16="http://schemas.microsoft.com/office/drawing/2014/main" id="{45E84A85-6D29-1246-61EE-7E6F9A1FC206}"/>
                  </a:ext>
                </a:extLst>
              </p:cNvPr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04;p19">
                <a:extLst>
                  <a:ext uri="{FF2B5EF4-FFF2-40B4-BE49-F238E27FC236}">
                    <a16:creationId xmlns:a16="http://schemas.microsoft.com/office/drawing/2014/main" id="{FE2494FF-9512-6C98-EE97-389583B59FCE}"/>
                  </a:ext>
                </a:extLst>
              </p:cNvPr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05;p19">
                <a:extLst>
                  <a:ext uri="{FF2B5EF4-FFF2-40B4-BE49-F238E27FC236}">
                    <a16:creationId xmlns:a16="http://schemas.microsoft.com/office/drawing/2014/main" id="{D7DBA071-DD0D-710C-8313-CDF190CB07FA}"/>
                  </a:ext>
                </a:extLst>
              </p:cNvPr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06;p19">
                <a:extLst>
                  <a:ext uri="{FF2B5EF4-FFF2-40B4-BE49-F238E27FC236}">
                    <a16:creationId xmlns:a16="http://schemas.microsoft.com/office/drawing/2014/main" id="{4D0F9708-BB56-6A18-DF76-0979EACCAC68}"/>
                  </a:ext>
                </a:extLst>
              </p:cNvPr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07;p19">
                <a:extLst>
                  <a:ext uri="{FF2B5EF4-FFF2-40B4-BE49-F238E27FC236}">
                    <a16:creationId xmlns:a16="http://schemas.microsoft.com/office/drawing/2014/main" id="{15DF10D0-67F3-1729-5456-0548B37606A9}"/>
                  </a:ext>
                </a:extLst>
              </p:cNvPr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8;p19">
                <a:extLst>
                  <a:ext uri="{FF2B5EF4-FFF2-40B4-BE49-F238E27FC236}">
                    <a16:creationId xmlns:a16="http://schemas.microsoft.com/office/drawing/2014/main" id="{31F24075-B4E1-320D-08E7-F8EADA92A53D}"/>
                  </a:ext>
                </a:extLst>
              </p:cNvPr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09;p19">
                <a:extLst>
                  <a:ext uri="{FF2B5EF4-FFF2-40B4-BE49-F238E27FC236}">
                    <a16:creationId xmlns:a16="http://schemas.microsoft.com/office/drawing/2014/main" id="{FD856B7A-43D2-E214-BA10-E59DB64C8185}"/>
                  </a:ext>
                </a:extLst>
              </p:cNvPr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10;p19">
                <a:extLst>
                  <a:ext uri="{FF2B5EF4-FFF2-40B4-BE49-F238E27FC236}">
                    <a16:creationId xmlns:a16="http://schemas.microsoft.com/office/drawing/2014/main" id="{4F317A0C-BBA3-9C2D-D3E3-F1BCEE75B79D}"/>
                  </a:ext>
                </a:extLst>
              </p:cNvPr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11;p19">
                <a:extLst>
                  <a:ext uri="{FF2B5EF4-FFF2-40B4-BE49-F238E27FC236}">
                    <a16:creationId xmlns:a16="http://schemas.microsoft.com/office/drawing/2014/main" id="{510A3B7C-AA4E-B888-6B07-F3B4C913F27C}"/>
                  </a:ext>
                </a:extLst>
              </p:cNvPr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12;p19">
                <a:extLst>
                  <a:ext uri="{FF2B5EF4-FFF2-40B4-BE49-F238E27FC236}">
                    <a16:creationId xmlns:a16="http://schemas.microsoft.com/office/drawing/2014/main" id="{F48002BF-3AD7-2B6F-35E5-C02B655D9A5F}"/>
                  </a:ext>
                </a:extLst>
              </p:cNvPr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513;p19">
              <a:extLst>
                <a:ext uri="{FF2B5EF4-FFF2-40B4-BE49-F238E27FC236}">
                  <a16:creationId xmlns:a16="http://schemas.microsoft.com/office/drawing/2014/main" id="{C88EDA41-C6CB-0B30-BD44-169283119A27}"/>
                </a:ext>
              </a:extLst>
            </p:cNvPr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4;p19">
              <a:extLst>
                <a:ext uri="{FF2B5EF4-FFF2-40B4-BE49-F238E27FC236}">
                  <a16:creationId xmlns:a16="http://schemas.microsoft.com/office/drawing/2014/main" id="{A2A436D8-ACFB-C884-A83C-5E717FD69882}"/>
                </a:ext>
              </a:extLst>
            </p:cNvPr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Picture 3">
            <a:extLst>
              <a:ext uri="{FF2B5EF4-FFF2-40B4-BE49-F238E27FC236}">
                <a16:creationId xmlns:a16="http://schemas.microsoft.com/office/drawing/2014/main" id="{E0D03102-88C6-3164-BB7E-013C45F9BE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29200" y="2817744"/>
            <a:ext cx="4989840" cy="12225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087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7B10-5193-7F10-F844-06FDCD2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678"/>
            <a:ext cx="10515600" cy="12484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QA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CAF7C9-38DD-30B3-CF6C-7EAAFCB39797}"/>
              </a:ext>
            </a:extLst>
          </p:cNvPr>
          <p:cNvCxnSpPr>
            <a:cxnSpLocks/>
          </p:cNvCxnSpPr>
          <p:nvPr/>
        </p:nvCxnSpPr>
        <p:spPr>
          <a:xfrm>
            <a:off x="2897883" y="3478661"/>
            <a:ext cx="6507373" cy="0"/>
          </a:xfrm>
          <a:prstGeom prst="line">
            <a:avLst/>
          </a:prstGeom>
          <a:ln w="28575">
            <a:solidFill>
              <a:srgbClr val="43D0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0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32"/>
    </mc:Choice>
    <mc:Fallback xmlns="">
      <p:transition spd="slow" advTm="9732"/>
    </mc:Fallback>
  </mc:AlternateContent>
  <p:extLst>
    <p:ext uri="{E180D4A7-C9FB-4DFB-919C-405C955672EB}">
      <p14:showEvtLst xmlns:p14="http://schemas.microsoft.com/office/powerpoint/2010/main">
        <p14:playEvt time="5" objId="5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76FA-122A-75C9-D487-A5CD8FD4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B8FA-DE19-EDA3-585F-41AEFDD996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A lot of data, such as customer data within a company, is stored in structured databases instead of as raw text.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682B5-79E8-0346-ECAB-E1EE4639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3" y="2762250"/>
            <a:ext cx="9472201" cy="28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5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DD6C-F970-539A-52C0-3844CEA4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TAPAS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61C5-4047-285E-D687-BBC3C4AC4D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TAPAS model short for Table Parser.</a:t>
            </a:r>
          </a:p>
          <a:p>
            <a:r>
              <a:rPr lang="en-US" dirty="0"/>
              <a:t>It  applies the Transformer architecture to tables by combining the tabular information with the query. </a:t>
            </a:r>
          </a:p>
          <a:p>
            <a:r>
              <a:rPr lang="en-US" dirty="0"/>
              <a:t>The TAPAS model is designed to understand and process tabular data, such as spreadsheets or structured databases. </a:t>
            </a:r>
          </a:p>
          <a:p>
            <a:r>
              <a:rPr lang="en-US" dirty="0"/>
              <a:t>Provide accurate responses to natural language questions related to the information present in the tables. </a:t>
            </a:r>
          </a:p>
          <a:p>
            <a:r>
              <a:rPr lang="en-US" dirty="0"/>
              <a:t>It utilizes a combination of pre-training and fine-tuning techniques to learn from large amounts of data, allowing it to generalize well to different table-based question-answering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9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A9C2-E4AF-9C28-142B-594F099D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TAPAS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EB46-F3C2-9B47-08D3-1EE1390E55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It’s a BERT-based model specifically designed and pre-trained for answering questions about tabular data. </a:t>
            </a:r>
          </a:p>
          <a:p>
            <a:r>
              <a:rPr lang="en-US" dirty="0"/>
              <a:t>TAPAS is pre-trained on the masked language modeling MLM objective on a large dataset comprising millions of tables from English Wikipedia and corresponding texts.</a:t>
            </a:r>
          </a:p>
          <a:p>
            <a:r>
              <a:rPr lang="en-US" dirty="0"/>
              <a:t>For question answering, TAPAS has 2 heads on top: </a:t>
            </a:r>
          </a:p>
          <a:p>
            <a:pPr lvl="1"/>
            <a:r>
              <a:rPr lang="en-US" dirty="0"/>
              <a:t>cell selection head</a:t>
            </a:r>
          </a:p>
          <a:p>
            <a:pPr lvl="1"/>
            <a:r>
              <a:rPr lang="en-US" dirty="0"/>
              <a:t>aggregation head, for optionally performing aggregations such as counting or summing among selected cells. </a:t>
            </a:r>
          </a:p>
          <a:p>
            <a:r>
              <a:rPr lang="en-US" dirty="0"/>
              <a:t>TAPAS has been fine-tuned on several datasets:</a:t>
            </a:r>
          </a:p>
          <a:p>
            <a:pPr lvl="1"/>
            <a:r>
              <a:rPr lang="en-US" dirty="0"/>
              <a:t>Sequential Question Answering by Microsoft  SQA </a:t>
            </a:r>
          </a:p>
          <a:p>
            <a:pPr lvl="1"/>
            <a:r>
              <a:rPr lang="en-US" dirty="0"/>
              <a:t>Wiki Table Questions by Stanford University WTQ </a:t>
            </a:r>
          </a:p>
          <a:p>
            <a:pPr lvl="1"/>
            <a:r>
              <a:rPr lang="en-US" dirty="0" err="1"/>
              <a:t>WikiSQL</a:t>
            </a:r>
            <a:r>
              <a:rPr lang="en-US" dirty="0"/>
              <a:t> by Salesforce.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1E64D-AE46-3AE1-EF73-8826B7B30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74" y="3429000"/>
            <a:ext cx="5441441" cy="30887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333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A9F0-1950-EED1-66D8-CAFB1F2B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TAPAS relative position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6E3DF-F02E-9BA5-2D85-172669AF04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052052"/>
            <a:ext cx="10231346" cy="58059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TAPAS uses relative position embeddings and has 7 token types that encode tabular structure of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[CLS]: </a:t>
            </a:r>
            <a:r>
              <a:rPr lang="en-US" dirty="0"/>
              <a:t>represents </a:t>
            </a:r>
            <a:r>
              <a:rPr lang="en-US" dirty="0">
                <a:solidFill>
                  <a:srgbClr val="00B050"/>
                </a:solidFill>
              </a:rPr>
              <a:t>the classification token </a:t>
            </a:r>
            <a:r>
              <a:rPr lang="en-US" dirty="0"/>
              <a:t>and is used to encode the beginning of the table.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[SEP]: </a:t>
            </a:r>
            <a:r>
              <a:rPr lang="en-US" dirty="0">
                <a:solidFill>
                  <a:srgbClr val="00B050"/>
                </a:solidFill>
              </a:rPr>
              <a:t>The separation token </a:t>
            </a:r>
            <a:r>
              <a:rPr lang="en-US" dirty="0"/>
              <a:t>indicates the boundary between different parts of the input, such as the table and the query.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[PAD]: </a:t>
            </a:r>
            <a:r>
              <a:rPr lang="en-US" dirty="0">
                <a:solidFill>
                  <a:srgbClr val="00B050"/>
                </a:solidFill>
              </a:rPr>
              <a:t>The padding token </a:t>
            </a:r>
            <a:r>
              <a:rPr lang="en-US" dirty="0"/>
              <a:t>is used to fill empty cells or make the table structure conform to a fixed size.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[COL]: </a:t>
            </a:r>
            <a:r>
              <a:rPr lang="en-US" dirty="0">
                <a:solidFill>
                  <a:srgbClr val="00B050"/>
                </a:solidFill>
              </a:rPr>
              <a:t>column header </a:t>
            </a:r>
            <a:r>
              <a:rPr lang="en-US" dirty="0"/>
              <a:t>It is used to encode the names or labels of the table columns.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[TYPE]: </a:t>
            </a:r>
            <a:r>
              <a:rPr lang="en-US" dirty="0">
                <a:solidFill>
                  <a:srgbClr val="00B050"/>
                </a:solidFill>
              </a:rPr>
              <a:t>The type of token </a:t>
            </a:r>
            <a:r>
              <a:rPr lang="en-US" dirty="0"/>
              <a:t>is used to indicate the data type of a column, such as "text", "number", or "date".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[CELL]: </a:t>
            </a:r>
            <a:r>
              <a:rPr lang="en-US" dirty="0"/>
              <a:t>represents the content of a </a:t>
            </a:r>
            <a:r>
              <a:rPr lang="en-US" dirty="0">
                <a:solidFill>
                  <a:srgbClr val="00B050"/>
                </a:solidFill>
              </a:rPr>
              <a:t>specific cell in the table</a:t>
            </a:r>
            <a:r>
              <a:rPr lang="en-US" dirty="0"/>
              <a:t>. It encodes the actual values present in the cells.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[MASK]: </a:t>
            </a:r>
            <a:r>
              <a:rPr lang="en-US" dirty="0">
                <a:solidFill>
                  <a:srgbClr val="00B050"/>
                </a:solidFill>
              </a:rPr>
              <a:t>The masking token </a:t>
            </a:r>
            <a:r>
              <a:rPr lang="en-US" dirty="0"/>
              <a:t>is used during the pre-training phase of the TAPAS model. It helps the model learn to predict missing values in the table.</a:t>
            </a:r>
          </a:p>
          <a:p>
            <a:r>
              <a:rPr lang="en-US" dirty="0"/>
              <a:t>These token types, along with the content of the cells, column headers, and other contextual information, enable the TAPAS model to process and interpret the tabular data effectively.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DA5E4-4E0B-54CE-40C9-5F346516D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813" y="1508751"/>
            <a:ext cx="5655365" cy="14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748415-0904-B755-4B3F-A7CFE939CF5A}"/>
              </a:ext>
            </a:extLst>
          </p:cNvPr>
          <p:cNvSpPr txBox="1"/>
          <p:nvPr/>
        </p:nvSpPr>
        <p:spPr>
          <a:xfrm>
            <a:off x="2527496" y="2197766"/>
            <a:ext cx="8107094" cy="481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rPr>
              <a:t>How TAPAS works in practice?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9D270A6-D5DE-741C-A56C-A8B7C564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96" y="4965920"/>
            <a:ext cx="1777218" cy="1777218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84C0B1B-2597-5CC4-2820-2D7448D4750D}"/>
              </a:ext>
            </a:extLst>
          </p:cNvPr>
          <p:cNvSpPr/>
          <p:nvPr/>
        </p:nvSpPr>
        <p:spPr>
          <a:xfrm>
            <a:off x="1674056" y="281353"/>
            <a:ext cx="9462868" cy="4501662"/>
          </a:xfrm>
          <a:prstGeom prst="cloudCallout">
            <a:avLst/>
          </a:prstGeom>
          <a:noFill/>
          <a:ln>
            <a:solidFill>
              <a:srgbClr val="00BB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22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50"/>
    </mc:Choice>
    <mc:Fallback xmlns="">
      <p:transition spd="slow" advTm="12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9BBF-96EB-00B7-7642-0A933775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TAPAS works?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136E-5D15-4D5E-1C33-EB0A1F7D66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Suppose you have this table as a data frame called </a:t>
            </a:r>
            <a:r>
              <a:rPr lang="en-US" dirty="0">
                <a:solidFill>
                  <a:srgbClr val="00B050"/>
                </a:solidFill>
              </a:rPr>
              <a:t>table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B13CA0-F589-1A8D-A8A4-ECEC4B981BF6}"/>
              </a:ext>
            </a:extLst>
          </p:cNvPr>
          <p:cNvSpPr txBox="1">
            <a:spLocks/>
          </p:cNvSpPr>
          <p:nvPr/>
        </p:nvSpPr>
        <p:spPr>
          <a:xfrm>
            <a:off x="623888" y="1052052"/>
            <a:ext cx="10231346" cy="5805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45EDB-F2CB-F931-4DFA-8E92DDE1A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328" y="1780950"/>
            <a:ext cx="4655916" cy="18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9BBF-96EB-00B7-7642-0A933775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TAPAS works?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136E-5D15-4D5E-1C33-EB0A1F7D66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Suppose you have this table as a data frame called </a:t>
            </a:r>
            <a:r>
              <a:rPr lang="en-US" dirty="0">
                <a:solidFill>
                  <a:srgbClr val="00B050"/>
                </a:solidFill>
              </a:rPr>
              <a:t>table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B13CA0-F589-1A8D-A8A4-ECEC4B981BF6}"/>
              </a:ext>
            </a:extLst>
          </p:cNvPr>
          <p:cNvSpPr txBox="1">
            <a:spLocks/>
          </p:cNvSpPr>
          <p:nvPr/>
        </p:nvSpPr>
        <p:spPr>
          <a:xfrm>
            <a:off x="623888" y="1052052"/>
            <a:ext cx="10231346" cy="5805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66AA66-5362-0F5D-7203-C1763005F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328" y="1780950"/>
            <a:ext cx="4655916" cy="18596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6F0F42-1C3D-A05F-C176-B4886655E35C}"/>
              </a:ext>
            </a:extLst>
          </p:cNvPr>
          <p:cNvSpPr txBox="1"/>
          <p:nvPr/>
        </p:nvSpPr>
        <p:spPr>
          <a:xfrm>
            <a:off x="429605" y="2377615"/>
            <a:ext cx="6096000" cy="38650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400" kern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transformers </a:t>
            </a:r>
            <a:r>
              <a:rPr lang="en-US" sz="1400" kern="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pipeline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table_qa</a:t>
            </a:r>
            <a:r>
              <a:rPr lang="en-US" sz="1400" kern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pipeline</a:t>
            </a:r>
            <a:r>
              <a:rPr lang="en-US" sz="1400" kern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"table-question-answering"</a:t>
            </a:r>
            <a:r>
              <a:rPr lang="en-US" sz="1400" kern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queries = </a:t>
            </a:r>
            <a:r>
              <a:rPr lang="en-US" sz="1400" kern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kern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"What's the topic in chapter 4?"</a:t>
            </a:r>
            <a:r>
              <a:rPr lang="en-US" sz="1400" kern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</a:t>
            </a:r>
            <a:r>
              <a:rPr lang="en-US" sz="1400" kern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"What is the total number of pages?"</a:t>
            </a:r>
            <a:r>
              <a:rPr lang="en-US" sz="1400" kern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</a:t>
            </a:r>
            <a:r>
              <a:rPr lang="en-US" sz="1400" kern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"On which page does the chapter about question-answering start?"</a:t>
            </a:r>
            <a:r>
              <a:rPr lang="en-US" sz="1400" kern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</a:t>
            </a:r>
            <a:r>
              <a:rPr lang="en-US" sz="1400" kern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"How many chapters have more than 20 pages?"</a:t>
            </a:r>
            <a:r>
              <a:rPr lang="en-US" sz="1400" kern="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DCDCD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400" kern="0" dirty="0">
              <a:solidFill>
                <a:srgbClr val="DCDCDC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preds = </a:t>
            </a:r>
            <a:r>
              <a:rPr lang="en-US" sz="1400" kern="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table_qa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table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queries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C586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query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pred </a:t>
            </a:r>
            <a:r>
              <a:rPr lang="en-US" sz="1400" kern="0" dirty="0">
                <a:solidFill>
                  <a:srgbClr val="82C6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DCDC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zip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queries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preds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</a:t>
            </a:r>
            <a:r>
              <a:rPr lang="en-US" sz="1400" kern="0" dirty="0">
                <a:solidFill>
                  <a:srgbClr val="DCDC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print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query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</a:t>
            </a:r>
            <a:r>
              <a:rPr lang="en-US" sz="1400" kern="0" dirty="0">
                <a:solidFill>
                  <a:srgbClr val="C586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pred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kern="0" dirty="0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"aggregator"</a:t>
            </a: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== </a:t>
            </a:r>
            <a:r>
              <a:rPr lang="en-US" sz="1400" kern="0" dirty="0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"NONE"</a:t>
            </a: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>
                <a:solidFill>
                  <a:srgbClr val="DCDC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print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"Predicted answer: "</a:t>
            </a: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+ pred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kern="0" dirty="0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"answer"</a:t>
            </a: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</a:t>
            </a:r>
            <a:r>
              <a:rPr lang="en-US" sz="1400" kern="0" dirty="0">
                <a:solidFill>
                  <a:srgbClr val="C586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>
                <a:solidFill>
                  <a:srgbClr val="DCDC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print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"Predicted answer: "</a:t>
            </a: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+ pred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kern="0" dirty="0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"answer"</a:t>
            </a: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</a:t>
            </a: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</a:t>
            </a:r>
            <a:r>
              <a:rPr lang="en-US" sz="1400" kern="0" dirty="0">
                <a:solidFill>
                  <a:srgbClr val="DCDCA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print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'='</a:t>
            </a:r>
            <a:r>
              <a:rPr lang="en-US" sz="1400" kern="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*</a:t>
            </a:r>
            <a:r>
              <a:rPr lang="en-US" sz="1400" kern="0" dirty="0">
                <a:solidFill>
                  <a:srgbClr val="B5CE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400" kern="0" dirty="0">
                <a:solidFill>
                  <a:srgbClr val="DCDCDC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E58CF-80CC-26EF-2D07-51A1B72E8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36" y="3821082"/>
            <a:ext cx="5211324" cy="2214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D671B-4369-3E11-4293-0690E47683D0}"/>
              </a:ext>
            </a:extLst>
          </p:cNvPr>
          <p:cNvSpPr txBox="1"/>
          <p:nvPr/>
        </p:nvSpPr>
        <p:spPr>
          <a:xfrm>
            <a:off x="9500476" y="3928475"/>
            <a:ext cx="2094484" cy="285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effectLst/>
                <a:latin typeface="MinionPro-Regular"/>
                <a:ea typeface="Calibri" panose="020F0502020204030204" pitchFamily="34" charset="0"/>
                <a:cs typeface="Arial" panose="020B0604020202020204" pitchFamily="34" charset="0"/>
              </a:rPr>
              <a:t>one cell with no aggregation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385112-32DE-712E-197D-19FC0B0731B3}"/>
              </a:ext>
            </a:extLst>
          </p:cNvPr>
          <p:cNvSpPr/>
          <p:nvPr/>
        </p:nvSpPr>
        <p:spPr>
          <a:xfrm>
            <a:off x="7206078" y="3068489"/>
            <a:ext cx="4498997" cy="244450"/>
          </a:xfrm>
          <a:prstGeom prst="rect">
            <a:avLst/>
          </a:prstGeom>
          <a:solidFill>
            <a:srgbClr val="0070C0">
              <a:alpha val="25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A1C51-592C-3B27-E550-65EDE8383C0C}"/>
              </a:ext>
            </a:extLst>
          </p:cNvPr>
          <p:cNvSpPr txBox="1"/>
          <p:nvPr/>
        </p:nvSpPr>
        <p:spPr>
          <a:xfrm>
            <a:off x="10282616" y="4363044"/>
            <a:ext cx="19064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MinionPro-Regular"/>
                <a:ea typeface="Calibri" panose="020F0502020204030204" pitchFamily="34" charset="0"/>
                <a:cs typeface="Arial" panose="020B0604020202020204" pitchFamily="34" charset="0"/>
              </a:rPr>
              <a:t>number of pages in combination with the sum aggregator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52FFE-4430-FD5B-2367-D0DEB740ABF3}"/>
              </a:ext>
            </a:extLst>
          </p:cNvPr>
          <p:cNvSpPr/>
          <p:nvPr/>
        </p:nvSpPr>
        <p:spPr>
          <a:xfrm>
            <a:off x="10623526" y="1924836"/>
            <a:ext cx="1070965" cy="1589666"/>
          </a:xfrm>
          <a:prstGeom prst="rect">
            <a:avLst/>
          </a:prstGeom>
          <a:solidFill>
            <a:schemeClr val="accent2">
              <a:alpha val="2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adge Tick1 with solid fill">
            <a:extLst>
              <a:ext uri="{FF2B5EF4-FFF2-40B4-BE49-F238E27FC236}">
                <a16:creationId xmlns:a16="http://schemas.microsoft.com/office/drawing/2014/main" id="{F7B78B0A-B129-7839-0000-57AFEDB31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2961" y="3867430"/>
            <a:ext cx="285688" cy="285688"/>
          </a:xfrm>
          <a:prstGeom prst="rect">
            <a:avLst/>
          </a:prstGeom>
        </p:spPr>
      </p:pic>
      <p:pic>
        <p:nvPicPr>
          <p:cNvPr id="16" name="Graphic 15" descr="Badge Tick1 with solid fill">
            <a:extLst>
              <a:ext uri="{FF2B5EF4-FFF2-40B4-BE49-F238E27FC236}">
                <a16:creationId xmlns:a16="http://schemas.microsoft.com/office/drawing/2014/main" id="{20BBEAC3-AD1E-4EAE-28DF-67F284157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4899" y="4387138"/>
            <a:ext cx="285688" cy="285688"/>
          </a:xfrm>
          <a:prstGeom prst="rect">
            <a:avLst/>
          </a:prstGeom>
        </p:spPr>
      </p:pic>
      <p:pic>
        <p:nvPicPr>
          <p:cNvPr id="17" name="Graphic 16" descr="Badge Tick1 with solid fill">
            <a:extLst>
              <a:ext uri="{FF2B5EF4-FFF2-40B4-BE49-F238E27FC236}">
                <a16:creationId xmlns:a16="http://schemas.microsoft.com/office/drawing/2014/main" id="{D9200CDC-CCA7-E430-8D60-2A98C56DF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4899" y="4897673"/>
            <a:ext cx="285688" cy="285688"/>
          </a:xfrm>
          <a:prstGeom prst="rect">
            <a:avLst/>
          </a:prstGeom>
        </p:spPr>
      </p:pic>
      <p:pic>
        <p:nvPicPr>
          <p:cNvPr id="18" name="Graphic 17" descr="Badge Tick1 with solid fill">
            <a:extLst>
              <a:ext uri="{FF2B5EF4-FFF2-40B4-BE49-F238E27FC236}">
                <a16:creationId xmlns:a16="http://schemas.microsoft.com/office/drawing/2014/main" id="{0BBE928F-D078-51A7-AEF0-2EE13D896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9780" y="5444798"/>
            <a:ext cx="285688" cy="2856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96CC64-8C78-890A-CEED-54F7B173B61C}"/>
              </a:ext>
            </a:extLst>
          </p:cNvPr>
          <p:cNvSpPr txBox="1"/>
          <p:nvPr/>
        </p:nvSpPr>
        <p:spPr>
          <a:xfrm>
            <a:off x="7956476" y="6109133"/>
            <a:ext cx="2212258" cy="74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solidFill>
                  <a:srgbClr val="C00000"/>
                </a:solidFill>
                <a:latin typeface="MinionPro-Regular"/>
                <a:ea typeface="Calibri" panose="020F0502020204030204" pitchFamily="34" charset="0"/>
                <a:cs typeface="Arial" panose="020B0604020202020204" pitchFamily="34" charset="0"/>
              </a:rPr>
              <a:t>how many chapters have more than 20 pages we first need to find out which chapters satisfy that criterion and then count them.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218FB9-1A24-29E9-D537-791682396D5F}"/>
              </a:ext>
            </a:extLst>
          </p:cNvPr>
          <p:cNvSpPr/>
          <p:nvPr/>
        </p:nvSpPr>
        <p:spPr>
          <a:xfrm>
            <a:off x="7206078" y="2332297"/>
            <a:ext cx="4498997" cy="244450"/>
          </a:xfrm>
          <a:prstGeom prst="rect">
            <a:avLst/>
          </a:prstGeom>
          <a:solidFill>
            <a:srgbClr val="C00000">
              <a:alpha val="25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9B152C-8E91-F1D7-7062-E82BC65CC196}"/>
              </a:ext>
            </a:extLst>
          </p:cNvPr>
          <p:cNvSpPr/>
          <p:nvPr/>
        </p:nvSpPr>
        <p:spPr>
          <a:xfrm>
            <a:off x="7191332" y="2563353"/>
            <a:ext cx="4498997" cy="244450"/>
          </a:xfrm>
          <a:prstGeom prst="rect">
            <a:avLst/>
          </a:prstGeom>
          <a:solidFill>
            <a:srgbClr val="C00000">
              <a:alpha val="25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67D6A8-781A-1EAF-5535-DDB0741B1F41}"/>
              </a:ext>
            </a:extLst>
          </p:cNvPr>
          <p:cNvSpPr/>
          <p:nvPr/>
        </p:nvSpPr>
        <p:spPr>
          <a:xfrm>
            <a:off x="7206078" y="2807781"/>
            <a:ext cx="4498997" cy="244450"/>
          </a:xfrm>
          <a:prstGeom prst="rect">
            <a:avLst/>
          </a:prstGeom>
          <a:solidFill>
            <a:srgbClr val="C00000">
              <a:alpha val="25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/>
      <p:bldP spid="13" grpId="0" animBg="1"/>
      <p:bldP spid="20" grpId="0"/>
      <p:bldP spid="21" grpId="0" animBg="1"/>
      <p:bldP spid="22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44e54f-486c-4c82-b23c-6e62d1a96ef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7DA3CC45C1745A5BCC9248DA03914" ma:contentTypeVersion="12" ma:contentTypeDescription="Create a new document." ma:contentTypeScope="" ma:versionID="6d6877408e4f2899dea6959406c9cd21">
  <xsd:schema xmlns:xsd="http://www.w3.org/2001/XMLSchema" xmlns:xs="http://www.w3.org/2001/XMLSchema" xmlns:p="http://schemas.microsoft.com/office/2006/metadata/properties" xmlns:ns3="5044e54f-486c-4c82-b23c-6e62d1a96ef0" xmlns:ns4="507771a2-7e93-4a01-b880-b05ad3ddd742" targetNamespace="http://schemas.microsoft.com/office/2006/metadata/properties" ma:root="true" ma:fieldsID="ea5c63816cf4ab2871d57a7dea46e6bf" ns3:_="" ns4:_="">
    <xsd:import namespace="5044e54f-486c-4c82-b23c-6e62d1a96ef0"/>
    <xsd:import namespace="507771a2-7e93-4a01-b880-b05ad3ddd7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4e54f-486c-4c82-b23c-6e62d1a96e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771a2-7e93-4a01-b880-b05ad3ddd7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918CAD-F500-4FF4-A10B-6970EE7C35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B8E1D1-38C2-46BE-A95D-403B23CE2980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507771a2-7e93-4a01-b880-b05ad3ddd742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5044e54f-486c-4c82-b23c-6e62d1a96ef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C031AE-AF28-46E7-B576-5C7075DDBF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44e54f-486c-4c82-b23c-6e62d1a96ef0"/>
    <ds:schemaRef ds:uri="507771a2-7e93-4a01-b880-b05ad3ddd7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40427</TotalTime>
  <Words>726</Words>
  <Application>Microsoft Office PowerPoint</Application>
  <PresentationFormat>Widescreen</PresentationFormat>
  <Paragraphs>77</Paragraphs>
  <Slides>11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BookAntiqua</vt:lpstr>
      <vt:lpstr>Calibri</vt:lpstr>
      <vt:lpstr>Courier New</vt:lpstr>
      <vt:lpstr>Daytona</vt:lpstr>
      <vt:lpstr>Gill Sans MT</vt:lpstr>
      <vt:lpstr>MinionPro-Regular</vt:lpstr>
      <vt:lpstr>Office Theme</vt:lpstr>
      <vt:lpstr>PowerPoint Presentation</vt:lpstr>
      <vt:lpstr>Table QA</vt:lpstr>
      <vt:lpstr>Introduction</vt:lpstr>
      <vt:lpstr>TAPAS Model</vt:lpstr>
      <vt:lpstr>TAPAS Model</vt:lpstr>
      <vt:lpstr>TAPAS relative position embeddings</vt:lpstr>
      <vt:lpstr>PowerPoint Presentation</vt:lpstr>
      <vt:lpstr>How TAPAS works?</vt:lpstr>
      <vt:lpstr>How TAPAS works?</vt:lpstr>
      <vt:lpstr>How TAPAS works?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 Nagy  Mohammed El Bassiouney</dc:creator>
  <cp:lastModifiedBy>Engineering</cp:lastModifiedBy>
  <cp:revision>118</cp:revision>
  <dcterms:created xsi:type="dcterms:W3CDTF">2023-03-23T08:35:56Z</dcterms:created>
  <dcterms:modified xsi:type="dcterms:W3CDTF">2025-03-17T22:53:11Z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0x010100BE97DA3CC45C1745A5BCC9248DA03914</vt:lpwstr>
  </property>
</Properties>
</file>