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ebm" ContentType="audio/webm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571" r:id="rId5"/>
    <p:sldId id="303" r:id="rId6"/>
    <p:sldId id="516" r:id="rId7"/>
    <p:sldId id="492" r:id="rId8"/>
    <p:sldId id="493" r:id="rId9"/>
    <p:sldId id="494" r:id="rId10"/>
    <p:sldId id="495" r:id="rId11"/>
    <p:sldId id="496" r:id="rId12"/>
    <p:sldId id="511" r:id="rId13"/>
    <p:sldId id="510" r:id="rId14"/>
    <p:sldId id="497" r:id="rId15"/>
    <p:sldId id="498" r:id="rId16"/>
    <p:sldId id="500" r:id="rId17"/>
    <p:sldId id="512" r:id="rId18"/>
    <p:sldId id="514" r:id="rId19"/>
    <p:sldId id="515" r:id="rId20"/>
    <p:sldId id="5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D5ED8B-8E04-4A52-A393-73D299F6CC59}">
          <p14:sldIdLst>
            <p14:sldId id="571"/>
            <p14:sldId id="303"/>
            <p14:sldId id="516"/>
            <p14:sldId id="492"/>
            <p14:sldId id="493"/>
            <p14:sldId id="494"/>
            <p14:sldId id="495"/>
            <p14:sldId id="496"/>
            <p14:sldId id="511"/>
            <p14:sldId id="510"/>
            <p14:sldId id="497"/>
            <p14:sldId id="498"/>
            <p14:sldId id="500"/>
            <p14:sldId id="512"/>
            <p14:sldId id="514"/>
            <p14:sldId id="515"/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8E"/>
    <a:srgbClr val="FFF5D5"/>
    <a:srgbClr val="A1B8E1"/>
    <a:srgbClr val="F381A4"/>
    <a:srgbClr val="FF6F79"/>
    <a:srgbClr val="FF979E"/>
    <a:srgbClr val="FDE0D3"/>
    <a:srgbClr val="FBC3AA"/>
    <a:srgbClr val="FFE48C"/>
    <a:srgbClr val="FFE2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88845A-382A-6FE8-3100-98D7DA87B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4F75A6-FB45-6584-3F91-DEA9234754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A337F-7ED4-42AE-B920-7FB96DE012BF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929F4-C305-A4D2-10EA-9DE88C1A4C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DD71B-5A7D-0B65-A979-0645781E6A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48E21-638F-4911-BC4C-7F2E060A1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84FDA-89E9-4666-B923-CAECE7EE4607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2A11F-9F2A-4DB4-829F-C79333121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18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2A11F-9F2A-4DB4-829F-C793331211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37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BookAntiqua"/>
                <a:ea typeface="Calibri" panose="020F0502020204030204" pitchFamily="34" charset="0"/>
                <a:cs typeface="Arial" panose="020B0604020202020204" pitchFamily="34" charset="0"/>
              </a:rPr>
              <a:t>Hello and welcome, in this video  we will start to dive into the components of the internal structure of transformers.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2A11F-9F2A-4DB4-829F-C793331211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85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2A11F-9F2A-4DB4-829F-C793331211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71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2A11F-9F2A-4DB4-829F-C793331211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65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2A11F-9F2A-4DB4-829F-C793331211E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00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6802F-45D4-4017-B94E-83132B484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9448D-0CFA-57DE-FD73-C438B2FCB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F1199-2246-73A0-E6C1-17314CD8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63E04-15BA-036A-695B-4836B7794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86F45-BB39-9AA0-374B-C29B3215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9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8F1F3-70CA-0F3D-D27B-27FD994C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D59758-4422-E8EC-F820-F58C705B0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74453-05A2-B40A-CDE6-01AC04510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646DC-17B5-9D81-DF93-E8279C2F9F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FEC3B-F275-B387-E747-58BA9189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F2920-2DD2-9DDD-642C-863817B5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4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7EFE-7FA2-970B-AFD6-27FE6E33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07835-9494-7482-46E0-4F4A85930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22664-5ADE-1AA9-BA77-D34926E9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8970C-F6CE-4C24-E349-8751853C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1ED78-4269-9B86-24DB-A5FB7D1D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8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B45D9-9469-F7E0-8C1B-E8403AA66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E671A-0596-61CC-7C6B-06C9332E5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FDF64-209A-0B41-0DC6-0110E686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F9396-A40C-78D6-248F-FA1B7DC50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6DDB0-2717-6E7D-8C4F-9EB521BD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13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D640-3C2A-01B0-A43E-C6216FEE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21" y="-14034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F056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ytona" panose="020B0604030500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792086-FC03-206E-7601-27A403E8DC95}"/>
              </a:ext>
            </a:extLst>
          </p:cNvPr>
          <p:cNvCxnSpPr>
            <a:cxnSpLocks/>
          </p:cNvCxnSpPr>
          <p:nvPr userDrawn="1"/>
        </p:nvCxnSpPr>
        <p:spPr>
          <a:xfrm>
            <a:off x="733697" y="933269"/>
            <a:ext cx="4321629" cy="0"/>
          </a:xfrm>
          <a:prstGeom prst="line">
            <a:avLst/>
          </a:prstGeom>
          <a:ln w="28575">
            <a:solidFill>
              <a:srgbClr val="43D0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2B25432A-39C4-648E-240A-3AE503A6E7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332411"/>
            <a:ext cx="10231346" cy="5355727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2060"/>
                </a:solidFill>
                <a:latin typeface="Daytona" panose="020B0604030500040204" pitchFamily="34" charset="0"/>
              </a:defRPr>
            </a:lvl1pPr>
            <a:lvl2pPr>
              <a:defRPr>
                <a:solidFill>
                  <a:srgbClr val="002060"/>
                </a:solidFill>
                <a:latin typeface="Daytona" panose="020B0604030500040204" pitchFamily="34" charset="0"/>
              </a:defRPr>
            </a:lvl2pPr>
            <a:lvl3pPr>
              <a:defRPr>
                <a:solidFill>
                  <a:srgbClr val="002060"/>
                </a:solidFill>
                <a:latin typeface="Daytona" panose="020B0604030500040204" pitchFamily="34" charset="0"/>
              </a:defRPr>
            </a:lvl3pPr>
            <a:lvl4pPr>
              <a:defRPr>
                <a:solidFill>
                  <a:srgbClr val="002060"/>
                </a:solidFill>
                <a:latin typeface="Daytona" panose="020B0604030500040204" pitchFamily="34" charset="0"/>
              </a:defRPr>
            </a:lvl4pPr>
            <a:lvl5pPr>
              <a:defRPr>
                <a:solidFill>
                  <a:srgbClr val="002060"/>
                </a:solidFill>
                <a:latin typeface="Daytona" panose="020B0604030500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reeform 15">
            <a:extLst>
              <a:ext uri="{FF2B5EF4-FFF2-40B4-BE49-F238E27FC236}">
                <a16:creationId xmlns:a16="http://schemas.microsoft.com/office/drawing/2014/main" id="{AE358BF5-671A-3AE0-8DBC-32E0D42D6572}"/>
              </a:ext>
            </a:extLst>
          </p:cNvPr>
          <p:cNvSpPr/>
          <p:nvPr userDrawn="1"/>
        </p:nvSpPr>
        <p:spPr>
          <a:xfrm>
            <a:off x="10285741" y="6178895"/>
            <a:ext cx="1906259" cy="679105"/>
          </a:xfrm>
          <a:custGeom>
            <a:avLst/>
            <a:gdLst/>
            <a:ahLst/>
            <a:cxnLst/>
            <a:rect l="l" t="t" r="r" b="b"/>
            <a:pathLst>
              <a:path w="2859389" h="1018657">
                <a:moveTo>
                  <a:pt x="0" y="0"/>
                </a:moveTo>
                <a:lnTo>
                  <a:pt x="2859389" y="0"/>
                </a:lnTo>
                <a:lnTo>
                  <a:pt x="2859389" y="1018658"/>
                </a:lnTo>
                <a:lnTo>
                  <a:pt x="0" y="1018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5101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A620C-6996-0B8B-273B-BEE0DFD2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58" y="2533559"/>
            <a:ext cx="10515600" cy="1325563"/>
          </a:xfr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rgbClr val="F056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ytona" panose="020B060403050004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reeform 15">
            <a:extLst>
              <a:ext uri="{FF2B5EF4-FFF2-40B4-BE49-F238E27FC236}">
                <a16:creationId xmlns:a16="http://schemas.microsoft.com/office/drawing/2014/main" id="{C5AC0597-9FFD-2F55-6DA0-6190D903CA44}"/>
              </a:ext>
            </a:extLst>
          </p:cNvPr>
          <p:cNvSpPr/>
          <p:nvPr userDrawn="1"/>
        </p:nvSpPr>
        <p:spPr>
          <a:xfrm>
            <a:off x="10285741" y="6178895"/>
            <a:ext cx="1906259" cy="679105"/>
          </a:xfrm>
          <a:custGeom>
            <a:avLst/>
            <a:gdLst/>
            <a:ahLst/>
            <a:cxnLst/>
            <a:rect l="l" t="t" r="r" b="b"/>
            <a:pathLst>
              <a:path w="2859389" h="1018657">
                <a:moveTo>
                  <a:pt x="0" y="0"/>
                </a:moveTo>
                <a:lnTo>
                  <a:pt x="2859389" y="0"/>
                </a:lnTo>
                <a:lnTo>
                  <a:pt x="2859389" y="1018658"/>
                </a:lnTo>
                <a:lnTo>
                  <a:pt x="0" y="1018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334726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30C6D0FC-2E3A-A80B-A023-114374D5AC69}"/>
              </a:ext>
            </a:extLst>
          </p:cNvPr>
          <p:cNvSpPr/>
          <p:nvPr userDrawn="1"/>
        </p:nvSpPr>
        <p:spPr>
          <a:xfrm>
            <a:off x="10285741" y="6178895"/>
            <a:ext cx="1906259" cy="679105"/>
          </a:xfrm>
          <a:custGeom>
            <a:avLst/>
            <a:gdLst/>
            <a:ahLst/>
            <a:cxnLst/>
            <a:rect l="l" t="t" r="r" b="b"/>
            <a:pathLst>
              <a:path w="2859389" h="1018657">
                <a:moveTo>
                  <a:pt x="0" y="0"/>
                </a:moveTo>
                <a:lnTo>
                  <a:pt x="2859389" y="0"/>
                </a:lnTo>
                <a:lnTo>
                  <a:pt x="2859389" y="1018658"/>
                </a:lnTo>
                <a:lnTo>
                  <a:pt x="0" y="1018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58084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E8E78-1B3B-283C-3F78-569E34D2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38AF6-EAD7-D3B8-9ED6-D1890390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F754A-DFED-ADEF-479D-E25A3679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95C09-208C-1564-B3C2-CC2BC735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1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21C5-BB9C-EF1F-FE43-654EE1E70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BAA8-756C-1AED-FC95-E235066F0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73207-8238-C656-970E-984C64748F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DF780-8FE4-04DE-6E05-6C467643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200B9-B03B-D829-8A1B-65B25649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6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47DE-D3C5-CBE9-911C-C1EDD313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00626-8654-A7DC-969F-80D0C5886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055A1-0DE3-DA42-518E-09833780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E8BE7-B3FC-42F3-1286-7E09FDCD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F47A4-6D82-50B0-41CA-E8325C4C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4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74B0-0C15-8E64-D9F1-E03E737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E916E-59DB-B72D-D483-A94A6C52B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BA6B5-441B-9004-F02F-FFB717B3C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2CDF8-5E93-4B69-2A4F-7C0722718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6E55-6593-48F9-D52B-AEBB0BEF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3C3EB-1C87-6A35-403C-8292F1DD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6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C3ED-86E7-049B-E214-10386195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42B1B-7131-A0FA-2CDE-26F8901FA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4D2B5-B3EA-500A-172E-838BC5C2D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8BDA6-9E4D-9E26-CBAB-3AC003CF9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EF8C3-7CB2-28BC-0090-F83C4FBE3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643C8-2291-915E-D691-D14122DB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26A30F-18C5-AB23-091E-20D5163BC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060E98-45CF-E79A-624C-3F810B03E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42B1B-7131-A0FA-2CDE-26F8901FA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3879"/>
            <a:ext cx="5157787" cy="42277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US" sz="2400" kern="1200" dirty="0">
                <a:solidFill>
                  <a:srgbClr val="F056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ytona" panose="020B060403050004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4D2B5-B3EA-500A-172E-838BC5C2D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952786"/>
            <a:ext cx="5157787" cy="5725103"/>
          </a:xfrm>
        </p:spPr>
        <p:txBody>
          <a:bodyPr>
            <a:normAutofit/>
          </a:bodyPr>
          <a:lstStyle>
            <a:lvl1pPr marL="228600" indent="-228600">
              <a:defRPr lang="en-US" sz="1600" kern="1200" dirty="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1pPr>
            <a:lvl2pPr marL="228600" indent="-228600">
              <a:defRPr/>
            </a:lvl2pPr>
            <a:lvl3pPr marL="228600" indent="-228600">
              <a:defRPr/>
            </a:lvl3pPr>
            <a:lvl4pPr marL="228600" indent="-228600">
              <a:defRPr/>
            </a:lvl4pPr>
            <a:lvl5pPr marL="228600" indent="-228600"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8BDA6-9E4D-9E26-CBAB-3AC003CF9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376" y="222540"/>
            <a:ext cx="5183188" cy="40625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dirty="0">
                <a:solidFill>
                  <a:srgbClr val="F056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ytona" panose="020B060403050004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EF8C3-7CB2-28BC-0090-F83C4FBE3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952789"/>
            <a:ext cx="5183188" cy="5725102"/>
          </a:xfrm>
        </p:spPr>
        <p:txBody>
          <a:bodyPr>
            <a:normAutofit/>
          </a:bodyPr>
          <a:lstStyle>
            <a:lvl1pPr marL="228600" indent="-228600">
              <a:defRPr lang="en-US" sz="1600" kern="1200" dirty="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1pPr>
            <a:lvl2pPr marL="228600" indent="-228600">
              <a:defRPr/>
            </a:lvl2pPr>
            <a:lvl3pPr marL="228600" indent="-228600">
              <a:defRPr/>
            </a:lvl3pPr>
            <a:lvl4pPr marL="228600" indent="-228600">
              <a:defRPr/>
            </a:lvl4pPr>
            <a:lvl5pPr marL="228600" indent="-228600"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980C7A-9353-DD12-B5EC-1C4DC4B09870}"/>
              </a:ext>
            </a:extLst>
          </p:cNvPr>
          <p:cNvCxnSpPr>
            <a:cxnSpLocks/>
          </p:cNvCxnSpPr>
          <p:nvPr userDrawn="1"/>
        </p:nvCxnSpPr>
        <p:spPr>
          <a:xfrm>
            <a:off x="839788" y="794723"/>
            <a:ext cx="10410103" cy="0"/>
          </a:xfrm>
          <a:prstGeom prst="line">
            <a:avLst/>
          </a:prstGeom>
          <a:ln w="28575">
            <a:solidFill>
              <a:srgbClr val="43D0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E076CC8-AB5E-551A-995C-04E85B7AAE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584" t="21922" r="24671"/>
          <a:stretch/>
        </p:blipFill>
        <p:spPr>
          <a:xfrm>
            <a:off x="11076241" y="5826992"/>
            <a:ext cx="555117" cy="5818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249FEF-892B-7AAC-D9BA-3A4AD1F10A8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97070" y="6492875"/>
            <a:ext cx="1410739" cy="33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4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B8EF-8ACF-25A5-1FBD-926991C7B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8B1E2A-EE4A-98DF-E11D-B84D37DBFE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5555B-F892-9726-33E0-B7A1F889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DA9CF-E21D-74F1-63C0-EBAC13FF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2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7D7EBC-ADA8-C1D7-7D8D-4652DF4C20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FB2858-B735-E2EA-F2EE-C2C1BE80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31781-76B6-B196-3B78-A144E74F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7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3F15-E279-A553-3D14-BB21AD574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426DF-3570-CA58-4635-A51FA487D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F2026-EACD-759B-9949-8F45CBBBA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07CA9-53C7-9268-9873-A59FF8A4D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19A30-6E31-E32B-0254-F7FB2B8D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81BD8-D04D-82A7-8227-F5A993D4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2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555E5-B090-E1F8-A511-5DCD0EB35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78A22-AF92-23D6-991D-68D1F449C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7A6D2-AF2C-F494-6F1C-5381A9AA2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DB57E-93DF-4C4E-98FE-96B8DE2C473C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74725-373C-FD20-AE41-AAA513611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3CD4E-873A-A14C-8BC9-0CE2134A3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3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4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2" r:id="rId14"/>
    <p:sldLayoutId id="2147483663" r:id="rId15"/>
    <p:sldLayoutId id="214748366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audio" Target="../media/media1.webm"/><Relationship Id="rId7" Type="http://schemas.openxmlformats.org/officeDocument/2006/relationships/image" Target="../media/image5.png"/><Relationship Id="rId2" Type="http://schemas.microsoft.com/office/2007/relationships/media" Target="../media/media1.webm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6.xml"/><Relationship Id="rId4" Type="http://schemas.openxmlformats.org/officeDocument/2006/relationships/image" Target="../media/image13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2A6A0F7-2D9D-EA09-9C32-B0CB75D8E186}"/>
              </a:ext>
            </a:extLst>
          </p:cNvPr>
          <p:cNvSpPr txBox="1"/>
          <p:nvPr/>
        </p:nvSpPr>
        <p:spPr>
          <a:xfrm>
            <a:off x="1473960" y="22109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66858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F7EB2F-430F-2C16-9542-360895D9AA0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66810"/>
          <a:stretch/>
        </p:blipFill>
        <p:spPr>
          <a:xfrm>
            <a:off x="2215662" y="2047210"/>
            <a:ext cx="2575728" cy="27635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02FAA3-F7DD-1347-8D20-51A4AA0589B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3190"/>
          <a:stretch/>
        </p:blipFill>
        <p:spPr>
          <a:xfrm>
            <a:off x="4791391" y="2047210"/>
            <a:ext cx="5184949" cy="2763580"/>
          </a:xfrm>
          <a:prstGeom prst="rect">
            <a:avLst/>
          </a:prstGeom>
        </p:spPr>
      </p:pic>
      <p:pic>
        <p:nvPicPr>
          <p:cNvPr id="4" name="Sound Logo 17 Friendly Logo Opener">
            <a:hlinkClick r:id="" action="ppaction://media"/>
            <a:extLst>
              <a:ext uri="{FF2B5EF4-FFF2-40B4-BE49-F238E27FC236}">
                <a16:creationId xmlns:a16="http://schemas.microsoft.com/office/drawing/2014/main" id="{6D30D881-786C-533C-318B-0C45AEE9CE27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8426" y="98426"/>
            <a:ext cx="487363" cy="4873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A0029F-8892-17EF-76DE-DF7CAA5F64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"/>
            <a:ext cx="1257300" cy="15716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3414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6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6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786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9992-73EF-FDB8-F34B-83CC27B2A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E" sz="2400" dirty="0"/>
              <a:t>5. Prepare training data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57615-BC65-A7DF-84E3-0F61C62833D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5576" y="2322765"/>
            <a:ext cx="10231346" cy="509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Drop lines &lt; 10 character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0157A-83EE-1ED9-73EC-AEB6DDFA29E9}"/>
              </a:ext>
            </a:extLst>
          </p:cNvPr>
          <p:cNvSpPr txBox="1"/>
          <p:nvPr/>
        </p:nvSpPr>
        <p:spPr>
          <a:xfrm>
            <a:off x="801805" y="1410730"/>
            <a:ext cx="7827885" cy="562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kern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with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open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"/content/pg18857.txt"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"r"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encoding=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'utf-8'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en-US" sz="1400" kern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f: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content =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f.readlines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70F7E3-2D0E-6DA5-E591-8D5FA6C4F1D8}"/>
              </a:ext>
            </a:extLst>
          </p:cNvPr>
          <p:cNvSpPr txBox="1"/>
          <p:nvPr/>
        </p:nvSpPr>
        <p:spPr>
          <a:xfrm>
            <a:off x="801805" y="4485245"/>
            <a:ext cx="83427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content_p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.join(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content_p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756BE1-A1A8-7933-C7E9-C85FEC76117F}"/>
              </a:ext>
            </a:extLst>
          </p:cNvPr>
          <p:cNvSpPr txBox="1"/>
          <p:nvPr/>
        </p:nvSpPr>
        <p:spPr>
          <a:xfrm>
            <a:off x="801805" y="3208281"/>
            <a:ext cx="60945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content_p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[]</a:t>
            </a:r>
          </a:p>
          <a:p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 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content: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(c)&gt;</a:t>
            </a:r>
            <a:r>
              <a:rPr lang="en-US" sz="14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093044-A374-5D58-5111-D70D7A843386}"/>
              </a:ext>
            </a:extLst>
          </p:cNvPr>
          <p:cNvSpPr txBox="1"/>
          <p:nvPr/>
        </p:nvSpPr>
        <p:spPr>
          <a:xfrm>
            <a:off x="624421" y="3946945"/>
            <a:ext cx="83427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content_p.append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c.strip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221D70-BF27-C7B6-B744-0941D52F1FB1}"/>
              </a:ext>
            </a:extLst>
          </p:cNvPr>
          <p:cNvSpPr txBox="1">
            <a:spLocks/>
          </p:cNvSpPr>
          <p:nvPr/>
        </p:nvSpPr>
        <p:spPr>
          <a:xfrm>
            <a:off x="455576" y="2801430"/>
            <a:ext cx="10231346" cy="389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Drop ‘\n’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709CB89-A9FC-73DC-C355-62925068B33E}"/>
              </a:ext>
            </a:extLst>
          </p:cNvPr>
          <p:cNvSpPr txBox="1">
            <a:spLocks/>
          </p:cNvSpPr>
          <p:nvPr/>
        </p:nvSpPr>
        <p:spPr>
          <a:xfrm>
            <a:off x="455576" y="5195103"/>
            <a:ext cx="10231346" cy="389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Tokenize the whole text 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7A6292-21D8-F6CB-955C-B107761EA810}"/>
              </a:ext>
            </a:extLst>
          </p:cNvPr>
          <p:cNvSpPr txBox="1"/>
          <p:nvPr/>
        </p:nvSpPr>
        <p:spPr>
          <a:xfrm>
            <a:off x="624421" y="5690016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tokenized_content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our_tokenizer.encode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content_p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27FB32-EA3F-93D0-5D03-765914F1E17E}"/>
              </a:ext>
            </a:extLst>
          </p:cNvPr>
          <p:cNvSpPr txBox="1"/>
          <p:nvPr/>
        </p:nvSpPr>
        <p:spPr>
          <a:xfrm>
            <a:off x="4512503" y="4502914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+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our_tokenizer.eos_token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873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22"/>
    </mc:Choice>
    <mc:Fallback xmlns="">
      <p:transition spd="slow" advTm="99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9992-73EF-FDB8-F34B-83CC27B2A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21" y="-135847"/>
            <a:ext cx="10515600" cy="1325563"/>
          </a:xfrm>
        </p:spPr>
        <p:txBody>
          <a:bodyPr>
            <a:normAutofit/>
          </a:bodyPr>
          <a:lstStyle/>
          <a:p>
            <a:r>
              <a:rPr lang="en-AE" sz="2400" dirty="0"/>
              <a:t>5. Prepare training data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57615-BC65-A7DF-84E3-0F61C62833D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3547" y="1185224"/>
            <a:ext cx="10231346" cy="448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Make the samples for training with a sliding window of size 100 tokens.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5C524E-300A-C8E9-4383-778393E75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743" y="5083217"/>
            <a:ext cx="11384513" cy="5738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817798-0194-1635-FDEF-013987A22605}"/>
              </a:ext>
            </a:extLst>
          </p:cNvPr>
          <p:cNvSpPr txBox="1"/>
          <p:nvPr/>
        </p:nvSpPr>
        <p:spPr>
          <a:xfrm>
            <a:off x="533547" y="1851304"/>
            <a:ext cx="63627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sample_len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4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100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examples = []</a:t>
            </a:r>
          </a:p>
          <a:p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 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tokenized_content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examples.append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tokenized_content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i:i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sample_len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9BF04C-F1D5-D1C3-6DE3-10973E99E1E7}"/>
              </a:ext>
            </a:extLst>
          </p:cNvPr>
          <p:cNvSpPr/>
          <p:nvPr/>
        </p:nvSpPr>
        <p:spPr>
          <a:xfrm>
            <a:off x="403742" y="5083218"/>
            <a:ext cx="6707272" cy="2788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266C89-EEFB-70F6-594D-FD67B5FB047A}"/>
              </a:ext>
            </a:extLst>
          </p:cNvPr>
          <p:cNvSpPr/>
          <p:nvPr/>
        </p:nvSpPr>
        <p:spPr>
          <a:xfrm>
            <a:off x="624421" y="3157684"/>
            <a:ext cx="1630507" cy="2677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9A503C-14CE-E317-9E70-D5E11177AB03}"/>
              </a:ext>
            </a:extLst>
          </p:cNvPr>
          <p:cNvSpPr txBox="1"/>
          <p:nvPr/>
        </p:nvSpPr>
        <p:spPr>
          <a:xfrm>
            <a:off x="533547" y="3113667"/>
            <a:ext cx="904336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train_data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[]</a:t>
            </a:r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labels = []</a:t>
            </a:r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example 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examples: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train_data.append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(example[:</a:t>
            </a:r>
            <a:r>
              <a:rPr lang="en-US" sz="14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  </a:t>
            </a:r>
            <a:r>
              <a:rPr lang="en-US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0 --&gt;  99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labels.append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(example[</a:t>
            </a:r>
            <a:r>
              <a:rPr lang="en-US" sz="14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:])    </a:t>
            </a:r>
            <a:r>
              <a:rPr lang="en-US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   1 --&gt; 100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559AE9-F550-FC9E-FF31-A4543418D89D}"/>
              </a:ext>
            </a:extLst>
          </p:cNvPr>
          <p:cNvSpPr/>
          <p:nvPr/>
        </p:nvSpPr>
        <p:spPr>
          <a:xfrm>
            <a:off x="905522" y="5146124"/>
            <a:ext cx="6790531" cy="2159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96F9B2-30BA-4E25-73D3-84B3FFFDC7A5}"/>
              </a:ext>
            </a:extLst>
          </p:cNvPr>
          <p:cNvSpPr/>
          <p:nvPr/>
        </p:nvSpPr>
        <p:spPr>
          <a:xfrm>
            <a:off x="633335" y="3583666"/>
            <a:ext cx="1248767" cy="26776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0AFDCC-E5F2-4376-5EC9-80179F0EA4F9}"/>
              </a:ext>
            </a:extLst>
          </p:cNvPr>
          <p:cNvSpPr/>
          <p:nvPr/>
        </p:nvSpPr>
        <p:spPr>
          <a:xfrm>
            <a:off x="905522" y="5154150"/>
            <a:ext cx="6790531" cy="2159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26627A-272A-1602-4771-312D340B1440}"/>
              </a:ext>
            </a:extLst>
          </p:cNvPr>
          <p:cNvSpPr/>
          <p:nvPr/>
        </p:nvSpPr>
        <p:spPr>
          <a:xfrm>
            <a:off x="633336" y="5075192"/>
            <a:ext cx="7062718" cy="27889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159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1"/>
    </mc:Choice>
    <mc:Fallback xmlns="">
      <p:transition spd="slow" advTm="207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1" grpId="0" animBg="1"/>
      <p:bldP spid="13" grpId="0" animBg="1"/>
      <p:bldP spid="10" grpId="0"/>
      <p:bldP spid="14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9992-73EF-FDB8-F34B-83CC27B2A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E" sz="2400" dirty="0"/>
              <a:t>5. Prepare training data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57615-BC65-A7DF-84E3-0F61C62833D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4421" y="1185224"/>
            <a:ext cx="10231346" cy="4127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faster training, it is required to make the data in the form of a TensorFlow dataset.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CCA7C5-9722-E06E-85F3-00CD91776410}"/>
              </a:ext>
            </a:extLst>
          </p:cNvPr>
          <p:cNvSpPr txBox="1"/>
          <p:nvPr/>
        </p:nvSpPr>
        <p:spPr>
          <a:xfrm>
            <a:off x="624420" y="1815548"/>
            <a:ext cx="964914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tensorflow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dataset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tf.data.Dataset.from_tensor_slices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 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train_data,labels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)</a:t>
            </a:r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84360-0377-1610-E3ED-0D826ABCEACC}"/>
              </a:ext>
            </a:extLst>
          </p:cNvPr>
          <p:cNvSpPr txBox="1"/>
          <p:nvPr/>
        </p:nvSpPr>
        <p:spPr>
          <a:xfrm>
            <a:off x="624419" y="2771778"/>
            <a:ext cx="96491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buffer = </a:t>
            </a:r>
            <a:r>
              <a:rPr lang="en-US" sz="14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100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 = </a:t>
            </a:r>
            <a:r>
              <a:rPr lang="en-US" sz="14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16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dataset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dataset.shuffle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(buffer).batch(  batch_size,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		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drop_remainder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907567-CBF6-0F30-BDA6-D427B14C6A37}"/>
              </a:ext>
            </a:extLst>
          </p:cNvPr>
          <p:cNvSpPr txBox="1"/>
          <p:nvPr/>
        </p:nvSpPr>
        <p:spPr>
          <a:xfrm>
            <a:off x="672865" y="3991740"/>
            <a:ext cx="1077932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optimizer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tf.keras.optimizers.Adam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learning_rate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3e-5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epsilon=</a:t>
            </a:r>
            <a:r>
              <a:rPr lang="en-US" sz="14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1e-08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clipnorm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loss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tf.keras.losses.SparseCategoricalCrossentropy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from_logits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metric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tf.keras.metrics.SparseCategoricalAccuracy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'accuracy'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compile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(optimizer=optimizer, loss=[loss, *[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*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model.config.n_layer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metrics=[metric])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309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93"/>
    </mc:Choice>
    <mc:Fallback xmlns="">
      <p:transition spd="slow" advTm="298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  <p:extLst>
    <p:ext uri="{E180D4A7-C9FB-4DFB-919C-405C955672EB}">
      <p14:showEvtLst xmlns:p14="http://schemas.microsoft.com/office/powerpoint/2010/main">
        <p14:playEvt time="4" objId="4"/>
      </p14:showEvt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9992-73EF-FDB8-F34B-83CC27B2A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Training your GPT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57615-BC65-A7DF-84E3-0F61C62833D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4420" y="3843428"/>
            <a:ext cx="3033179" cy="3950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S</a:t>
            </a:r>
            <a:r>
              <a:rPr lang="en-AE" dirty="0" err="1"/>
              <a:t>ave</a:t>
            </a:r>
            <a:r>
              <a:rPr lang="en-AE" dirty="0"/>
              <a:t> The Checkpoint </a:t>
            </a:r>
            <a:endParaRPr lang="en-US" dirty="0"/>
          </a:p>
        </p:txBody>
      </p:sp>
      <p:pic>
        <p:nvPicPr>
          <p:cNvPr id="4" name="Picture 3" descr="Colourful pins connected with a thread">
            <a:extLst>
              <a:ext uri="{FF2B5EF4-FFF2-40B4-BE49-F238E27FC236}">
                <a16:creationId xmlns:a16="http://schemas.microsoft.com/office/drawing/2014/main" id="{C84AC58A-2E89-4C4F-2B95-2A093B1508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7972735" y="978170"/>
            <a:ext cx="3184027" cy="1791015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9DCBB5-A5C2-8550-6CF1-F2B002132AFC}"/>
              </a:ext>
            </a:extLst>
          </p:cNvPr>
          <p:cNvSpPr txBox="1"/>
          <p:nvPr/>
        </p:nvSpPr>
        <p:spPr>
          <a:xfrm>
            <a:off x="756821" y="1772355"/>
            <a:ext cx="4276053" cy="578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epochs = </a:t>
            </a:r>
            <a:r>
              <a:rPr lang="en-US" sz="1400" kern="0" dirty="0">
                <a:solidFill>
                  <a:srgbClr val="09815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5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model.fit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(dataset, epochs=epochs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CE2AAE-8D3D-BFAA-7C5E-534EE43F80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33"/>
          <a:stretch/>
        </p:blipFill>
        <p:spPr>
          <a:xfrm>
            <a:off x="624421" y="2848921"/>
            <a:ext cx="8090265" cy="8763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C012553-0869-480B-5497-0269FCDFEF2A}"/>
              </a:ext>
            </a:extLst>
          </p:cNvPr>
          <p:cNvSpPr txBox="1">
            <a:spLocks/>
          </p:cNvSpPr>
          <p:nvPr/>
        </p:nvSpPr>
        <p:spPr>
          <a:xfrm>
            <a:off x="624421" y="1311597"/>
            <a:ext cx="4276053" cy="410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1. S</a:t>
            </a:r>
            <a:r>
              <a:rPr lang="en-AE" dirty="0"/>
              <a:t>tart training with Keras fit method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EE314-748D-FDFD-6A06-211539F76237}"/>
              </a:ext>
            </a:extLst>
          </p:cNvPr>
          <p:cNvSpPr txBox="1"/>
          <p:nvPr/>
        </p:nvSpPr>
        <p:spPr>
          <a:xfrm>
            <a:off x="756821" y="4307083"/>
            <a:ext cx="6105618" cy="280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model.save_pretrained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kern="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"Mini_GPT2_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model"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1A29ADA-7869-764B-C4D7-6A739C124E8B}"/>
              </a:ext>
            </a:extLst>
          </p:cNvPr>
          <p:cNvSpPr txBox="1">
            <a:spLocks/>
          </p:cNvSpPr>
          <p:nvPr/>
        </p:nvSpPr>
        <p:spPr>
          <a:xfrm>
            <a:off x="624419" y="4656528"/>
            <a:ext cx="3033179" cy="395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3. Save The Tokenizer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CF33DF-6125-8D30-6368-0E3DC8F7EB40}"/>
              </a:ext>
            </a:extLst>
          </p:cNvPr>
          <p:cNvSpPr txBox="1"/>
          <p:nvPr/>
        </p:nvSpPr>
        <p:spPr>
          <a:xfrm>
            <a:off x="756821" y="5129383"/>
            <a:ext cx="7480643" cy="562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kern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transformers </a:t>
            </a:r>
            <a:r>
              <a:rPr lang="en-US" sz="1400" kern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WEIGHTS_NAME,CONFIG_NAME,TF2_WEIGHTS_NAME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our_tokenizer.save_pretrained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"Mini_GPT2_tok"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D6D8D8-9A40-E20B-7E52-770A4EEA86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9539" y="4656528"/>
            <a:ext cx="3801149" cy="12381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5309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47"/>
    </mc:Choice>
    <mc:Fallback xmlns="">
      <p:transition spd="slow" advTm="242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10" grpId="0"/>
      <p:bldP spid="11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9992-73EF-FDB8-F34B-83CC27B2A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E" sz="2400" dirty="0"/>
              <a:t>7. Test: generate text with Mini GPT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364FAC-845C-239C-FC8F-CDF164EAF5C4}"/>
              </a:ext>
            </a:extLst>
          </p:cNvPr>
          <p:cNvSpPr txBox="1"/>
          <p:nvPr/>
        </p:nvSpPr>
        <p:spPr>
          <a:xfrm>
            <a:off x="624421" y="1331650"/>
            <a:ext cx="8023194" cy="845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kern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transformers </a:t>
            </a:r>
            <a:r>
              <a:rPr lang="en-US" sz="1400" kern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GPT2TokenizerFast, TFGPT2LMHeadModel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our_tokenizer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GPT2TokenizerFast.from_pretrained(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"Mini_GPT2_tok"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model_reloaded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TFGPT2LMHeadModel.from_pretrained(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"Mini_GPT2_model"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A3AE14-0A96-5708-04C6-9BAC7CDADA24}"/>
              </a:ext>
            </a:extLst>
          </p:cNvPr>
          <p:cNvSpPr txBox="1"/>
          <p:nvPr/>
        </p:nvSpPr>
        <p:spPr>
          <a:xfrm>
            <a:off x="624421" y="2598387"/>
            <a:ext cx="9212802" cy="3384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generate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kern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prompt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400" kern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model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):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input_token_ids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our_tokenizer.encode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(prompt, return_tensors=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kern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tf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output =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model.generate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input_token_ids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5">
              <a:lnSpc>
                <a:spcPts val="1425"/>
              </a:lnSpc>
              <a:spcAft>
                <a:spcPts val="80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pad_token_id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our_tokenizer.pad_token_id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5">
              <a:lnSpc>
                <a:spcPts val="1425"/>
              </a:lnSpc>
              <a:spcAft>
                <a:spcPts val="80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eos_token_id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our_tokenizer.eos_token_id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5">
              <a:lnSpc>
                <a:spcPts val="1425"/>
              </a:lnSpc>
              <a:spcAft>
                <a:spcPts val="80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max_length = </a:t>
            </a:r>
            <a:r>
              <a:rPr lang="en-US" sz="1400" kern="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128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5">
              <a:lnSpc>
                <a:spcPts val="1425"/>
              </a:lnSpc>
              <a:spcAft>
                <a:spcPts val="80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num_beams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400" kern="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5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5">
              <a:lnSpc>
                <a:spcPts val="1425"/>
              </a:lnSpc>
              <a:spcAft>
                <a:spcPts val="80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temperature = </a:t>
            </a:r>
            <a:r>
              <a:rPr lang="en-US" sz="1400" kern="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0.5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5">
              <a:lnSpc>
                <a:spcPts val="1425"/>
              </a:lnSpc>
              <a:spcAft>
                <a:spcPts val="80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no_repeat_ngram_size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kern="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5">
              <a:lnSpc>
                <a:spcPts val="1425"/>
              </a:lnSpc>
              <a:spcAft>
                <a:spcPts val="80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num_return_sequences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kern="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5">
              <a:lnSpc>
                <a:spcPts val="1425"/>
              </a:lnSpc>
              <a:spcAft>
                <a:spcPts val="80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)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US" sz="1400" kern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tokenizer.decode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(output[</a:t>
            </a:r>
            <a:r>
              <a:rPr lang="en-US" sz="1400" kern="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])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320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22"/>
    </mc:Choice>
    <mc:Fallback xmlns="">
      <p:transition spd="slow" advTm="225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9992-73EF-FDB8-F34B-83CC27B2A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E" sz="2400" dirty="0"/>
              <a:t>7. Test: generate text with Mini GPT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31E285-FADA-5DAA-61CF-FA017B80B01F}"/>
              </a:ext>
            </a:extLst>
          </p:cNvPr>
          <p:cNvSpPr txBox="1"/>
          <p:nvPr/>
        </p:nvSpPr>
        <p:spPr>
          <a:xfrm>
            <a:off x="861134" y="1541145"/>
            <a:ext cx="79344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generate(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"it is an exciting idea to make"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,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model_reloaded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54521-1FF8-7333-CA17-AB110F03C963}"/>
              </a:ext>
            </a:extLst>
          </p:cNvPr>
          <p:cNvSpPr txBox="1"/>
          <p:nvPr/>
        </p:nvSpPr>
        <p:spPr>
          <a:xfrm>
            <a:off x="861134" y="2644170"/>
            <a:ext cx="91945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kern="0" dirty="0">
                <a:solidFill>
                  <a:srgbClr val="A31515"/>
                </a:solidFill>
                <a:latin typeface="Courier New" panose="02070309020205020404" pitchFamily="49" charset="0"/>
              </a:rPr>
              <a:t>it is an exciting idea to make</a:t>
            </a:r>
            <a:r>
              <a:rPr lang="en-US" sz="1600" i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ship. my legs gave way like those of a drunken man. i crawled upon my hands and knees; i hauled myself up slowly, crawling like a snake. presently i closed my eyes, and allowed myself to be dragged upwards. "look around you," said my uncle in a stern voice, "heaven knows what profound abysses you may have to look down. this is excellent cold, i opened my first glance was upwards at the cold fleecy clouds, which as by some optical delusion appeared to swim round. what then did i see? my head began to stand still, while the steeple, the</a:t>
            </a: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03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43"/>
    </mc:Choice>
    <mc:Fallback xmlns="">
      <p:transition spd="slow" advTm="82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DABC-8247-D748-EDE0-B50065CA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22D97-5EED-D8F1-542D-141D5E3D842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goal of this experiment is to teach you how to train your own text generation model using GPT architecture.</a:t>
            </a:r>
          </a:p>
          <a:p>
            <a:r>
              <a:rPr lang="en-US" dirty="0"/>
              <a:t>Text generation task itself is not an easy task as it requires a very large training text and huge compute resources for training.</a:t>
            </a:r>
          </a:p>
          <a:p>
            <a:r>
              <a:rPr lang="en-US" dirty="0"/>
              <a:t>Text generation training task is a time-consuming and high-cost model.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701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931"/>
    </mc:Choice>
    <mc:Fallback xmlns="">
      <p:transition spd="slow" advTm="319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493;p19">
            <a:extLst>
              <a:ext uri="{FF2B5EF4-FFF2-40B4-BE49-F238E27FC236}">
                <a16:creationId xmlns:a16="http://schemas.microsoft.com/office/drawing/2014/main" id="{856F2342-DC0B-A059-DAF8-DC73ADD5FF6B}"/>
              </a:ext>
            </a:extLst>
          </p:cNvPr>
          <p:cNvGrpSpPr/>
          <p:nvPr/>
        </p:nvGrpSpPr>
        <p:grpSpPr>
          <a:xfrm>
            <a:off x="2083902" y="1938337"/>
            <a:ext cx="1371604" cy="3617430"/>
            <a:chOff x="3886200" y="1114550"/>
            <a:chExt cx="1371604" cy="3617430"/>
          </a:xfrm>
        </p:grpSpPr>
        <p:grpSp>
          <p:nvGrpSpPr>
            <p:cNvPr id="3" name="Google Shape;494;p19">
              <a:extLst>
                <a:ext uri="{FF2B5EF4-FFF2-40B4-BE49-F238E27FC236}">
                  <a16:creationId xmlns:a16="http://schemas.microsoft.com/office/drawing/2014/main" id="{69CDDF6F-4E7B-8E1C-00F0-787156130E05}"/>
                </a:ext>
              </a:extLst>
            </p:cNvPr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6" name="Google Shape;495;p19">
                <a:extLst>
                  <a:ext uri="{FF2B5EF4-FFF2-40B4-BE49-F238E27FC236}">
                    <a16:creationId xmlns:a16="http://schemas.microsoft.com/office/drawing/2014/main" id="{F6E179E5-7430-0CB1-7568-CACE299730DE}"/>
                  </a:ext>
                </a:extLst>
              </p:cNvPr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avLst/>
                <a:gdLst/>
                <a:ahLst/>
                <a:cxnLst/>
                <a:rect l="l" t="t" r="r" b="b"/>
                <a:pathLst>
                  <a:path w="6277" h="28077" extrusionOk="0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496;p19">
                <a:extLst>
                  <a:ext uri="{FF2B5EF4-FFF2-40B4-BE49-F238E27FC236}">
                    <a16:creationId xmlns:a16="http://schemas.microsoft.com/office/drawing/2014/main" id="{1C4DF9EB-C9F7-E630-299B-DB9046FBFD49}"/>
                  </a:ext>
                </a:extLst>
              </p:cNvPr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14003" extrusionOk="0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497;p19">
                <a:extLst>
                  <a:ext uri="{FF2B5EF4-FFF2-40B4-BE49-F238E27FC236}">
                    <a16:creationId xmlns:a16="http://schemas.microsoft.com/office/drawing/2014/main" id="{5C795F43-305E-6EE5-7E01-0113A194B322}"/>
                  </a:ext>
                </a:extLst>
              </p:cNvPr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14900" extrusionOk="0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498;p19">
                <a:extLst>
                  <a:ext uri="{FF2B5EF4-FFF2-40B4-BE49-F238E27FC236}">
                    <a16:creationId xmlns:a16="http://schemas.microsoft.com/office/drawing/2014/main" id="{55C1894B-2713-A895-E887-5AC3C0FF3E0A}"/>
                  </a:ext>
                </a:extLst>
              </p:cNvPr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32502" extrusionOk="0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499;p19">
                <a:extLst>
                  <a:ext uri="{FF2B5EF4-FFF2-40B4-BE49-F238E27FC236}">
                    <a16:creationId xmlns:a16="http://schemas.microsoft.com/office/drawing/2014/main" id="{82AC1B5C-042E-878E-E14B-1FF7CE243B0B}"/>
                  </a:ext>
                </a:extLst>
              </p:cNvPr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5579" extrusionOk="0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500;p19">
                <a:extLst>
                  <a:ext uri="{FF2B5EF4-FFF2-40B4-BE49-F238E27FC236}">
                    <a16:creationId xmlns:a16="http://schemas.microsoft.com/office/drawing/2014/main" id="{7E287888-7ABB-C406-A5D1-16C913AEB06B}"/>
                  </a:ext>
                </a:extLst>
              </p:cNvPr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avLst/>
                <a:gdLst/>
                <a:ahLst/>
                <a:cxnLst/>
                <a:rect l="l" t="t" r="r" b="b"/>
                <a:pathLst>
                  <a:path w="36288" h="37639" extrusionOk="0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501;p19">
                <a:extLst>
                  <a:ext uri="{FF2B5EF4-FFF2-40B4-BE49-F238E27FC236}">
                    <a16:creationId xmlns:a16="http://schemas.microsoft.com/office/drawing/2014/main" id="{FBC92C83-3AC5-1712-C48B-45A037BEE6FC}"/>
                  </a:ext>
                </a:extLst>
              </p:cNvPr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avLst/>
                <a:gdLst/>
                <a:ahLst/>
                <a:cxnLst/>
                <a:rect l="l" t="t" r="r" b="b"/>
                <a:pathLst>
                  <a:path w="22996" h="22996" extrusionOk="0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rgbClr val="66AA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" name="Google Shape;502;p19">
                <a:extLst>
                  <a:ext uri="{FF2B5EF4-FFF2-40B4-BE49-F238E27FC236}">
                    <a16:creationId xmlns:a16="http://schemas.microsoft.com/office/drawing/2014/main" id="{8DC5ADE8-D68B-7E5E-7502-082E5F3CCC58}"/>
                  </a:ext>
                </a:extLst>
              </p:cNvPr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avLst/>
                <a:gdLst/>
                <a:ahLst/>
                <a:cxnLst/>
                <a:rect l="l" t="t" r="r" b="b"/>
                <a:pathLst>
                  <a:path w="13890" h="13890" extrusionOk="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503;p19">
                <a:extLst>
                  <a:ext uri="{FF2B5EF4-FFF2-40B4-BE49-F238E27FC236}">
                    <a16:creationId xmlns:a16="http://schemas.microsoft.com/office/drawing/2014/main" id="{45E84A85-6D29-1246-61EE-7E6F9A1FC206}"/>
                  </a:ext>
                </a:extLst>
              </p:cNvPr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3046" extrusionOk="0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504;p19">
                <a:extLst>
                  <a:ext uri="{FF2B5EF4-FFF2-40B4-BE49-F238E27FC236}">
                    <a16:creationId xmlns:a16="http://schemas.microsoft.com/office/drawing/2014/main" id="{FE2494FF-9512-6C98-EE97-389583B59FCE}"/>
                  </a:ext>
                </a:extLst>
              </p:cNvPr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avLst/>
                <a:gdLst/>
                <a:ahLst/>
                <a:cxnLst/>
                <a:rect l="l" t="t" r="r" b="b"/>
                <a:pathLst>
                  <a:path w="14558" h="41509" extrusionOk="0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505;p19">
                <a:extLst>
                  <a:ext uri="{FF2B5EF4-FFF2-40B4-BE49-F238E27FC236}">
                    <a16:creationId xmlns:a16="http://schemas.microsoft.com/office/drawing/2014/main" id="{D7DBA071-DD0D-710C-8313-CDF190CB07FA}"/>
                  </a:ext>
                </a:extLst>
              </p:cNvPr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35988" extrusionOk="0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506;p19">
                <a:extLst>
                  <a:ext uri="{FF2B5EF4-FFF2-40B4-BE49-F238E27FC236}">
                    <a16:creationId xmlns:a16="http://schemas.microsoft.com/office/drawing/2014/main" id="{4D0F9708-BB56-6A18-DF76-0979EACCAC68}"/>
                  </a:ext>
                </a:extLst>
              </p:cNvPr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21146" extrusionOk="0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507;p19">
                <a:extLst>
                  <a:ext uri="{FF2B5EF4-FFF2-40B4-BE49-F238E27FC236}">
                    <a16:creationId xmlns:a16="http://schemas.microsoft.com/office/drawing/2014/main" id="{15DF10D0-67F3-1729-5456-0548B37606A9}"/>
                  </a:ext>
                </a:extLst>
              </p:cNvPr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29144" extrusionOk="0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508;p19">
                <a:extLst>
                  <a:ext uri="{FF2B5EF4-FFF2-40B4-BE49-F238E27FC236}">
                    <a16:creationId xmlns:a16="http://schemas.microsoft.com/office/drawing/2014/main" id="{31F24075-B4E1-320D-08E7-F8EADA92A53D}"/>
                  </a:ext>
                </a:extLst>
              </p:cNvPr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avLst/>
                <a:gdLst/>
                <a:ahLst/>
                <a:cxnLst/>
                <a:rect l="l" t="t" r="r" b="b"/>
                <a:pathLst>
                  <a:path w="8625" h="23595" extrusionOk="0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509;p19">
                <a:extLst>
                  <a:ext uri="{FF2B5EF4-FFF2-40B4-BE49-F238E27FC236}">
                    <a16:creationId xmlns:a16="http://schemas.microsoft.com/office/drawing/2014/main" id="{FD856B7A-43D2-E214-BA10-E59DB64C8185}"/>
                  </a:ext>
                </a:extLst>
              </p:cNvPr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10346" extrusionOk="0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rgbClr val="66AA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510;p19">
                <a:extLst>
                  <a:ext uri="{FF2B5EF4-FFF2-40B4-BE49-F238E27FC236}">
                    <a16:creationId xmlns:a16="http://schemas.microsoft.com/office/drawing/2014/main" id="{4F317A0C-BBA3-9C2D-D3E3-F1BCEE75B79D}"/>
                  </a:ext>
                </a:extLst>
              </p:cNvPr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7884" extrusionOk="0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rgbClr val="66AA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511;p19">
                <a:extLst>
                  <a:ext uri="{FF2B5EF4-FFF2-40B4-BE49-F238E27FC236}">
                    <a16:creationId xmlns:a16="http://schemas.microsoft.com/office/drawing/2014/main" id="{510A3B7C-AA4E-B888-6B07-F3B4C913F27C}"/>
                  </a:ext>
                </a:extLst>
              </p:cNvPr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10346" extrusionOk="0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rgbClr val="66AA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512;p19">
                <a:extLst>
                  <a:ext uri="{FF2B5EF4-FFF2-40B4-BE49-F238E27FC236}">
                    <a16:creationId xmlns:a16="http://schemas.microsoft.com/office/drawing/2014/main" id="{F48002BF-3AD7-2B6F-35E5-C02B655D9A5F}"/>
                  </a:ext>
                </a:extLst>
              </p:cNvPr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avLst/>
                <a:gdLst/>
                <a:ahLst/>
                <a:cxnLst/>
                <a:rect l="l" t="t" r="r" b="b"/>
                <a:pathLst>
                  <a:path w="24619" h="35775" extrusionOk="0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513;p19">
              <a:extLst>
                <a:ext uri="{FF2B5EF4-FFF2-40B4-BE49-F238E27FC236}">
                  <a16:creationId xmlns:a16="http://schemas.microsoft.com/office/drawing/2014/main" id="{C88EDA41-C6CB-0B30-BD44-169283119A27}"/>
                </a:ext>
              </a:extLst>
            </p:cNvPr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14;p19">
              <a:extLst>
                <a:ext uri="{FF2B5EF4-FFF2-40B4-BE49-F238E27FC236}">
                  <a16:creationId xmlns:a16="http://schemas.microsoft.com/office/drawing/2014/main" id="{A2A436D8-ACFB-C884-A83C-5E717FD69882}"/>
                </a:ext>
              </a:extLst>
            </p:cNvPr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" name="Picture 3">
            <a:extLst>
              <a:ext uri="{FF2B5EF4-FFF2-40B4-BE49-F238E27FC236}">
                <a16:creationId xmlns:a16="http://schemas.microsoft.com/office/drawing/2014/main" id="{E0D03102-88C6-3164-BB7E-013C45F9BED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029200" y="2817744"/>
            <a:ext cx="4989840" cy="12225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0087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7B10-5193-7F10-F844-06FDCD27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0678"/>
            <a:ext cx="10515600" cy="124844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your own GPT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ECAF7C9-38DD-30B3-CF6C-7EAAFCB39797}"/>
              </a:ext>
            </a:extLst>
          </p:cNvPr>
          <p:cNvCxnSpPr>
            <a:cxnSpLocks/>
          </p:cNvCxnSpPr>
          <p:nvPr/>
        </p:nvCxnSpPr>
        <p:spPr>
          <a:xfrm>
            <a:off x="2897883" y="3478661"/>
            <a:ext cx="6507373" cy="0"/>
          </a:xfrm>
          <a:prstGeom prst="line">
            <a:avLst/>
          </a:prstGeom>
          <a:ln w="28575">
            <a:solidFill>
              <a:srgbClr val="43D0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0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24"/>
    </mc:Choice>
    <mc:Fallback xmlns="">
      <p:transition spd="slow" advTm="10224"/>
    </mc:Fallback>
  </mc:AlternateContent>
  <p:extLst>
    <p:ext uri="{E180D4A7-C9FB-4DFB-919C-405C955672EB}">
      <p14:showEvtLst xmlns:p14="http://schemas.microsoft.com/office/powerpoint/2010/main">
        <p14:playEvt time="6" objId="26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FB60-22FA-E11E-4B6E-8766777C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A95A3-6FDD-C2AC-EF1F-91B98782D34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Using GPT-2 model</a:t>
            </a:r>
          </a:p>
          <a:p>
            <a:r>
              <a:rPr lang="en-US" dirty="0"/>
              <a:t>Get a deeper look inside model’s different functions for training.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939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81"/>
    </mc:Choice>
    <mc:Fallback xmlns="">
      <p:transition spd="slow" advTm="77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9992-73EF-FDB8-F34B-83CC27B2A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1. Select and download the training Corpus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57615-BC65-A7DF-84E3-0F61C62833D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3547" y="1185223"/>
            <a:ext cx="10231346" cy="5355727"/>
          </a:xfrm>
        </p:spPr>
        <p:txBody>
          <a:bodyPr/>
          <a:lstStyle/>
          <a:p>
            <a:pPr marL="0" indent="0">
              <a:buNone/>
            </a:pPr>
            <a:r>
              <a:rPr lang="en-AE" dirty="0"/>
              <a:t> </a:t>
            </a:r>
            <a:endParaRPr lang="ar-EG" dirty="0"/>
          </a:p>
          <a:p>
            <a:pPr>
              <a:buFont typeface="Wingdings" panose="05000000000000000000" pitchFamily="2" charset="2"/>
              <a:buChar char="ü"/>
            </a:pPr>
            <a:r>
              <a:rPr lang="en-AE" dirty="0"/>
              <a:t>The Dataset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Notes:</a:t>
            </a:r>
          </a:p>
          <a:p>
            <a:pPr lvl="1"/>
            <a:r>
              <a:rPr lang="en-US" sz="1600" dirty="0"/>
              <a:t>Training on a much bigger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/>
              <a:t>more general language generation. </a:t>
            </a:r>
            <a:endParaRPr lang="ar-EG" sz="1600" dirty="0"/>
          </a:p>
          <a:p>
            <a:pPr lvl="1"/>
            <a:r>
              <a:rPr lang="en-US" sz="1600" dirty="0"/>
              <a:t>O</a:t>
            </a:r>
            <a:r>
              <a:rPr lang="en-AE" sz="1600" dirty="0"/>
              <a:t>ur goal is to </a:t>
            </a:r>
            <a:r>
              <a:rPr lang="en-US" sz="1600" dirty="0"/>
              <a:t>show you that is possible to train your own GPT.</a:t>
            </a:r>
          </a:p>
          <a:p>
            <a:endParaRPr lang="en-US" sz="1600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Use Byte Pair Encoding(BPE) as a </a:t>
            </a:r>
            <a:r>
              <a:rPr lang="en-US" dirty="0" err="1"/>
              <a:t>subword</a:t>
            </a:r>
            <a:r>
              <a:rPr lang="en-US" dirty="0"/>
              <a:t> tokenization algorithm.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EC4BA7-7176-C482-A53E-0FA82ACF62C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7" b="10731"/>
          <a:stretch/>
        </p:blipFill>
        <p:spPr bwMode="auto">
          <a:xfrm>
            <a:off x="8735628" y="1794647"/>
            <a:ext cx="2847144" cy="37183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D13917-4119-A745-D6F0-503BA6F76CEB}"/>
              </a:ext>
            </a:extLst>
          </p:cNvPr>
          <p:cNvSpPr txBox="1"/>
          <p:nvPr/>
        </p:nvSpPr>
        <p:spPr>
          <a:xfrm>
            <a:off x="475697" y="3513390"/>
            <a:ext cx="6984507" cy="280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!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wget https://www.gutenberg.org/cache/epub/</a:t>
            </a:r>
            <a:r>
              <a:rPr lang="en-US" sz="1400" kern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18857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/pg18857.txt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EE86DA-504A-F3CB-C597-A3399D8AB0B2}"/>
              </a:ext>
            </a:extLst>
          </p:cNvPr>
          <p:cNvSpPr txBox="1"/>
          <p:nvPr/>
        </p:nvSpPr>
        <p:spPr>
          <a:xfrm>
            <a:off x="475697" y="4085152"/>
            <a:ext cx="6094520" cy="280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!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pip install tokenizers transformers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0C4F2F-0401-8E99-963F-1E656601F791}"/>
              </a:ext>
            </a:extLst>
          </p:cNvPr>
          <p:cNvSpPr txBox="1"/>
          <p:nvPr/>
        </p:nvSpPr>
        <p:spPr>
          <a:xfrm>
            <a:off x="2262946" y="154086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dirty="0">
                <a:solidFill>
                  <a:srgbClr val="002060"/>
                </a:solidFill>
                <a:latin typeface="Daytona" panose="020B0604030500040204" pitchFamily="34" charset="0"/>
                <a:sym typeface="Wingdings" panose="05000000000000000000" pitchFamily="2" charset="2"/>
              </a:rPr>
              <a:t> </a:t>
            </a:r>
            <a:r>
              <a:rPr lang="en-AE" dirty="0">
                <a:solidFill>
                  <a:srgbClr val="002060"/>
                </a:solidFill>
                <a:latin typeface="Daytona" panose="020B0604030500040204" pitchFamily="34" charset="0"/>
              </a:rPr>
              <a:t>J</a:t>
            </a:r>
            <a:r>
              <a:rPr lang="en-US" dirty="0" err="1">
                <a:solidFill>
                  <a:srgbClr val="002060"/>
                </a:solidFill>
                <a:latin typeface="Daytona" panose="020B0604030500040204" pitchFamily="34" charset="0"/>
              </a:rPr>
              <a:t>ourney</a:t>
            </a:r>
            <a:r>
              <a:rPr lang="en-US" dirty="0">
                <a:solidFill>
                  <a:srgbClr val="002060"/>
                </a:solidFill>
                <a:latin typeface="Daytona" panose="020B0604030500040204" pitchFamily="34" charset="0"/>
              </a:rPr>
              <a:t> to the Center of The Earth</a:t>
            </a:r>
            <a:endParaRPr lang="ar-EG" dirty="0">
              <a:solidFill>
                <a:srgbClr val="002060"/>
              </a:solidFill>
              <a:latin typeface="Daytona" panose="020B0604030500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035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837"/>
    </mc:Choice>
    <mc:Fallback xmlns="">
      <p:transition spd="slow" advTm="488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9992-73EF-FDB8-F34B-83CC27B2A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E" sz="2400" dirty="0"/>
              <a:t>2. Train the Tokenizer (BPE)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57615-BC65-A7DF-84E3-0F61C62833D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3547" y="1185223"/>
            <a:ext cx="10231346" cy="53557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1. Train the Byte Pair Encoding tokenizer for GPT-2 on a corpus:</a:t>
            </a:r>
            <a:endParaRPr lang="en-US" sz="1600" kern="0" dirty="0">
              <a:solidFill>
                <a:srgbClr val="AF00DB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kern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tokenizers </a:t>
            </a:r>
            <a:r>
              <a:rPr lang="en-US" sz="1400" kern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models , Tokenizer, decoders ,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pre_tokenizers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, trainers , normalizers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tokenizer = Tokenizer(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models.BPE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())</a:t>
            </a:r>
            <a:endParaRPr lang="en-US" sz="1600" kern="1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tokenizer_normalizer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normalizers.Sequence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([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normalizers.Lowercase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()])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tokenizer.pre_tokenizer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pre_tokenizers.ByteLevel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US" sz="1400" kern="1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tokenizer.decoder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decoders.ByteLevel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trainer =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trainers.BpeTrainer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vocab_size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kern="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50000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inital_alphabet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pre_tokenizers.ByteLevel.alphabet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(),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     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special_tokens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=[  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"&lt;s&gt;"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b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		 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"&lt;pad&gt;"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b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		 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"&lt;/s&gt;"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b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		 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"&lt;</a:t>
            </a:r>
            <a:r>
              <a:rPr lang="en-US" sz="1400" kern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unk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&gt;"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b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		 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"&lt;mask&gt;"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])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tokenizer.train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([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"/content/pg18857.txt"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], trainer)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US" sz="1400" kern="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!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mkdir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our_GPT_tokenizer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tokenizer.save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kern="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400" kern="0" dirty="0" err="1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our_GPT_tokenizer</a:t>
            </a:r>
            <a:r>
              <a:rPr lang="en-US" sz="1400" kern="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lang="en-US" sz="1400" kern="0" dirty="0" err="1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tokenizer.json</a:t>
            </a:r>
            <a:r>
              <a:rPr lang="en-US" sz="1400" kern="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459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686"/>
    </mc:Choice>
    <mc:Fallback xmlns="">
      <p:transition spd="slow" advTm="576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6A1A45-DC1D-1830-FAE0-388F7A01D391}"/>
              </a:ext>
            </a:extLst>
          </p:cNvPr>
          <p:cNvSpPr/>
          <p:nvPr/>
        </p:nvSpPr>
        <p:spPr>
          <a:xfrm>
            <a:off x="3862624" y="5940378"/>
            <a:ext cx="142043" cy="150920"/>
          </a:xfrm>
          <a:prstGeom prst="rect">
            <a:avLst/>
          </a:prstGeom>
          <a:solidFill>
            <a:srgbClr val="FFF5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C9992-73EF-FDB8-F34B-83CC27B2A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E" sz="2400" dirty="0"/>
              <a:t>3. Preprocess the Corpus using our tokenizer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B64108-821B-85BE-E8C5-F93F4623A47A}"/>
              </a:ext>
            </a:extLst>
          </p:cNvPr>
          <p:cNvSpPr/>
          <p:nvPr/>
        </p:nvSpPr>
        <p:spPr>
          <a:xfrm>
            <a:off x="4738704" y="5967065"/>
            <a:ext cx="202707" cy="150920"/>
          </a:xfrm>
          <a:prstGeom prst="rect">
            <a:avLst/>
          </a:prstGeom>
          <a:solidFill>
            <a:srgbClr val="FFF5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18730E-0B16-13EF-EBB6-66E8617D632B}"/>
              </a:ext>
            </a:extLst>
          </p:cNvPr>
          <p:cNvSpPr/>
          <p:nvPr/>
        </p:nvSpPr>
        <p:spPr>
          <a:xfrm>
            <a:off x="6231932" y="5967065"/>
            <a:ext cx="202707" cy="152346"/>
          </a:xfrm>
          <a:prstGeom prst="rect">
            <a:avLst/>
          </a:prstGeom>
          <a:solidFill>
            <a:srgbClr val="FFF5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D7B93B-51E3-B667-67AB-5F837436F5F7}"/>
              </a:ext>
            </a:extLst>
          </p:cNvPr>
          <p:cNvSpPr/>
          <p:nvPr/>
        </p:nvSpPr>
        <p:spPr>
          <a:xfrm>
            <a:off x="2773339" y="5967065"/>
            <a:ext cx="142043" cy="150920"/>
          </a:xfrm>
          <a:prstGeom prst="rect">
            <a:avLst/>
          </a:prstGeom>
          <a:solidFill>
            <a:srgbClr val="FFF5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57615-BC65-A7DF-84E3-0F61C62833D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0194" y="1185223"/>
            <a:ext cx="11211611" cy="5355727"/>
          </a:xfrm>
        </p:spPr>
        <p:txBody>
          <a:bodyPr>
            <a:norm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600" dirty="0"/>
              <a:t>Load tokenizer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US" sz="1400" kern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transformers </a:t>
            </a:r>
            <a:r>
              <a:rPr lang="en-US" sz="1400" kern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GPT2TokenizerFast, GPT2Config, TFGPT2LMHeadModel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our_tokenizer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GPT2TokenizerFast.from_pretrained(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400" kern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our_GPT_tokenizer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our_tokenizer.add_special_tokens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({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400" kern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eos_token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“ 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"&lt;/s&gt;"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br>
              <a:rPr lang="en-US" sz="1400" kern="1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kern="1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		 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400" kern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bos_token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“ 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"&lt;s&gt;“  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b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		 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400" kern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unk_token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“ 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"&lt;</a:t>
            </a:r>
            <a:r>
              <a:rPr lang="en-US" sz="1400" kern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unk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&gt;"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b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		 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400" kern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pad_token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“ 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"&lt;pad&gt;"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b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		 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400" kern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mask_token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"&lt;mask&gt;“ 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})</a:t>
            </a: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600" dirty="0"/>
              <a:t> Test our tokenizer</a:t>
            </a:r>
          </a:p>
          <a:p>
            <a:pPr marL="0" indent="0">
              <a:buNone/>
            </a:pP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our_tokenizer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"&lt;s&gt; Hello AI Mastery &lt;/s&gt;"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b="1" kern="1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{'input_ids': [0, 148, 118, 51, 83, 45, 91, 111, 1696, 72, 2], 'attention_mask': [1, 1, 1, 1, 1, 1, 1, 1, 1, 1, 1]}</a:t>
            </a:r>
            <a:endParaRPr lang="en-US" sz="1400" kern="100" dirty="0">
              <a:solidFill>
                <a:srgbClr val="212121"/>
              </a:solidFill>
              <a:latin typeface="Courier New" panose="020703090202050204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kern="0" dirty="0">
              <a:solidFill>
                <a:srgbClr val="795E26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r>
              <a:rPr lang="en-US" sz="1600" dirty="0"/>
              <a:t>Tokenizer Offset tracking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Very useful feature for switching between strings and tokens.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400" kern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print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our_tokenizer.backend_tokenizer.pre_tokenizer.pre_tokenize_str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"&lt;s&gt;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Hello AI Mastery 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&lt;/s&gt;"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b="1" i="1" kern="0" dirty="0">
                <a:solidFill>
                  <a:schemeClr val="tx1"/>
                </a:solidFill>
                <a:effectLst/>
                <a:latin typeface="var(--colab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[('&lt;', (0, 1)), ('s', (1, 2)), ('&gt;', (2, 3)), ('</a:t>
            </a:r>
            <a:r>
              <a:rPr lang="en-US" sz="1200" b="1" i="1" kern="0" dirty="0" err="1">
                <a:solidFill>
                  <a:schemeClr val="tx1"/>
                </a:solidFill>
                <a:effectLst/>
                <a:latin typeface="var(--colab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ĠHello</a:t>
            </a:r>
            <a:r>
              <a:rPr lang="en-US" sz="1200" b="1" i="1" kern="0" dirty="0">
                <a:solidFill>
                  <a:schemeClr val="tx1"/>
                </a:solidFill>
                <a:effectLst/>
                <a:latin typeface="var(--colab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', (3, 9)), ('ĠAI', (9, 12)), ('</a:t>
            </a:r>
            <a:r>
              <a:rPr lang="en-US" sz="1200" b="1" i="1" kern="0" dirty="0" err="1">
                <a:solidFill>
                  <a:schemeClr val="tx1"/>
                </a:solidFill>
                <a:effectLst/>
                <a:latin typeface="var(--colab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ĠMastery</a:t>
            </a:r>
            <a:r>
              <a:rPr lang="en-US" sz="1200" b="1" i="1" kern="0" dirty="0">
                <a:solidFill>
                  <a:schemeClr val="tx1"/>
                </a:solidFill>
                <a:effectLst/>
                <a:latin typeface="var(--colab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', (12, 20)), ('Ġ&lt;/', (20, 23)), ('s', (23, 24)), ('&gt;', (24, 25))]</a:t>
            </a:r>
          </a:p>
          <a:p>
            <a:pPr marL="0" indent="0">
              <a:buNone/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ED82F1-1507-FCFE-5267-EF2FA981BBEE}"/>
              </a:ext>
            </a:extLst>
          </p:cNvPr>
          <p:cNvSpPr/>
          <p:nvPr/>
        </p:nvSpPr>
        <p:spPr>
          <a:xfrm>
            <a:off x="2945120" y="5967065"/>
            <a:ext cx="816745" cy="1509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C0B3C2-2E35-DC51-9745-A25B5AE81894}"/>
              </a:ext>
            </a:extLst>
          </p:cNvPr>
          <p:cNvCxnSpPr>
            <a:cxnSpLocks/>
          </p:cNvCxnSpPr>
          <p:nvPr/>
        </p:nvCxnSpPr>
        <p:spPr>
          <a:xfrm flipV="1">
            <a:off x="2166786" y="4096139"/>
            <a:ext cx="653208" cy="223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470E56-251C-7FDC-3424-1B9C0AFAFC21}"/>
              </a:ext>
            </a:extLst>
          </p:cNvPr>
          <p:cNvCxnSpPr>
            <a:cxnSpLocks/>
          </p:cNvCxnSpPr>
          <p:nvPr/>
        </p:nvCxnSpPr>
        <p:spPr>
          <a:xfrm flipH="1" flipV="1">
            <a:off x="5215812" y="4123243"/>
            <a:ext cx="880188" cy="19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262BE2F-1C73-0809-B137-4E7CB92AED7C}"/>
              </a:ext>
            </a:extLst>
          </p:cNvPr>
          <p:cNvSpPr/>
          <p:nvPr/>
        </p:nvSpPr>
        <p:spPr>
          <a:xfrm>
            <a:off x="2239347" y="4275198"/>
            <a:ext cx="3601615" cy="193425"/>
          </a:xfrm>
          <a:prstGeom prst="rect">
            <a:avLst/>
          </a:prstGeom>
          <a:noFill/>
          <a:ln w="19050">
            <a:solidFill>
              <a:srgbClr val="FF85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39C7FD-2AD1-3FCF-C7C9-83F3444961AB}"/>
              </a:ext>
            </a:extLst>
          </p:cNvPr>
          <p:cNvSpPr/>
          <p:nvPr/>
        </p:nvSpPr>
        <p:spPr>
          <a:xfrm>
            <a:off x="3068847" y="3971724"/>
            <a:ext cx="1871640" cy="193425"/>
          </a:xfrm>
          <a:prstGeom prst="rect">
            <a:avLst/>
          </a:prstGeom>
          <a:noFill/>
          <a:ln w="19050">
            <a:solidFill>
              <a:srgbClr val="FF85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990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173"/>
    </mc:Choice>
    <mc:Fallback xmlns="">
      <p:transition spd="slow" advTm="761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  <p:bldP spid="8" grpId="0" animBg="1"/>
      <p:bldP spid="4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9992-73EF-FDB8-F34B-83CC27B2A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E" sz="2400" dirty="0"/>
              <a:t>4. GPT Configuration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57615-BC65-A7DF-84E3-0F61C62833D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3547" y="1185223"/>
            <a:ext cx="10231346" cy="5355727"/>
          </a:xfrm>
        </p:spPr>
        <p:txBody>
          <a:bodyPr/>
          <a:lstStyle/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config = GPT2Config(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	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vocab_size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our_tokenizer.vocab_size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	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bos_token_id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our_tokenizer.bos_token_id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	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eos_token_id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our_tokenizer.eos_token_id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959A9B-E35F-0527-8CCE-0C35B858D38F}"/>
              </a:ext>
            </a:extLst>
          </p:cNvPr>
          <p:cNvSpPr txBox="1"/>
          <p:nvPr/>
        </p:nvSpPr>
        <p:spPr>
          <a:xfrm>
            <a:off x="624421" y="2651750"/>
            <a:ext cx="60945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 = TFGPT2LMHeadModel(config)</a:t>
            </a:r>
          </a:p>
          <a:p>
            <a:br>
              <a:rPr lang="en-US" sz="1400" dirty="0">
                <a:solidFill>
                  <a:srgbClr val="795E26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(config)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5A4490-DD83-0080-3CE6-04B7FE0AC2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473" y="748701"/>
            <a:ext cx="3622097" cy="49510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F06DD8C-9965-3EF5-4E51-AFAF421DE492}"/>
              </a:ext>
            </a:extLst>
          </p:cNvPr>
          <p:cNvSpPr/>
          <p:nvPr/>
        </p:nvSpPr>
        <p:spPr>
          <a:xfrm>
            <a:off x="7229317" y="5215812"/>
            <a:ext cx="1586204" cy="1959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58A9CB-C073-5AFC-F0C7-C1A773872610}"/>
              </a:ext>
            </a:extLst>
          </p:cNvPr>
          <p:cNvSpPr/>
          <p:nvPr/>
        </p:nvSpPr>
        <p:spPr>
          <a:xfrm>
            <a:off x="7229318" y="1315616"/>
            <a:ext cx="1382838" cy="13062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50A170-773E-8D49-70E9-0CF102BDC8AA}"/>
              </a:ext>
            </a:extLst>
          </p:cNvPr>
          <p:cNvSpPr/>
          <p:nvPr/>
        </p:nvSpPr>
        <p:spPr>
          <a:xfrm>
            <a:off x="7229318" y="1667069"/>
            <a:ext cx="1382838" cy="13062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047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179"/>
    </mc:Choice>
    <mc:Fallback xmlns="">
      <p:transition spd="slow" advTm="321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9992-73EF-FDB8-F34B-83CC27B2A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E" sz="2400" dirty="0"/>
              <a:t>5. Prepare training data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57615-BC65-A7DF-84E3-0F61C62833D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5576" y="2322765"/>
            <a:ext cx="10231346" cy="509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Drop lines &lt; 10 character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0157A-83EE-1ED9-73EC-AEB6DDFA29E9}"/>
              </a:ext>
            </a:extLst>
          </p:cNvPr>
          <p:cNvSpPr txBox="1"/>
          <p:nvPr/>
        </p:nvSpPr>
        <p:spPr>
          <a:xfrm>
            <a:off x="801805" y="1410730"/>
            <a:ext cx="7827885" cy="562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kern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with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open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"/content/pg18857.txt"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"r"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encoding=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'utf-8'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en-US" sz="1400" kern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f: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content =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f.readlines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70F7E3-2D0E-6DA5-E591-8D5FA6C4F1D8}"/>
              </a:ext>
            </a:extLst>
          </p:cNvPr>
          <p:cNvSpPr txBox="1"/>
          <p:nvPr/>
        </p:nvSpPr>
        <p:spPr>
          <a:xfrm>
            <a:off x="801805" y="4485245"/>
            <a:ext cx="83427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content_p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.join(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content_p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our_tokenizer.eos_token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756BE1-A1A8-7933-C7E9-C85FEC76117F}"/>
              </a:ext>
            </a:extLst>
          </p:cNvPr>
          <p:cNvSpPr txBox="1"/>
          <p:nvPr/>
        </p:nvSpPr>
        <p:spPr>
          <a:xfrm>
            <a:off x="801805" y="3208281"/>
            <a:ext cx="60945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content_p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[]</a:t>
            </a:r>
          </a:p>
          <a:p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 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content: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(c)&gt;</a:t>
            </a:r>
            <a:r>
              <a:rPr lang="en-US" sz="14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093044-A374-5D58-5111-D70D7A843386}"/>
              </a:ext>
            </a:extLst>
          </p:cNvPr>
          <p:cNvSpPr txBox="1"/>
          <p:nvPr/>
        </p:nvSpPr>
        <p:spPr>
          <a:xfrm>
            <a:off x="624421" y="3946945"/>
            <a:ext cx="83427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content_p.append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c.strip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221D70-BF27-C7B6-B744-0941D52F1FB1}"/>
              </a:ext>
            </a:extLst>
          </p:cNvPr>
          <p:cNvSpPr txBox="1">
            <a:spLocks/>
          </p:cNvSpPr>
          <p:nvPr/>
        </p:nvSpPr>
        <p:spPr>
          <a:xfrm>
            <a:off x="455576" y="2801430"/>
            <a:ext cx="10231346" cy="389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Drop ‘\n’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824F8A-1451-DC91-4F4F-A73DB971803E}"/>
              </a:ext>
            </a:extLst>
          </p:cNvPr>
          <p:cNvSpPr txBox="1"/>
          <p:nvPr/>
        </p:nvSpPr>
        <p:spPr>
          <a:xfrm>
            <a:off x="455576" y="1055173"/>
            <a:ext cx="60975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Daytona" panose="020B0604030500040204" pitchFamily="34" charset="0"/>
              </a:rPr>
              <a:t>Load file in content variable 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400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67"/>
    </mc:Choice>
    <mc:Fallback xmlns="">
      <p:transition spd="slow" advTm="287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5" grpId="0"/>
      <p:bldP spid="8" grpId="0"/>
      <p:bldP spid="10" grpId="0"/>
      <p:bldP spid="4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9992-73EF-FDB8-F34B-83CC27B2A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E" sz="2400" dirty="0"/>
              <a:t>5. Prepare training data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57615-BC65-A7DF-84E3-0F61C62833D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5576" y="2322765"/>
            <a:ext cx="10231346" cy="509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Drop lines &lt; 10 character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0157A-83EE-1ED9-73EC-AEB6DDFA29E9}"/>
              </a:ext>
            </a:extLst>
          </p:cNvPr>
          <p:cNvSpPr txBox="1"/>
          <p:nvPr/>
        </p:nvSpPr>
        <p:spPr>
          <a:xfrm>
            <a:off x="801805" y="1410730"/>
            <a:ext cx="7827885" cy="562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kern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with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open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"/content/pg18857.txt"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"r"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encoding=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'utf-8'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en-US" sz="1400" kern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f: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content =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f.readlines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70F7E3-2D0E-6DA5-E591-8D5FA6C4F1D8}"/>
              </a:ext>
            </a:extLst>
          </p:cNvPr>
          <p:cNvSpPr txBox="1"/>
          <p:nvPr/>
        </p:nvSpPr>
        <p:spPr>
          <a:xfrm>
            <a:off x="801805" y="4485245"/>
            <a:ext cx="83427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content_p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.join(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content_p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756BE1-A1A8-7933-C7E9-C85FEC76117F}"/>
              </a:ext>
            </a:extLst>
          </p:cNvPr>
          <p:cNvSpPr txBox="1"/>
          <p:nvPr/>
        </p:nvSpPr>
        <p:spPr>
          <a:xfrm>
            <a:off x="801805" y="3208281"/>
            <a:ext cx="60945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content_p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[]</a:t>
            </a:r>
          </a:p>
          <a:p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 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content: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(c)&gt;</a:t>
            </a:r>
            <a:r>
              <a:rPr lang="en-US" sz="14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093044-A374-5D58-5111-D70D7A843386}"/>
              </a:ext>
            </a:extLst>
          </p:cNvPr>
          <p:cNvSpPr txBox="1"/>
          <p:nvPr/>
        </p:nvSpPr>
        <p:spPr>
          <a:xfrm>
            <a:off x="624421" y="3946945"/>
            <a:ext cx="83427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content_p.append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c.strip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221D70-BF27-C7B6-B744-0941D52F1FB1}"/>
              </a:ext>
            </a:extLst>
          </p:cNvPr>
          <p:cNvSpPr txBox="1">
            <a:spLocks/>
          </p:cNvSpPr>
          <p:nvPr/>
        </p:nvSpPr>
        <p:spPr>
          <a:xfrm>
            <a:off x="455576" y="2801430"/>
            <a:ext cx="10231346" cy="389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Drop ‘\n’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9FFDE6-7F7C-2DB5-9FE1-B7C835545DEE}"/>
              </a:ext>
            </a:extLst>
          </p:cNvPr>
          <p:cNvSpPr txBox="1"/>
          <p:nvPr/>
        </p:nvSpPr>
        <p:spPr>
          <a:xfrm>
            <a:off x="4529830" y="3963843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+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our_tokenizer.eos_token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)</a:t>
            </a: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632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43"/>
    </mc:Choice>
    <mc:Fallback xmlns="">
      <p:transition spd="slow" advTm="88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0|1.3|5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2.6|3.2|9.5|3.8|4.5|2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1|10.5|1.3|1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5.4|4.8|6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5.3|9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9.2|5.2|11|3.9|8.8|4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8.1|5.5|4.2|5.2|6.1|5.8|2.8|3.8|3.7|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5.5|5.4|5.8|2.4|4.1|6.1|12.4|10.9|15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0.6|1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5.3|12.3|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5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044e54f-486c-4c82-b23c-6e62d1a96ef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97DA3CC45C1745A5BCC9248DA03914" ma:contentTypeVersion="12" ma:contentTypeDescription="Create a new document." ma:contentTypeScope="" ma:versionID="6d6877408e4f2899dea6959406c9cd21">
  <xsd:schema xmlns:xsd="http://www.w3.org/2001/XMLSchema" xmlns:xs="http://www.w3.org/2001/XMLSchema" xmlns:p="http://schemas.microsoft.com/office/2006/metadata/properties" xmlns:ns3="5044e54f-486c-4c82-b23c-6e62d1a96ef0" xmlns:ns4="507771a2-7e93-4a01-b880-b05ad3ddd742" targetNamespace="http://schemas.microsoft.com/office/2006/metadata/properties" ma:root="true" ma:fieldsID="ea5c63816cf4ab2871d57a7dea46e6bf" ns3:_="" ns4:_="">
    <xsd:import namespace="5044e54f-486c-4c82-b23c-6e62d1a96ef0"/>
    <xsd:import namespace="507771a2-7e93-4a01-b880-b05ad3ddd7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44e54f-486c-4c82-b23c-6e62d1a96e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7771a2-7e93-4a01-b880-b05ad3ddd74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B8E1D1-38C2-46BE-A95D-403B23CE2980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507771a2-7e93-4a01-b880-b05ad3ddd742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5044e54f-486c-4c82-b23c-6e62d1a96ef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6918CAD-F500-4FF4-A10B-6970EE7C35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C031AE-AF28-46E7-B576-5C7075DDBF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44e54f-486c-4c82-b23c-6e62d1a96ef0"/>
    <ds:schemaRef ds:uri="507771a2-7e93-4a01-b880-b05ad3ddd7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36820</TotalTime>
  <Words>1705</Words>
  <Application>Microsoft Office PowerPoint</Application>
  <PresentationFormat>Widescreen</PresentationFormat>
  <Paragraphs>153</Paragraphs>
  <Slides>17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BookAntiqua</vt:lpstr>
      <vt:lpstr>Calibri</vt:lpstr>
      <vt:lpstr>Courier New</vt:lpstr>
      <vt:lpstr>Daytona</vt:lpstr>
      <vt:lpstr>Gill Sans MT</vt:lpstr>
      <vt:lpstr>var(--colab-code-font-family)</vt:lpstr>
      <vt:lpstr>Wingdings</vt:lpstr>
      <vt:lpstr>Office Theme</vt:lpstr>
      <vt:lpstr>PowerPoint Presentation</vt:lpstr>
      <vt:lpstr>Train your own GPT</vt:lpstr>
      <vt:lpstr>What will we learn?</vt:lpstr>
      <vt:lpstr>1. Select and download the training Corpus </vt:lpstr>
      <vt:lpstr>2. Train the Tokenizer (BPE)</vt:lpstr>
      <vt:lpstr>3. Preprocess the Corpus using our tokenizer</vt:lpstr>
      <vt:lpstr>4. GPT Configuration</vt:lpstr>
      <vt:lpstr>5. Prepare training data</vt:lpstr>
      <vt:lpstr>5. Prepare training data</vt:lpstr>
      <vt:lpstr>5. Prepare training data</vt:lpstr>
      <vt:lpstr>5. Prepare training data</vt:lpstr>
      <vt:lpstr>5. Prepare training data</vt:lpstr>
      <vt:lpstr>6. Training your GPT</vt:lpstr>
      <vt:lpstr>7. Test: generate text with Mini GPT</vt:lpstr>
      <vt:lpstr>7. Test: generate text with Mini GPT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Alaa Nagy  Mohammed El Bassiouney</dc:creator>
  <cp:lastModifiedBy>Engineering</cp:lastModifiedBy>
  <cp:revision>118</cp:revision>
  <dcterms:created xsi:type="dcterms:W3CDTF">2023-03-23T08:35:56Z</dcterms:created>
  <dcterms:modified xsi:type="dcterms:W3CDTF">2025-04-11T05:57:24Z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0x010100BE97DA3CC45C1745A5BCC9248DA03914</vt:lpwstr>
  </property>
</Properties>
</file>