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ebm" ContentType="audi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567" r:id="rId5"/>
    <p:sldId id="542" r:id="rId6"/>
    <p:sldId id="303" r:id="rId7"/>
    <p:sldId id="543" r:id="rId8"/>
    <p:sldId id="544" r:id="rId9"/>
    <p:sldId id="545" r:id="rId10"/>
    <p:sldId id="546" r:id="rId11"/>
    <p:sldId id="547" r:id="rId12"/>
    <p:sldId id="548" r:id="rId13"/>
    <p:sldId id="549" r:id="rId14"/>
    <p:sldId id="550" r:id="rId15"/>
    <p:sldId id="551" r:id="rId16"/>
    <p:sldId id="552" r:id="rId17"/>
    <p:sldId id="564" r:id="rId18"/>
    <p:sldId id="554" r:id="rId19"/>
    <p:sldId id="555" r:id="rId20"/>
    <p:sldId id="556" r:id="rId21"/>
    <p:sldId id="557" r:id="rId22"/>
    <p:sldId id="559" r:id="rId23"/>
    <p:sldId id="560" r:id="rId24"/>
    <p:sldId id="561" r:id="rId25"/>
    <p:sldId id="562" r:id="rId26"/>
    <p:sldId id="563" r:id="rId27"/>
    <p:sldId id="5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D5"/>
    <a:srgbClr val="F7F7F7"/>
    <a:srgbClr val="FF858E"/>
    <a:srgbClr val="FDE0D3"/>
    <a:srgbClr val="FF979E"/>
    <a:srgbClr val="DFEEDB"/>
    <a:srgbClr val="D6E6F6"/>
    <a:srgbClr val="FF6F79"/>
    <a:srgbClr val="A1B8E1"/>
    <a:srgbClr val="FBC3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8845A-382A-6FE8-3100-98D7DA87B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F75A6-FB45-6584-3F91-DEA9234754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A337F-7ED4-42AE-B920-7FB96DE012BF}" type="datetimeFigureOut">
              <a:rPr lang="en-US" smtClean="0"/>
              <a:t>4/4/2025</a:t>
            </a:fld>
            <a:endParaRPr lang="en-US"/>
          </a:p>
        </p:txBody>
      </p:sp>
      <p:sp>
        <p:nvSpPr>
          <p:cNvPr id="4" name="Footer Placeholder 3">
            <a:extLst>
              <a:ext uri="{FF2B5EF4-FFF2-40B4-BE49-F238E27FC236}">
                <a16:creationId xmlns:a16="http://schemas.microsoft.com/office/drawing/2014/main" id="{E94929F4-C305-A4D2-10EA-9DE88C1A4C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3DD71B-5A7D-0B65-A979-0645781E6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648E21-638F-4911-BC4C-7F2E060A13D6}" type="slidenum">
              <a:rPr lang="en-US" smtClean="0"/>
              <a:t>‹#›</a:t>
            </a:fld>
            <a:endParaRPr lang="en-US"/>
          </a:p>
        </p:txBody>
      </p:sp>
    </p:spTree>
    <p:extLst>
      <p:ext uri="{BB962C8B-B14F-4D97-AF65-F5344CB8AC3E}">
        <p14:creationId xmlns:p14="http://schemas.microsoft.com/office/powerpoint/2010/main" val="1882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84FDA-89E9-4666-B923-CAECE7EE4607}"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2A11F-9F2A-4DB4-829F-C793331211E9}" type="slidenum">
              <a:rPr lang="en-US" smtClean="0"/>
              <a:t>‹#›</a:t>
            </a:fld>
            <a:endParaRPr lang="en-US"/>
          </a:p>
        </p:txBody>
      </p:sp>
    </p:spTree>
    <p:extLst>
      <p:ext uri="{BB962C8B-B14F-4D97-AF65-F5344CB8AC3E}">
        <p14:creationId xmlns:p14="http://schemas.microsoft.com/office/powerpoint/2010/main" val="153701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1</a:t>
            </a:fld>
            <a:endParaRPr lang="en-US"/>
          </a:p>
        </p:txBody>
      </p:sp>
    </p:spTree>
    <p:extLst>
      <p:ext uri="{BB962C8B-B14F-4D97-AF65-F5344CB8AC3E}">
        <p14:creationId xmlns:p14="http://schemas.microsoft.com/office/powerpoint/2010/main" val="214683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2</a:t>
            </a:fld>
            <a:endParaRPr lang="en-US"/>
          </a:p>
        </p:txBody>
      </p:sp>
    </p:spTree>
    <p:extLst>
      <p:ext uri="{BB962C8B-B14F-4D97-AF65-F5344CB8AC3E}">
        <p14:creationId xmlns:p14="http://schemas.microsoft.com/office/powerpoint/2010/main" val="250293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BookAntiqua"/>
                <a:ea typeface="Calibri" panose="020F0502020204030204" pitchFamily="34" charset="0"/>
                <a:cs typeface="Arial" panose="020B0604020202020204" pitchFamily="34" charset="0"/>
              </a:rPr>
              <a:t>Hello and welcome, in this video  we will start to dive into the components of the internal structure of transformers.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3</a:t>
            </a:fld>
            <a:endParaRPr lang="en-US"/>
          </a:p>
        </p:txBody>
      </p:sp>
    </p:spTree>
    <p:extLst>
      <p:ext uri="{BB962C8B-B14F-4D97-AF65-F5344CB8AC3E}">
        <p14:creationId xmlns:p14="http://schemas.microsoft.com/office/powerpoint/2010/main" val="545485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24</a:t>
            </a:fld>
            <a:endParaRPr lang="en-US"/>
          </a:p>
        </p:txBody>
      </p:sp>
    </p:spTree>
    <p:extLst>
      <p:ext uri="{BB962C8B-B14F-4D97-AF65-F5344CB8AC3E}">
        <p14:creationId xmlns:p14="http://schemas.microsoft.com/office/powerpoint/2010/main" val="112730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802F-45D4-4017-B94E-83132B484E6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9448D-0CFA-57DE-FD73-C438B2FCB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F1199-2246-73A0-E6C1-17314CD817E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5" name="Footer Placeholder 4">
            <a:extLst>
              <a:ext uri="{FF2B5EF4-FFF2-40B4-BE49-F238E27FC236}">
                <a16:creationId xmlns:a16="http://schemas.microsoft.com/office/drawing/2014/main" id="{A6463E04-15BA-036A-695B-4836B77944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9186F45-BB39-9AA0-374B-C29B32158AF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89499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F1F3-70CA-0F3D-D27B-27FD994C498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59758-4422-E8EC-F820-F58C705B0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74453-05A2-B40A-CDE6-01AC04510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646DC-17B5-9D81-DF93-E8279C2F9F2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6" name="Footer Placeholder 5">
            <a:extLst>
              <a:ext uri="{FF2B5EF4-FFF2-40B4-BE49-F238E27FC236}">
                <a16:creationId xmlns:a16="http://schemas.microsoft.com/office/drawing/2014/main" id="{A59FEC3B-F275-B387-E747-58BA9189CD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EEF2920-2DD2-9DDD-642C-863817B50D81}"/>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19504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7EFE-7FA2-970B-AFD6-27FE6E33B4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07835-9494-7482-46E0-4F4A85930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22664-5ADE-1AA9-BA77-D34926E9F83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5" name="Footer Placeholder 4">
            <a:extLst>
              <a:ext uri="{FF2B5EF4-FFF2-40B4-BE49-F238E27FC236}">
                <a16:creationId xmlns:a16="http://schemas.microsoft.com/office/drawing/2014/main" id="{6818970C-F6CE-4C24-E349-8751853CE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D1ED78-4269-9B86-24DB-A5FB7D1D5B2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91028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B45D9-9469-F7E0-8C1B-E8403AA663C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3E671A-0596-61CC-7C6B-06C9332E5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FDF64-209A-0B41-0DC6-0110E6867AA7}"/>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5" name="Footer Placeholder 4">
            <a:extLst>
              <a:ext uri="{FF2B5EF4-FFF2-40B4-BE49-F238E27FC236}">
                <a16:creationId xmlns:a16="http://schemas.microsoft.com/office/drawing/2014/main" id="{8B7F9396-A40C-78D6-248F-FA1B7DC506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E6DDB0-2717-6E7D-8C4F-9EB521BDFCC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24601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D640-3C2A-01B0-A43E-C6216FEE6A90}"/>
              </a:ext>
            </a:extLst>
          </p:cNvPr>
          <p:cNvSpPr>
            <a:spLocks noGrp="1"/>
          </p:cNvSpPr>
          <p:nvPr>
            <p:ph type="title"/>
          </p:nvPr>
        </p:nvSpPr>
        <p:spPr>
          <a:xfrm>
            <a:off x="624421" y="-140340"/>
            <a:ext cx="10515600" cy="1325563"/>
          </a:xfrm>
          <a:prstGeom prst="rect">
            <a:avLst/>
          </a:prstGeom>
        </p:spPr>
        <p:txBody>
          <a:bodyPr>
            <a:normAutofit/>
          </a:bodyPr>
          <a:lstStyle>
            <a:lvl1pPr>
              <a:defRPr sz="2800">
                <a:solidFill>
                  <a:srgbClr val="F05654"/>
                </a:solidFill>
                <a:effectLst>
                  <a:outerShdw blurRad="38100" dist="38100" dir="2700000" algn="tl">
                    <a:srgbClr val="000000">
                      <a:alpha val="43137"/>
                    </a:srgbClr>
                  </a:outerShdw>
                </a:effectLst>
                <a:latin typeface="Daytona" panose="020B0604030500040204" pitchFamily="34" charset="0"/>
              </a:defRPr>
            </a:lvl1pPr>
          </a:lstStyle>
          <a:p>
            <a:r>
              <a:rPr lang="en-US" dirty="0"/>
              <a:t>Click to edit Master title style</a:t>
            </a:r>
          </a:p>
        </p:txBody>
      </p:sp>
      <p:cxnSp>
        <p:nvCxnSpPr>
          <p:cNvPr id="16" name="Straight Connector 15">
            <a:extLst>
              <a:ext uri="{FF2B5EF4-FFF2-40B4-BE49-F238E27FC236}">
                <a16:creationId xmlns:a16="http://schemas.microsoft.com/office/drawing/2014/main" id="{E3792086-FC03-206E-7601-27A403E8DC95}"/>
              </a:ext>
            </a:extLst>
          </p:cNvPr>
          <p:cNvCxnSpPr>
            <a:cxnSpLocks/>
          </p:cNvCxnSpPr>
          <p:nvPr userDrawn="1"/>
        </p:nvCxnSpPr>
        <p:spPr>
          <a:xfrm>
            <a:off x="733697" y="933269"/>
            <a:ext cx="4321629"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2B25432A-39C4-648E-240A-3AE503A6E7EC}"/>
              </a:ext>
            </a:extLst>
          </p:cNvPr>
          <p:cNvSpPr>
            <a:spLocks noGrp="1"/>
          </p:cNvSpPr>
          <p:nvPr>
            <p:ph sz="quarter" idx="10"/>
          </p:nvPr>
        </p:nvSpPr>
        <p:spPr>
          <a:xfrm>
            <a:off x="623888" y="1332411"/>
            <a:ext cx="10231346" cy="5355727"/>
          </a:xfrm>
        </p:spPr>
        <p:txBody>
          <a:bodyPr>
            <a:normAutofit/>
          </a:bodyPr>
          <a:lstStyle>
            <a:lvl1pPr>
              <a:defRPr sz="1800">
                <a:solidFill>
                  <a:srgbClr val="002060"/>
                </a:solidFill>
                <a:latin typeface="Daytona" panose="020B0604030500040204" pitchFamily="34" charset="0"/>
              </a:defRPr>
            </a:lvl1pPr>
            <a:lvl2pPr>
              <a:defRPr sz="1600">
                <a:solidFill>
                  <a:srgbClr val="002060"/>
                </a:solidFill>
                <a:latin typeface="Daytona" panose="020B0604030500040204" pitchFamily="34" charset="0"/>
              </a:defRPr>
            </a:lvl2pPr>
            <a:lvl3pPr>
              <a:defRPr>
                <a:solidFill>
                  <a:srgbClr val="002060"/>
                </a:solidFill>
                <a:latin typeface="Daytona" panose="020B0604030500040204" pitchFamily="34" charset="0"/>
              </a:defRPr>
            </a:lvl3pPr>
            <a:lvl4pPr>
              <a:defRPr>
                <a:solidFill>
                  <a:srgbClr val="002060"/>
                </a:solidFill>
                <a:latin typeface="Daytona" panose="020B0604030500040204" pitchFamily="34" charset="0"/>
              </a:defRPr>
            </a:lvl4pPr>
            <a:lvl5pPr>
              <a:defRPr>
                <a:solidFill>
                  <a:srgbClr val="002060"/>
                </a:solidFill>
                <a:latin typeface="Daytona" panose="020B0604030500040204" pitchFamily="34" charset="0"/>
              </a:defRPr>
            </a:lvl5pPr>
          </a:lstStyle>
          <a:p>
            <a:pPr lvl="0"/>
            <a:r>
              <a:rPr lang="en-US" dirty="0"/>
              <a:t>Click to edit Master text styles</a:t>
            </a:r>
          </a:p>
          <a:p>
            <a:pPr lvl="1"/>
            <a:endParaRPr lang="en-US" dirty="0"/>
          </a:p>
        </p:txBody>
      </p:sp>
      <p:sp>
        <p:nvSpPr>
          <p:cNvPr id="3" name="Freeform 15">
            <a:extLst>
              <a:ext uri="{FF2B5EF4-FFF2-40B4-BE49-F238E27FC236}">
                <a16:creationId xmlns:a16="http://schemas.microsoft.com/office/drawing/2014/main" id="{4F12EA02-0A6B-D286-65E0-F0565F0C471D}"/>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205101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620C-6996-0B8B-273B-BEE0DFD2A8EA}"/>
              </a:ext>
            </a:extLst>
          </p:cNvPr>
          <p:cNvSpPr>
            <a:spLocks noGrp="1"/>
          </p:cNvSpPr>
          <p:nvPr>
            <p:ph type="title"/>
          </p:nvPr>
        </p:nvSpPr>
        <p:spPr>
          <a:xfrm>
            <a:off x="1115758" y="2533559"/>
            <a:ext cx="10515600" cy="1325563"/>
          </a:xfrm>
        </p:spPr>
        <p:txBody>
          <a:bodyPr>
            <a:normAutofit/>
          </a:bodyPr>
          <a:lstStyle>
            <a:lvl1pPr algn="ctr" defTabSz="914400" rtl="0" eaLnBrk="1" latinLnBrk="0" hangingPunct="1">
              <a:lnSpc>
                <a:spcPct val="90000"/>
              </a:lnSpc>
              <a:spcBef>
                <a:spcPct val="0"/>
              </a:spcBef>
              <a:buNone/>
              <a:defRPr lang="en-US" sz="36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stStyle>
          <a:p>
            <a:r>
              <a:rPr lang="en-US" dirty="0"/>
              <a:t>Click to edit Master title style</a:t>
            </a:r>
          </a:p>
        </p:txBody>
      </p:sp>
      <p:sp>
        <p:nvSpPr>
          <p:cNvPr id="3" name="Freeform 15">
            <a:extLst>
              <a:ext uri="{FF2B5EF4-FFF2-40B4-BE49-F238E27FC236}">
                <a16:creationId xmlns:a16="http://schemas.microsoft.com/office/drawing/2014/main" id="{2DE2521D-72AD-4852-DD89-229F905EDA57}"/>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333472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Freeform 15">
            <a:extLst>
              <a:ext uri="{FF2B5EF4-FFF2-40B4-BE49-F238E27FC236}">
                <a16:creationId xmlns:a16="http://schemas.microsoft.com/office/drawing/2014/main" id="{9364FA4E-5C6B-A2CC-F7E6-3933935939BF}"/>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95808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8E78-1B3B-283C-3F78-569E34D276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CD38AF6-EAD7-D3B8-9ED6-D189039091A0}"/>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4" name="Footer Placeholder 3">
            <a:extLst>
              <a:ext uri="{FF2B5EF4-FFF2-40B4-BE49-F238E27FC236}">
                <a16:creationId xmlns:a16="http://schemas.microsoft.com/office/drawing/2014/main" id="{A9EF754A-DFED-ADEF-479D-E25A3679D64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AD695C09-208C-1564-B3C2-CC2BC735FE9F}"/>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9100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1C5-BB9C-EF1F-FE43-654EE1E70F9C}"/>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FB1BAA8-756C-1AED-FC95-E235066F0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73207-8238-C656-970E-984C64748F2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5" name="Footer Placeholder 4">
            <a:extLst>
              <a:ext uri="{FF2B5EF4-FFF2-40B4-BE49-F238E27FC236}">
                <a16:creationId xmlns:a16="http://schemas.microsoft.com/office/drawing/2014/main" id="{866DF780-8FE4-04DE-6E05-6C46764352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C200B9-B03B-D829-8A1B-65B25649741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80646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47DE-D3C5-CBE9-911C-C1EDD313FAC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00626-8654-A7DC-969F-80D0C5886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055A1-0DE3-DA42-518E-09833780CFF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5" name="Footer Placeholder 4">
            <a:extLst>
              <a:ext uri="{FF2B5EF4-FFF2-40B4-BE49-F238E27FC236}">
                <a16:creationId xmlns:a16="http://schemas.microsoft.com/office/drawing/2014/main" id="{5F3E8BE7-B3FC-42F3-1286-7E09FDCD87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06F47A4-6D82-50B0-41CA-E8325C4C4CD9}"/>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5075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74B0-0C15-8E64-D9F1-E03E73772E1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DCE916E-59DB-B72D-D483-A94A6C52B5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BA6B5-441B-9004-F02F-FFB717B3C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2CDF8-5E93-4B69-2A4F-7C072271872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6" name="Footer Placeholder 5">
            <a:extLst>
              <a:ext uri="{FF2B5EF4-FFF2-40B4-BE49-F238E27FC236}">
                <a16:creationId xmlns:a16="http://schemas.microsoft.com/office/drawing/2014/main" id="{23896E55-6593-48F9-D52B-AEBB0BEF10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53C3EB-1C87-6A35-403C-8292F1DD2D7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66836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C3ED-86E7-049B-E214-103861959B7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643C8-2291-915E-D691-D14122DB6F8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8" name="Footer Placeholder 7">
            <a:extLst>
              <a:ext uri="{FF2B5EF4-FFF2-40B4-BE49-F238E27FC236}">
                <a16:creationId xmlns:a16="http://schemas.microsoft.com/office/drawing/2014/main" id="{9D26A30F-18C5-AB23-091E-20D5163BCE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D060E98-45CF-E79A-624C-3F810B03E15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49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213879"/>
            <a:ext cx="5157787" cy="422779"/>
          </a:xfrm>
        </p:spPr>
        <p:txBody>
          <a:bodyPr anchor="b">
            <a:noAutofit/>
          </a:bodyPr>
          <a:lstStyle>
            <a:lvl1pPr marL="0" indent="0" algn="l" defTabSz="914400" rtl="0" eaLnBrk="1" latinLnBrk="0" hangingPunct="1">
              <a:lnSpc>
                <a:spcPct val="90000"/>
              </a:lnSpc>
              <a:spcBef>
                <a:spcPct val="0"/>
              </a:spcBef>
              <a:buFontTx/>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952786"/>
            <a:ext cx="5157787" cy="5725103"/>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5376" y="222540"/>
            <a:ext cx="5183188" cy="406255"/>
          </a:xfrm>
        </p:spPr>
        <p:txBody>
          <a:bodyPr anchor="b">
            <a:noAutofit/>
          </a:bodyPr>
          <a:lstStyle>
            <a:lvl1pPr marL="0" indent="0" algn="l" defTabSz="914400" rtl="0" eaLnBrk="1" latinLnBrk="0" hangingPunct="1">
              <a:lnSpc>
                <a:spcPct val="90000"/>
              </a:lnSpc>
              <a:spcBef>
                <a:spcPct val="0"/>
              </a:spcBef>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952789"/>
            <a:ext cx="5183188" cy="5725102"/>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cxnSp>
        <p:nvCxnSpPr>
          <p:cNvPr id="10" name="Straight Connector 9">
            <a:extLst>
              <a:ext uri="{FF2B5EF4-FFF2-40B4-BE49-F238E27FC236}">
                <a16:creationId xmlns:a16="http://schemas.microsoft.com/office/drawing/2014/main" id="{8A980C7A-9353-DD12-B5EC-1C4DC4B09870}"/>
              </a:ext>
            </a:extLst>
          </p:cNvPr>
          <p:cNvCxnSpPr>
            <a:cxnSpLocks/>
          </p:cNvCxnSpPr>
          <p:nvPr userDrawn="1"/>
        </p:nvCxnSpPr>
        <p:spPr>
          <a:xfrm>
            <a:off x="839788" y="794723"/>
            <a:ext cx="1041010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Freeform 15">
            <a:extLst>
              <a:ext uri="{FF2B5EF4-FFF2-40B4-BE49-F238E27FC236}">
                <a16:creationId xmlns:a16="http://schemas.microsoft.com/office/drawing/2014/main" id="{AC1737A0-112B-AFC7-AE8A-0C0026600E3D}"/>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417464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B8EF-8ACF-25A5-1FBD-926991C7B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68B1E2A-EE4A-98DF-E11D-B84D37DBFE4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4" name="Footer Placeholder 3">
            <a:extLst>
              <a:ext uri="{FF2B5EF4-FFF2-40B4-BE49-F238E27FC236}">
                <a16:creationId xmlns:a16="http://schemas.microsoft.com/office/drawing/2014/main" id="{F065555B-F892-9726-33E0-B7A1F88934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C8DA9CF-E21D-74F1-63C0-EBAC13FF49B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81792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D7EBC-ADA8-C1D7-7D8D-4652DF4C2032}"/>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3" name="Footer Placeholder 2">
            <a:extLst>
              <a:ext uri="{FF2B5EF4-FFF2-40B4-BE49-F238E27FC236}">
                <a16:creationId xmlns:a16="http://schemas.microsoft.com/office/drawing/2014/main" id="{BEFB2858-B735-E2EA-F2EE-C2C1BE80E1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7F31781-76B6-B196-3B78-A144E74FC3E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6614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3F15-E279-A553-3D14-BB21AD574A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426DF-3570-CA58-4635-A51FA487D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F2026-EACD-759B-9949-8F45CBBBA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07CA9-53C7-9268-9873-A59FF8A4DB9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4/4/2025</a:t>
            </a:fld>
            <a:endParaRPr lang="en-US"/>
          </a:p>
        </p:txBody>
      </p:sp>
      <p:sp>
        <p:nvSpPr>
          <p:cNvPr id="6" name="Footer Placeholder 5">
            <a:extLst>
              <a:ext uri="{FF2B5EF4-FFF2-40B4-BE49-F238E27FC236}">
                <a16:creationId xmlns:a16="http://schemas.microsoft.com/office/drawing/2014/main" id="{A4419A30-6E31-E32B-0254-F7FB2B8D10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281BD8-D04D-82A7-8227-F5A993D40983}"/>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77532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555E5-B090-E1F8-A511-5DCD0EB35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578A22-AF92-23D6-991D-68D1F449C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A97A6D2-AF2C-F494-6F1C-5381A9AA2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DB57E-93DF-4C4E-98FE-96B8DE2C473C}" type="datetimeFigureOut">
              <a:rPr lang="en-US" smtClean="0"/>
              <a:t>4/4/2025</a:t>
            </a:fld>
            <a:endParaRPr lang="en-US"/>
          </a:p>
        </p:txBody>
      </p:sp>
      <p:sp>
        <p:nvSpPr>
          <p:cNvPr id="5" name="Footer Placeholder 4">
            <a:extLst>
              <a:ext uri="{FF2B5EF4-FFF2-40B4-BE49-F238E27FC236}">
                <a16:creationId xmlns:a16="http://schemas.microsoft.com/office/drawing/2014/main" id="{F8274725-373C-FD20-AE41-AAA513611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53CD4E-873A-A14C-8BC9-0CE2134A3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CB25A-F382-4125-A8FA-4025CF12BCD6}" type="slidenum">
              <a:rPr lang="en-US" smtClean="0"/>
              <a:t>‹#›</a:t>
            </a:fld>
            <a:endParaRPr lang="en-US"/>
          </a:p>
        </p:txBody>
      </p:sp>
    </p:spTree>
    <p:extLst>
      <p:ext uri="{BB962C8B-B14F-4D97-AF65-F5344CB8AC3E}">
        <p14:creationId xmlns:p14="http://schemas.microsoft.com/office/powerpoint/2010/main" val="358273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4"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webm"/><Relationship Id="rId7" Type="http://schemas.openxmlformats.org/officeDocument/2006/relationships/image" Target="../media/image3.png"/><Relationship Id="rId2" Type="http://schemas.microsoft.com/office/2007/relationships/media" Target="../media/media1.webm"/><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tags" Target="../tags/tag17.xml"/><Relationship Id="rId5" Type="http://schemas.openxmlformats.org/officeDocument/2006/relationships/image" Target="../media/image2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3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2A6A0F7-2D9D-EA09-9C32-B0CB75D8E186}"/>
              </a:ext>
            </a:extLst>
          </p:cNvPr>
          <p:cNvSpPr txBox="1"/>
          <p:nvPr/>
        </p:nvSpPr>
        <p:spPr>
          <a:xfrm>
            <a:off x="1473960" y="2210939"/>
            <a:ext cx="184731" cy="369332"/>
          </a:xfrm>
          <a:prstGeom prst="rect">
            <a:avLst/>
          </a:prstGeom>
          <a:noFill/>
        </p:spPr>
        <p:txBody>
          <a:bodyPr wrap="none" rtlCol="0">
            <a:spAutoFit/>
          </a:bodyPr>
          <a:lstStyle/>
          <a:p>
            <a:endParaRPr lang="en-US" dirty="0">
              <a:solidFill>
                <a:srgbClr val="668580"/>
              </a:solidFill>
            </a:endParaRPr>
          </a:p>
        </p:txBody>
      </p:sp>
      <p:pic>
        <p:nvPicPr>
          <p:cNvPr id="2" name="Picture 1">
            <a:extLst>
              <a:ext uri="{FF2B5EF4-FFF2-40B4-BE49-F238E27FC236}">
                <a16:creationId xmlns:a16="http://schemas.microsoft.com/office/drawing/2014/main" id="{A6F7EB2F-430F-2C16-9542-360895D9AA04}"/>
              </a:ext>
            </a:extLst>
          </p:cNvPr>
          <p:cNvPicPr>
            <a:picLocks noChangeAspect="1"/>
          </p:cNvPicPr>
          <p:nvPr/>
        </p:nvPicPr>
        <p:blipFill>
          <a:blip r:embed="rId6"/>
          <a:srcRect r="66810"/>
          <a:stretch/>
        </p:blipFill>
        <p:spPr>
          <a:xfrm>
            <a:off x="2215662" y="2047210"/>
            <a:ext cx="2575728" cy="2763580"/>
          </a:xfrm>
          <a:prstGeom prst="rect">
            <a:avLst/>
          </a:prstGeom>
        </p:spPr>
      </p:pic>
      <p:pic>
        <p:nvPicPr>
          <p:cNvPr id="3" name="Picture 2">
            <a:extLst>
              <a:ext uri="{FF2B5EF4-FFF2-40B4-BE49-F238E27FC236}">
                <a16:creationId xmlns:a16="http://schemas.microsoft.com/office/drawing/2014/main" id="{3202FAA3-F7DD-1347-8D20-51A4AA0589B1}"/>
              </a:ext>
            </a:extLst>
          </p:cNvPr>
          <p:cNvPicPr>
            <a:picLocks noChangeAspect="1"/>
          </p:cNvPicPr>
          <p:nvPr/>
        </p:nvPicPr>
        <p:blipFill>
          <a:blip r:embed="rId6"/>
          <a:srcRect l="33190"/>
          <a:stretch/>
        </p:blipFill>
        <p:spPr>
          <a:xfrm>
            <a:off x="4791391" y="2047210"/>
            <a:ext cx="5184949" cy="2763580"/>
          </a:xfrm>
          <a:prstGeom prst="rect">
            <a:avLst/>
          </a:prstGeom>
        </p:spPr>
      </p:pic>
      <p:pic>
        <p:nvPicPr>
          <p:cNvPr id="4" name="Sound Logo 17 Friendly Logo Opener">
            <a:hlinkClick r:id="" action="ppaction://media"/>
            <a:extLst>
              <a:ext uri="{FF2B5EF4-FFF2-40B4-BE49-F238E27FC236}">
                <a16:creationId xmlns:a16="http://schemas.microsoft.com/office/drawing/2014/main" id="{6D30D881-786C-533C-318B-0C45AEE9CE27}"/>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98426" y="98426"/>
            <a:ext cx="487363" cy="487363"/>
          </a:xfrm>
          <a:prstGeom prst="rect">
            <a:avLst/>
          </a:prstGeom>
        </p:spPr>
      </p:pic>
      <p:pic>
        <p:nvPicPr>
          <p:cNvPr id="6" name="Picture 5">
            <a:extLst>
              <a:ext uri="{FF2B5EF4-FFF2-40B4-BE49-F238E27FC236}">
                <a16:creationId xmlns:a16="http://schemas.microsoft.com/office/drawing/2014/main" id="{DCA0029F-8892-17EF-76DE-DF7CAA5F6475}"/>
              </a:ext>
            </a:extLst>
          </p:cNvPr>
          <p:cNvPicPr>
            <a:picLocks noChangeAspect="1"/>
          </p:cNvPicPr>
          <p:nvPr/>
        </p:nvPicPr>
        <p:blipFill>
          <a:blip r:embed="rId8"/>
          <a:stretch>
            <a:fillRect/>
          </a:stretch>
        </p:blipFill>
        <p:spPr>
          <a:xfrm>
            <a:off x="0" y="1"/>
            <a:ext cx="1257300" cy="1571625"/>
          </a:xfrm>
          <a:prstGeom prst="rect">
            <a:avLst/>
          </a:prstGeom>
        </p:spPr>
      </p:pic>
    </p:spTree>
    <p:custDataLst>
      <p:tags r:id="rId1"/>
    </p:custDataLst>
    <p:extLst>
      <p:ext uri="{BB962C8B-B14F-4D97-AF65-F5344CB8AC3E}">
        <p14:creationId xmlns:p14="http://schemas.microsoft.com/office/powerpoint/2010/main" val="16341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6000"/>
                                        <p:tgtEl>
                                          <p:spTgt spid="3"/>
                                        </p:tgtEl>
                                      </p:cBhvr>
                                    </p:animEffect>
                                    <p:anim calcmode="lin" valueType="num">
                                      <p:cBhvr>
                                        <p:cTn id="11" dur="6000" fill="hold"/>
                                        <p:tgtEl>
                                          <p:spTgt spid="3"/>
                                        </p:tgtEl>
                                        <p:attrNameLst>
                                          <p:attrName>ppt_x</p:attrName>
                                        </p:attrNameLst>
                                      </p:cBhvr>
                                      <p:tavLst>
                                        <p:tav tm="0">
                                          <p:val>
                                            <p:strVal val="#ppt_x"/>
                                          </p:val>
                                        </p:tav>
                                        <p:tav tm="100000">
                                          <p:val>
                                            <p:strVal val="#ppt_x"/>
                                          </p:val>
                                        </p:tav>
                                      </p:tavLst>
                                    </p:anim>
                                    <p:anim calcmode="lin" valueType="num">
                                      <p:cBhvr>
                                        <p:cTn id="12" dur="6000" fill="hold"/>
                                        <p:tgtEl>
                                          <p:spTgt spid="3"/>
                                        </p:tgtEl>
                                        <p:attrNameLst>
                                          <p:attrName>ppt_y</p:attrName>
                                        </p:attrNameLst>
                                      </p:cBhvr>
                                      <p:tavLst>
                                        <p:tav tm="0">
                                          <p:val>
                                            <p:strVal val="#ppt_y+.1"/>
                                          </p:val>
                                        </p:tav>
                                        <p:tav tm="100000">
                                          <p:val>
                                            <p:strVal val="#ppt_y"/>
                                          </p:val>
                                        </p:tav>
                                      </p:tavLst>
                                    </p:anim>
                                  </p:childTnLst>
                                </p:cTn>
                              </p:par>
                              <p:par>
                                <p:cTn id="13" presetID="1" presetClass="mediacall" presetSubtype="0" fill="hold" nodeType="withEffect">
                                  <p:stCondLst>
                                    <p:cond delay="0"/>
                                  </p:stCondLst>
                                  <p:childTnLst>
                                    <p:cmd type="call" cmd="playFrom(0.0)">
                                      <p:cBhvr>
                                        <p:cTn id="14" dur="78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3158-BA63-13B8-F14C-16A8B349FABD}"/>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B0D90B2E-AE71-C565-5A4E-8B3F5EFF13BE}"/>
              </a:ext>
            </a:extLst>
          </p:cNvPr>
          <p:cNvSpPr>
            <a:spLocks noGrp="1"/>
          </p:cNvSpPr>
          <p:nvPr>
            <p:ph sz="quarter" idx="10"/>
          </p:nvPr>
        </p:nvSpPr>
        <p:spPr/>
        <p:txBody>
          <a:bodyPr>
            <a:normAutofit fontScale="92500" lnSpcReduction="10000"/>
          </a:bodyPr>
          <a:lstStyle/>
          <a:p>
            <a:r>
              <a:rPr lang="en-US" dirty="0"/>
              <a:t>Download and install Elasticsearch.</a:t>
            </a:r>
          </a:p>
          <a:p>
            <a:endParaRPr lang="en-US" dirty="0"/>
          </a:p>
          <a:p>
            <a:endParaRPr lang="en-US" dirty="0"/>
          </a:p>
          <a:p>
            <a:endParaRPr lang="en-US" dirty="0"/>
          </a:p>
          <a:p>
            <a:endParaRPr lang="en-US" dirty="0"/>
          </a:p>
          <a:p>
            <a:pPr marL="0" indent="0">
              <a:buNone/>
            </a:pPr>
            <a:r>
              <a:rPr lang="en-US" dirty="0"/>
              <a:t>1. Start the Elasticsearch server:</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lvl="1"/>
            <a:r>
              <a:rPr lang="en-US" dirty="0" err="1">
                <a:solidFill>
                  <a:srgbClr val="C00000"/>
                </a:solidFill>
              </a:rPr>
              <a:t>Popen</a:t>
            </a:r>
            <a:r>
              <a:rPr lang="en-US" dirty="0">
                <a:solidFill>
                  <a:srgbClr val="C00000"/>
                </a:solidFill>
              </a:rPr>
              <a:t>() </a:t>
            </a:r>
            <a:r>
              <a:rPr lang="en-US" dirty="0"/>
              <a:t>function to spawn a new process</a:t>
            </a:r>
          </a:p>
          <a:p>
            <a:pPr lvl="1"/>
            <a:r>
              <a:rPr lang="en-US" dirty="0"/>
              <a:t>The </a:t>
            </a:r>
            <a:r>
              <a:rPr lang="en-US" dirty="0" err="1">
                <a:solidFill>
                  <a:srgbClr val="C00000"/>
                </a:solidFill>
              </a:rPr>
              <a:t>chown</a:t>
            </a:r>
            <a:r>
              <a:rPr lang="en-US" dirty="0"/>
              <a:t> shell command run the subprocess in the background.</a:t>
            </a:r>
          </a:p>
          <a:p>
            <a:pPr lvl="1"/>
            <a:r>
              <a:rPr lang="en-US" dirty="0"/>
              <a:t>In the </a:t>
            </a:r>
            <a:r>
              <a:rPr lang="en-US" dirty="0" err="1"/>
              <a:t>Popen</a:t>
            </a:r>
            <a:r>
              <a:rPr lang="en-US" dirty="0"/>
              <a:t> function </a:t>
            </a:r>
            <a:r>
              <a:rPr lang="en-US" dirty="0" err="1"/>
              <a:t>args</a:t>
            </a:r>
            <a:r>
              <a:rPr lang="en-US" dirty="0"/>
              <a:t>:</a:t>
            </a:r>
          </a:p>
          <a:p>
            <a:pPr lvl="2"/>
            <a:r>
              <a:rPr lang="en-US" sz="1500" dirty="0"/>
              <a:t> </a:t>
            </a:r>
            <a:r>
              <a:rPr lang="en-US" sz="1500" dirty="0" err="1"/>
              <a:t>stdout</a:t>
            </a:r>
            <a:r>
              <a:rPr lang="en-US" sz="1500" dirty="0"/>
              <a:t>=PIPE  creates a new pipe for the standard output.</a:t>
            </a:r>
          </a:p>
          <a:p>
            <a:pPr lvl="2"/>
            <a:r>
              <a:rPr lang="en-US" sz="1500" dirty="0"/>
              <a:t>stderr=STDOUT collects the errors in the same pipe. </a:t>
            </a:r>
          </a:p>
          <a:p>
            <a:pPr lvl="1"/>
            <a:endParaRPr lang="en-US" dirty="0"/>
          </a:p>
        </p:txBody>
      </p:sp>
      <p:pic>
        <p:nvPicPr>
          <p:cNvPr id="4" name="Picture 3">
            <a:extLst>
              <a:ext uri="{FF2B5EF4-FFF2-40B4-BE49-F238E27FC236}">
                <a16:creationId xmlns:a16="http://schemas.microsoft.com/office/drawing/2014/main" id="{4D9BF528-6A17-CFEA-232D-76941A98B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670" y="1765783"/>
            <a:ext cx="7465102" cy="1014165"/>
          </a:xfrm>
          <a:prstGeom prst="rect">
            <a:avLst/>
          </a:prstGeom>
        </p:spPr>
      </p:pic>
      <p:sp>
        <p:nvSpPr>
          <p:cNvPr id="5" name="Arrow: Right 4">
            <a:extLst>
              <a:ext uri="{FF2B5EF4-FFF2-40B4-BE49-F238E27FC236}">
                <a16:creationId xmlns:a16="http://schemas.microsoft.com/office/drawing/2014/main" id="{DF8B83A0-3628-25E4-6BCD-E5206B7CA279}"/>
              </a:ext>
            </a:extLst>
          </p:cNvPr>
          <p:cNvSpPr/>
          <p:nvPr/>
        </p:nvSpPr>
        <p:spPr>
          <a:xfrm>
            <a:off x="1898374" y="2552781"/>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2E6ECBF-DD9D-C6EE-C970-52F09867D6F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34737" y="3429000"/>
            <a:ext cx="5630410" cy="1759502"/>
          </a:xfrm>
          <a:prstGeom prst="rect">
            <a:avLst/>
          </a:prstGeom>
        </p:spPr>
      </p:pic>
      <p:sp>
        <p:nvSpPr>
          <p:cNvPr id="11" name="Rectangle 10">
            <a:extLst>
              <a:ext uri="{FF2B5EF4-FFF2-40B4-BE49-F238E27FC236}">
                <a16:creationId xmlns:a16="http://schemas.microsoft.com/office/drawing/2014/main" id="{17F4E274-89C5-270C-EA29-DAC96FCB0BEF}"/>
              </a:ext>
            </a:extLst>
          </p:cNvPr>
          <p:cNvSpPr/>
          <p:nvPr/>
        </p:nvSpPr>
        <p:spPr>
          <a:xfrm>
            <a:off x="3009382" y="4118634"/>
            <a:ext cx="3899327" cy="214604"/>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00C2C8-D77A-900A-1AE9-4E4498C158EB}"/>
              </a:ext>
            </a:extLst>
          </p:cNvPr>
          <p:cNvSpPr/>
          <p:nvPr/>
        </p:nvSpPr>
        <p:spPr>
          <a:xfrm>
            <a:off x="3782833" y="4427788"/>
            <a:ext cx="4105469" cy="552610"/>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7A4BC7-DF3E-6773-5981-CC49610A7AC5}"/>
              </a:ext>
            </a:extLst>
          </p:cNvPr>
          <p:cNvSpPr/>
          <p:nvPr/>
        </p:nvSpPr>
        <p:spPr>
          <a:xfrm>
            <a:off x="4142792" y="4590661"/>
            <a:ext cx="1017037" cy="127643"/>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6242BC-726E-A3A8-962F-0D644F94B0FE}"/>
              </a:ext>
            </a:extLst>
          </p:cNvPr>
          <p:cNvSpPr/>
          <p:nvPr/>
        </p:nvSpPr>
        <p:spPr>
          <a:xfrm>
            <a:off x="4142792" y="4743061"/>
            <a:ext cx="1017037" cy="127643"/>
          </a:xfrm>
          <a:prstGeom prst="rect">
            <a:avLst/>
          </a:prstGeom>
          <a:solidFill>
            <a:schemeClr val="accent2">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85670044"/>
      </p:ext>
    </p:extLst>
  </p:cSld>
  <p:clrMapOvr>
    <a:masterClrMapping/>
  </p:clrMapOvr>
  <mc:AlternateContent xmlns:mc="http://schemas.openxmlformats.org/markup-compatibility/2006" xmlns:p14="http://schemas.microsoft.com/office/powerpoint/2010/main">
    <mc:Choice Requires="p14">
      <p:transition spd="slow" p14:dur="2000" advTm="267"/>
    </mc:Choice>
    <mc:Fallback xmlns="">
      <p:transition spd="slow" advTm="2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fade">
                                      <p:cBhvr>
                                        <p:cTn id="24" dur="1000"/>
                                        <p:tgtEl>
                                          <p:spTgt spid="3">
                                            <p:txEl>
                                              <p:pRg st="12" end="12"/>
                                            </p:txEl>
                                          </p:spTgt>
                                        </p:tgtEl>
                                      </p:cBhvr>
                                    </p:animEffect>
                                    <p:anim calcmode="lin" valueType="num">
                                      <p:cBhvr>
                                        <p:cTn id="2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27" presetID="16" presetClass="entr" presetSubtype="2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1000"/>
                                        <p:tgtEl>
                                          <p:spTgt spid="3">
                                            <p:txEl>
                                              <p:pRg st="13" end="13"/>
                                            </p:txEl>
                                          </p:spTgt>
                                        </p:tgtEl>
                                      </p:cBhvr>
                                    </p:animEffect>
                                    <p:anim calcmode="lin" valueType="num">
                                      <p:cBhvr>
                                        <p:cTn id="3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37" presetID="16" presetClass="entr" presetSubtype="21"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14" end="14"/>
                                            </p:txEl>
                                          </p:spTgt>
                                        </p:tgtEl>
                                        <p:attrNameLst>
                                          <p:attrName>style.visibility</p:attrName>
                                        </p:attrNameLst>
                                      </p:cBhvr>
                                      <p:to>
                                        <p:strVal val="visible"/>
                                      </p:to>
                                    </p:set>
                                    <p:animEffect transition="in" filter="fade">
                                      <p:cBhvr>
                                        <p:cTn id="44" dur="1000"/>
                                        <p:tgtEl>
                                          <p:spTgt spid="3">
                                            <p:txEl>
                                              <p:pRg st="14" end="14"/>
                                            </p:txEl>
                                          </p:spTgt>
                                        </p:tgtEl>
                                      </p:cBhvr>
                                    </p:animEffect>
                                    <p:anim calcmode="lin" valueType="num">
                                      <p:cBhvr>
                                        <p:cTn id="4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1000"/>
                                        <p:tgtEl>
                                          <p:spTgt spid="3">
                                            <p:txEl>
                                              <p:pRg st="15" end="15"/>
                                            </p:txEl>
                                          </p:spTgt>
                                        </p:tgtEl>
                                      </p:cBhvr>
                                    </p:animEffect>
                                    <p:anim calcmode="lin" valueType="num">
                                      <p:cBhvr>
                                        <p:cTn id="52"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54" presetID="22" presetClass="entr" presetSubtype="8"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1000"/>
                                        <p:tgtEl>
                                          <p:spTgt spid="3">
                                            <p:txEl>
                                              <p:pRg st="16" end="16"/>
                                            </p:txEl>
                                          </p:spTgt>
                                        </p:tgtEl>
                                      </p:cBhvr>
                                    </p:animEffect>
                                    <p:anim calcmode="lin" valueType="num">
                                      <p:cBhvr>
                                        <p:cTn id="6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1" grpId="0" animBg="1"/>
      <p:bldP spid="12"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534A-5155-D561-C7E1-AB694B825F8E}"/>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6ADF9D45-433F-DDDC-7D28-E4E9C47B9081}"/>
              </a:ext>
            </a:extLst>
          </p:cNvPr>
          <p:cNvSpPr>
            <a:spLocks noGrp="1"/>
          </p:cNvSpPr>
          <p:nvPr>
            <p:ph sz="quarter" idx="10"/>
          </p:nvPr>
        </p:nvSpPr>
        <p:spPr/>
        <p:txBody>
          <a:bodyPr>
            <a:normAutofit/>
          </a:bodyPr>
          <a:lstStyle/>
          <a:p>
            <a:pPr marL="0" indent="0">
              <a:buNone/>
            </a:pPr>
            <a:r>
              <a:rPr lang="en-US" dirty="0"/>
              <a:t>2. Test the connection by sending an HTTP request to localhost.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E3EEDCE1-6752-E18A-3D91-8C0F20AEE3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86184"/>
          <a:stretch/>
        </p:blipFill>
        <p:spPr>
          <a:xfrm>
            <a:off x="1932193" y="2296633"/>
            <a:ext cx="7730456" cy="474559"/>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5778283-853E-B003-4D24-9B983DF46E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817"/>
          <a:stretch/>
        </p:blipFill>
        <p:spPr>
          <a:xfrm>
            <a:off x="1932193" y="2771192"/>
            <a:ext cx="7730456" cy="2960238"/>
          </a:xfrm>
          <a:prstGeom prst="rect">
            <a:avLst/>
          </a:prstGeom>
        </p:spPr>
      </p:pic>
    </p:spTree>
    <p:custDataLst>
      <p:tags r:id="rId1"/>
    </p:custDataLst>
    <p:extLst>
      <p:ext uri="{BB962C8B-B14F-4D97-AF65-F5344CB8AC3E}">
        <p14:creationId xmlns:p14="http://schemas.microsoft.com/office/powerpoint/2010/main" val="2191228555"/>
      </p:ext>
    </p:extLst>
  </p:cSld>
  <p:clrMapOvr>
    <a:masterClrMapping/>
  </p:clrMapOvr>
  <mc:AlternateContent xmlns:mc="http://schemas.openxmlformats.org/markup-compatibility/2006" xmlns:p14="http://schemas.microsoft.com/office/powerpoint/2010/main">
    <mc:Choice Requires="p14">
      <p:transition spd="slow" p14:dur="2000" advTm="755"/>
    </mc:Choice>
    <mc:Fallback xmlns="">
      <p:transition spd="slow" advTm="7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593B-259F-0F50-1F7F-16686F908CD2}"/>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11378AB5-3C93-B64D-027C-4A46E0B5A960}"/>
              </a:ext>
            </a:extLst>
          </p:cNvPr>
          <p:cNvSpPr>
            <a:spLocks noGrp="1"/>
          </p:cNvSpPr>
          <p:nvPr>
            <p:ph sz="quarter" idx="10"/>
          </p:nvPr>
        </p:nvSpPr>
        <p:spPr/>
        <p:txBody>
          <a:bodyPr/>
          <a:lstStyle/>
          <a:p>
            <a:pPr marL="0" indent="0">
              <a:buNone/>
            </a:pPr>
            <a:r>
              <a:rPr lang="en-US" dirty="0"/>
              <a:t>3. Instantiate the document store.</a:t>
            </a:r>
          </a:p>
          <a:p>
            <a:pPr lvl="1"/>
            <a:r>
              <a:rPr lang="en-US" dirty="0" err="1">
                <a:solidFill>
                  <a:srgbClr val="00B050"/>
                </a:solidFill>
              </a:rPr>
              <a:t>ElasticsearchDocumentStore</a:t>
            </a:r>
            <a:r>
              <a:rPr lang="en-US" dirty="0"/>
              <a:t> creates two indices on Elasticsearch: </a:t>
            </a:r>
          </a:p>
          <a:p>
            <a:pPr lvl="2"/>
            <a:r>
              <a:rPr lang="en-US" sz="1600" dirty="0"/>
              <a:t>Document:  storing documents</a:t>
            </a:r>
          </a:p>
          <a:p>
            <a:pPr lvl="2"/>
            <a:r>
              <a:rPr lang="en-US" sz="1600" dirty="0"/>
              <a:t>Label: storing the annotated answer spans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4. Applying filters during retrieval:</a:t>
            </a:r>
            <a:endParaRPr lang="en-US" dirty="0"/>
          </a:p>
        </p:txBody>
      </p:sp>
      <p:pic>
        <p:nvPicPr>
          <p:cNvPr id="4" name="Picture 3">
            <a:extLst>
              <a:ext uri="{FF2B5EF4-FFF2-40B4-BE49-F238E27FC236}">
                <a16:creationId xmlns:a16="http://schemas.microsoft.com/office/drawing/2014/main" id="{C36009E6-80E8-F2A5-E307-B2F1C511EA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4979" y="2075087"/>
            <a:ext cx="5571667" cy="1079546"/>
          </a:xfrm>
          <a:prstGeom prst="rect">
            <a:avLst/>
          </a:prstGeom>
        </p:spPr>
      </p:pic>
      <p:pic>
        <p:nvPicPr>
          <p:cNvPr id="5" name="Picture 4" descr="Text, letter&#10;&#10;Description automatically generated">
            <a:extLst>
              <a:ext uri="{FF2B5EF4-FFF2-40B4-BE49-F238E27FC236}">
                <a16:creationId xmlns:a16="http://schemas.microsoft.com/office/drawing/2014/main" id="{0D1576CA-4FDE-B7F5-127E-83716304EA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5911" y="3163384"/>
            <a:ext cx="2924901" cy="1172001"/>
          </a:xfrm>
          <a:prstGeom prst="rect">
            <a:avLst/>
          </a:prstGeom>
        </p:spPr>
      </p:pic>
      <p:pic>
        <p:nvPicPr>
          <p:cNvPr id="6" name="Picture 5" descr="Text, application&#10;&#10;Description automatically generated">
            <a:extLst>
              <a:ext uri="{FF2B5EF4-FFF2-40B4-BE49-F238E27FC236}">
                <a16:creationId xmlns:a16="http://schemas.microsoft.com/office/drawing/2014/main" id="{FED8EA0C-F983-278B-8E0C-BE204BC99730}"/>
              </a:ext>
            </a:extLst>
          </p:cNvPr>
          <p:cNvPicPr>
            <a:picLocks noChangeAspect="1"/>
          </p:cNvPicPr>
          <p:nvPr/>
        </p:nvPicPr>
        <p:blipFill rotWithShape="1">
          <a:blip r:embed="rId5">
            <a:extLst>
              <a:ext uri="{28A0092B-C50C-407E-A947-70E740481C1C}">
                <a14:useLocalDpi xmlns:a14="http://schemas.microsoft.com/office/drawing/2010/main" val="0"/>
              </a:ext>
            </a:extLst>
          </a:blip>
          <a:srcRect l="938" t="38520" r="8077"/>
          <a:stretch/>
        </p:blipFill>
        <p:spPr bwMode="auto">
          <a:xfrm>
            <a:off x="1882950" y="4769943"/>
            <a:ext cx="8785922" cy="2104300"/>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896CC1BD-A86C-570B-08EA-A1B511C77228}"/>
              </a:ext>
            </a:extLst>
          </p:cNvPr>
          <p:cNvSpPr/>
          <p:nvPr/>
        </p:nvSpPr>
        <p:spPr>
          <a:xfrm>
            <a:off x="3617843" y="5416826"/>
            <a:ext cx="2047461" cy="228194"/>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8CBB21-D1D0-017D-DD9D-D1BE3EC6DECC}"/>
              </a:ext>
            </a:extLst>
          </p:cNvPr>
          <p:cNvSpPr/>
          <p:nvPr/>
        </p:nvSpPr>
        <p:spPr>
          <a:xfrm>
            <a:off x="3617842" y="5622872"/>
            <a:ext cx="2047461" cy="169336"/>
          </a:xfrm>
          <a:prstGeom prst="rect">
            <a:avLst/>
          </a:prstGeom>
          <a:solidFill>
            <a:schemeClr val="accent6">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6BCAC6-F595-9CA9-5484-8D1CF5A98E84}"/>
              </a:ext>
            </a:extLst>
          </p:cNvPr>
          <p:cNvSpPr/>
          <p:nvPr/>
        </p:nvSpPr>
        <p:spPr>
          <a:xfrm>
            <a:off x="3617842" y="5792208"/>
            <a:ext cx="1242393" cy="169336"/>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48A901-C6EC-D3A3-875A-AE92084ED426}"/>
              </a:ext>
            </a:extLst>
          </p:cNvPr>
          <p:cNvSpPr/>
          <p:nvPr/>
        </p:nvSpPr>
        <p:spPr>
          <a:xfrm>
            <a:off x="9645142" y="5786987"/>
            <a:ext cx="900276" cy="169336"/>
          </a:xfrm>
          <a:prstGeom prst="rect">
            <a:avLst/>
          </a:prstGeom>
          <a:solidFill>
            <a:srgbClr val="FF0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09E89E-F70D-96D2-8AC3-6E755B6BCF46}"/>
              </a:ext>
            </a:extLst>
          </p:cNvPr>
          <p:cNvSpPr/>
          <p:nvPr/>
        </p:nvSpPr>
        <p:spPr>
          <a:xfrm>
            <a:off x="2251211" y="5963209"/>
            <a:ext cx="5014293" cy="183271"/>
          </a:xfrm>
          <a:prstGeom prst="rect">
            <a:avLst/>
          </a:prstGeom>
          <a:solidFill>
            <a:srgbClr val="7030A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custDataLst>
      <p:tags r:id="rId1"/>
    </p:custDataLst>
    <p:extLst>
      <p:ext uri="{BB962C8B-B14F-4D97-AF65-F5344CB8AC3E}">
        <p14:creationId xmlns:p14="http://schemas.microsoft.com/office/powerpoint/2010/main" val="3978426738"/>
      </p:ext>
    </p:extLst>
  </p:cSld>
  <p:clrMapOvr>
    <a:masterClrMapping/>
  </p:clrMapOvr>
  <mc:AlternateContent xmlns:mc="http://schemas.openxmlformats.org/markup-compatibility/2006" xmlns:p14="http://schemas.microsoft.com/office/powerpoint/2010/main">
    <mc:Choice Requires="p14">
      <p:transition spd="slow" p14:dur="2000" advTm="796"/>
    </mc:Choice>
    <mc:Fallback xmlns="">
      <p:transition spd="slow" advTm="7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arn(inVertic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16" presetClass="entr" presetSubtype="21"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Vertical)">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left)">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6A69B-0184-2997-F6A1-2B8BF2D9EE1A}"/>
              </a:ext>
            </a:extLst>
          </p:cNvPr>
          <p:cNvSpPr>
            <a:spLocks noGrp="1"/>
          </p:cNvSpPr>
          <p:nvPr>
            <p:ph type="title"/>
          </p:nvPr>
        </p:nvSpPr>
        <p:spPr/>
        <p:txBody>
          <a:bodyPr/>
          <a:lstStyle/>
          <a:p>
            <a:r>
              <a:rPr lang="en-US" dirty="0"/>
              <a:t>Initializing a retriever</a:t>
            </a:r>
          </a:p>
        </p:txBody>
      </p:sp>
      <p:sp>
        <p:nvSpPr>
          <p:cNvPr id="3" name="Content Placeholder 2">
            <a:extLst>
              <a:ext uri="{FF2B5EF4-FFF2-40B4-BE49-F238E27FC236}">
                <a16:creationId xmlns:a16="http://schemas.microsoft.com/office/drawing/2014/main" id="{1D8EDFCB-F0AF-88C6-F7FF-8309ECEAE197}"/>
              </a:ext>
            </a:extLst>
          </p:cNvPr>
          <p:cNvSpPr>
            <a:spLocks noGrp="1"/>
          </p:cNvSpPr>
          <p:nvPr>
            <p:ph sz="quarter" idx="10"/>
          </p:nvPr>
        </p:nvSpPr>
        <p:spPr/>
        <p:txBody>
          <a:bodyPr/>
          <a:lstStyle/>
          <a:p>
            <a:r>
              <a:rPr lang="en-US" dirty="0" err="1">
                <a:solidFill>
                  <a:srgbClr val="00B050"/>
                </a:solidFill>
              </a:rPr>
              <a:t>ElasticsearchDocumentStore</a:t>
            </a:r>
            <a:r>
              <a:rPr lang="en-US" dirty="0">
                <a:solidFill>
                  <a:srgbClr val="00B050"/>
                </a:solidFill>
              </a:rPr>
              <a:t> </a:t>
            </a:r>
            <a:r>
              <a:rPr lang="en-US" dirty="0"/>
              <a:t>can be paired with any of the Haystack retrievers.</a:t>
            </a:r>
          </a:p>
          <a:p>
            <a:r>
              <a:rPr lang="en-US" dirty="0"/>
              <a:t>Using a sparse retriever based on Best Match 25(BM25):</a:t>
            </a:r>
          </a:p>
          <a:p>
            <a:pPr lvl="1"/>
            <a:r>
              <a:rPr lang="en-US" dirty="0"/>
              <a:t>BM25 is an improved version of the classic TF-IDF algorithm</a:t>
            </a:r>
          </a:p>
          <a:p>
            <a:pPr lvl="1"/>
            <a:r>
              <a:rPr lang="en-US" dirty="0"/>
              <a:t>the question and context are represented as sparse vectors.</a:t>
            </a:r>
          </a:p>
          <a:p>
            <a:pPr lvl="1"/>
            <a:endParaRPr lang="en-US" dirty="0"/>
          </a:p>
          <a:p>
            <a:r>
              <a:rPr lang="en-US" dirty="0"/>
              <a:t>How BM25 works?</a:t>
            </a:r>
          </a:p>
          <a:p>
            <a:pPr lvl="1"/>
            <a:r>
              <a:rPr lang="en-US" dirty="0"/>
              <a:t>The BM25 score quantifies the relevance of matched text to a search query.</a:t>
            </a:r>
          </a:p>
          <a:p>
            <a:pPr lvl="1"/>
            <a:r>
              <a:rPr lang="en-US" dirty="0"/>
              <a:t>TF-IDF by rapidly reaching saturation with TF values and normalizing for document length.</a:t>
            </a:r>
          </a:p>
          <a:p>
            <a:pPr lvl="1"/>
            <a:r>
              <a:rPr lang="en-US" dirty="0"/>
              <a:t>Preference to shorter documents over longer ones.</a:t>
            </a:r>
          </a:p>
        </p:txBody>
      </p:sp>
      <p:pic>
        <p:nvPicPr>
          <p:cNvPr id="5" name="Content Placeholder 3">
            <a:extLst>
              <a:ext uri="{FF2B5EF4-FFF2-40B4-BE49-F238E27FC236}">
                <a16:creationId xmlns:a16="http://schemas.microsoft.com/office/drawing/2014/main" id="{24DE1F04-1997-C86A-70E4-1F7F3401E24B}"/>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3274" t="2171" r="4077" b="5474"/>
          <a:stretch/>
        </p:blipFill>
        <p:spPr bwMode="auto">
          <a:xfrm>
            <a:off x="6209819" y="3922161"/>
            <a:ext cx="5904991" cy="2523654"/>
          </a:xfrm>
          <a:prstGeom prst="rect">
            <a:avLst/>
          </a:prstGeom>
          <a:noFill/>
          <a:ln>
            <a:noFill/>
          </a:ln>
          <a:extLst>
            <a:ext uri="{53640926-AAD7-44D8-BBD7-CCE9431645EC}">
              <a14:shadowObscured xmlns:a14="http://schemas.microsoft.com/office/drawing/2010/main"/>
            </a:ext>
          </a:extLst>
        </p:spPr>
      </p:pic>
      <p:pic>
        <p:nvPicPr>
          <p:cNvPr id="6" name="Picture 5" descr="Text&#10;&#10;Description automatically generated">
            <a:extLst>
              <a:ext uri="{FF2B5EF4-FFF2-40B4-BE49-F238E27FC236}">
                <a16:creationId xmlns:a16="http://schemas.microsoft.com/office/drawing/2014/main" id="{476A30D1-B7EC-AC63-65B5-BCB9605FA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88" y="5464224"/>
            <a:ext cx="6159982" cy="981591"/>
          </a:xfrm>
          <a:prstGeom prst="rect">
            <a:avLst/>
          </a:prstGeom>
        </p:spPr>
      </p:pic>
      <p:sp>
        <p:nvSpPr>
          <p:cNvPr id="7" name="Rectangle 6">
            <a:extLst>
              <a:ext uri="{FF2B5EF4-FFF2-40B4-BE49-F238E27FC236}">
                <a16:creationId xmlns:a16="http://schemas.microsoft.com/office/drawing/2014/main" id="{674EF66C-87A2-BA2B-1C9A-395943E7D2F0}"/>
              </a:ext>
            </a:extLst>
          </p:cNvPr>
          <p:cNvSpPr/>
          <p:nvPr/>
        </p:nvSpPr>
        <p:spPr>
          <a:xfrm>
            <a:off x="1883464" y="6071782"/>
            <a:ext cx="4745936" cy="238824"/>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custDataLst>
      <p:tags r:id="rId1"/>
    </p:custDataLst>
    <p:extLst>
      <p:ext uri="{BB962C8B-B14F-4D97-AF65-F5344CB8AC3E}">
        <p14:creationId xmlns:p14="http://schemas.microsoft.com/office/powerpoint/2010/main" val="1443450210"/>
      </p:ext>
    </p:extLst>
  </p:cSld>
  <p:clrMapOvr>
    <a:masterClrMapping/>
  </p:clrMapOvr>
  <mc:AlternateContent xmlns:mc="http://schemas.openxmlformats.org/markup-compatibility/2006" xmlns:p14="http://schemas.microsoft.com/office/powerpoint/2010/main">
    <mc:Choice Requires="p14">
      <p:transition spd="slow" p14:dur="2000" advTm="1019"/>
    </mc:Choice>
    <mc:Fallback xmlns="">
      <p:transition spd="slow" advTm="10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16" presetClass="entr" presetSubtype="21"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barn(inVertical)">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988F-37A5-15B4-14F6-4754CBBC634D}"/>
              </a:ext>
            </a:extLst>
          </p:cNvPr>
          <p:cNvSpPr>
            <a:spLocks noGrp="1"/>
          </p:cNvSpPr>
          <p:nvPr>
            <p:ph type="title"/>
          </p:nvPr>
        </p:nvSpPr>
        <p:spPr/>
        <p:txBody>
          <a:bodyPr/>
          <a:lstStyle/>
          <a:p>
            <a:r>
              <a:rPr lang="en-US" dirty="0"/>
              <a:t>Why filtering is important?</a:t>
            </a:r>
          </a:p>
        </p:txBody>
      </p:sp>
      <p:sp>
        <p:nvSpPr>
          <p:cNvPr id="3" name="Content Placeholder 2">
            <a:extLst>
              <a:ext uri="{FF2B5EF4-FFF2-40B4-BE49-F238E27FC236}">
                <a16:creationId xmlns:a16="http://schemas.microsoft.com/office/drawing/2014/main" id="{9C3FE6E1-456E-846B-4A5A-980A539440D9}"/>
              </a:ext>
            </a:extLst>
          </p:cNvPr>
          <p:cNvSpPr>
            <a:spLocks noGrp="1"/>
          </p:cNvSpPr>
          <p:nvPr>
            <p:ph sz="quarter" idx="10"/>
          </p:nvPr>
        </p:nvSpPr>
        <p:spPr>
          <a:xfrm>
            <a:off x="340835" y="1242400"/>
            <a:ext cx="10231346" cy="5355727"/>
          </a:xfrm>
        </p:spPr>
        <p:txBody>
          <a:bodyPr/>
          <a:lstStyle/>
          <a:p>
            <a:r>
              <a:rPr lang="en-US" dirty="0"/>
              <a:t>It’s important to restrict the queries to a single item.</a:t>
            </a:r>
          </a:p>
          <a:p>
            <a:r>
              <a:rPr lang="en-US" dirty="0"/>
              <a:t>The query: Is the camera quality any good?” </a:t>
            </a:r>
          </a:p>
        </p:txBody>
      </p:sp>
      <p:pic>
        <p:nvPicPr>
          <p:cNvPr id="5" name="Picture 4">
            <a:extLst>
              <a:ext uri="{FF2B5EF4-FFF2-40B4-BE49-F238E27FC236}">
                <a16:creationId xmlns:a16="http://schemas.microsoft.com/office/drawing/2014/main" id="{EA99C678-FF29-3A8D-753A-1D5BA3813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860" y="4707233"/>
            <a:ext cx="6233775" cy="1636711"/>
          </a:xfrm>
          <a:prstGeom prst="rect">
            <a:avLst/>
          </a:prstGeom>
        </p:spPr>
      </p:pic>
      <p:sp>
        <p:nvSpPr>
          <p:cNvPr id="6" name="Rectangle 5">
            <a:extLst>
              <a:ext uri="{FF2B5EF4-FFF2-40B4-BE49-F238E27FC236}">
                <a16:creationId xmlns:a16="http://schemas.microsoft.com/office/drawing/2014/main" id="{480ED836-9067-5258-B039-24D91975C44F}"/>
              </a:ext>
            </a:extLst>
          </p:cNvPr>
          <p:cNvSpPr/>
          <p:nvPr/>
        </p:nvSpPr>
        <p:spPr>
          <a:xfrm>
            <a:off x="2805860" y="4781845"/>
            <a:ext cx="1937590" cy="171450"/>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7" name="Rectangle 6">
            <a:extLst>
              <a:ext uri="{FF2B5EF4-FFF2-40B4-BE49-F238E27FC236}">
                <a16:creationId xmlns:a16="http://schemas.microsoft.com/office/drawing/2014/main" id="{316B65BE-F780-0DC7-1C67-05F6F66FE898}"/>
              </a:ext>
            </a:extLst>
          </p:cNvPr>
          <p:cNvSpPr/>
          <p:nvPr/>
        </p:nvSpPr>
        <p:spPr>
          <a:xfrm>
            <a:off x="4268025" y="5277275"/>
            <a:ext cx="4605387" cy="676651"/>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560C1EC-377C-74E7-7757-7497E57B5CE5}"/>
              </a:ext>
            </a:extLst>
          </p:cNvPr>
          <p:cNvSpPr/>
          <p:nvPr/>
        </p:nvSpPr>
        <p:spPr>
          <a:xfrm>
            <a:off x="6096001" y="5446264"/>
            <a:ext cx="845976" cy="169336"/>
          </a:xfrm>
          <a:prstGeom prst="rect">
            <a:avLst/>
          </a:prstGeom>
          <a:solidFill>
            <a:schemeClr val="accent6">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FC24ED-8924-6FDF-B727-3078E711DF8B}"/>
              </a:ext>
            </a:extLst>
          </p:cNvPr>
          <p:cNvSpPr/>
          <p:nvPr/>
        </p:nvSpPr>
        <p:spPr>
          <a:xfrm>
            <a:off x="6096000" y="5615600"/>
            <a:ext cx="2637453" cy="310333"/>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1FF8319-BFA8-D955-A88F-E8F25BB17E82}"/>
              </a:ext>
            </a:extLst>
          </p:cNvPr>
          <p:cNvPicPr>
            <a:picLocks noChangeAspect="1"/>
          </p:cNvPicPr>
          <p:nvPr/>
        </p:nvPicPr>
        <p:blipFill>
          <a:blip r:embed="rId4"/>
          <a:stretch>
            <a:fillRect/>
          </a:stretch>
        </p:blipFill>
        <p:spPr>
          <a:xfrm>
            <a:off x="4043413" y="2325334"/>
            <a:ext cx="952500" cy="952500"/>
          </a:xfrm>
          <a:prstGeom prst="rect">
            <a:avLst/>
          </a:prstGeom>
        </p:spPr>
      </p:pic>
      <p:pic>
        <p:nvPicPr>
          <p:cNvPr id="22" name="Picture 21">
            <a:extLst>
              <a:ext uri="{FF2B5EF4-FFF2-40B4-BE49-F238E27FC236}">
                <a16:creationId xmlns:a16="http://schemas.microsoft.com/office/drawing/2014/main" id="{395EB6FF-A185-8608-6FA7-6AC6904B8AF4}"/>
              </a:ext>
            </a:extLst>
          </p:cNvPr>
          <p:cNvPicPr>
            <a:picLocks noChangeAspect="1"/>
          </p:cNvPicPr>
          <p:nvPr/>
        </p:nvPicPr>
        <p:blipFill>
          <a:blip r:embed="rId5"/>
          <a:stretch>
            <a:fillRect/>
          </a:stretch>
        </p:blipFill>
        <p:spPr>
          <a:xfrm>
            <a:off x="1662877" y="2635938"/>
            <a:ext cx="595166" cy="595166"/>
          </a:xfrm>
          <a:prstGeom prst="rect">
            <a:avLst/>
          </a:prstGeom>
        </p:spPr>
      </p:pic>
      <p:pic>
        <p:nvPicPr>
          <p:cNvPr id="25" name="Picture 24">
            <a:extLst>
              <a:ext uri="{FF2B5EF4-FFF2-40B4-BE49-F238E27FC236}">
                <a16:creationId xmlns:a16="http://schemas.microsoft.com/office/drawing/2014/main" id="{D1FE62FB-72DA-80EB-D7AA-4E9C055422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4513" y="135863"/>
            <a:ext cx="5627487" cy="4044251"/>
          </a:xfrm>
          <a:prstGeom prst="rect">
            <a:avLst/>
          </a:prstGeom>
        </p:spPr>
      </p:pic>
      <p:sp>
        <p:nvSpPr>
          <p:cNvPr id="27" name="TextBox 26">
            <a:extLst>
              <a:ext uri="{FF2B5EF4-FFF2-40B4-BE49-F238E27FC236}">
                <a16:creationId xmlns:a16="http://schemas.microsoft.com/office/drawing/2014/main" id="{FC1BD5C2-A44F-8C66-6DF3-371142AA7F10}"/>
              </a:ext>
            </a:extLst>
          </p:cNvPr>
          <p:cNvSpPr txBox="1"/>
          <p:nvPr/>
        </p:nvSpPr>
        <p:spPr>
          <a:xfrm>
            <a:off x="3944138" y="3264394"/>
            <a:ext cx="1289957" cy="276999"/>
          </a:xfrm>
          <a:prstGeom prst="rect">
            <a:avLst/>
          </a:prstGeom>
          <a:noFill/>
        </p:spPr>
        <p:txBody>
          <a:bodyPr wrap="square">
            <a:spAutoFit/>
          </a:bodyPr>
          <a:lstStyle/>
          <a:p>
            <a:r>
              <a:rPr lang="en-US" sz="1200" dirty="0">
                <a:solidFill>
                  <a:srgbClr val="C00000"/>
                </a:solidFill>
                <a:latin typeface="Arial" panose="020B0604020202020204" pitchFamily="34" charset="0"/>
                <a:cs typeface="Arial" panose="020B0604020202020204" pitchFamily="34" charset="0"/>
              </a:rPr>
              <a:t>B005DKZTMG</a:t>
            </a:r>
          </a:p>
        </p:txBody>
      </p:sp>
      <p:sp>
        <p:nvSpPr>
          <p:cNvPr id="29" name="TextBox 28">
            <a:extLst>
              <a:ext uri="{FF2B5EF4-FFF2-40B4-BE49-F238E27FC236}">
                <a16:creationId xmlns:a16="http://schemas.microsoft.com/office/drawing/2014/main" id="{66989CE9-E007-3867-BF98-049DF307AA88}"/>
              </a:ext>
            </a:extLst>
          </p:cNvPr>
          <p:cNvSpPr txBox="1"/>
          <p:nvPr/>
        </p:nvSpPr>
        <p:spPr>
          <a:xfrm>
            <a:off x="1461311" y="3231104"/>
            <a:ext cx="1206282" cy="276999"/>
          </a:xfrm>
          <a:prstGeom prst="rect">
            <a:avLst/>
          </a:prstGeom>
          <a:noFill/>
        </p:spPr>
        <p:txBody>
          <a:bodyPr wrap="square">
            <a:spAutoFit/>
          </a:bodyPr>
          <a:lstStyle/>
          <a:p>
            <a:r>
              <a:rPr lang="en-US" sz="1200" b="0" i="0" dirty="0">
                <a:solidFill>
                  <a:srgbClr val="C00000"/>
                </a:solidFill>
                <a:effectLst/>
                <a:latin typeface="Arial" panose="020B0604020202020204" pitchFamily="34" charset="0"/>
                <a:cs typeface="Arial" panose="020B0604020202020204" pitchFamily="34" charset="0"/>
              </a:rPr>
              <a:t>BOOAAIPT76</a:t>
            </a:r>
            <a:endParaRPr lang="en-US" sz="1200" dirty="0">
              <a:solidFill>
                <a:srgbClr val="C00000"/>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2D4A4F86-A624-5A28-7382-5DF707DD0399}"/>
              </a:ext>
            </a:extLst>
          </p:cNvPr>
          <p:cNvSpPr/>
          <p:nvPr/>
        </p:nvSpPr>
        <p:spPr>
          <a:xfrm>
            <a:off x="6609915" y="157050"/>
            <a:ext cx="709127" cy="394842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683315527"/>
      </p:ext>
    </p:extLst>
  </p:cSld>
  <p:clrMapOvr>
    <a:masterClrMapping/>
  </p:clrMapOvr>
  <mc:AlternateContent xmlns:mc="http://schemas.openxmlformats.org/markup-compatibility/2006" xmlns:p14="http://schemas.microsoft.com/office/powerpoint/2010/main">
    <mc:Choice Requires="p14">
      <p:transition spd="slow" p14:dur="2000" advTm="1105"/>
    </mc:Choice>
    <mc:Fallback xmlns="">
      <p:transition spd="slow" advTm="11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iterate type="lt">
                                    <p:tmAbs val="20"/>
                                  </p:iterate>
                                  <p:childTnLst>
                                    <p:set>
                                      <p:cBhvr>
                                        <p:cTn id="41" dur="1" fill="hold">
                                          <p:stCondLst>
                                            <p:cond delay="0"/>
                                          </p:stCondLst>
                                        </p:cTn>
                                        <p:tgtEl>
                                          <p:spTgt spid="29">
                                            <p:txEl>
                                              <p:pRg st="0" end="0"/>
                                            </p:txEl>
                                          </p:spTgt>
                                        </p:tgtEl>
                                        <p:attrNameLst>
                                          <p:attrName>style.visibility</p:attrName>
                                        </p:attrNameLst>
                                      </p:cBhvr>
                                      <p:to>
                                        <p:strVal val="visible"/>
                                      </p:to>
                                    </p:set>
                                  </p:childTnLst>
                                </p:cTn>
                              </p:par>
                              <p:par>
                                <p:cTn id="42" presetID="1" presetClass="entr" presetSubtype="0" fill="hold" nodeType="withEffect">
                                  <p:stCondLst>
                                    <p:cond delay="0"/>
                                  </p:stCondLst>
                                  <p:iterate type="lt">
                                    <p:tmAbs val="20"/>
                                  </p:iterate>
                                  <p:childTnLst>
                                    <p:set>
                                      <p:cBhvr>
                                        <p:cTn id="43"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barn(inVertical)">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arn(inVertical)">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left)">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arn(inVertic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left)">
                                      <p:cBhvr>
                                        <p:cTn id="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9" grpId="0" animBg="1"/>
      <p:bldP spid="10"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CB01-03B5-8C14-ED18-F216D2652BA0}"/>
              </a:ext>
            </a:extLst>
          </p:cNvPr>
          <p:cNvSpPr>
            <a:spLocks noGrp="1"/>
          </p:cNvSpPr>
          <p:nvPr>
            <p:ph type="title"/>
          </p:nvPr>
        </p:nvSpPr>
        <p:spPr/>
        <p:txBody>
          <a:bodyPr/>
          <a:lstStyle/>
          <a:p>
            <a:r>
              <a:rPr lang="en-US" dirty="0"/>
              <a:t>Why filtering is important?</a:t>
            </a:r>
          </a:p>
        </p:txBody>
      </p:sp>
      <p:sp>
        <p:nvSpPr>
          <p:cNvPr id="3" name="Content Placeholder 2">
            <a:extLst>
              <a:ext uri="{FF2B5EF4-FFF2-40B4-BE49-F238E27FC236}">
                <a16:creationId xmlns:a16="http://schemas.microsoft.com/office/drawing/2014/main" id="{568C83B6-8EA5-108F-F543-5EDC37CF5529}"/>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score that Elasticsearch computed for its relevance to the query:</a:t>
            </a:r>
          </a:p>
          <a:p>
            <a:pPr marL="800100" lvl="1" indent="-342900">
              <a:buFont typeface="+mj-lt"/>
              <a:buAutoNum type="arabicPeriod"/>
            </a:pPr>
            <a:r>
              <a:rPr lang="en-US" dirty="0"/>
              <a:t>Filter the candidate documents by applying a Boolean test.</a:t>
            </a:r>
          </a:p>
          <a:p>
            <a:pPr marL="800100" lvl="1" indent="-342900">
              <a:buFont typeface="+mj-lt"/>
              <a:buAutoNum type="arabicPeriod"/>
            </a:pPr>
            <a:r>
              <a:rPr lang="en-US" dirty="0"/>
              <a:t>Apply a similarity metric </a:t>
            </a:r>
            <a:r>
              <a:rPr lang="en-US" dirty="0">
                <a:sym typeface="Wingdings" panose="05000000000000000000" pitchFamily="2" charset="2"/>
              </a:rPr>
              <a:t> </a:t>
            </a:r>
            <a:r>
              <a:rPr lang="en-US" dirty="0"/>
              <a:t>representing both the document and the query as vectors.</a:t>
            </a:r>
          </a:p>
          <a:p>
            <a:endParaRPr lang="en-US" dirty="0"/>
          </a:p>
          <a:p>
            <a:endParaRPr lang="en-US" dirty="0"/>
          </a:p>
        </p:txBody>
      </p:sp>
      <p:sp>
        <p:nvSpPr>
          <p:cNvPr id="5" name="TextBox 4">
            <a:extLst>
              <a:ext uri="{FF2B5EF4-FFF2-40B4-BE49-F238E27FC236}">
                <a16:creationId xmlns:a16="http://schemas.microsoft.com/office/drawing/2014/main" id="{AF7225D1-B5B8-5063-1DFE-6082F9EE5C26}"/>
              </a:ext>
            </a:extLst>
          </p:cNvPr>
          <p:cNvSpPr txBox="1"/>
          <p:nvPr/>
        </p:nvSpPr>
        <p:spPr>
          <a:xfrm>
            <a:off x="889713" y="2116183"/>
            <a:ext cx="10041721" cy="1462773"/>
          </a:xfrm>
          <a:prstGeom prst="rect">
            <a:avLst/>
          </a:prstGeom>
          <a:noFill/>
        </p:spPr>
        <p:txBody>
          <a:bodyPr wrap="square">
            <a:spAutoFit/>
          </a:bodyPr>
          <a:lstStyle/>
          <a:p>
            <a:pPr marL="0" marR="0" algn="justLow">
              <a:lnSpc>
                <a:spcPct val="107000"/>
              </a:lnSpc>
              <a:spcBef>
                <a:spcPts val="0"/>
              </a:spcBef>
              <a:spcAft>
                <a:spcPts val="800"/>
              </a:spcAft>
            </a:pP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&lt;Document: {'content': 'This is a gift to myself.  I have been a kindle user for 4 years and this is my third one.  I never thought I would want a fire for I mainly use it for book reading.  I decided to try the fire for when I travel I take my laptop, my phone and my iPod classic.  I love my iPod but watching movies on the plane with it can be challenging because it is so small. Laptops battery life is not as good as the Kindle.  So the Fire combines for me what I needed all three to do. So far so good.', '</a:t>
            </a:r>
            <a:r>
              <a:rPr lang="en-US" sz="1400" kern="100" dirty="0" err="1">
                <a:solidFill>
                  <a:srgbClr val="000000"/>
                </a:solidFill>
                <a:latin typeface="Abadi Extra Light" panose="020B0204020104020204" pitchFamily="34" charset="0"/>
                <a:ea typeface="Calibri" panose="020F0502020204030204" pitchFamily="34" charset="0"/>
                <a:cs typeface="Arial" panose="020B0604020202020204" pitchFamily="34" charset="0"/>
              </a:rPr>
              <a:t>content_type</a:t>
            </a: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 'text', 'score': 0.6857824513476455, 'meta': {'</a:t>
            </a:r>
            <a:r>
              <a:rPr lang="en-US" sz="1400" kern="100" dirty="0" err="1">
                <a:solidFill>
                  <a:srgbClr val="000000"/>
                </a:solidFill>
                <a:latin typeface="Abadi Extra Light" panose="020B0204020104020204" pitchFamily="34" charset="0"/>
                <a:ea typeface="Calibri" panose="020F0502020204030204" pitchFamily="34" charset="0"/>
                <a:cs typeface="Arial" panose="020B0604020202020204" pitchFamily="34" charset="0"/>
              </a:rPr>
              <a:t>item_id</a:t>
            </a: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 'B0074BW614', '</a:t>
            </a:r>
            <a:r>
              <a:rPr lang="en-US" sz="1400" kern="100" dirty="0" err="1">
                <a:solidFill>
                  <a:srgbClr val="000000"/>
                </a:solidFill>
                <a:latin typeface="Abadi Extra Light" panose="020B0204020104020204" pitchFamily="34" charset="0"/>
                <a:ea typeface="Calibri" panose="020F0502020204030204" pitchFamily="34" charset="0"/>
                <a:cs typeface="Arial" panose="020B0604020202020204" pitchFamily="34" charset="0"/>
              </a:rPr>
              <a:t>question_id</a:t>
            </a:r>
            <a:r>
              <a:rPr lang="en-US" sz="1400" kern="100" dirty="0">
                <a:solidFill>
                  <a:srgbClr val="000000"/>
                </a:solidFill>
                <a:latin typeface="Abadi Extra Light" panose="020B0204020104020204" pitchFamily="34" charset="0"/>
                <a:ea typeface="Calibri" panose="020F0502020204030204" pitchFamily="34" charset="0"/>
                <a:cs typeface="Arial" panose="020B0604020202020204" pitchFamily="34" charset="0"/>
              </a:rPr>
              <a:t>': '868e311275e26dbafe5af70774a300f3', 'split': 'train'}, 'embedding': None, 'id': '252e83e25d52df7311d597dc89eef9f6'}&gt;</a:t>
            </a:r>
          </a:p>
        </p:txBody>
      </p:sp>
      <p:sp>
        <p:nvSpPr>
          <p:cNvPr id="6" name="Rectangle 5">
            <a:extLst>
              <a:ext uri="{FF2B5EF4-FFF2-40B4-BE49-F238E27FC236}">
                <a16:creationId xmlns:a16="http://schemas.microsoft.com/office/drawing/2014/main" id="{4C30E944-E7F5-415D-9C08-AA9F7393F385}"/>
              </a:ext>
            </a:extLst>
          </p:cNvPr>
          <p:cNvSpPr/>
          <p:nvPr/>
        </p:nvSpPr>
        <p:spPr>
          <a:xfrm>
            <a:off x="1069827" y="2116183"/>
            <a:ext cx="814958" cy="300446"/>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7" name="Rectangle 6">
            <a:extLst>
              <a:ext uri="{FF2B5EF4-FFF2-40B4-BE49-F238E27FC236}">
                <a16:creationId xmlns:a16="http://schemas.microsoft.com/office/drawing/2014/main" id="{96C2C3EB-0E1F-F836-70E1-7A662AAB1B96}"/>
              </a:ext>
            </a:extLst>
          </p:cNvPr>
          <p:cNvSpPr/>
          <p:nvPr/>
        </p:nvSpPr>
        <p:spPr>
          <a:xfrm>
            <a:off x="3937431" y="3278510"/>
            <a:ext cx="94947" cy="300446"/>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8" name="Rectangle 7">
            <a:extLst>
              <a:ext uri="{FF2B5EF4-FFF2-40B4-BE49-F238E27FC236}">
                <a16:creationId xmlns:a16="http://schemas.microsoft.com/office/drawing/2014/main" id="{EE1AB442-6490-4244-D3D0-B1A52C8F5A9A}"/>
              </a:ext>
            </a:extLst>
          </p:cNvPr>
          <p:cNvSpPr/>
          <p:nvPr/>
        </p:nvSpPr>
        <p:spPr>
          <a:xfrm>
            <a:off x="7904585" y="2819577"/>
            <a:ext cx="513183" cy="286627"/>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 name="Rectangle 8">
            <a:extLst>
              <a:ext uri="{FF2B5EF4-FFF2-40B4-BE49-F238E27FC236}">
                <a16:creationId xmlns:a16="http://schemas.microsoft.com/office/drawing/2014/main" id="{1770E727-0CA4-F019-4A65-3AEB9AAE1E6E}"/>
              </a:ext>
            </a:extLst>
          </p:cNvPr>
          <p:cNvSpPr/>
          <p:nvPr/>
        </p:nvSpPr>
        <p:spPr>
          <a:xfrm>
            <a:off x="10333655" y="2805758"/>
            <a:ext cx="513183" cy="300446"/>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0" name="Rectangle 9">
            <a:extLst>
              <a:ext uri="{FF2B5EF4-FFF2-40B4-BE49-F238E27FC236}">
                <a16:creationId xmlns:a16="http://schemas.microsoft.com/office/drawing/2014/main" id="{EBF1BAB8-696A-3909-DBC0-F10F897CF143}"/>
              </a:ext>
            </a:extLst>
          </p:cNvPr>
          <p:cNvSpPr/>
          <p:nvPr/>
        </p:nvSpPr>
        <p:spPr>
          <a:xfrm>
            <a:off x="1016218" y="3092030"/>
            <a:ext cx="7662807" cy="229667"/>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1" name="Content Placeholder 2">
            <a:extLst>
              <a:ext uri="{FF2B5EF4-FFF2-40B4-BE49-F238E27FC236}">
                <a16:creationId xmlns:a16="http://schemas.microsoft.com/office/drawing/2014/main" id="{2A3A5C8C-6C7C-6D11-CA76-98A426FB945B}"/>
              </a:ext>
            </a:extLst>
          </p:cNvPr>
          <p:cNvSpPr txBox="1">
            <a:spLocks/>
          </p:cNvSpPr>
          <p:nvPr/>
        </p:nvSpPr>
        <p:spPr>
          <a:xfrm>
            <a:off x="776288" y="1484811"/>
            <a:ext cx="10231346" cy="5355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002060"/>
                </a:solidFill>
                <a:latin typeface="Daytona" panose="020B0604030500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Daytona" panose="020B0604030500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Daytona" panose="020B0604030500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Daytona" panose="020B0604030500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Daytona" panose="020B0604030500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endParaRPr lang="en-US" dirty="0"/>
          </a:p>
          <a:p>
            <a:pPr marL="0" indent="0">
              <a:buNone/>
            </a:pPr>
            <a:endParaRPr lang="en-US" dirty="0"/>
          </a:p>
          <a:p>
            <a:endParaRPr lang="en-US" dirty="0"/>
          </a:p>
        </p:txBody>
      </p:sp>
      <p:sp>
        <p:nvSpPr>
          <p:cNvPr id="12" name="Rectangle 11">
            <a:extLst>
              <a:ext uri="{FF2B5EF4-FFF2-40B4-BE49-F238E27FC236}">
                <a16:creationId xmlns:a16="http://schemas.microsoft.com/office/drawing/2014/main" id="{4F92020F-8552-66CD-59CF-A5AA94957F8F}"/>
              </a:ext>
            </a:extLst>
          </p:cNvPr>
          <p:cNvSpPr/>
          <p:nvPr/>
        </p:nvSpPr>
        <p:spPr>
          <a:xfrm>
            <a:off x="8498634" y="2841013"/>
            <a:ext cx="1750425" cy="229667"/>
          </a:xfrm>
          <a:prstGeom prst="rect">
            <a:avLst/>
          </a:prstGeom>
          <a:solidFill>
            <a:srgbClr val="FF0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custDataLst>
      <p:tags r:id="rId1"/>
    </p:custDataLst>
    <p:extLst>
      <p:ext uri="{BB962C8B-B14F-4D97-AF65-F5344CB8AC3E}">
        <p14:creationId xmlns:p14="http://schemas.microsoft.com/office/powerpoint/2010/main" val="3700562297"/>
      </p:ext>
    </p:extLst>
  </p:cSld>
  <p:clrMapOvr>
    <a:masterClrMapping/>
  </p:clrMapOvr>
  <mc:AlternateContent xmlns:mc="http://schemas.openxmlformats.org/markup-compatibility/2006" xmlns:p14="http://schemas.microsoft.com/office/powerpoint/2010/main">
    <mc:Choice Requires="p14">
      <p:transition spd="slow" p14:dur="2000" advTm="209"/>
    </mc:Choice>
    <mc:Fallback xmlns="">
      <p:transition spd="slow" advTm="2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anim calcmode="lin" valueType="num">
                                      <p:cBhvr>
                                        <p:cTn id="4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1FC5-B0D7-DD43-4A1F-73EB162F07E2}"/>
              </a:ext>
            </a:extLst>
          </p:cNvPr>
          <p:cNvSpPr>
            <a:spLocks noGrp="1"/>
          </p:cNvSpPr>
          <p:nvPr>
            <p:ph type="title"/>
          </p:nvPr>
        </p:nvSpPr>
        <p:spPr/>
        <p:txBody>
          <a:bodyPr/>
          <a:lstStyle/>
          <a:p>
            <a:r>
              <a:rPr lang="en-US" dirty="0"/>
              <a:t>Reader types </a:t>
            </a:r>
          </a:p>
        </p:txBody>
      </p:sp>
      <p:sp>
        <p:nvSpPr>
          <p:cNvPr id="3" name="Content Placeholder 2">
            <a:extLst>
              <a:ext uri="{FF2B5EF4-FFF2-40B4-BE49-F238E27FC236}">
                <a16:creationId xmlns:a16="http://schemas.microsoft.com/office/drawing/2014/main" id="{2D53D309-E05E-1FD7-CC83-06F401B1DEC0}"/>
              </a:ext>
            </a:extLst>
          </p:cNvPr>
          <p:cNvSpPr>
            <a:spLocks noGrp="1"/>
          </p:cNvSpPr>
          <p:nvPr>
            <p:ph sz="quarter" idx="10"/>
          </p:nvPr>
        </p:nvSpPr>
        <p:spPr/>
        <p:txBody>
          <a:bodyPr>
            <a:normAutofit/>
          </a:bodyPr>
          <a:lstStyle/>
          <a:p>
            <a:pPr marL="0" indent="0">
              <a:buNone/>
            </a:pPr>
            <a:r>
              <a:rPr lang="en-US" dirty="0">
                <a:solidFill>
                  <a:srgbClr val="00B050"/>
                </a:solidFill>
              </a:rPr>
              <a:t>1- </a:t>
            </a:r>
            <a:r>
              <a:rPr lang="en-US" dirty="0" err="1">
                <a:solidFill>
                  <a:srgbClr val="00B050"/>
                </a:solidFill>
              </a:rPr>
              <a:t>FARMReader</a:t>
            </a:r>
            <a:endParaRPr lang="en-US" dirty="0">
              <a:solidFill>
                <a:srgbClr val="00B050"/>
              </a:solidFill>
            </a:endParaRPr>
          </a:p>
          <a:p>
            <a:pPr lvl="1"/>
            <a:r>
              <a:rPr lang="en-US" dirty="0"/>
              <a:t>Based on </a:t>
            </a:r>
            <a:r>
              <a:rPr lang="en-US" dirty="0" err="1"/>
              <a:t>Deepset’s</a:t>
            </a:r>
            <a:r>
              <a:rPr lang="en-US" dirty="0"/>
              <a:t> FARM framework for fine-tuning and deploying transformers.</a:t>
            </a:r>
          </a:p>
          <a:p>
            <a:pPr lvl="1"/>
            <a:r>
              <a:rPr lang="en-US" dirty="0"/>
              <a:t>Compatible with models trained using Transformers.</a:t>
            </a:r>
          </a:p>
          <a:p>
            <a:pPr marL="0" indent="0">
              <a:buNone/>
            </a:pPr>
            <a:r>
              <a:rPr lang="en-US" dirty="0">
                <a:solidFill>
                  <a:srgbClr val="00B050"/>
                </a:solidFill>
              </a:rPr>
              <a:t>2- </a:t>
            </a:r>
            <a:r>
              <a:rPr lang="en-US" dirty="0" err="1">
                <a:solidFill>
                  <a:srgbClr val="00B050"/>
                </a:solidFill>
              </a:rPr>
              <a:t>TransformersReader</a:t>
            </a:r>
            <a:endParaRPr lang="en-US" dirty="0">
              <a:solidFill>
                <a:srgbClr val="00B050"/>
              </a:solidFill>
            </a:endParaRPr>
          </a:p>
          <a:p>
            <a:pPr lvl="1"/>
            <a:r>
              <a:rPr lang="en-US" dirty="0"/>
              <a:t>Based on the QA pipeline from Transformers.</a:t>
            </a:r>
          </a:p>
          <a:p>
            <a:pPr lvl="1"/>
            <a:r>
              <a:rPr lang="en-US" dirty="0"/>
              <a:t>Suitable for running inference only. </a:t>
            </a:r>
          </a:p>
          <a:p>
            <a:pPr lvl="1"/>
            <a:endParaRPr lang="en-US" dirty="0"/>
          </a:p>
          <a:p>
            <a:r>
              <a:rPr lang="en-US" dirty="0"/>
              <a:t>Differences in the way the predictions are converted to produce answers:</a:t>
            </a:r>
          </a:p>
          <a:p>
            <a:pPr marL="800100" lvl="1" indent="-342900">
              <a:buFont typeface="+mj-lt"/>
              <a:buAutoNum type="arabicPeriod"/>
            </a:pPr>
            <a:r>
              <a:rPr lang="en-US" dirty="0"/>
              <a:t>In Transformers:</a:t>
            </a:r>
          </a:p>
          <a:p>
            <a:pPr lvl="2"/>
            <a:r>
              <a:rPr lang="en-US" sz="1400" dirty="0">
                <a:solidFill>
                  <a:srgbClr val="C00000"/>
                </a:solidFill>
              </a:rPr>
              <a:t>Normalizes</a:t>
            </a:r>
            <a:r>
              <a:rPr lang="en-US" sz="1400" dirty="0"/>
              <a:t> the start and end logits with a SoftMax in each passage </a:t>
            </a:r>
            <a:r>
              <a:rPr lang="en-US" sz="1400" dirty="0">
                <a:sym typeface="Wingdings" panose="05000000000000000000" pitchFamily="2" charset="2"/>
              </a:rPr>
              <a:t> </a:t>
            </a:r>
            <a:r>
              <a:rPr lang="en-US" sz="1400" dirty="0"/>
              <a:t>only meaningful to compare answer scores.</a:t>
            </a:r>
          </a:p>
          <a:p>
            <a:pPr lvl="2"/>
            <a:r>
              <a:rPr lang="en-US" sz="1400" dirty="0"/>
              <a:t>For example, an answer score of 0.9 from one passage is not necessarily better than a score of 0.8 in another.</a:t>
            </a:r>
          </a:p>
          <a:p>
            <a:pPr lvl="2"/>
            <a:r>
              <a:rPr lang="en-US" sz="1400" dirty="0"/>
              <a:t>Sometimes predicts the same answer twice, but with different scores </a:t>
            </a:r>
            <a:r>
              <a:rPr lang="en-US" sz="1400" dirty="0">
                <a:sym typeface="Wingdings" panose="05000000000000000000" pitchFamily="2" charset="2"/>
              </a:rPr>
              <a:t></a:t>
            </a:r>
            <a:r>
              <a:rPr lang="en-US" sz="1400" dirty="0"/>
              <a:t> in long contexts if the answer lies across two overlapping windows.</a:t>
            </a:r>
          </a:p>
          <a:p>
            <a:pPr marL="800100" lvl="1" indent="-342900">
              <a:buFont typeface="+mj-lt"/>
              <a:buAutoNum type="arabicPeriod"/>
            </a:pPr>
            <a:r>
              <a:rPr lang="en-US" dirty="0"/>
              <a:t>In FARM:</a:t>
            </a:r>
          </a:p>
          <a:p>
            <a:pPr lvl="2">
              <a:lnSpc>
                <a:spcPct val="100000"/>
              </a:lnSpc>
            </a:pPr>
            <a:r>
              <a:rPr lang="en-US" sz="1400" dirty="0"/>
              <a:t> The logits are </a:t>
            </a:r>
            <a:r>
              <a:rPr lang="en-US" sz="1400" dirty="0">
                <a:solidFill>
                  <a:srgbClr val="C00000"/>
                </a:solidFill>
              </a:rPr>
              <a:t>not normalized</a:t>
            </a:r>
            <a:r>
              <a:rPr lang="en-US" sz="1400" dirty="0"/>
              <a:t>, so inter-passage answers can be compared more easily.</a:t>
            </a:r>
          </a:p>
          <a:p>
            <a:pPr lvl="2">
              <a:lnSpc>
                <a:spcPct val="100000"/>
              </a:lnSpc>
            </a:pPr>
            <a:r>
              <a:rPr lang="en-US" sz="1400" dirty="0"/>
              <a:t>These duplicates are removed. </a:t>
            </a:r>
          </a:p>
        </p:txBody>
      </p:sp>
    </p:spTree>
    <p:custDataLst>
      <p:tags r:id="rId1"/>
    </p:custDataLst>
    <p:extLst>
      <p:ext uri="{BB962C8B-B14F-4D97-AF65-F5344CB8AC3E}">
        <p14:creationId xmlns:p14="http://schemas.microsoft.com/office/powerpoint/2010/main" val="3974667809"/>
      </p:ext>
    </p:extLst>
  </p:cSld>
  <p:clrMapOvr>
    <a:masterClrMapping/>
  </p:clrMapOvr>
  <mc:AlternateContent xmlns:mc="http://schemas.openxmlformats.org/markup-compatibility/2006" xmlns:p14="http://schemas.microsoft.com/office/powerpoint/2010/main">
    <mc:Choice Requires="p14">
      <p:transition spd="slow" p14:dur="2000" advTm="3571"/>
    </mc:Choice>
    <mc:Fallback xmlns="">
      <p:transition spd="slow" advTm="35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Effect transition="in" filter="fade">
                                      <p:cBhvr>
                                        <p:cTn id="98" dur="1000"/>
                                        <p:tgtEl>
                                          <p:spTgt spid="3">
                                            <p:txEl>
                                              <p:pRg st="14" end="14"/>
                                            </p:txEl>
                                          </p:spTgt>
                                        </p:tgtEl>
                                      </p:cBhvr>
                                    </p:animEffect>
                                    <p:anim calcmode="lin" valueType="num">
                                      <p:cBhvr>
                                        <p:cTn id="9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160-84E1-431B-6ABB-12F1F9C1905E}"/>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3AD20265-CADF-A567-D172-73053272F38F}"/>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8A28971-3529-1DE2-7C25-214AC80CEB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41473" y="1207568"/>
            <a:ext cx="6193762" cy="2497781"/>
          </a:xfrm>
          <a:prstGeom prst="rect">
            <a:avLst/>
          </a:prstGeom>
        </p:spPr>
      </p:pic>
      <p:sp>
        <p:nvSpPr>
          <p:cNvPr id="7" name="Arrow: Right 6">
            <a:extLst>
              <a:ext uri="{FF2B5EF4-FFF2-40B4-BE49-F238E27FC236}">
                <a16:creationId xmlns:a16="http://schemas.microsoft.com/office/drawing/2014/main" id="{1E6C4269-F1E7-88B6-83B5-8EB956F3DCD1}"/>
              </a:ext>
            </a:extLst>
          </p:cNvPr>
          <p:cNvSpPr/>
          <p:nvPr/>
        </p:nvSpPr>
        <p:spPr>
          <a:xfrm>
            <a:off x="2990177" y="1640143"/>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71536495"/>
      </p:ext>
    </p:extLst>
  </p:cSld>
  <p:clrMapOvr>
    <a:masterClrMapping/>
  </p:clrMapOvr>
  <mc:AlternateContent xmlns:mc="http://schemas.openxmlformats.org/markup-compatibility/2006" xmlns:p14="http://schemas.microsoft.com/office/powerpoint/2010/main">
    <mc:Choice Requires="p14">
      <p:transition spd="slow" p14:dur="2000" advTm="9398"/>
    </mc:Choice>
    <mc:Fallback xmlns="">
      <p:transition spd="slow" advTm="93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p:ext uri="{E180D4A7-C9FB-4DFB-919C-405C955672EB}">
      <p14:showEvtLst xmlns:p14="http://schemas.microsoft.com/office/powerpoint/2010/main">
        <p14:playEvt time="4" objId="23"/>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160-84E1-431B-6ABB-12F1F9C1905E}"/>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3AD20265-CADF-A567-D172-73053272F38F}"/>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7" name="Arrow: Right 6">
            <a:extLst>
              <a:ext uri="{FF2B5EF4-FFF2-40B4-BE49-F238E27FC236}">
                <a16:creationId xmlns:a16="http://schemas.microsoft.com/office/drawing/2014/main" id="{1E6C4269-F1E7-88B6-83B5-8EB956F3DCD1}"/>
              </a:ext>
            </a:extLst>
          </p:cNvPr>
          <p:cNvSpPr/>
          <p:nvPr/>
        </p:nvSpPr>
        <p:spPr>
          <a:xfrm>
            <a:off x="3002649" y="1988013"/>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B936A5F-6BB9-890D-61E0-65DDF9E5F4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72607" y="1185223"/>
            <a:ext cx="6193762" cy="2497781"/>
          </a:xfrm>
          <a:prstGeom prst="rect">
            <a:avLst/>
          </a:prstGeom>
        </p:spPr>
      </p:pic>
    </p:spTree>
    <p:extLst>
      <p:ext uri="{BB962C8B-B14F-4D97-AF65-F5344CB8AC3E}">
        <p14:creationId xmlns:p14="http://schemas.microsoft.com/office/powerpoint/2010/main" val="826691037"/>
      </p:ext>
    </p:extLst>
  </p:cSld>
  <p:clrMapOvr>
    <a:masterClrMapping/>
  </p:clrMapOvr>
  <mc:AlternateContent xmlns:mc="http://schemas.openxmlformats.org/markup-compatibility/2006" xmlns:p14="http://schemas.microsoft.com/office/powerpoint/2010/main">
    <mc:Choice Requires="p14">
      <p:transition spd="slow" p14:dur="2000" advTm="11173"/>
    </mc:Choice>
    <mc:Fallback xmlns="">
      <p:transition spd="slow" advTm="1117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160-84E1-431B-6ABB-12F1F9C1905E}"/>
              </a:ext>
            </a:extLst>
          </p:cNvPr>
          <p:cNvSpPr>
            <a:spLocks noGrp="1"/>
          </p:cNvSpPr>
          <p:nvPr>
            <p:ph type="title"/>
          </p:nvPr>
        </p:nvSpPr>
        <p:spPr/>
        <p:txBody>
          <a:bodyPr/>
          <a:lstStyle/>
          <a:p>
            <a:r>
              <a:rPr lang="en-US" dirty="0"/>
              <a:t>Initializing a reader</a:t>
            </a:r>
          </a:p>
        </p:txBody>
      </p:sp>
      <p:sp>
        <p:nvSpPr>
          <p:cNvPr id="3" name="Content Placeholder 2">
            <a:extLst>
              <a:ext uri="{FF2B5EF4-FFF2-40B4-BE49-F238E27FC236}">
                <a16:creationId xmlns:a16="http://schemas.microsoft.com/office/drawing/2014/main" id="{3AD20265-CADF-A567-D172-73053272F38F}"/>
              </a:ext>
            </a:extLst>
          </p:cNvPr>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Test the reader:</a:t>
            </a:r>
          </a:p>
        </p:txBody>
      </p:sp>
      <p:sp>
        <p:nvSpPr>
          <p:cNvPr id="7" name="Arrow: Right 6">
            <a:extLst>
              <a:ext uri="{FF2B5EF4-FFF2-40B4-BE49-F238E27FC236}">
                <a16:creationId xmlns:a16="http://schemas.microsoft.com/office/drawing/2014/main" id="{1E6C4269-F1E7-88B6-83B5-8EB956F3DCD1}"/>
              </a:ext>
            </a:extLst>
          </p:cNvPr>
          <p:cNvSpPr/>
          <p:nvPr/>
        </p:nvSpPr>
        <p:spPr>
          <a:xfrm>
            <a:off x="2962184" y="2223899"/>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e 4">
            <a:extLst>
              <a:ext uri="{FF2B5EF4-FFF2-40B4-BE49-F238E27FC236}">
                <a16:creationId xmlns:a16="http://schemas.microsoft.com/office/drawing/2014/main" id="{D8433EA3-59F3-58CE-5541-9CBC5F769249}"/>
              </a:ext>
            </a:extLst>
          </p:cNvPr>
          <p:cNvSpPr/>
          <p:nvPr/>
        </p:nvSpPr>
        <p:spPr>
          <a:xfrm>
            <a:off x="3241473" y="2183363"/>
            <a:ext cx="45719" cy="18661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1F03296F-3E90-3577-F59D-789C41C48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976" y="4472394"/>
            <a:ext cx="6078755" cy="490348"/>
          </a:xfrm>
          <a:prstGeom prst="rect">
            <a:avLst/>
          </a:prstGeom>
        </p:spPr>
      </p:pic>
      <p:pic>
        <p:nvPicPr>
          <p:cNvPr id="8" name="Picture 7">
            <a:extLst>
              <a:ext uri="{FF2B5EF4-FFF2-40B4-BE49-F238E27FC236}">
                <a16:creationId xmlns:a16="http://schemas.microsoft.com/office/drawing/2014/main" id="{40B25512-5513-96FA-A513-4E0BB32B04A1}"/>
              </a:ext>
            </a:extLst>
          </p:cNvPr>
          <p:cNvPicPr>
            <a:picLocks noChangeAspect="1"/>
          </p:cNvPicPr>
          <p:nvPr/>
        </p:nvPicPr>
        <p:blipFill rotWithShape="1">
          <a:blip r:embed="rId4">
            <a:extLst>
              <a:ext uri="{28A0092B-C50C-407E-A947-70E740481C1C}">
                <a14:useLocalDpi xmlns:a14="http://schemas.microsoft.com/office/drawing/2010/main" val="0"/>
              </a:ext>
            </a:extLst>
          </a:blip>
          <a:srcRect t="17173"/>
          <a:stretch/>
        </p:blipFill>
        <p:spPr bwMode="auto">
          <a:xfrm>
            <a:off x="3298976" y="5063382"/>
            <a:ext cx="6151198" cy="1218789"/>
          </a:xfrm>
          <a:prstGeom prst="rect">
            <a:avLst/>
          </a:prstGeom>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F083039E-40AA-8E5C-C0EF-1ACBD41F08E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15185" y="1185223"/>
            <a:ext cx="6193762" cy="2497781"/>
          </a:xfrm>
          <a:prstGeom prst="rect">
            <a:avLst/>
          </a:prstGeom>
        </p:spPr>
      </p:pic>
    </p:spTree>
    <p:custDataLst>
      <p:tags r:id="rId1"/>
    </p:custDataLst>
    <p:extLst>
      <p:ext uri="{BB962C8B-B14F-4D97-AF65-F5344CB8AC3E}">
        <p14:creationId xmlns:p14="http://schemas.microsoft.com/office/powerpoint/2010/main" val="1574985347"/>
      </p:ext>
    </p:extLst>
  </p:cSld>
  <p:clrMapOvr>
    <a:masterClrMapping/>
  </p:clrMapOvr>
  <mc:AlternateContent xmlns:mc="http://schemas.openxmlformats.org/markup-compatibility/2006" xmlns:p14="http://schemas.microsoft.com/office/powerpoint/2010/main">
    <mc:Choice Requires="p14">
      <p:transition spd="slow" p14:dur="2000" advTm="21523"/>
    </mc:Choice>
    <mc:Fallback xmlns="">
      <p:transition spd="slow" advTm="215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3DA8D8FE-E521-CA7E-2B0A-A53A1340A83F}"/>
              </a:ext>
            </a:extLst>
          </p:cNvPr>
          <p:cNvSpPr>
            <a:spLocks noGrp="1"/>
          </p:cNvSpPr>
          <p:nvPr>
            <p:ph sz="quarter" idx="10"/>
          </p:nvPr>
        </p:nvSpPr>
        <p:spPr>
          <a:xfrm>
            <a:off x="371960" y="1425639"/>
            <a:ext cx="11188667" cy="5355727"/>
          </a:xfrm>
        </p:spPr>
        <p:txBody>
          <a:bodyPr>
            <a:normAutofit lnSpcReduction="10000"/>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dirty="0"/>
              <a:t>Problem: selecting relevant passages from all the reviews in our corpus. </a:t>
            </a:r>
          </a:p>
          <a:p>
            <a:r>
              <a:rPr lang="en-US" dirty="0"/>
              <a:t>Solution: concatenate all the reviews of a given product together and feed them to the model.</a:t>
            </a:r>
          </a:p>
          <a:p>
            <a:r>
              <a:rPr lang="en-US" dirty="0"/>
              <a:t>The drawback: the context can become extremely long </a:t>
            </a:r>
            <a:r>
              <a:rPr lang="en-US" dirty="0">
                <a:sym typeface="Wingdings" panose="05000000000000000000" pitchFamily="2" charset="2"/>
              </a:rPr>
              <a:t> </a:t>
            </a:r>
            <a:r>
              <a:rPr lang="en-US" dirty="0"/>
              <a:t>unacceptable latency for our users’ queries.</a:t>
            </a:r>
          </a:p>
          <a:p>
            <a:endParaRPr lang="en-US" sz="1600" dirty="0"/>
          </a:p>
        </p:txBody>
      </p:sp>
      <p:sp>
        <p:nvSpPr>
          <p:cNvPr id="2" name="Title 1">
            <a:extLst>
              <a:ext uri="{FF2B5EF4-FFF2-40B4-BE49-F238E27FC236}">
                <a16:creationId xmlns:a16="http://schemas.microsoft.com/office/drawing/2014/main" id="{045F42FD-DD8E-0C73-0D95-659CCA2B4165}"/>
              </a:ext>
            </a:extLst>
          </p:cNvPr>
          <p:cNvSpPr>
            <a:spLocks noGrp="1"/>
          </p:cNvSpPr>
          <p:nvPr>
            <p:ph type="title"/>
          </p:nvPr>
        </p:nvSpPr>
        <p:spPr/>
        <p:txBody>
          <a:bodyPr/>
          <a:lstStyle/>
          <a:p>
            <a:r>
              <a:rPr lang="en-US" dirty="0"/>
              <a:t>In the last Video</a:t>
            </a:r>
          </a:p>
        </p:txBody>
      </p:sp>
      <p:sp>
        <p:nvSpPr>
          <p:cNvPr id="5" name="Rectangle: Rounded Corners 4">
            <a:extLst>
              <a:ext uri="{FF2B5EF4-FFF2-40B4-BE49-F238E27FC236}">
                <a16:creationId xmlns:a16="http://schemas.microsoft.com/office/drawing/2014/main" id="{7141F502-53AD-0BEE-E871-A2EDA9CAD273}"/>
              </a:ext>
            </a:extLst>
          </p:cNvPr>
          <p:cNvSpPr/>
          <p:nvPr/>
        </p:nvSpPr>
        <p:spPr>
          <a:xfrm>
            <a:off x="3042097" y="1490953"/>
            <a:ext cx="1194318" cy="317241"/>
          </a:xfrm>
          <a:prstGeom prst="roundRect">
            <a:avLst/>
          </a:prstGeom>
          <a:solidFill>
            <a:srgbClr val="FDE0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0C0"/>
                </a:solidFill>
              </a:rPr>
              <a:t>Question</a:t>
            </a:r>
          </a:p>
        </p:txBody>
      </p:sp>
      <p:sp>
        <p:nvSpPr>
          <p:cNvPr id="6" name="Rectangle: Rounded Corners 5">
            <a:extLst>
              <a:ext uri="{FF2B5EF4-FFF2-40B4-BE49-F238E27FC236}">
                <a16:creationId xmlns:a16="http://schemas.microsoft.com/office/drawing/2014/main" id="{488075DA-DFC8-6439-B942-58B3AB7C3E5F}"/>
              </a:ext>
            </a:extLst>
          </p:cNvPr>
          <p:cNvSpPr/>
          <p:nvPr/>
        </p:nvSpPr>
        <p:spPr>
          <a:xfrm>
            <a:off x="3042097" y="2201052"/>
            <a:ext cx="1194318" cy="317241"/>
          </a:xfrm>
          <a:prstGeom prst="roundRect">
            <a:avLst/>
          </a:prstGeom>
          <a:solidFill>
            <a:srgbClr val="FDE0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0C0"/>
                </a:solidFill>
              </a:rPr>
              <a:t>Context</a:t>
            </a:r>
          </a:p>
        </p:txBody>
      </p:sp>
      <p:sp>
        <p:nvSpPr>
          <p:cNvPr id="7" name="Rectangle: Rounded Corners 6">
            <a:extLst>
              <a:ext uri="{FF2B5EF4-FFF2-40B4-BE49-F238E27FC236}">
                <a16:creationId xmlns:a16="http://schemas.microsoft.com/office/drawing/2014/main" id="{207E2408-1F8B-1101-54CE-B15BC7B6F929}"/>
              </a:ext>
            </a:extLst>
          </p:cNvPr>
          <p:cNvSpPr/>
          <p:nvPr/>
        </p:nvSpPr>
        <p:spPr>
          <a:xfrm>
            <a:off x="4967821" y="1688843"/>
            <a:ext cx="1828800" cy="369332"/>
          </a:xfrm>
          <a:prstGeom prst="roundRect">
            <a:avLst/>
          </a:prstGeom>
          <a:solidFill>
            <a:srgbClr val="FFF5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QA Model</a:t>
            </a:r>
          </a:p>
        </p:txBody>
      </p:sp>
      <p:sp>
        <p:nvSpPr>
          <p:cNvPr id="8" name="Rectangle: Rounded Corners 7">
            <a:extLst>
              <a:ext uri="{FF2B5EF4-FFF2-40B4-BE49-F238E27FC236}">
                <a16:creationId xmlns:a16="http://schemas.microsoft.com/office/drawing/2014/main" id="{0ECC918B-3D25-DD5A-3C1F-4FAC442BB8B6}"/>
              </a:ext>
            </a:extLst>
          </p:cNvPr>
          <p:cNvSpPr/>
          <p:nvPr/>
        </p:nvSpPr>
        <p:spPr>
          <a:xfrm>
            <a:off x="7211171" y="1714888"/>
            <a:ext cx="1194318" cy="317241"/>
          </a:xfrm>
          <a:prstGeom prst="roundRect">
            <a:avLst/>
          </a:prstGeom>
          <a:solidFill>
            <a:srgbClr val="FDE0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70C0"/>
                </a:solidFill>
              </a:rPr>
              <a:t>Answer</a:t>
            </a:r>
          </a:p>
        </p:txBody>
      </p:sp>
      <p:cxnSp>
        <p:nvCxnSpPr>
          <p:cNvPr id="10" name="Straight Arrow Connector 9">
            <a:extLst>
              <a:ext uri="{FF2B5EF4-FFF2-40B4-BE49-F238E27FC236}">
                <a16:creationId xmlns:a16="http://schemas.microsoft.com/office/drawing/2014/main" id="{FC022CDC-8C5C-3E16-3D84-F52705EA6F67}"/>
              </a:ext>
            </a:extLst>
          </p:cNvPr>
          <p:cNvCxnSpPr>
            <a:cxnSpLocks/>
          </p:cNvCxnSpPr>
          <p:nvPr/>
        </p:nvCxnSpPr>
        <p:spPr>
          <a:xfrm>
            <a:off x="4236415" y="1640925"/>
            <a:ext cx="731406" cy="223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15CC5A-3E3A-128C-3BCC-5B5F703C4FC0}"/>
              </a:ext>
            </a:extLst>
          </p:cNvPr>
          <p:cNvCxnSpPr>
            <a:cxnSpLocks/>
            <a:stCxn id="6" idx="3"/>
          </p:cNvCxnSpPr>
          <p:nvPr/>
        </p:nvCxnSpPr>
        <p:spPr>
          <a:xfrm flipV="1">
            <a:off x="4236415" y="1921527"/>
            <a:ext cx="731406" cy="43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753727A-CA97-936F-4FCF-5997096A0ABF}"/>
              </a:ext>
            </a:extLst>
          </p:cNvPr>
          <p:cNvCxnSpPr>
            <a:cxnSpLocks/>
          </p:cNvCxnSpPr>
          <p:nvPr/>
        </p:nvCxnSpPr>
        <p:spPr>
          <a:xfrm>
            <a:off x="6815483" y="1858970"/>
            <a:ext cx="3956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24BF1EC-BFF9-A187-DB3F-FC8BFF6C23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2634" y="2979059"/>
            <a:ext cx="4871344" cy="2225928"/>
          </a:xfrm>
          <a:prstGeom prst="rect">
            <a:avLst/>
          </a:prstGeom>
        </p:spPr>
      </p:pic>
      <p:sp>
        <p:nvSpPr>
          <p:cNvPr id="29" name="TextBox 28">
            <a:extLst>
              <a:ext uri="{FF2B5EF4-FFF2-40B4-BE49-F238E27FC236}">
                <a16:creationId xmlns:a16="http://schemas.microsoft.com/office/drawing/2014/main" id="{B2B24B65-E97A-CCA9-EC44-A0689B749279}"/>
              </a:ext>
            </a:extLst>
          </p:cNvPr>
          <p:cNvSpPr txBox="1"/>
          <p:nvPr/>
        </p:nvSpPr>
        <p:spPr>
          <a:xfrm>
            <a:off x="2668555" y="1056307"/>
            <a:ext cx="6097554" cy="369332"/>
          </a:xfrm>
          <a:prstGeom prst="rect">
            <a:avLst/>
          </a:prstGeom>
          <a:noFill/>
        </p:spPr>
        <p:txBody>
          <a:bodyPr wrap="square">
            <a:spAutoFit/>
          </a:bodyPr>
          <a:lstStyle/>
          <a:p>
            <a:pPr algn="ctr"/>
            <a:r>
              <a:rPr lang="en-US" sz="1800" dirty="0">
                <a:solidFill>
                  <a:srgbClr val="000000"/>
                </a:solidFill>
                <a:latin typeface="MinionPro-Regular"/>
                <a:ea typeface="Calibri" panose="020F0502020204030204" pitchFamily="34" charset="0"/>
                <a:cs typeface="Arial" panose="020B0604020202020204" pitchFamily="34" charset="0"/>
              </a:rPr>
              <a:t>S</a:t>
            </a:r>
            <a:r>
              <a:rPr lang="en-US" sz="1800" dirty="0">
                <a:solidFill>
                  <a:srgbClr val="000000"/>
                </a:solidFill>
                <a:effectLst/>
                <a:latin typeface="MinionPro-Regular"/>
                <a:ea typeface="Calibri" panose="020F0502020204030204" pitchFamily="34" charset="0"/>
                <a:cs typeface="Arial" panose="020B0604020202020204" pitchFamily="34" charset="0"/>
              </a:rPr>
              <a:t>imple </a:t>
            </a:r>
            <a:r>
              <a:rPr lang="en-US" sz="1800" dirty="0">
                <a:solidFill>
                  <a:srgbClr val="000000"/>
                </a:solidFill>
                <a:latin typeface="MinionPro-Regular"/>
                <a:ea typeface="Calibri" panose="020F0502020204030204" pitchFamily="34" charset="0"/>
                <a:cs typeface="Arial" panose="020B0604020202020204" pitchFamily="34" charset="0"/>
              </a:rPr>
              <a:t>A</a:t>
            </a:r>
            <a:r>
              <a:rPr lang="en-US" sz="1800" dirty="0">
                <a:solidFill>
                  <a:srgbClr val="000000"/>
                </a:solidFill>
                <a:effectLst/>
                <a:latin typeface="MinionPro-Regular"/>
                <a:ea typeface="Calibri" panose="020F0502020204030204" pitchFamily="34" charset="0"/>
                <a:cs typeface="Arial" panose="020B0604020202020204" pitchFamily="34" charset="0"/>
              </a:rPr>
              <a:t>nswer </a:t>
            </a:r>
            <a:r>
              <a:rPr lang="en-US" sz="1800" dirty="0">
                <a:solidFill>
                  <a:srgbClr val="000000"/>
                </a:solidFill>
                <a:latin typeface="MinionPro-Regular"/>
                <a:ea typeface="Calibri" panose="020F0502020204030204" pitchFamily="34" charset="0"/>
                <a:cs typeface="Arial" panose="020B0604020202020204" pitchFamily="34" charset="0"/>
              </a:rPr>
              <a:t>Ex</a:t>
            </a:r>
            <a:r>
              <a:rPr lang="en-US" sz="1800" dirty="0">
                <a:solidFill>
                  <a:srgbClr val="000000"/>
                </a:solidFill>
                <a:effectLst/>
                <a:latin typeface="MinionPro-Regular"/>
                <a:ea typeface="Calibri" panose="020F0502020204030204" pitchFamily="34" charset="0"/>
                <a:cs typeface="Arial" panose="020B0604020202020204" pitchFamily="34" charset="0"/>
              </a:rPr>
              <a:t>traction </a:t>
            </a:r>
            <a:endParaRPr lang="en-US" sz="1800" dirty="0">
              <a:solidFill>
                <a:schemeClr val="tx1"/>
              </a:solidFill>
            </a:endParaRPr>
          </a:p>
        </p:txBody>
      </p:sp>
      <p:sp>
        <p:nvSpPr>
          <p:cNvPr id="41" name="TextBox 40">
            <a:extLst>
              <a:ext uri="{FF2B5EF4-FFF2-40B4-BE49-F238E27FC236}">
                <a16:creationId xmlns:a16="http://schemas.microsoft.com/office/drawing/2014/main" id="{AB0A914D-385F-8A1A-8884-0B73B0F2D97F}"/>
              </a:ext>
            </a:extLst>
          </p:cNvPr>
          <p:cNvSpPr txBox="1"/>
          <p:nvPr/>
        </p:nvSpPr>
        <p:spPr>
          <a:xfrm>
            <a:off x="2759529" y="2574165"/>
            <a:ext cx="6097554" cy="369332"/>
          </a:xfrm>
          <a:prstGeom prst="rect">
            <a:avLst/>
          </a:prstGeom>
          <a:noFill/>
        </p:spPr>
        <p:txBody>
          <a:bodyPr wrap="square">
            <a:spAutoFit/>
          </a:bodyPr>
          <a:lstStyle/>
          <a:p>
            <a:pPr algn="ctr"/>
            <a:r>
              <a:rPr lang="en-US" dirty="0">
                <a:solidFill>
                  <a:schemeClr val="tx1"/>
                </a:solidFill>
              </a:rPr>
              <a:t>Reality QA System </a:t>
            </a:r>
          </a:p>
        </p:txBody>
      </p:sp>
    </p:spTree>
    <p:custDataLst>
      <p:tags r:id="rId1"/>
    </p:custDataLst>
    <p:extLst>
      <p:ext uri="{BB962C8B-B14F-4D97-AF65-F5344CB8AC3E}">
        <p14:creationId xmlns:p14="http://schemas.microsoft.com/office/powerpoint/2010/main" val="1862351235"/>
      </p:ext>
    </p:extLst>
  </p:cSld>
  <p:clrMapOvr>
    <a:masterClrMapping/>
  </p:clrMapOvr>
  <mc:AlternateContent xmlns:mc="http://schemas.openxmlformats.org/markup-compatibility/2006" xmlns:p14="http://schemas.microsoft.com/office/powerpoint/2010/main">
    <mc:Choice Requires="p14">
      <p:transition spd="slow" p14:dur="2000" advTm="296"/>
    </mc:Choice>
    <mc:Fallback xmlns="">
      <p:transition spd="slow" advTm="2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8"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barn(inVertical)">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arn(inVertical)">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7">
                                            <p:txEl>
                                              <p:pRg st="12" end="12"/>
                                            </p:txEl>
                                          </p:spTgt>
                                        </p:tgtEl>
                                        <p:attrNameLst>
                                          <p:attrName>style.visibility</p:attrName>
                                        </p:attrNameLst>
                                      </p:cBhvr>
                                      <p:to>
                                        <p:strVal val="visible"/>
                                      </p:to>
                                    </p:set>
                                    <p:animEffect transition="in" filter="fade">
                                      <p:cBhvr>
                                        <p:cTn id="49" dur="1000"/>
                                        <p:tgtEl>
                                          <p:spTgt spid="27">
                                            <p:txEl>
                                              <p:pRg st="12" end="12"/>
                                            </p:txEl>
                                          </p:spTgt>
                                        </p:tgtEl>
                                      </p:cBhvr>
                                    </p:animEffect>
                                    <p:anim calcmode="lin" valueType="num">
                                      <p:cBhvr>
                                        <p:cTn id="50" dur="1000" fill="hold"/>
                                        <p:tgtEl>
                                          <p:spTgt spid="2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2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7">
                                            <p:txEl>
                                              <p:pRg st="13" end="13"/>
                                            </p:txEl>
                                          </p:spTgt>
                                        </p:tgtEl>
                                        <p:attrNameLst>
                                          <p:attrName>style.visibility</p:attrName>
                                        </p:attrNameLst>
                                      </p:cBhvr>
                                      <p:to>
                                        <p:strVal val="visible"/>
                                      </p:to>
                                    </p:set>
                                    <p:animEffect transition="in" filter="fade">
                                      <p:cBhvr>
                                        <p:cTn id="56" dur="1000"/>
                                        <p:tgtEl>
                                          <p:spTgt spid="27">
                                            <p:txEl>
                                              <p:pRg st="13" end="13"/>
                                            </p:txEl>
                                          </p:spTgt>
                                        </p:tgtEl>
                                      </p:cBhvr>
                                    </p:animEffect>
                                    <p:anim calcmode="lin" valueType="num">
                                      <p:cBhvr>
                                        <p:cTn id="57" dur="1000" fill="hold"/>
                                        <p:tgtEl>
                                          <p:spTgt spid="27">
                                            <p:txEl>
                                              <p:pRg st="13" end="13"/>
                                            </p:txEl>
                                          </p:spTgt>
                                        </p:tgtEl>
                                        <p:attrNameLst>
                                          <p:attrName>ppt_x</p:attrName>
                                        </p:attrNameLst>
                                      </p:cBhvr>
                                      <p:tavLst>
                                        <p:tav tm="0">
                                          <p:val>
                                            <p:strVal val="#ppt_x"/>
                                          </p:val>
                                        </p:tav>
                                        <p:tav tm="100000">
                                          <p:val>
                                            <p:strVal val="#ppt_x"/>
                                          </p:val>
                                        </p:tav>
                                      </p:tavLst>
                                    </p:anim>
                                    <p:anim calcmode="lin" valueType="num">
                                      <p:cBhvr>
                                        <p:cTn id="58" dur="1000" fill="hold"/>
                                        <p:tgtEl>
                                          <p:spTgt spid="2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
                                            <p:txEl>
                                              <p:pRg st="14" end="14"/>
                                            </p:txEl>
                                          </p:spTgt>
                                        </p:tgtEl>
                                        <p:attrNameLst>
                                          <p:attrName>style.visibility</p:attrName>
                                        </p:attrNameLst>
                                      </p:cBhvr>
                                      <p:to>
                                        <p:strVal val="visible"/>
                                      </p:to>
                                    </p:set>
                                    <p:animEffect transition="in" filter="fade">
                                      <p:cBhvr>
                                        <p:cTn id="63" dur="1000"/>
                                        <p:tgtEl>
                                          <p:spTgt spid="27">
                                            <p:txEl>
                                              <p:pRg st="14" end="14"/>
                                            </p:txEl>
                                          </p:spTgt>
                                        </p:tgtEl>
                                      </p:cBhvr>
                                    </p:animEffect>
                                    <p:anim calcmode="lin" valueType="num">
                                      <p:cBhvr>
                                        <p:cTn id="64" dur="1000" fill="hold"/>
                                        <p:tgtEl>
                                          <p:spTgt spid="27">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2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5" grpId="0" animBg="1"/>
      <p:bldP spid="6" grpId="0" animBg="1"/>
      <p:bldP spid="7" grpId="0" animBg="1"/>
      <p:bldP spid="8" grpId="0" animBg="1"/>
      <p:bldP spid="29"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8604-2683-9074-EE7E-F7B8BBD7F7B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7F3DDD83-0324-011F-D709-B06C3E156EC0}"/>
              </a:ext>
            </a:extLst>
          </p:cNvPr>
          <p:cNvSpPr>
            <a:spLocks noGrp="1"/>
          </p:cNvSpPr>
          <p:nvPr>
            <p:ph sz="quarter" idx="10"/>
          </p:nvPr>
        </p:nvSpPr>
        <p:spPr/>
        <p:txBody>
          <a:bodyPr/>
          <a:lstStyle/>
          <a:p>
            <a:r>
              <a:rPr lang="en-US" dirty="0"/>
              <a:t>Haystack Pipeline: provides an abstraction that allows us to combine retrievers, readers, and other components as a graph.</a:t>
            </a:r>
          </a:p>
        </p:txBody>
      </p:sp>
      <p:pic>
        <p:nvPicPr>
          <p:cNvPr id="4" name="Picture 3">
            <a:extLst>
              <a:ext uri="{FF2B5EF4-FFF2-40B4-BE49-F238E27FC236}">
                <a16:creationId xmlns:a16="http://schemas.microsoft.com/office/drawing/2014/main" id="{66953827-499A-AE69-47B8-558520D3F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30" y="2176904"/>
            <a:ext cx="4612982" cy="1030688"/>
          </a:xfrm>
          <a:prstGeom prst="rect">
            <a:avLst/>
          </a:prstGeom>
        </p:spPr>
      </p:pic>
      <p:pic>
        <p:nvPicPr>
          <p:cNvPr id="5" name="Picture 4">
            <a:extLst>
              <a:ext uri="{FF2B5EF4-FFF2-40B4-BE49-F238E27FC236}">
                <a16:creationId xmlns:a16="http://schemas.microsoft.com/office/drawing/2014/main" id="{A0BD5BFB-E13D-713F-C7F3-6CDFB3DBE949}"/>
              </a:ext>
            </a:extLst>
          </p:cNvPr>
          <p:cNvPicPr>
            <a:picLocks noChangeAspect="1"/>
          </p:cNvPicPr>
          <p:nvPr/>
        </p:nvPicPr>
        <p:blipFill rotWithShape="1">
          <a:blip r:embed="rId4">
            <a:extLst>
              <a:ext uri="{28A0092B-C50C-407E-A947-70E740481C1C}">
                <a14:useLocalDpi xmlns:a14="http://schemas.microsoft.com/office/drawing/2010/main" val="0"/>
              </a:ext>
            </a:extLst>
          </a:blip>
          <a:srcRect b="57170"/>
          <a:stretch/>
        </p:blipFill>
        <p:spPr>
          <a:xfrm>
            <a:off x="2261055" y="3154533"/>
            <a:ext cx="7161241" cy="1576493"/>
          </a:xfrm>
          <a:prstGeom prst="rect">
            <a:avLst/>
          </a:prstGeom>
        </p:spPr>
      </p:pic>
      <p:pic>
        <p:nvPicPr>
          <p:cNvPr id="6" name="Picture 5">
            <a:extLst>
              <a:ext uri="{FF2B5EF4-FFF2-40B4-BE49-F238E27FC236}">
                <a16:creationId xmlns:a16="http://schemas.microsoft.com/office/drawing/2014/main" id="{4B65CAD2-1582-14DB-14F2-5E3C134E4500}"/>
              </a:ext>
            </a:extLst>
          </p:cNvPr>
          <p:cNvPicPr>
            <a:picLocks noChangeAspect="1"/>
          </p:cNvPicPr>
          <p:nvPr/>
        </p:nvPicPr>
        <p:blipFill rotWithShape="1">
          <a:blip r:embed="rId4">
            <a:extLst>
              <a:ext uri="{28A0092B-C50C-407E-A947-70E740481C1C}">
                <a14:useLocalDpi xmlns:a14="http://schemas.microsoft.com/office/drawing/2010/main" val="0"/>
              </a:ext>
            </a:extLst>
          </a:blip>
          <a:srcRect t="42830"/>
          <a:stretch/>
        </p:blipFill>
        <p:spPr>
          <a:xfrm>
            <a:off x="2261055" y="4731026"/>
            <a:ext cx="7161241" cy="2104300"/>
          </a:xfrm>
          <a:prstGeom prst="rect">
            <a:avLst/>
          </a:prstGeom>
        </p:spPr>
      </p:pic>
      <p:sp>
        <p:nvSpPr>
          <p:cNvPr id="7" name="Rectangle 6">
            <a:extLst>
              <a:ext uri="{FF2B5EF4-FFF2-40B4-BE49-F238E27FC236}">
                <a16:creationId xmlns:a16="http://schemas.microsoft.com/office/drawing/2014/main" id="{78D003DA-7D6F-D0A8-FBBD-4576CBDD6F1B}"/>
              </a:ext>
            </a:extLst>
          </p:cNvPr>
          <p:cNvSpPr/>
          <p:nvPr/>
        </p:nvSpPr>
        <p:spPr>
          <a:xfrm>
            <a:off x="2769704" y="3564295"/>
            <a:ext cx="561325" cy="167951"/>
          </a:xfrm>
          <a:prstGeom prst="rect">
            <a:avLst/>
          </a:prstGeom>
          <a:solidFill>
            <a:schemeClr val="accent4">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8" name="Rectangle 7">
            <a:extLst>
              <a:ext uri="{FF2B5EF4-FFF2-40B4-BE49-F238E27FC236}">
                <a16:creationId xmlns:a16="http://schemas.microsoft.com/office/drawing/2014/main" id="{B14BA6D9-BC4D-7589-1687-E2091D6C2A3C}"/>
              </a:ext>
            </a:extLst>
          </p:cNvPr>
          <p:cNvSpPr/>
          <p:nvPr/>
        </p:nvSpPr>
        <p:spPr>
          <a:xfrm>
            <a:off x="3331029" y="3564295"/>
            <a:ext cx="718457" cy="167951"/>
          </a:xfrm>
          <a:prstGeom prst="rect">
            <a:avLst/>
          </a:prstGeom>
          <a:solidFill>
            <a:schemeClr val="accent6">
              <a:lumMod val="75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9" name="Rectangle 8">
            <a:extLst>
              <a:ext uri="{FF2B5EF4-FFF2-40B4-BE49-F238E27FC236}">
                <a16:creationId xmlns:a16="http://schemas.microsoft.com/office/drawing/2014/main" id="{82012F71-34FB-283F-0D97-557D950563CA}"/>
              </a:ext>
            </a:extLst>
          </p:cNvPr>
          <p:cNvSpPr/>
          <p:nvPr/>
        </p:nvSpPr>
        <p:spPr>
          <a:xfrm>
            <a:off x="3331029" y="3693874"/>
            <a:ext cx="3582955" cy="157567"/>
          </a:xfrm>
          <a:prstGeom prst="rect">
            <a:avLst/>
          </a:prstGeom>
          <a:solidFill>
            <a:srgbClr val="7030A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Tree>
    <p:custDataLst>
      <p:tags r:id="rId1"/>
    </p:custDataLst>
    <p:extLst>
      <p:ext uri="{BB962C8B-B14F-4D97-AF65-F5344CB8AC3E}">
        <p14:creationId xmlns:p14="http://schemas.microsoft.com/office/powerpoint/2010/main" val="2142214792"/>
      </p:ext>
    </p:extLst>
  </p:cSld>
  <p:clrMapOvr>
    <a:masterClrMapping/>
  </p:clrMapOvr>
  <mc:AlternateContent xmlns:mc="http://schemas.openxmlformats.org/markup-compatibility/2006" xmlns:p14="http://schemas.microsoft.com/office/powerpoint/2010/main">
    <mc:Choice Requires="p14">
      <p:transition spd="slow" p14:dur="2000" advTm="52527"/>
    </mc:Choice>
    <mc:Fallback xmlns="">
      <p:transition spd="slow" advTm="525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61A4-D615-57B9-7188-F17CFB957E78}"/>
              </a:ext>
            </a:extLst>
          </p:cNvPr>
          <p:cNvSpPr>
            <a:spLocks noGrp="1"/>
          </p:cNvSpPr>
          <p:nvPr>
            <p:ph type="title"/>
          </p:nvPr>
        </p:nvSpPr>
        <p:spPr/>
        <p:txBody>
          <a:bodyPr/>
          <a:lstStyle/>
          <a:p>
            <a:r>
              <a:rPr lang="fr-FR" dirty="0"/>
              <a:t>Dense Passage </a:t>
            </a:r>
            <a:r>
              <a:rPr lang="en-US" dirty="0"/>
              <a:t>Retrieval</a:t>
            </a:r>
            <a:r>
              <a:rPr lang="fr-FR" dirty="0"/>
              <a:t> (DPR)</a:t>
            </a:r>
            <a:endParaRPr lang="en-US" dirty="0"/>
          </a:p>
        </p:txBody>
      </p:sp>
      <p:sp>
        <p:nvSpPr>
          <p:cNvPr id="3" name="Content Placeholder 2">
            <a:extLst>
              <a:ext uri="{FF2B5EF4-FFF2-40B4-BE49-F238E27FC236}">
                <a16:creationId xmlns:a16="http://schemas.microsoft.com/office/drawing/2014/main" id="{308FD97C-3C9B-0EEE-8688-55D585A0F22C}"/>
              </a:ext>
            </a:extLst>
          </p:cNvPr>
          <p:cNvSpPr>
            <a:spLocks noGrp="1"/>
          </p:cNvSpPr>
          <p:nvPr>
            <p:ph sz="quarter" idx="10"/>
          </p:nvPr>
        </p:nvSpPr>
        <p:spPr/>
        <p:txBody>
          <a:bodyPr/>
          <a:lstStyle/>
          <a:p>
            <a:r>
              <a:rPr lang="en-US" dirty="0"/>
              <a:t> Limitation of sparse retrievers like BM25</a:t>
            </a:r>
          </a:p>
          <a:p>
            <a:pPr lvl="1"/>
            <a:r>
              <a:rPr lang="en-US" dirty="0"/>
              <a:t>Can fail to capture the relevant documents </a:t>
            </a:r>
            <a:r>
              <a:rPr lang="en-US" dirty="0">
                <a:sym typeface="Wingdings" panose="05000000000000000000" pitchFamily="2" charset="2"/>
              </a:rPr>
              <a:t> </a:t>
            </a:r>
            <a:r>
              <a:rPr lang="en-US" dirty="0"/>
              <a:t>if the user query contains terms that don’t match exactly those of the review. </a:t>
            </a:r>
          </a:p>
          <a:p>
            <a:r>
              <a:rPr lang="en-US" dirty="0"/>
              <a:t>Dense embeddings </a:t>
            </a:r>
            <a:r>
              <a:rPr lang="en-US" dirty="0">
                <a:sym typeface="Wingdings" panose="05000000000000000000" pitchFamily="2" charset="2"/>
              </a:rPr>
              <a:t> </a:t>
            </a:r>
            <a:r>
              <a:rPr lang="en-US" dirty="0"/>
              <a:t>Dense Passage Retrieval (DPR):</a:t>
            </a:r>
          </a:p>
          <a:p>
            <a:pPr lvl="1"/>
            <a:r>
              <a:rPr lang="en-US" dirty="0"/>
              <a:t>The main idea behind DPR is to use two BERT models as encoders for the question and the passage. </a:t>
            </a:r>
          </a:p>
          <a:p>
            <a:pPr lvl="1"/>
            <a:r>
              <a:rPr lang="en-US" dirty="0"/>
              <a:t>These encoders map the input text into a d-dimensional vector representation of the Classification token. </a:t>
            </a:r>
          </a:p>
          <a:p>
            <a:endParaRPr lang="en-US" dirty="0"/>
          </a:p>
        </p:txBody>
      </p:sp>
      <p:pic>
        <p:nvPicPr>
          <p:cNvPr id="4" name="Picture 3" descr="Diagram&#10;&#10;Description automatically generated">
            <a:extLst>
              <a:ext uri="{FF2B5EF4-FFF2-40B4-BE49-F238E27FC236}">
                <a16:creationId xmlns:a16="http://schemas.microsoft.com/office/drawing/2014/main" id="{FB2C0D02-D11B-69B8-CDCB-9387C3B9C771}"/>
              </a:ext>
            </a:extLst>
          </p:cNvPr>
          <p:cNvPicPr>
            <a:picLocks noChangeAspect="1"/>
          </p:cNvPicPr>
          <p:nvPr/>
        </p:nvPicPr>
        <p:blipFill rotWithShape="1">
          <a:blip r:embed="rId3">
            <a:extLst>
              <a:ext uri="{28A0092B-C50C-407E-A947-70E740481C1C}">
                <a14:useLocalDpi xmlns:a14="http://schemas.microsoft.com/office/drawing/2010/main" val="0"/>
              </a:ext>
            </a:extLst>
          </a:blip>
          <a:srcRect t="60194"/>
          <a:stretch/>
        </p:blipFill>
        <p:spPr>
          <a:xfrm>
            <a:off x="7432725" y="5525588"/>
            <a:ext cx="3707296" cy="1332411"/>
          </a:xfrm>
          <a:prstGeom prst="rect">
            <a:avLst/>
          </a:prstGeom>
        </p:spPr>
      </p:pic>
      <p:pic>
        <p:nvPicPr>
          <p:cNvPr id="9" name="Picture 8" descr="Diagram&#10;&#10;Description automatically generated">
            <a:extLst>
              <a:ext uri="{FF2B5EF4-FFF2-40B4-BE49-F238E27FC236}">
                <a16:creationId xmlns:a16="http://schemas.microsoft.com/office/drawing/2014/main" id="{E824078F-F41C-58C0-2C0A-1CDB29DA2A43}"/>
              </a:ext>
            </a:extLst>
          </p:cNvPr>
          <p:cNvPicPr>
            <a:picLocks noChangeAspect="1"/>
          </p:cNvPicPr>
          <p:nvPr/>
        </p:nvPicPr>
        <p:blipFill rotWithShape="1">
          <a:blip r:embed="rId3">
            <a:extLst>
              <a:ext uri="{28A0092B-C50C-407E-A947-70E740481C1C}">
                <a14:useLocalDpi xmlns:a14="http://schemas.microsoft.com/office/drawing/2010/main" val="0"/>
              </a:ext>
            </a:extLst>
          </a:blip>
          <a:srcRect b="39806"/>
          <a:stretch/>
        </p:blipFill>
        <p:spPr>
          <a:xfrm>
            <a:off x="7432725" y="3510730"/>
            <a:ext cx="3707296" cy="2014858"/>
          </a:xfrm>
          <a:prstGeom prst="rect">
            <a:avLst/>
          </a:prstGeom>
        </p:spPr>
      </p:pic>
    </p:spTree>
    <p:custDataLst>
      <p:tags r:id="rId1"/>
    </p:custDataLst>
    <p:extLst>
      <p:ext uri="{BB962C8B-B14F-4D97-AF65-F5344CB8AC3E}">
        <p14:creationId xmlns:p14="http://schemas.microsoft.com/office/powerpoint/2010/main" val="898667638"/>
      </p:ext>
    </p:extLst>
  </p:cSld>
  <p:clrMapOvr>
    <a:masterClrMapping/>
  </p:clrMapOvr>
  <mc:AlternateContent xmlns:mc="http://schemas.openxmlformats.org/markup-compatibility/2006" xmlns:p14="http://schemas.microsoft.com/office/powerpoint/2010/main">
    <mc:Choice Requires="p14">
      <p:transition spd="slow" p14:dur="2000" advTm="38293"/>
    </mc:Choice>
    <mc:Fallback xmlns="">
      <p:transition spd="slow" advTm="382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down)">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2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566F-6446-FD87-D5B6-D59A86F20F07}"/>
              </a:ext>
            </a:extLst>
          </p:cNvPr>
          <p:cNvSpPr>
            <a:spLocks noGrp="1"/>
          </p:cNvSpPr>
          <p:nvPr>
            <p:ph type="title"/>
          </p:nvPr>
        </p:nvSpPr>
        <p:spPr/>
        <p:txBody>
          <a:bodyPr/>
          <a:lstStyle/>
          <a:p>
            <a:r>
              <a:rPr lang="fr-FR" dirty="0"/>
              <a:t>Dense Passage </a:t>
            </a:r>
            <a:r>
              <a:rPr lang="en-US" dirty="0"/>
              <a:t>Retrieval</a:t>
            </a:r>
            <a:r>
              <a:rPr lang="fr-FR" dirty="0"/>
              <a:t> (DPR)</a:t>
            </a:r>
            <a:endParaRPr lang="en-US" dirty="0"/>
          </a:p>
        </p:txBody>
      </p:sp>
      <p:sp>
        <p:nvSpPr>
          <p:cNvPr id="3" name="Content Placeholder 2">
            <a:extLst>
              <a:ext uri="{FF2B5EF4-FFF2-40B4-BE49-F238E27FC236}">
                <a16:creationId xmlns:a16="http://schemas.microsoft.com/office/drawing/2014/main" id="{361E24C8-F7DB-B57F-3A6C-FAB0203F0D96}"/>
              </a:ext>
            </a:extLst>
          </p:cNvPr>
          <p:cNvSpPr>
            <a:spLocks noGrp="1"/>
          </p:cNvSpPr>
          <p:nvPr>
            <p:ph sz="quarter" idx="10"/>
          </p:nvPr>
        </p:nvSpPr>
        <p:spPr/>
        <p:txBody>
          <a:bodyPr>
            <a:normAutofit/>
          </a:bodyPr>
          <a:lstStyle/>
          <a:p>
            <a:endParaRPr lang="en-US" dirty="0"/>
          </a:p>
          <a:p>
            <a:endParaRPr lang="en-US" dirty="0"/>
          </a:p>
          <a:p>
            <a:endParaRPr lang="en-US" dirty="0"/>
          </a:p>
          <a:p>
            <a:pPr marL="0" indent="0">
              <a:buNone/>
            </a:pPr>
            <a:endParaRPr lang="en-US" dirty="0"/>
          </a:p>
          <a:p>
            <a:r>
              <a:rPr lang="en-US" dirty="0"/>
              <a:t>These encoders are trained by giving them questions:</a:t>
            </a:r>
          </a:p>
          <a:p>
            <a:pPr lvl="1"/>
            <a:r>
              <a:rPr lang="en-US" dirty="0"/>
              <a:t>Relevant (positive) passages </a:t>
            </a:r>
          </a:p>
          <a:p>
            <a:pPr lvl="1"/>
            <a:r>
              <a:rPr lang="en-US" dirty="0"/>
              <a:t>Irrelevant (negative) passages</a:t>
            </a:r>
          </a:p>
          <a:p>
            <a:pPr lvl="1"/>
            <a:r>
              <a:rPr lang="en-US" dirty="0"/>
              <a:t>The goal is to learn that relevant question-passage pairs have a higher similarity.</a:t>
            </a:r>
          </a:p>
          <a:p>
            <a:pPr>
              <a:lnSpc>
                <a:spcPct val="120000"/>
              </a:lnSpc>
            </a:pPr>
            <a:r>
              <a:rPr lang="en-US" dirty="0"/>
              <a:t>set </a:t>
            </a:r>
            <a:r>
              <a:rPr lang="en-US" dirty="0" err="1">
                <a:solidFill>
                  <a:srgbClr val="C00000"/>
                </a:solidFill>
              </a:rPr>
              <a:t>embed_title</a:t>
            </a:r>
            <a:r>
              <a:rPr lang="en-US" dirty="0">
                <a:solidFill>
                  <a:srgbClr val="C00000"/>
                </a:solidFill>
              </a:rPr>
              <a:t>=False </a:t>
            </a:r>
            <a:r>
              <a:rPr lang="en-US" dirty="0"/>
              <a:t>concatenating the document’s title like </a:t>
            </a:r>
            <a:r>
              <a:rPr lang="en-US" dirty="0" err="1">
                <a:solidFill>
                  <a:srgbClr val="00B050"/>
                </a:solidFill>
              </a:rPr>
              <a:t>item_id</a:t>
            </a:r>
            <a:r>
              <a:rPr lang="en-US" dirty="0"/>
              <a:t>  doesn’t provide any additional information because we filter per product.</a:t>
            </a:r>
          </a:p>
          <a:p>
            <a:r>
              <a:rPr lang="en-US" dirty="0"/>
              <a:t>Initialized the dense retriever:</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C220BBC4-7BDD-7FF0-9EFE-D0FB60015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653" y="1065711"/>
            <a:ext cx="9867816" cy="1597401"/>
          </a:xfrm>
          <a:prstGeom prst="rect">
            <a:avLst/>
          </a:prstGeom>
        </p:spPr>
      </p:pic>
      <p:sp>
        <p:nvSpPr>
          <p:cNvPr id="5" name="Rectangle 4">
            <a:extLst>
              <a:ext uri="{FF2B5EF4-FFF2-40B4-BE49-F238E27FC236}">
                <a16:creationId xmlns:a16="http://schemas.microsoft.com/office/drawing/2014/main" id="{8FDA8CB2-01F2-9E03-2063-94BBD1D6B5C5}"/>
              </a:ext>
            </a:extLst>
          </p:cNvPr>
          <p:cNvSpPr/>
          <p:nvPr/>
        </p:nvSpPr>
        <p:spPr>
          <a:xfrm>
            <a:off x="4217437" y="1810139"/>
            <a:ext cx="6223518" cy="382555"/>
          </a:xfrm>
          <a:prstGeom prst="rect">
            <a:avLst/>
          </a:prstGeom>
          <a:solidFill>
            <a:srgbClr val="7030A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6" name="Rectangle 5">
            <a:extLst>
              <a:ext uri="{FF2B5EF4-FFF2-40B4-BE49-F238E27FC236}">
                <a16:creationId xmlns:a16="http://schemas.microsoft.com/office/drawing/2014/main" id="{08BAD345-59AC-15A6-DD2A-36B2D5E84611}"/>
              </a:ext>
            </a:extLst>
          </p:cNvPr>
          <p:cNvSpPr/>
          <p:nvPr/>
        </p:nvSpPr>
        <p:spPr>
          <a:xfrm>
            <a:off x="4217437" y="2192695"/>
            <a:ext cx="1567543" cy="198580"/>
          </a:xfrm>
          <a:prstGeom prst="rect">
            <a:avLst/>
          </a:prstGeom>
          <a:solidFill>
            <a:srgbClr val="FF0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pic>
        <p:nvPicPr>
          <p:cNvPr id="7" name="Picture 6">
            <a:extLst>
              <a:ext uri="{FF2B5EF4-FFF2-40B4-BE49-F238E27FC236}">
                <a16:creationId xmlns:a16="http://schemas.microsoft.com/office/drawing/2014/main" id="{4196465D-8225-1A48-9276-A5CE59AB5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3172" y="5373781"/>
            <a:ext cx="5290347" cy="674491"/>
          </a:xfrm>
          <a:prstGeom prst="rect">
            <a:avLst/>
          </a:prstGeom>
        </p:spPr>
      </p:pic>
      <p:sp>
        <p:nvSpPr>
          <p:cNvPr id="11" name="Arrow: Right 10">
            <a:extLst>
              <a:ext uri="{FF2B5EF4-FFF2-40B4-BE49-F238E27FC236}">
                <a16:creationId xmlns:a16="http://schemas.microsoft.com/office/drawing/2014/main" id="{F220889E-E00D-F986-7095-6AE0F7D9341D}"/>
              </a:ext>
            </a:extLst>
          </p:cNvPr>
          <p:cNvSpPr/>
          <p:nvPr/>
        </p:nvSpPr>
        <p:spPr>
          <a:xfrm>
            <a:off x="554357" y="1681117"/>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67774172"/>
      </p:ext>
    </p:extLst>
  </p:cSld>
  <p:clrMapOvr>
    <a:masterClrMapping/>
  </p:clrMapOvr>
  <mc:AlternateContent xmlns:mc="http://schemas.openxmlformats.org/markup-compatibility/2006" xmlns:p14="http://schemas.microsoft.com/office/powerpoint/2010/main">
    <mc:Choice Requires="p14">
      <p:transition spd="slow" p14:dur="2000" advTm="48134"/>
    </mc:Choice>
    <mc:Fallback xmlns="">
      <p:transition spd="slow" advTm="481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22" presetClass="entr" presetSubtype="8"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2" presetID="16" presetClass="entr" presetSubtype="21"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barn(inVertical)">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42AC-96C1-FC34-00A8-4A3E7FAE2406}"/>
              </a:ext>
            </a:extLst>
          </p:cNvPr>
          <p:cNvSpPr>
            <a:spLocks noGrp="1"/>
          </p:cNvSpPr>
          <p:nvPr>
            <p:ph type="title"/>
          </p:nvPr>
        </p:nvSpPr>
        <p:spPr/>
        <p:txBody>
          <a:bodyPr/>
          <a:lstStyle/>
          <a:p>
            <a:r>
              <a:rPr lang="fr-FR" dirty="0"/>
              <a:t>Dense Passage </a:t>
            </a:r>
            <a:r>
              <a:rPr lang="en-US" dirty="0"/>
              <a:t>Retrieval</a:t>
            </a:r>
            <a:r>
              <a:rPr lang="fr-FR" dirty="0"/>
              <a:t> (DPR)</a:t>
            </a:r>
            <a:endParaRPr lang="en-US" dirty="0"/>
          </a:p>
        </p:txBody>
      </p:sp>
      <p:sp>
        <p:nvSpPr>
          <p:cNvPr id="3" name="Content Placeholder 2">
            <a:extLst>
              <a:ext uri="{FF2B5EF4-FFF2-40B4-BE49-F238E27FC236}">
                <a16:creationId xmlns:a16="http://schemas.microsoft.com/office/drawing/2014/main" id="{BC881EF7-CC12-77F3-64E4-94BF95BFD2BE}"/>
              </a:ext>
            </a:extLst>
          </p:cNvPr>
          <p:cNvSpPr>
            <a:spLocks noGrp="1"/>
          </p:cNvSpPr>
          <p:nvPr>
            <p:ph sz="quarter" idx="10"/>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r>
              <a:rPr lang="en-US" dirty="0">
                <a:solidFill>
                  <a:srgbClr val="C00000"/>
                </a:solidFill>
              </a:rPr>
              <a:t>Results: </a:t>
            </a:r>
            <a:r>
              <a:rPr lang="en-US" dirty="0"/>
              <a:t>DPR method is not good as sparse method</a:t>
            </a:r>
          </a:p>
          <a:p>
            <a:r>
              <a:rPr lang="en-US" dirty="0"/>
              <a:t>Solution:</a:t>
            </a:r>
          </a:p>
          <a:p>
            <a:pPr lvl="1"/>
            <a:r>
              <a:rPr lang="en-US" dirty="0"/>
              <a:t>One of the solution is to choose another pretrained reader model like Roberta.</a:t>
            </a:r>
          </a:p>
          <a:p>
            <a:pPr lvl="1"/>
            <a:r>
              <a:rPr lang="en-US" dirty="0"/>
              <a:t>fine tune a pretrained model on your own dataset that is a great idea for domain adaption.</a:t>
            </a:r>
          </a:p>
          <a:p>
            <a:pPr lvl="1"/>
            <a:r>
              <a:rPr lang="en-US" dirty="0"/>
              <a:t>Not only the reader model but also you can fine tune the retriever model as well.</a:t>
            </a:r>
          </a:p>
        </p:txBody>
      </p:sp>
      <p:pic>
        <p:nvPicPr>
          <p:cNvPr id="4" name="Picture 3">
            <a:extLst>
              <a:ext uri="{FF2B5EF4-FFF2-40B4-BE49-F238E27FC236}">
                <a16:creationId xmlns:a16="http://schemas.microsoft.com/office/drawing/2014/main" id="{4D3CE3B2-6929-E509-88FC-DC237DB1D2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0551" y="1022817"/>
            <a:ext cx="6883340" cy="4104681"/>
          </a:xfrm>
          <a:prstGeom prst="rect">
            <a:avLst/>
          </a:prstGeom>
        </p:spPr>
      </p:pic>
      <p:sp>
        <p:nvSpPr>
          <p:cNvPr id="5" name="Rectangle 4">
            <a:extLst>
              <a:ext uri="{FF2B5EF4-FFF2-40B4-BE49-F238E27FC236}">
                <a16:creationId xmlns:a16="http://schemas.microsoft.com/office/drawing/2014/main" id="{4F9186BC-415B-E423-B6E3-357BFD4A9F49}"/>
              </a:ext>
            </a:extLst>
          </p:cNvPr>
          <p:cNvSpPr/>
          <p:nvPr/>
        </p:nvSpPr>
        <p:spPr>
          <a:xfrm>
            <a:off x="2391789" y="4576337"/>
            <a:ext cx="7359660" cy="55116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12220697"/>
      </p:ext>
    </p:extLst>
  </p:cSld>
  <p:clrMapOvr>
    <a:masterClrMapping/>
  </p:clrMapOvr>
  <mc:AlternateContent xmlns:mc="http://schemas.openxmlformats.org/markup-compatibility/2006" xmlns:p14="http://schemas.microsoft.com/office/powerpoint/2010/main">
    <mc:Choice Requires="p14">
      <p:transition spd="slow" p14:dur="2000" advTm="32730"/>
    </mc:Choice>
    <mc:Fallback xmlns="">
      <p:transition spd="slow" advTm="327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4" end="14"/>
                                            </p:txEl>
                                          </p:spTgt>
                                        </p:tgtEl>
                                        <p:attrNameLst>
                                          <p:attrName>style.visibility</p:attrName>
                                        </p:attrNameLst>
                                      </p:cBhvr>
                                      <p:to>
                                        <p:strVal val="visible"/>
                                      </p:to>
                                    </p:set>
                                    <p:animEffect transition="in" filter="fade">
                                      <p:cBhvr>
                                        <p:cTn id="12" dur="1000"/>
                                        <p:tgtEl>
                                          <p:spTgt spid="3">
                                            <p:txEl>
                                              <p:pRg st="14" end="14"/>
                                            </p:txEl>
                                          </p:spTgt>
                                        </p:tgtEl>
                                      </p:cBhvr>
                                    </p:animEffect>
                                    <p:anim calcmode="lin" valueType="num">
                                      <p:cBhvr>
                                        <p:cTn id="1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1000"/>
                                        <p:tgtEl>
                                          <p:spTgt spid="3">
                                            <p:txEl>
                                              <p:pRg st="15" end="15"/>
                                            </p:txEl>
                                          </p:spTgt>
                                        </p:tgtEl>
                                      </p:cBhvr>
                                    </p:animEffect>
                                    <p:anim calcmode="lin" valueType="num">
                                      <p:cBhvr>
                                        <p:cTn id="2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animEffect transition="in" filter="fade">
                                      <p:cBhvr>
                                        <p:cTn id="31" dur="1000"/>
                                        <p:tgtEl>
                                          <p:spTgt spid="3">
                                            <p:txEl>
                                              <p:pRg st="16" end="16"/>
                                            </p:txEl>
                                          </p:spTgt>
                                        </p:tgtEl>
                                      </p:cBhvr>
                                    </p:animEffect>
                                    <p:anim calcmode="lin" valueType="num">
                                      <p:cBhvr>
                                        <p:cTn id="3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17" end="17"/>
                                            </p:txEl>
                                          </p:spTgt>
                                        </p:tgtEl>
                                        <p:attrNameLst>
                                          <p:attrName>style.visibility</p:attrName>
                                        </p:attrNameLst>
                                      </p:cBhvr>
                                      <p:to>
                                        <p:strVal val="visible"/>
                                      </p:to>
                                    </p:set>
                                    <p:animEffect transition="in" filter="fade">
                                      <p:cBhvr>
                                        <p:cTn id="38" dur="1000"/>
                                        <p:tgtEl>
                                          <p:spTgt spid="3">
                                            <p:txEl>
                                              <p:pRg st="17" end="17"/>
                                            </p:txEl>
                                          </p:spTgt>
                                        </p:tgtEl>
                                      </p:cBhvr>
                                    </p:animEffect>
                                    <p:anim calcmode="lin" valueType="num">
                                      <p:cBhvr>
                                        <p:cTn id="39"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animEffect transition="in" filter="fade">
                                      <p:cBhvr>
                                        <p:cTn id="45" dur="1000"/>
                                        <p:tgtEl>
                                          <p:spTgt spid="3">
                                            <p:txEl>
                                              <p:pRg st="18" end="18"/>
                                            </p:txEl>
                                          </p:spTgt>
                                        </p:tgtEl>
                                      </p:cBhvr>
                                    </p:animEffect>
                                    <p:anim calcmode="lin" valueType="num">
                                      <p:cBhvr>
                                        <p:cTn id="46"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93;p19">
            <a:extLst>
              <a:ext uri="{FF2B5EF4-FFF2-40B4-BE49-F238E27FC236}">
                <a16:creationId xmlns:a16="http://schemas.microsoft.com/office/drawing/2014/main" id="{856F2342-DC0B-A059-DAF8-DC73ADD5FF6B}"/>
              </a:ext>
            </a:extLst>
          </p:cNvPr>
          <p:cNvGrpSpPr/>
          <p:nvPr/>
        </p:nvGrpSpPr>
        <p:grpSpPr>
          <a:xfrm>
            <a:off x="2083902" y="1938337"/>
            <a:ext cx="1371604" cy="3617430"/>
            <a:chOff x="3886200" y="1114550"/>
            <a:chExt cx="1371604" cy="3617430"/>
          </a:xfrm>
        </p:grpSpPr>
        <p:grpSp>
          <p:nvGrpSpPr>
            <p:cNvPr id="3" name="Google Shape;494;p19">
              <a:extLst>
                <a:ext uri="{FF2B5EF4-FFF2-40B4-BE49-F238E27FC236}">
                  <a16:creationId xmlns:a16="http://schemas.microsoft.com/office/drawing/2014/main" id="{69CDDF6F-4E7B-8E1C-00F0-787156130E05}"/>
                </a:ext>
              </a:extLst>
            </p:cNvPr>
            <p:cNvGrpSpPr/>
            <p:nvPr/>
          </p:nvGrpSpPr>
          <p:grpSpPr>
            <a:xfrm>
              <a:off x="3886200" y="1114550"/>
              <a:ext cx="1371604" cy="3617430"/>
              <a:chOff x="1657350" y="1114550"/>
              <a:chExt cx="1371604" cy="3617430"/>
            </a:xfrm>
          </p:grpSpPr>
          <p:sp>
            <p:nvSpPr>
              <p:cNvPr id="6" name="Google Shape;495;p19">
                <a:extLst>
                  <a:ext uri="{FF2B5EF4-FFF2-40B4-BE49-F238E27FC236}">
                    <a16:creationId xmlns:a16="http://schemas.microsoft.com/office/drawing/2014/main" id="{F6E179E5-7430-0CB1-7568-CACE299730DE}"/>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496;p19">
                <a:extLst>
                  <a:ext uri="{FF2B5EF4-FFF2-40B4-BE49-F238E27FC236}">
                    <a16:creationId xmlns:a16="http://schemas.microsoft.com/office/drawing/2014/main" id="{1C4DF9EB-C9F7-E630-299B-DB9046FBFD49}"/>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497;p19">
                <a:extLst>
                  <a:ext uri="{FF2B5EF4-FFF2-40B4-BE49-F238E27FC236}">
                    <a16:creationId xmlns:a16="http://schemas.microsoft.com/office/drawing/2014/main" id="{5C795F43-305E-6EE5-7E01-0113A194B322}"/>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498;p19">
                <a:extLst>
                  <a:ext uri="{FF2B5EF4-FFF2-40B4-BE49-F238E27FC236}">
                    <a16:creationId xmlns:a16="http://schemas.microsoft.com/office/drawing/2014/main" id="{55C1894B-2713-A895-E887-5AC3C0FF3E0A}"/>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9;p19">
                <a:extLst>
                  <a:ext uri="{FF2B5EF4-FFF2-40B4-BE49-F238E27FC236}">
                    <a16:creationId xmlns:a16="http://schemas.microsoft.com/office/drawing/2014/main" id="{82AC1B5C-042E-878E-E14B-1FF7CE243B0B}"/>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500;p19">
                <a:extLst>
                  <a:ext uri="{FF2B5EF4-FFF2-40B4-BE49-F238E27FC236}">
                    <a16:creationId xmlns:a16="http://schemas.microsoft.com/office/drawing/2014/main" id="{7E287888-7ABB-C406-A5D1-16C913AEB06B}"/>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01;p19">
                <a:extLst>
                  <a:ext uri="{FF2B5EF4-FFF2-40B4-BE49-F238E27FC236}">
                    <a16:creationId xmlns:a16="http://schemas.microsoft.com/office/drawing/2014/main" id="{FBC92C83-3AC5-1712-C48B-45A037BEE6FC}"/>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502;p19">
                <a:extLst>
                  <a:ext uri="{FF2B5EF4-FFF2-40B4-BE49-F238E27FC236}">
                    <a16:creationId xmlns:a16="http://schemas.microsoft.com/office/drawing/2014/main" id="{8DC5ADE8-D68B-7E5E-7502-082E5F3CCC58}"/>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03;p19">
                <a:extLst>
                  <a:ext uri="{FF2B5EF4-FFF2-40B4-BE49-F238E27FC236}">
                    <a16:creationId xmlns:a16="http://schemas.microsoft.com/office/drawing/2014/main" id="{45E84A85-6D29-1246-61EE-7E6F9A1FC206}"/>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04;p19">
                <a:extLst>
                  <a:ext uri="{FF2B5EF4-FFF2-40B4-BE49-F238E27FC236}">
                    <a16:creationId xmlns:a16="http://schemas.microsoft.com/office/drawing/2014/main" id="{FE2494FF-9512-6C98-EE97-389583B59FCE}"/>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05;p19">
                <a:extLst>
                  <a:ext uri="{FF2B5EF4-FFF2-40B4-BE49-F238E27FC236}">
                    <a16:creationId xmlns:a16="http://schemas.microsoft.com/office/drawing/2014/main" id="{D7DBA071-DD0D-710C-8313-CDF190CB07FA}"/>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06;p19">
                <a:extLst>
                  <a:ext uri="{FF2B5EF4-FFF2-40B4-BE49-F238E27FC236}">
                    <a16:creationId xmlns:a16="http://schemas.microsoft.com/office/drawing/2014/main" id="{4D0F9708-BB56-6A18-DF76-0979EACCAC68}"/>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07;p19">
                <a:extLst>
                  <a:ext uri="{FF2B5EF4-FFF2-40B4-BE49-F238E27FC236}">
                    <a16:creationId xmlns:a16="http://schemas.microsoft.com/office/drawing/2014/main" id="{15DF10D0-67F3-1729-5456-0548B37606A9}"/>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08;p19">
                <a:extLst>
                  <a:ext uri="{FF2B5EF4-FFF2-40B4-BE49-F238E27FC236}">
                    <a16:creationId xmlns:a16="http://schemas.microsoft.com/office/drawing/2014/main" id="{31F24075-B4E1-320D-08E7-F8EADA92A53D}"/>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09;p19">
                <a:extLst>
                  <a:ext uri="{FF2B5EF4-FFF2-40B4-BE49-F238E27FC236}">
                    <a16:creationId xmlns:a16="http://schemas.microsoft.com/office/drawing/2014/main" id="{FD856B7A-43D2-E214-BA10-E59DB64C8185}"/>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10;p19">
                <a:extLst>
                  <a:ext uri="{FF2B5EF4-FFF2-40B4-BE49-F238E27FC236}">
                    <a16:creationId xmlns:a16="http://schemas.microsoft.com/office/drawing/2014/main" id="{4F317A0C-BBA3-9C2D-D3E3-F1BCEE75B79D}"/>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11;p19">
                <a:extLst>
                  <a:ext uri="{FF2B5EF4-FFF2-40B4-BE49-F238E27FC236}">
                    <a16:creationId xmlns:a16="http://schemas.microsoft.com/office/drawing/2014/main" id="{510A3B7C-AA4E-B888-6B07-F3B4C913F27C}"/>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12;p19">
                <a:extLst>
                  <a:ext uri="{FF2B5EF4-FFF2-40B4-BE49-F238E27FC236}">
                    <a16:creationId xmlns:a16="http://schemas.microsoft.com/office/drawing/2014/main" id="{F48002BF-3AD7-2B6F-35E5-C02B655D9A5F}"/>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 name="Google Shape;513;p19">
              <a:extLst>
                <a:ext uri="{FF2B5EF4-FFF2-40B4-BE49-F238E27FC236}">
                  <a16:creationId xmlns:a16="http://schemas.microsoft.com/office/drawing/2014/main" id="{C88EDA41-C6CB-0B30-BD44-169283119A27}"/>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14;p19">
              <a:extLst>
                <a:ext uri="{FF2B5EF4-FFF2-40B4-BE49-F238E27FC236}">
                  <a16:creationId xmlns:a16="http://schemas.microsoft.com/office/drawing/2014/main" id="{A2A436D8-ACFB-C884-A83C-5E717FD69882}"/>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5" name="Picture 3">
            <a:extLst>
              <a:ext uri="{FF2B5EF4-FFF2-40B4-BE49-F238E27FC236}">
                <a16:creationId xmlns:a16="http://schemas.microsoft.com/office/drawing/2014/main" id="{E0D03102-88C6-3164-BB7E-013C45F9BED8}"/>
              </a:ext>
            </a:extLst>
          </p:cNvPr>
          <p:cNvPicPr>
            <a:picLocks noChangeAspect="1"/>
          </p:cNvPicPr>
          <p:nvPr/>
        </p:nvPicPr>
        <p:blipFill>
          <a:blip r:embed="rId4"/>
          <a:srcRect/>
          <a:stretch>
            <a:fillRect/>
          </a:stretch>
        </p:blipFill>
        <p:spPr>
          <a:xfrm>
            <a:off x="5029200" y="2817744"/>
            <a:ext cx="4989840" cy="1222511"/>
          </a:xfrm>
          <a:prstGeom prst="rect">
            <a:avLst/>
          </a:prstGeom>
        </p:spPr>
      </p:pic>
    </p:spTree>
    <p:custDataLst>
      <p:tags r:id="rId1"/>
    </p:custDataLst>
    <p:extLst>
      <p:ext uri="{BB962C8B-B14F-4D97-AF65-F5344CB8AC3E}">
        <p14:creationId xmlns:p14="http://schemas.microsoft.com/office/powerpoint/2010/main" val="237052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7B10-5193-7F10-F844-06FDCD270E0A}"/>
              </a:ext>
            </a:extLst>
          </p:cNvPr>
          <p:cNvSpPr>
            <a:spLocks noGrp="1"/>
          </p:cNvSpPr>
          <p:nvPr>
            <p:ph type="title"/>
          </p:nvPr>
        </p:nvSpPr>
        <p:spPr>
          <a:xfrm>
            <a:off x="838200" y="2610678"/>
            <a:ext cx="10515600" cy="1248444"/>
          </a:xfrm>
        </p:spPr>
        <p:txBody>
          <a:bodyPr>
            <a:normAutofit/>
          </a:bodyPr>
          <a:lstStyle/>
          <a:p>
            <a:r>
              <a:rPr lang="en-US" sz="2800" dirty="0"/>
              <a:t>QA systems based on the retriever-reader architecture</a:t>
            </a:r>
          </a:p>
        </p:txBody>
      </p:sp>
      <p:cxnSp>
        <p:nvCxnSpPr>
          <p:cNvPr id="3" name="Straight Connector 2">
            <a:extLst>
              <a:ext uri="{FF2B5EF4-FFF2-40B4-BE49-F238E27FC236}">
                <a16:creationId xmlns:a16="http://schemas.microsoft.com/office/drawing/2014/main" id="{5ECAF7C9-38DD-30B3-CF6C-7EAAFCB39797}"/>
              </a:ext>
            </a:extLst>
          </p:cNvPr>
          <p:cNvCxnSpPr>
            <a:cxnSpLocks/>
          </p:cNvCxnSpPr>
          <p:nvPr/>
        </p:nvCxnSpPr>
        <p:spPr>
          <a:xfrm>
            <a:off x="2897883" y="3478661"/>
            <a:ext cx="650737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6848"/>
      </p:ext>
    </p:extLst>
  </p:cSld>
  <p:clrMapOvr>
    <a:masterClrMapping/>
  </p:clrMapOvr>
  <mc:AlternateContent xmlns:mc="http://schemas.openxmlformats.org/markup-compatibility/2006" xmlns:p14="http://schemas.microsoft.com/office/powerpoint/2010/main">
    <mc:Choice Requires="p14">
      <p:transition spd="slow" p14:dur="2000" advTm="21"/>
    </mc:Choice>
    <mc:Fallback xmlns="">
      <p:transition spd="slow" advTm="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3640-E4D2-B531-8F10-BDA03BA4F67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8F500A7-E23F-8F39-014D-EC0E07EFC1F1}"/>
              </a:ext>
            </a:extLst>
          </p:cNvPr>
          <p:cNvSpPr>
            <a:spLocks noGrp="1"/>
          </p:cNvSpPr>
          <p:nvPr>
            <p:ph sz="quarter" idx="10"/>
          </p:nvPr>
        </p:nvSpPr>
        <p:spPr/>
        <p:txBody>
          <a:bodyPr/>
          <a:lstStyle/>
          <a:p>
            <a:r>
              <a:rPr lang="en-US" dirty="0"/>
              <a:t>The Retriever: retrieving relevant documents for a given query.</a:t>
            </a:r>
          </a:p>
          <a:p>
            <a:r>
              <a:rPr lang="en-US" dirty="0"/>
              <a:t>The Reader: extracting an answer from the documents provided by the retriever. </a:t>
            </a:r>
          </a:p>
        </p:txBody>
      </p:sp>
      <p:pic>
        <p:nvPicPr>
          <p:cNvPr id="4" name="Picture 3">
            <a:extLst>
              <a:ext uri="{FF2B5EF4-FFF2-40B4-BE49-F238E27FC236}">
                <a16:creationId xmlns:a16="http://schemas.microsoft.com/office/drawing/2014/main" id="{9924027F-BB86-645E-868D-7ED6E8D4CBAA}"/>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303" y="3128710"/>
            <a:ext cx="6509272" cy="2900416"/>
          </a:xfrm>
          <a:prstGeom prst="rect">
            <a:avLst/>
          </a:prstGeom>
          <a:noFill/>
        </p:spPr>
      </p:pic>
    </p:spTree>
    <p:custDataLst>
      <p:tags r:id="rId1"/>
    </p:custDataLst>
    <p:extLst>
      <p:ext uri="{BB962C8B-B14F-4D97-AF65-F5344CB8AC3E}">
        <p14:creationId xmlns:p14="http://schemas.microsoft.com/office/powerpoint/2010/main" val="2125387452"/>
      </p:ext>
    </p:extLst>
  </p:cSld>
  <p:clrMapOvr>
    <a:masterClrMapping/>
  </p:clrMapOvr>
  <mc:AlternateContent xmlns:mc="http://schemas.openxmlformats.org/markup-compatibility/2006" xmlns:p14="http://schemas.microsoft.com/office/powerpoint/2010/main">
    <mc:Choice Requires="p14">
      <p:transition spd="slow" p14:dur="2000" advTm="138"/>
    </mc:Choice>
    <mc:Fallback xmlns="">
      <p:transition spd="slow" advTm="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49D-0AE2-699F-9B13-6E798D0C4E69}"/>
              </a:ext>
            </a:extLst>
          </p:cNvPr>
          <p:cNvSpPr>
            <a:spLocks noGrp="1"/>
          </p:cNvSpPr>
          <p:nvPr>
            <p:ph type="title"/>
          </p:nvPr>
        </p:nvSpPr>
        <p:spPr/>
        <p:txBody>
          <a:bodyPr/>
          <a:lstStyle/>
          <a:p>
            <a:r>
              <a:rPr lang="en-US" dirty="0"/>
              <a:t>Retrievers Types</a:t>
            </a:r>
          </a:p>
        </p:txBody>
      </p:sp>
      <p:sp>
        <p:nvSpPr>
          <p:cNvPr id="3" name="Content Placeholder 2">
            <a:extLst>
              <a:ext uri="{FF2B5EF4-FFF2-40B4-BE49-F238E27FC236}">
                <a16:creationId xmlns:a16="http://schemas.microsoft.com/office/drawing/2014/main" id="{835B8ACA-470E-578A-7983-6503EC02FA68}"/>
              </a:ext>
            </a:extLst>
          </p:cNvPr>
          <p:cNvSpPr>
            <a:spLocks noGrp="1"/>
          </p:cNvSpPr>
          <p:nvPr>
            <p:ph sz="quarter" idx="10"/>
          </p:nvPr>
        </p:nvSpPr>
        <p:spPr>
          <a:xfrm>
            <a:off x="624421" y="1332411"/>
            <a:ext cx="10231346" cy="5355727"/>
          </a:xfrm>
        </p:spPr>
        <p:txBody>
          <a:bodyPr/>
          <a:lstStyle/>
          <a:p>
            <a:r>
              <a:rPr lang="en-US" dirty="0">
                <a:solidFill>
                  <a:srgbClr val="00B050"/>
                </a:solidFill>
              </a:rPr>
              <a:t>Sparse retrievers:</a:t>
            </a:r>
          </a:p>
          <a:p>
            <a:pPr lvl="1"/>
            <a:r>
              <a:rPr lang="en-US" dirty="0"/>
              <a:t>use word frequencies to represent each document and query as a </a:t>
            </a:r>
            <a:r>
              <a:rPr lang="en-US" u="sng" dirty="0"/>
              <a:t>sparse vector</a:t>
            </a:r>
            <a:r>
              <a:rPr lang="en-US" dirty="0"/>
              <a:t>.</a:t>
            </a:r>
          </a:p>
          <a:p>
            <a:pPr lvl="1"/>
            <a:r>
              <a:rPr lang="en-US" dirty="0"/>
              <a:t>The relevance of a query and a document </a:t>
            </a:r>
            <a:r>
              <a:rPr lang="en-US" dirty="0">
                <a:sym typeface="Wingdings" panose="05000000000000000000" pitchFamily="2" charset="2"/>
              </a:rPr>
              <a:t> by </a:t>
            </a:r>
            <a:r>
              <a:rPr lang="en-US" dirty="0"/>
              <a:t>computing an </a:t>
            </a:r>
            <a:r>
              <a:rPr lang="en-US" dirty="0">
                <a:solidFill>
                  <a:schemeClr val="accent2"/>
                </a:solidFill>
              </a:rPr>
              <a:t>inner product of the vectors.</a:t>
            </a:r>
          </a:p>
          <a:p>
            <a:r>
              <a:rPr lang="en-US" dirty="0">
                <a:solidFill>
                  <a:srgbClr val="00B050"/>
                </a:solidFill>
              </a:rPr>
              <a:t>Dense retrievers:</a:t>
            </a:r>
          </a:p>
          <a:p>
            <a:pPr lvl="1"/>
            <a:r>
              <a:rPr lang="en-US" dirty="0"/>
              <a:t>use encoders like transformers to represent the query and document as </a:t>
            </a:r>
            <a:r>
              <a:rPr lang="en-US" u="sng" dirty="0"/>
              <a:t>contextualized embeddings (dense vectors). </a:t>
            </a:r>
          </a:p>
          <a:p>
            <a:pPr lvl="1"/>
            <a:r>
              <a:rPr lang="en-US" dirty="0"/>
              <a:t>These embeddings encode semantic meaning and allow dense retrievers to improve search accuracy by </a:t>
            </a:r>
            <a:r>
              <a:rPr lang="en-US" dirty="0">
                <a:solidFill>
                  <a:srgbClr val="C00000"/>
                </a:solidFill>
              </a:rPr>
              <a:t>understanding the content of the query.</a:t>
            </a:r>
          </a:p>
        </p:txBody>
      </p:sp>
    </p:spTree>
    <p:custDataLst>
      <p:tags r:id="rId1"/>
    </p:custDataLst>
    <p:extLst>
      <p:ext uri="{BB962C8B-B14F-4D97-AF65-F5344CB8AC3E}">
        <p14:creationId xmlns:p14="http://schemas.microsoft.com/office/powerpoint/2010/main" val="3060305030"/>
      </p:ext>
    </p:extLst>
  </p:cSld>
  <p:clrMapOvr>
    <a:masterClrMapping/>
  </p:clrMapOvr>
  <mc:AlternateContent xmlns:mc="http://schemas.openxmlformats.org/markup-compatibility/2006" xmlns:p14="http://schemas.microsoft.com/office/powerpoint/2010/main">
    <mc:Choice Requires="p14">
      <p:transition spd="slow" p14:dur="2000" advTm="186"/>
    </mc:Choice>
    <mc:Fallback xmlns="">
      <p:transition spd="slow" advTm="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5205-4BD7-E098-1B2B-A97106719709}"/>
              </a:ext>
            </a:extLst>
          </p:cNvPr>
          <p:cNvSpPr>
            <a:spLocks noGrp="1"/>
          </p:cNvSpPr>
          <p:nvPr>
            <p:ph type="title"/>
          </p:nvPr>
        </p:nvSpPr>
        <p:spPr/>
        <p:txBody>
          <a:bodyPr/>
          <a:lstStyle/>
          <a:p>
            <a:r>
              <a:rPr lang="en-US" dirty="0"/>
              <a:t>Haystack library </a:t>
            </a:r>
          </a:p>
        </p:txBody>
      </p:sp>
      <p:sp>
        <p:nvSpPr>
          <p:cNvPr id="3" name="Content Placeholder 2">
            <a:extLst>
              <a:ext uri="{FF2B5EF4-FFF2-40B4-BE49-F238E27FC236}">
                <a16:creationId xmlns:a16="http://schemas.microsoft.com/office/drawing/2014/main" id="{B25DBB0A-2B76-27EC-AE9A-1CCBA954B017}"/>
              </a:ext>
            </a:extLst>
          </p:cNvPr>
          <p:cNvSpPr>
            <a:spLocks noGrp="1"/>
          </p:cNvSpPr>
          <p:nvPr>
            <p:ph sz="quarter" idx="10"/>
          </p:nvPr>
        </p:nvSpPr>
        <p:spPr/>
        <p:txBody>
          <a:bodyPr/>
          <a:lstStyle/>
          <a:p>
            <a:r>
              <a:rPr lang="en-US" dirty="0"/>
              <a:t>Haystack is based on the retriever-reader architecture.</a:t>
            </a:r>
            <a:endParaRPr lang="ar-EG" dirty="0"/>
          </a:p>
          <a:p>
            <a:r>
              <a:rPr lang="en-US" dirty="0"/>
              <a:t>Component of building a QA pipeline with Haystack:</a:t>
            </a:r>
          </a:p>
          <a:p>
            <a:pPr lvl="1"/>
            <a:r>
              <a:rPr lang="en-US" dirty="0"/>
              <a:t>The retriever</a:t>
            </a:r>
          </a:p>
          <a:p>
            <a:pPr lvl="1"/>
            <a:r>
              <a:rPr lang="en-US" dirty="0"/>
              <a:t>The reader</a:t>
            </a:r>
          </a:p>
          <a:p>
            <a:pPr lvl="1"/>
            <a:r>
              <a:rPr lang="en-US" dirty="0"/>
              <a:t>Document store: A document-oriented database that stores documents and metadata.</a:t>
            </a:r>
          </a:p>
          <a:p>
            <a:pPr lvl="1"/>
            <a:r>
              <a:rPr lang="en-US" dirty="0"/>
              <a:t>Pipeline: Combines all the components of a QA system to enable custom query flows, merging documents from multiple retrievers.</a:t>
            </a:r>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821508CD-29A3-89A1-2205-CE68563CBF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7014" y="169862"/>
            <a:ext cx="3312557" cy="1034829"/>
          </a:xfrm>
          <a:prstGeom prst="rect">
            <a:avLst/>
          </a:prstGeom>
          <a:noFill/>
        </p:spPr>
      </p:pic>
      <p:pic>
        <p:nvPicPr>
          <p:cNvPr id="5" name="Picture 4">
            <a:extLst>
              <a:ext uri="{FF2B5EF4-FFF2-40B4-BE49-F238E27FC236}">
                <a16:creationId xmlns:a16="http://schemas.microsoft.com/office/drawing/2014/main" id="{F68FF743-7585-EC7D-1941-6A474F9BA3F5}"/>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r="81214"/>
          <a:stretch/>
        </p:blipFill>
        <p:spPr bwMode="auto">
          <a:xfrm>
            <a:off x="2001402" y="4730620"/>
            <a:ext cx="1478916" cy="1184028"/>
          </a:xfrm>
          <a:prstGeom prst="rect">
            <a:avLst/>
          </a:prstGeom>
          <a:noFill/>
        </p:spPr>
      </p:pic>
      <p:pic>
        <p:nvPicPr>
          <p:cNvPr id="6" name="Picture 5">
            <a:extLst>
              <a:ext uri="{FF2B5EF4-FFF2-40B4-BE49-F238E27FC236}">
                <a16:creationId xmlns:a16="http://schemas.microsoft.com/office/drawing/2014/main" id="{F20AEDBC-C16B-4E64-37AD-C7C5BC1C8A4A}"/>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l="17770"/>
          <a:stretch/>
        </p:blipFill>
        <p:spPr bwMode="auto">
          <a:xfrm>
            <a:off x="3400424" y="4730620"/>
            <a:ext cx="6473725" cy="1184028"/>
          </a:xfrm>
          <a:prstGeom prst="rect">
            <a:avLst/>
          </a:prstGeom>
          <a:noFill/>
        </p:spPr>
      </p:pic>
    </p:spTree>
    <p:custDataLst>
      <p:tags r:id="rId1"/>
    </p:custDataLst>
    <p:extLst>
      <p:ext uri="{BB962C8B-B14F-4D97-AF65-F5344CB8AC3E}">
        <p14:creationId xmlns:p14="http://schemas.microsoft.com/office/powerpoint/2010/main" val="1817243042"/>
      </p:ext>
    </p:extLst>
  </p:cSld>
  <p:clrMapOvr>
    <a:masterClrMapping/>
  </p:clrMapOvr>
  <mc:AlternateContent xmlns:mc="http://schemas.openxmlformats.org/markup-compatibility/2006" xmlns:p14="http://schemas.microsoft.com/office/powerpoint/2010/main">
    <mc:Choice Requires="p14">
      <p:transition spd="slow" p14:dur="2000" advTm="183"/>
    </mc:Choice>
    <mc:Fallback xmlns="">
      <p:transition spd="slow" advTm="1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1" presetID="16" presetClass="entr" presetSubtype="21"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inVertic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1" presetID="22" presetClass="entr" presetSubtype="8" fill="hold"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4C7D-A1CE-672F-5E72-7AFDE11AE801}"/>
              </a:ext>
            </a:extLst>
          </p:cNvPr>
          <p:cNvSpPr>
            <a:spLocks noGrp="1"/>
          </p:cNvSpPr>
          <p:nvPr>
            <p:ph type="title"/>
          </p:nvPr>
        </p:nvSpPr>
        <p:spPr/>
        <p:txBody>
          <a:bodyPr/>
          <a:lstStyle/>
          <a:p>
            <a:r>
              <a:rPr lang="en-US" dirty="0"/>
              <a:t>What’s Document store?</a:t>
            </a:r>
          </a:p>
        </p:txBody>
      </p:sp>
      <p:sp>
        <p:nvSpPr>
          <p:cNvPr id="3" name="Content Placeholder 2">
            <a:extLst>
              <a:ext uri="{FF2B5EF4-FFF2-40B4-BE49-F238E27FC236}">
                <a16:creationId xmlns:a16="http://schemas.microsoft.com/office/drawing/2014/main" id="{6BFC6C75-740A-7631-0586-F9DD418233FA}"/>
              </a:ext>
            </a:extLst>
          </p:cNvPr>
          <p:cNvSpPr>
            <a:spLocks noGrp="1"/>
          </p:cNvSpPr>
          <p:nvPr>
            <p:ph sz="quarter" idx="10"/>
          </p:nvPr>
        </p:nvSpPr>
        <p:spPr/>
        <p:txBody>
          <a:bodyPr/>
          <a:lstStyle/>
          <a:p>
            <a:r>
              <a:rPr lang="en-US" dirty="0"/>
              <a:t>In Haystack, there are various document stores:</a:t>
            </a:r>
          </a:p>
          <a:p>
            <a:pPr lvl="1"/>
            <a:r>
              <a:rPr lang="en-US" dirty="0" err="1"/>
              <a:t>InMemoryDocumentStore</a:t>
            </a:r>
            <a:r>
              <a:rPr lang="en-US" dirty="0"/>
              <a:t>. </a:t>
            </a:r>
          </a:p>
          <a:p>
            <a:pPr lvl="1"/>
            <a:r>
              <a:rPr lang="en-US" dirty="0" err="1"/>
              <a:t>ElasticsearchDocumentStore</a:t>
            </a:r>
            <a:r>
              <a:rPr lang="en-US" dirty="0"/>
              <a:t>.</a:t>
            </a:r>
          </a:p>
          <a:p>
            <a:endParaRPr lang="en-US" dirty="0"/>
          </a:p>
          <a:p>
            <a:endParaRPr lang="en-US" dirty="0"/>
          </a:p>
          <a:p>
            <a:endParaRPr lang="en-US" dirty="0"/>
          </a:p>
          <a:p>
            <a:endParaRPr lang="en-US" dirty="0"/>
          </a:p>
          <a:p>
            <a:r>
              <a:rPr lang="en-US" dirty="0" err="1">
                <a:solidFill>
                  <a:srgbClr val="00B050"/>
                </a:solidFill>
              </a:rPr>
              <a:t>ElasticsearchDocumentStore</a:t>
            </a:r>
            <a:r>
              <a:rPr lang="en-US" dirty="0"/>
              <a:t>, which is compatible with both retriever types. </a:t>
            </a:r>
          </a:p>
          <a:p>
            <a:endParaRPr lang="en-US" dirty="0"/>
          </a:p>
          <a:p>
            <a:endParaRPr lang="en-US" dirty="0"/>
          </a:p>
        </p:txBody>
      </p:sp>
      <p:pic>
        <p:nvPicPr>
          <p:cNvPr id="4" name="Picture 3">
            <a:extLst>
              <a:ext uri="{FF2B5EF4-FFF2-40B4-BE49-F238E27FC236}">
                <a16:creationId xmlns:a16="http://schemas.microsoft.com/office/drawing/2014/main" id="{5B1A8C16-4690-52C5-D4B1-01DFC09AD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497" y="1983429"/>
            <a:ext cx="3152253" cy="1325563"/>
          </a:xfrm>
          <a:prstGeom prst="rect">
            <a:avLst/>
          </a:prstGeom>
        </p:spPr>
      </p:pic>
      <p:sp>
        <p:nvSpPr>
          <p:cNvPr id="5" name="Left Brace 4">
            <a:extLst>
              <a:ext uri="{FF2B5EF4-FFF2-40B4-BE49-F238E27FC236}">
                <a16:creationId xmlns:a16="http://schemas.microsoft.com/office/drawing/2014/main" id="{1054FFD9-6936-F30A-78C4-6B013B3FB2BB}"/>
              </a:ext>
            </a:extLst>
          </p:cNvPr>
          <p:cNvSpPr/>
          <p:nvPr/>
        </p:nvSpPr>
        <p:spPr>
          <a:xfrm>
            <a:off x="8451129" y="2274490"/>
            <a:ext cx="83975" cy="3077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17266ED-2131-A083-B355-F63D5DAC3B91}"/>
              </a:ext>
            </a:extLst>
          </p:cNvPr>
          <p:cNvSpPr txBox="1"/>
          <p:nvPr/>
        </p:nvSpPr>
        <p:spPr>
          <a:xfrm>
            <a:off x="6986406" y="2259671"/>
            <a:ext cx="1417119" cy="307777"/>
          </a:xfrm>
          <a:prstGeom prst="rect">
            <a:avLst/>
          </a:prstGeom>
          <a:noFill/>
        </p:spPr>
        <p:txBody>
          <a:bodyPr wrap="none" rtlCol="0">
            <a:spAutoFit/>
          </a:bodyPr>
          <a:lstStyle/>
          <a:p>
            <a:r>
              <a:rPr lang="en-US" sz="1400" dirty="0">
                <a:solidFill>
                  <a:srgbClr val="0070C0"/>
                </a:solidFill>
              </a:rPr>
              <a:t>Sparse retrievers</a:t>
            </a:r>
          </a:p>
        </p:txBody>
      </p:sp>
      <p:sp>
        <p:nvSpPr>
          <p:cNvPr id="7" name="Left Brace 6">
            <a:extLst>
              <a:ext uri="{FF2B5EF4-FFF2-40B4-BE49-F238E27FC236}">
                <a16:creationId xmlns:a16="http://schemas.microsoft.com/office/drawing/2014/main" id="{AD6629E2-C78C-DE25-3AE4-107036DDBEC2}"/>
              </a:ext>
            </a:extLst>
          </p:cNvPr>
          <p:cNvSpPr/>
          <p:nvPr/>
        </p:nvSpPr>
        <p:spPr>
          <a:xfrm>
            <a:off x="8421530" y="2763914"/>
            <a:ext cx="111966" cy="369811"/>
          </a:xfrm>
          <a:prstGeom prst="leftBrace">
            <a:avLst/>
          </a:prstGeom>
          <a:ln>
            <a:solidFill>
              <a:srgbClr val="FF858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3CC3599-04A2-55F5-36BC-CB1D599B6162}"/>
              </a:ext>
            </a:extLst>
          </p:cNvPr>
          <p:cNvSpPr txBox="1"/>
          <p:nvPr/>
        </p:nvSpPr>
        <p:spPr>
          <a:xfrm>
            <a:off x="6994421" y="2794930"/>
            <a:ext cx="1409104" cy="307777"/>
          </a:xfrm>
          <a:prstGeom prst="rect">
            <a:avLst/>
          </a:prstGeom>
          <a:noFill/>
          <a:ln>
            <a:noFill/>
          </a:ln>
        </p:spPr>
        <p:txBody>
          <a:bodyPr wrap="none" rtlCol="0">
            <a:spAutoFit/>
          </a:bodyPr>
          <a:lstStyle/>
          <a:p>
            <a:r>
              <a:rPr lang="en-US" sz="1400" dirty="0">
                <a:solidFill>
                  <a:srgbClr val="FF858E"/>
                </a:solidFill>
              </a:rPr>
              <a:t>Dense retrievers</a:t>
            </a:r>
          </a:p>
        </p:txBody>
      </p:sp>
      <p:pic>
        <p:nvPicPr>
          <p:cNvPr id="9" name="Picture 8" descr="ElasticSearch: Lessons on Migration from MSSQL">
            <a:extLst>
              <a:ext uri="{FF2B5EF4-FFF2-40B4-BE49-F238E27FC236}">
                <a16:creationId xmlns:a16="http://schemas.microsoft.com/office/drawing/2014/main" id="{AA3EB089-B446-A73E-105A-A043463211C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5685" y="4409127"/>
            <a:ext cx="2320629" cy="1207902"/>
          </a:xfrm>
          <a:prstGeom prst="rect">
            <a:avLst/>
          </a:prstGeom>
          <a:noFill/>
          <a:ln>
            <a:noFill/>
          </a:ln>
        </p:spPr>
      </p:pic>
    </p:spTree>
    <p:custDataLst>
      <p:tags r:id="rId1"/>
    </p:custDataLst>
    <p:extLst>
      <p:ext uri="{BB962C8B-B14F-4D97-AF65-F5344CB8AC3E}">
        <p14:creationId xmlns:p14="http://schemas.microsoft.com/office/powerpoint/2010/main" val="976885176"/>
      </p:ext>
    </p:extLst>
  </p:cSld>
  <p:clrMapOvr>
    <a:masterClrMapping/>
  </p:clrMapOvr>
  <mc:AlternateContent xmlns:mc="http://schemas.openxmlformats.org/markup-compatibility/2006" xmlns:p14="http://schemas.microsoft.com/office/powerpoint/2010/main">
    <mc:Choice Requires="p14">
      <p:transition spd="slow" p14:dur="2000" advTm="247"/>
    </mc:Choice>
    <mc:Fallback xmlns="">
      <p:transition spd="slow" advTm="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16" presetClass="entr" presetSubtype="21"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arn(inVertical)">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D156-35DD-8C4D-F4F9-5BFFE6F7E1DE}"/>
              </a:ext>
            </a:extLst>
          </p:cNvPr>
          <p:cNvSpPr>
            <a:spLocks noGrp="1"/>
          </p:cNvSpPr>
          <p:nvPr>
            <p:ph type="title"/>
          </p:nvPr>
        </p:nvSpPr>
        <p:spPr/>
        <p:txBody>
          <a:bodyPr/>
          <a:lstStyle/>
          <a:p>
            <a:r>
              <a:rPr lang="en-US" dirty="0"/>
              <a:t>What’s Elasticsearch? </a:t>
            </a:r>
          </a:p>
        </p:txBody>
      </p:sp>
      <p:sp>
        <p:nvSpPr>
          <p:cNvPr id="3" name="Content Placeholder 2">
            <a:extLst>
              <a:ext uri="{FF2B5EF4-FFF2-40B4-BE49-F238E27FC236}">
                <a16:creationId xmlns:a16="http://schemas.microsoft.com/office/drawing/2014/main" id="{B2C5206C-16F2-02C2-0EB7-6D7014BBF699}"/>
              </a:ext>
            </a:extLst>
          </p:cNvPr>
          <p:cNvSpPr>
            <a:spLocks noGrp="1"/>
          </p:cNvSpPr>
          <p:nvPr>
            <p:ph sz="quarter" idx="10"/>
          </p:nvPr>
        </p:nvSpPr>
        <p:spPr/>
        <p:txBody>
          <a:bodyPr/>
          <a:lstStyle/>
          <a:p>
            <a:r>
              <a:rPr lang="en-US" dirty="0"/>
              <a:t>Elasticsearch is a search engine that is capable of handling a diverse range of data types including </a:t>
            </a:r>
            <a:r>
              <a:rPr lang="en-US" dirty="0">
                <a:solidFill>
                  <a:srgbClr val="C00000"/>
                </a:solidFill>
              </a:rPr>
              <a:t>textual, numerical, geospatial, structured, and unstructured</a:t>
            </a:r>
          </a:p>
          <a:p>
            <a:r>
              <a:rPr lang="en-US" dirty="0"/>
              <a:t>Advantage of Elasticsearch</a:t>
            </a:r>
          </a:p>
          <a:p>
            <a:pPr lvl="1"/>
            <a:r>
              <a:rPr lang="en-US" dirty="0"/>
              <a:t>Store huge volumes of data</a:t>
            </a:r>
          </a:p>
          <a:p>
            <a:pPr lvl="1"/>
            <a:r>
              <a:rPr lang="en-US" dirty="0"/>
              <a:t>Quickly filter it with full-text search features</a:t>
            </a:r>
          </a:p>
          <a:p>
            <a:pPr lvl="1"/>
            <a:r>
              <a:rPr lang="en-US" dirty="0"/>
              <a:t>well-suited for developing QA systems. </a:t>
            </a:r>
          </a:p>
          <a:p>
            <a:pPr lvl="1"/>
            <a:r>
              <a:rPr lang="en-US" dirty="0"/>
              <a:t>Being the industry standard for infrastructure analytics.</a:t>
            </a:r>
          </a:p>
        </p:txBody>
      </p:sp>
      <p:pic>
        <p:nvPicPr>
          <p:cNvPr id="4" name="Picture 3">
            <a:extLst>
              <a:ext uri="{FF2B5EF4-FFF2-40B4-BE49-F238E27FC236}">
                <a16:creationId xmlns:a16="http://schemas.microsoft.com/office/drawing/2014/main" id="{09E71EE0-080B-81E1-7E3F-1E4CA98D18B9}"/>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70994" y="3763080"/>
            <a:ext cx="5650011" cy="3176985"/>
          </a:xfrm>
          <a:prstGeom prst="rect">
            <a:avLst/>
          </a:prstGeom>
          <a:noFill/>
        </p:spPr>
      </p:pic>
    </p:spTree>
    <p:custDataLst>
      <p:tags r:id="rId1"/>
    </p:custDataLst>
    <p:extLst>
      <p:ext uri="{BB962C8B-B14F-4D97-AF65-F5344CB8AC3E}">
        <p14:creationId xmlns:p14="http://schemas.microsoft.com/office/powerpoint/2010/main" val="549266126"/>
      </p:ext>
    </p:extLst>
  </p:cSld>
  <p:clrMapOvr>
    <a:masterClrMapping/>
  </p:clrMapOvr>
  <mc:AlternateContent xmlns:mc="http://schemas.openxmlformats.org/markup-compatibility/2006" xmlns:p14="http://schemas.microsoft.com/office/powerpoint/2010/main">
    <mc:Choice Requires="p14">
      <p:transition spd="slow" p14:dur="2000" advTm="186"/>
    </mc:Choice>
    <mc:Fallback xmlns="">
      <p:transition spd="slow" advTm="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3158-BA63-13B8-F14C-16A8B349FABD}"/>
              </a:ext>
            </a:extLst>
          </p:cNvPr>
          <p:cNvSpPr>
            <a:spLocks noGrp="1"/>
          </p:cNvSpPr>
          <p:nvPr>
            <p:ph type="title"/>
          </p:nvPr>
        </p:nvSpPr>
        <p:spPr/>
        <p:txBody>
          <a:bodyPr/>
          <a:lstStyle/>
          <a:p>
            <a:r>
              <a:rPr lang="en-US" dirty="0"/>
              <a:t>Initializing a document store</a:t>
            </a:r>
          </a:p>
        </p:txBody>
      </p:sp>
      <p:sp>
        <p:nvSpPr>
          <p:cNvPr id="3" name="Content Placeholder 2">
            <a:extLst>
              <a:ext uri="{FF2B5EF4-FFF2-40B4-BE49-F238E27FC236}">
                <a16:creationId xmlns:a16="http://schemas.microsoft.com/office/drawing/2014/main" id="{B0D90B2E-AE71-C565-5A4E-8B3F5EFF13BE}"/>
              </a:ext>
            </a:extLst>
          </p:cNvPr>
          <p:cNvSpPr>
            <a:spLocks noGrp="1"/>
          </p:cNvSpPr>
          <p:nvPr>
            <p:ph sz="quarter" idx="10"/>
          </p:nvPr>
        </p:nvSpPr>
        <p:spPr/>
        <p:txBody>
          <a:bodyPr/>
          <a:lstStyle/>
          <a:p>
            <a:r>
              <a:rPr lang="en-US" dirty="0"/>
              <a:t>Download and install Elasticsearch:</a:t>
            </a:r>
          </a:p>
          <a:p>
            <a:endParaRPr lang="en-US" dirty="0"/>
          </a:p>
        </p:txBody>
      </p:sp>
      <p:pic>
        <p:nvPicPr>
          <p:cNvPr id="4" name="Picture 3">
            <a:extLst>
              <a:ext uri="{FF2B5EF4-FFF2-40B4-BE49-F238E27FC236}">
                <a16:creationId xmlns:a16="http://schemas.microsoft.com/office/drawing/2014/main" id="{4D9BF528-6A17-CFEA-232D-76941A98B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6323" y="1832654"/>
            <a:ext cx="7465102" cy="1014165"/>
          </a:xfrm>
          <a:prstGeom prst="rect">
            <a:avLst/>
          </a:prstGeom>
        </p:spPr>
      </p:pic>
      <p:sp>
        <p:nvSpPr>
          <p:cNvPr id="5" name="Arrow: Right 4">
            <a:extLst>
              <a:ext uri="{FF2B5EF4-FFF2-40B4-BE49-F238E27FC236}">
                <a16:creationId xmlns:a16="http://schemas.microsoft.com/office/drawing/2014/main" id="{DF8B83A0-3628-25E4-6BCD-E5206B7CA279}"/>
              </a:ext>
            </a:extLst>
          </p:cNvPr>
          <p:cNvSpPr/>
          <p:nvPr/>
        </p:nvSpPr>
        <p:spPr>
          <a:xfrm>
            <a:off x="1945027" y="2339736"/>
            <a:ext cx="251296" cy="129022"/>
          </a:xfrm>
          <a:prstGeom prst="righ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49551692"/>
      </p:ext>
    </p:extLst>
  </p:cSld>
  <p:clrMapOvr>
    <a:masterClrMapping/>
  </p:clrMapOvr>
  <mc:AlternateContent xmlns:mc="http://schemas.openxmlformats.org/markup-compatibility/2006" xmlns:p14="http://schemas.microsoft.com/office/powerpoint/2010/main">
    <mc:Choice Requires="p14">
      <p:transition spd="slow" p14:dur="2000" advTm="139"/>
    </mc:Choice>
    <mc:Fallback xmlns="">
      <p:transition spd="slow" advTm="1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ags/tag10.xml><?xml version="1.0" encoding="utf-8"?>
<p:tagLst xmlns:a="http://schemas.openxmlformats.org/drawingml/2006/main" xmlns:r="http://schemas.openxmlformats.org/officeDocument/2006/relationships" xmlns:p="http://schemas.openxmlformats.org/presentationml/2006/main">
  <p:tag name="TIMING" val="|0|0"/>
</p:tagLst>
</file>

<file path=ppt/tags/tag11.xml><?xml version="1.0" encoding="utf-8"?>
<p:tagLst xmlns:a="http://schemas.openxmlformats.org/drawingml/2006/main" xmlns:r="http://schemas.openxmlformats.org/officeDocument/2006/relationships" xmlns:p="http://schemas.openxmlformats.org/presentationml/2006/main">
  <p:tag name="TIMING" val="|0.4|0|0|0|0|0|0|0|0|0"/>
</p:tagLst>
</file>

<file path=ppt/tags/tag12.xml><?xml version="1.0" encoding="utf-8"?>
<p:tagLst xmlns:a="http://schemas.openxmlformats.org/drawingml/2006/main" xmlns:r="http://schemas.openxmlformats.org/officeDocument/2006/relationships" xmlns:p="http://schemas.openxmlformats.org/presentationml/2006/main">
  <p:tag name="TIMING" val="|0|0|0|0|0|0.3|0.4|0|0"/>
</p:tagLst>
</file>

<file path=ppt/tags/tag13.xml><?xml version="1.0" encoding="utf-8"?>
<p:tagLst xmlns:a="http://schemas.openxmlformats.org/drawingml/2006/main" xmlns:r="http://schemas.openxmlformats.org/officeDocument/2006/relationships" xmlns:p="http://schemas.openxmlformats.org/presentationml/2006/main">
  <p:tag name="TIMING" val="|0|0|0|0|0|0|0|0|0|0.2|0.4|0"/>
</p:tagLst>
</file>

<file path=ppt/tags/tag14.xml><?xml version="1.0" encoding="utf-8"?>
<p:tagLst xmlns:a="http://schemas.openxmlformats.org/drawingml/2006/main" xmlns:r="http://schemas.openxmlformats.org/officeDocument/2006/relationships" xmlns:p="http://schemas.openxmlformats.org/presentationml/2006/main">
  <p:tag name="TIMING" val="|0|0|0|0|0|0"/>
</p:tagLst>
</file>

<file path=ppt/tags/tag15.xml><?xml version="1.0" encoding="utf-8"?>
<p:tagLst xmlns:a="http://schemas.openxmlformats.org/drawingml/2006/main" xmlns:r="http://schemas.openxmlformats.org/officeDocument/2006/relationships" xmlns:p="http://schemas.openxmlformats.org/presentationml/2006/main">
  <p:tag name="TIMING" val="|0|0|0|0.8|0.2|0.1|0.1|0.1|0.5|0|0|0|0|0.1"/>
</p:tagLst>
</file>

<file path=ppt/tags/tag16.xml><?xml version="1.0" encoding="utf-8"?>
<p:tagLst xmlns:a="http://schemas.openxmlformats.org/drawingml/2006/main" xmlns:r="http://schemas.openxmlformats.org/officeDocument/2006/relationships" xmlns:p="http://schemas.openxmlformats.org/presentationml/2006/main">
  <p:tag name="TIMING" val="|3.8|1.4"/>
</p:tagLst>
</file>

<file path=ppt/tags/tag17.xml><?xml version="1.0" encoding="utf-8"?>
<p:tagLst xmlns:a="http://schemas.openxmlformats.org/drawingml/2006/main" xmlns:r="http://schemas.openxmlformats.org/officeDocument/2006/relationships" xmlns:p="http://schemas.openxmlformats.org/presentationml/2006/main">
  <p:tag name="TIMING" val="|9|3.2"/>
</p:tagLst>
</file>

<file path=ppt/tags/tag18.xml><?xml version="1.0" encoding="utf-8"?>
<p:tagLst xmlns:a="http://schemas.openxmlformats.org/drawingml/2006/main" xmlns:r="http://schemas.openxmlformats.org/officeDocument/2006/relationships" xmlns:p="http://schemas.openxmlformats.org/presentationml/2006/main">
  <p:tag name="TIMING" val="|0.9|15.7|6.2|1|7.1|3.4|5"/>
</p:tagLst>
</file>

<file path=ppt/tags/tag19.xml><?xml version="1.0" encoding="utf-8"?>
<p:tagLst xmlns:a="http://schemas.openxmlformats.org/drawingml/2006/main" xmlns:r="http://schemas.openxmlformats.org/officeDocument/2006/relationships" xmlns:p="http://schemas.openxmlformats.org/presentationml/2006/main">
  <p:tag name="TIMING" val="|1.1|3|9.7|11.7|5.8"/>
</p:tagLst>
</file>

<file path=ppt/tags/tag2.xml><?xml version="1.0" encoding="utf-8"?>
<p:tagLst xmlns:a="http://schemas.openxmlformats.org/drawingml/2006/main" xmlns:r="http://schemas.openxmlformats.org/officeDocument/2006/relationships" xmlns:p="http://schemas.openxmlformats.org/presentationml/2006/main">
  <p:tag name="TIMING" val="|0|0|0|0|0|0|0|0|0"/>
</p:tagLst>
</file>

<file path=ppt/tags/tag20.xml><?xml version="1.0" encoding="utf-8"?>
<p:tagLst xmlns:a="http://schemas.openxmlformats.org/drawingml/2006/main" xmlns:r="http://schemas.openxmlformats.org/officeDocument/2006/relationships" xmlns:p="http://schemas.openxmlformats.org/presentationml/2006/main">
  <p:tag name="TIMING" val="|0.6|1.1|8.5|5.8|1.2|1.1|1.8|5.8|12"/>
</p:tagLst>
</file>

<file path=ppt/tags/tag21.xml><?xml version="1.0" encoding="utf-8"?>
<p:tagLst xmlns:a="http://schemas.openxmlformats.org/drawingml/2006/main" xmlns:r="http://schemas.openxmlformats.org/officeDocument/2006/relationships" xmlns:p="http://schemas.openxmlformats.org/presentationml/2006/main">
  <p:tag name="TIMING" val="|0.8|5|3.5|5.3|1.2|3.8|5.5"/>
</p:tagLst>
</file>

<file path=ppt/tags/tag22.xml><?xml version="1.0" encoding="utf-8"?>
<p:tagLst xmlns:a="http://schemas.openxmlformats.org/drawingml/2006/main" xmlns:r="http://schemas.openxmlformats.org/officeDocument/2006/relationships" xmlns:p="http://schemas.openxmlformats.org/presentationml/2006/main">
  <p:tag name="TIMING" val="|4"/>
</p:tagLst>
</file>

<file path=ppt/tags/tag3.xml><?xml version="1.0" encoding="utf-8"?>
<p:tagLst xmlns:a="http://schemas.openxmlformats.org/drawingml/2006/main" xmlns:r="http://schemas.openxmlformats.org/officeDocument/2006/relationships" xmlns:p="http://schemas.openxmlformats.org/presentationml/2006/main">
  <p:tag name="TIMING" val="|0|0|0"/>
</p:tagLst>
</file>

<file path=ppt/tags/tag4.xml><?xml version="1.0" encoding="utf-8"?>
<p:tagLst xmlns:a="http://schemas.openxmlformats.org/drawingml/2006/main" xmlns:r="http://schemas.openxmlformats.org/officeDocument/2006/relationships" xmlns:p="http://schemas.openxmlformats.org/presentationml/2006/main">
  <p:tag name="TIMING" val="|0|0|0|0|0"/>
</p:tagLst>
</file>

<file path=ppt/tags/tag5.xml><?xml version="1.0" encoding="utf-8"?>
<p:tagLst xmlns:a="http://schemas.openxmlformats.org/drawingml/2006/main" xmlns:r="http://schemas.openxmlformats.org/officeDocument/2006/relationships" xmlns:p="http://schemas.openxmlformats.org/presentationml/2006/main">
  <p:tag name="TIMING" val="|0|0|0|0|0"/>
</p:tagLst>
</file>

<file path=ppt/tags/tag6.xml><?xml version="1.0" encoding="utf-8"?>
<p:tagLst xmlns:a="http://schemas.openxmlformats.org/drawingml/2006/main" xmlns:r="http://schemas.openxmlformats.org/officeDocument/2006/relationships" xmlns:p="http://schemas.openxmlformats.org/presentationml/2006/main">
  <p:tag name="TIMING" val="|0|0|0|0|0|0|0"/>
</p:tagLst>
</file>

<file path=ppt/tags/tag7.xml><?xml version="1.0" encoding="utf-8"?>
<p:tagLst xmlns:a="http://schemas.openxmlformats.org/drawingml/2006/main" xmlns:r="http://schemas.openxmlformats.org/officeDocument/2006/relationships" xmlns:p="http://schemas.openxmlformats.org/presentationml/2006/main">
  <p:tag name="TIMING" val="|0|0|0|0|0"/>
</p:tagLst>
</file>

<file path=ppt/tags/tag8.xml><?xml version="1.0" encoding="utf-8"?>
<p:tagLst xmlns:a="http://schemas.openxmlformats.org/drawingml/2006/main" xmlns:r="http://schemas.openxmlformats.org/officeDocument/2006/relationships" xmlns:p="http://schemas.openxmlformats.org/presentationml/2006/main">
  <p:tag name="TIMING" val="|0|0|0"/>
</p:tagLst>
</file>

<file path=ppt/tags/tag9.xml><?xml version="1.0" encoding="utf-8"?>
<p:tagLst xmlns:a="http://schemas.openxmlformats.org/drawingml/2006/main" xmlns:r="http://schemas.openxmlformats.org/officeDocument/2006/relationships" xmlns:p="http://schemas.openxmlformats.org/presentationml/2006/main">
  <p:tag name="TIMING" val="|0|0|0|0|0|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97DA3CC45C1745A5BCC9248DA03914" ma:contentTypeVersion="12" ma:contentTypeDescription="Create a new document." ma:contentTypeScope="" ma:versionID="6d6877408e4f2899dea6959406c9cd21">
  <xsd:schema xmlns:xsd="http://www.w3.org/2001/XMLSchema" xmlns:xs="http://www.w3.org/2001/XMLSchema" xmlns:p="http://schemas.microsoft.com/office/2006/metadata/properties" xmlns:ns3="5044e54f-486c-4c82-b23c-6e62d1a96ef0" xmlns:ns4="507771a2-7e93-4a01-b880-b05ad3ddd742" targetNamespace="http://schemas.microsoft.com/office/2006/metadata/properties" ma:root="true" ma:fieldsID="ea5c63816cf4ab2871d57a7dea46e6bf" ns3:_="" ns4:_="">
    <xsd:import namespace="5044e54f-486c-4c82-b23c-6e62d1a96ef0"/>
    <xsd:import namespace="507771a2-7e93-4a01-b880-b05ad3ddd74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4e54f-486c-4c82-b23c-6e62d1a96e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7771a2-7e93-4a01-b880-b05ad3ddd74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044e54f-486c-4c82-b23c-6e62d1a96ef0" xsi:nil="true"/>
  </documentManagement>
</p:properties>
</file>

<file path=customXml/itemProps1.xml><?xml version="1.0" encoding="utf-8"?>
<ds:datastoreItem xmlns:ds="http://schemas.openxmlformats.org/officeDocument/2006/customXml" ds:itemID="{06918CAD-F500-4FF4-A10B-6970EE7C35CB}">
  <ds:schemaRefs>
    <ds:schemaRef ds:uri="http://schemas.microsoft.com/sharepoint/v3/contenttype/forms"/>
  </ds:schemaRefs>
</ds:datastoreItem>
</file>

<file path=customXml/itemProps2.xml><?xml version="1.0" encoding="utf-8"?>
<ds:datastoreItem xmlns:ds="http://schemas.openxmlformats.org/officeDocument/2006/customXml" ds:itemID="{74C031AE-AF28-46E7-B576-5C7075DDB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4e54f-486c-4c82-b23c-6e62d1a96ef0"/>
    <ds:schemaRef ds:uri="507771a2-7e93-4a01-b880-b05ad3ddd7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B8E1D1-38C2-46BE-A95D-403B23CE2980}">
  <ds:schemaRefs>
    <ds:schemaRef ds:uri="http://schemas.openxmlformats.org/package/2006/metadata/core-properties"/>
    <ds:schemaRef ds:uri="http://purl.org/dc/elements/1.1/"/>
    <ds:schemaRef ds:uri="http://schemas.microsoft.com/office/2006/documentManagement/types"/>
    <ds:schemaRef ds:uri="507771a2-7e93-4a01-b880-b05ad3ddd742"/>
    <ds:schemaRef ds:uri="http://schemas.microsoft.com/office/2006/metadata/properties"/>
    <ds:schemaRef ds:uri="http://purl.org/dc/terms/"/>
    <ds:schemaRef ds:uri="http://purl.org/dc/dcmitype/"/>
    <ds:schemaRef ds:uri="http://schemas.microsoft.com/office/infopath/2007/PartnerControls"/>
    <ds:schemaRef ds:uri="5044e54f-486c-4c82-b23c-6e62d1a96ef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40292</TotalTime>
  <Words>1187</Words>
  <Application>Microsoft Office PowerPoint</Application>
  <PresentationFormat>Widescreen</PresentationFormat>
  <Paragraphs>214</Paragraphs>
  <Slides>24</Slides>
  <Notes>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Abadi Extra Light</vt:lpstr>
      <vt:lpstr>Arial</vt:lpstr>
      <vt:lpstr>BookAntiqua</vt:lpstr>
      <vt:lpstr>Calibri</vt:lpstr>
      <vt:lpstr>Daytona</vt:lpstr>
      <vt:lpstr>Gill Sans MT</vt:lpstr>
      <vt:lpstr>MinionPro-Regular</vt:lpstr>
      <vt:lpstr>Wingdings</vt:lpstr>
      <vt:lpstr>Office Theme</vt:lpstr>
      <vt:lpstr>PowerPoint Presentation</vt:lpstr>
      <vt:lpstr>In the last Video</vt:lpstr>
      <vt:lpstr>QA systems based on the retriever-reader architecture</vt:lpstr>
      <vt:lpstr>Introduction </vt:lpstr>
      <vt:lpstr>Retrievers Types</vt:lpstr>
      <vt:lpstr>Haystack library </vt:lpstr>
      <vt:lpstr>What’s Document store?</vt:lpstr>
      <vt:lpstr>What’s Elasticsearch? </vt:lpstr>
      <vt:lpstr>Initializing a document store</vt:lpstr>
      <vt:lpstr>Initializing a document store</vt:lpstr>
      <vt:lpstr>Initializing a document store</vt:lpstr>
      <vt:lpstr>Initializing a document store</vt:lpstr>
      <vt:lpstr>Initializing a retriever</vt:lpstr>
      <vt:lpstr>Why filtering is important?</vt:lpstr>
      <vt:lpstr>Why filtering is important?</vt:lpstr>
      <vt:lpstr>Reader types </vt:lpstr>
      <vt:lpstr>Initializing a reader</vt:lpstr>
      <vt:lpstr>Initializing a reader</vt:lpstr>
      <vt:lpstr>Initializing a reader</vt:lpstr>
      <vt:lpstr>Putting it all together</vt:lpstr>
      <vt:lpstr>Dense Passage Retrieval (DPR)</vt:lpstr>
      <vt:lpstr>Dense Passage Retrieval (DPR)</vt:lpstr>
      <vt:lpstr>Dense Passage Retrieval (DPR)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 Nagy  Mohammed El Bassiouney</dc:creator>
  <cp:lastModifiedBy>Engineering</cp:lastModifiedBy>
  <cp:revision>119</cp:revision>
  <dcterms:created xsi:type="dcterms:W3CDTF">2023-03-23T08:35:56Z</dcterms:created>
  <dcterms:modified xsi:type="dcterms:W3CDTF">2025-04-04T19:03:34Z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0x010100BE97DA3CC45C1745A5BCC9248DA03914</vt:lpwstr>
  </property>
</Properties>
</file>