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4"/>
  </p:sldMasterIdLst>
  <p:notesMasterIdLst>
    <p:notesMasterId r:id="rId14"/>
  </p:notesMasterIdLst>
  <p:handoutMasterIdLst>
    <p:handoutMasterId r:id="rId15"/>
  </p:handoutMasterIdLst>
  <p:sldIdLst>
    <p:sldId id="256" r:id="rId5"/>
    <p:sldId id="272" r:id="rId6"/>
    <p:sldId id="269" r:id="rId7"/>
    <p:sldId id="268" r:id="rId8"/>
    <p:sldId id="261" r:id="rId9"/>
    <p:sldId id="266" r:id="rId10"/>
    <p:sldId id="259" r:id="rId11"/>
    <p:sldId id="26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05" autoAdjust="0"/>
  </p:normalViewPr>
  <p:slideViewPr>
    <p:cSldViewPr snapToGrid="0">
      <p:cViewPr varScale="1">
        <p:scale>
          <a:sx n="128" d="100"/>
          <a:sy n="128" d="100"/>
        </p:scale>
        <p:origin x="520"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1CF908-B9F8-4D75-9563-AB61F9135D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DEC0F2-C9ED-4E40-9090-1AABA509E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B24071-69B2-40A7-B3EA-674584CE017F}" type="datetimeFigureOut">
              <a:rPr lang="en-US" smtClean="0"/>
              <a:t>5/29/21</a:t>
            </a:fld>
            <a:endParaRPr lang="en-US" dirty="0"/>
          </a:p>
        </p:txBody>
      </p:sp>
      <p:sp>
        <p:nvSpPr>
          <p:cNvPr id="4" name="Footer Placeholder 3">
            <a:extLst>
              <a:ext uri="{FF2B5EF4-FFF2-40B4-BE49-F238E27FC236}">
                <a16:creationId xmlns:a16="http://schemas.microsoft.com/office/drawing/2014/main" id="{E2343BCB-1A9C-419E-A510-1B43D44FD1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ECDCF-FA4F-4A45-8FAD-9C923EE306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DA0F0C-BE24-43A8-A6ED-60EC67C28C43}" type="slidenum">
              <a:rPr lang="en-US" smtClean="0"/>
              <a:t>‹#›</a:t>
            </a:fld>
            <a:endParaRPr lang="en-US" dirty="0"/>
          </a:p>
        </p:txBody>
      </p:sp>
    </p:spTree>
    <p:extLst>
      <p:ext uri="{BB962C8B-B14F-4D97-AF65-F5344CB8AC3E}">
        <p14:creationId xmlns:p14="http://schemas.microsoft.com/office/powerpoint/2010/main" val="979089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6B909-20DD-493C-AC6E-6A09AF3AE40E}" type="datetimeFigureOut">
              <a:rPr lang="en-US" smtClean="0"/>
              <a:t>5/29/21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A3186-490C-4963-9CE5-58096C2F0BE5}" type="slidenum">
              <a:rPr lang="en-US" smtClean="0"/>
              <a:t>‹#›</a:t>
            </a:fld>
            <a:endParaRPr lang="en-US" dirty="0"/>
          </a:p>
        </p:txBody>
      </p:sp>
    </p:spTree>
    <p:extLst>
      <p:ext uri="{BB962C8B-B14F-4D97-AF65-F5344CB8AC3E}">
        <p14:creationId xmlns:p14="http://schemas.microsoft.com/office/powerpoint/2010/main" val="9720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1</a:t>
            </a:fld>
            <a:endParaRPr lang="en-US" dirty="0"/>
          </a:p>
        </p:txBody>
      </p:sp>
    </p:spTree>
    <p:extLst>
      <p:ext uri="{BB962C8B-B14F-4D97-AF65-F5344CB8AC3E}">
        <p14:creationId xmlns:p14="http://schemas.microsoft.com/office/powerpoint/2010/main" val="2767789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4</a:t>
            </a:fld>
            <a:endParaRPr lang="en-US" dirty="0"/>
          </a:p>
        </p:txBody>
      </p:sp>
    </p:spTree>
    <p:extLst>
      <p:ext uri="{BB962C8B-B14F-4D97-AF65-F5344CB8AC3E}">
        <p14:creationId xmlns:p14="http://schemas.microsoft.com/office/powerpoint/2010/main" val="231967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5</a:t>
            </a:fld>
            <a:endParaRPr lang="en-US" dirty="0"/>
          </a:p>
        </p:txBody>
      </p:sp>
    </p:spTree>
    <p:extLst>
      <p:ext uri="{BB962C8B-B14F-4D97-AF65-F5344CB8AC3E}">
        <p14:creationId xmlns:p14="http://schemas.microsoft.com/office/powerpoint/2010/main" val="300492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6</a:t>
            </a:fld>
            <a:endParaRPr lang="en-US" dirty="0"/>
          </a:p>
        </p:txBody>
      </p:sp>
    </p:spTree>
    <p:extLst>
      <p:ext uri="{BB962C8B-B14F-4D97-AF65-F5344CB8AC3E}">
        <p14:creationId xmlns:p14="http://schemas.microsoft.com/office/powerpoint/2010/main" val="119183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7</a:t>
            </a:fld>
            <a:endParaRPr lang="en-US" dirty="0"/>
          </a:p>
        </p:txBody>
      </p:sp>
    </p:spTree>
    <p:extLst>
      <p:ext uri="{BB962C8B-B14F-4D97-AF65-F5344CB8AC3E}">
        <p14:creationId xmlns:p14="http://schemas.microsoft.com/office/powerpoint/2010/main" val="101423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8</a:t>
            </a:fld>
            <a:endParaRPr lang="en-US" dirty="0"/>
          </a:p>
        </p:txBody>
      </p:sp>
    </p:spTree>
    <p:extLst>
      <p:ext uri="{BB962C8B-B14F-4D97-AF65-F5344CB8AC3E}">
        <p14:creationId xmlns:p14="http://schemas.microsoft.com/office/powerpoint/2010/main" val="3081001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9</a:t>
            </a:fld>
            <a:endParaRPr lang="en-US" dirty="0"/>
          </a:p>
        </p:txBody>
      </p:sp>
    </p:spTree>
    <p:extLst>
      <p:ext uri="{BB962C8B-B14F-4D97-AF65-F5344CB8AC3E}">
        <p14:creationId xmlns:p14="http://schemas.microsoft.com/office/powerpoint/2010/main" val="2716772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237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2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95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80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068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94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528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66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01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8853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90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96986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3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76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66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40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8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5/29/21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65084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pp.genmymodel.com/api/projects/_BBXrsI__EeuPNLbtyXZyHA/diagrams/_BBYSwo__EeuPNLbtyXZyHA/sv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23" name="Picture 22" descr="A plane on the runway&#10;&#10;Description automatically generated with low confidence">
            <a:extLst>
              <a:ext uri="{FF2B5EF4-FFF2-40B4-BE49-F238E27FC236}">
                <a16:creationId xmlns:a16="http://schemas.microsoft.com/office/drawing/2014/main" id="{8F4AB57F-35C4-4164-81D1-4E0EFB14FAE7}"/>
              </a:ext>
            </a:extLst>
          </p:cNvPr>
          <p:cNvPicPr>
            <a:picLocks noChangeAspect="1"/>
          </p:cNvPicPr>
          <p:nvPr/>
        </p:nvPicPr>
        <p:blipFill rotWithShape="1">
          <a:blip r:embed="rId4"/>
          <a:srcRect t="841" b="3931"/>
          <a:stretch/>
        </p:blipFill>
        <p:spPr>
          <a:xfrm>
            <a:off x="-12032" y="0"/>
            <a:ext cx="12204032" cy="7031115"/>
          </a:xfrm>
          <a:prstGeom prst="rect">
            <a:avLst/>
          </a:prstGeom>
        </p:spPr>
      </p:pic>
      <p:grpSp>
        <p:nvGrpSpPr>
          <p:cNvPr id="10" name="Group 9">
            <a:extLst>
              <a:ext uri="{FF2B5EF4-FFF2-40B4-BE49-F238E27FC236}">
                <a16:creationId xmlns:a16="http://schemas.microsoft.com/office/drawing/2014/main" id="{EF41A68A-8CD1-4105-B4EC-A56286CB0F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2616" y="1411015"/>
            <a:ext cx="7808159" cy="4103960"/>
            <a:chOff x="2202616" y="1411015"/>
            <a:chExt cx="7808159" cy="4103960"/>
          </a:xfrm>
        </p:grpSpPr>
        <p:sp>
          <p:nvSpPr>
            <p:cNvPr id="11" name="Freeform 16">
              <a:extLst>
                <a:ext uri="{FF2B5EF4-FFF2-40B4-BE49-F238E27FC236}">
                  <a16:creationId xmlns:a16="http://schemas.microsoft.com/office/drawing/2014/main" id="{7B955F46-02E4-4A82-96F5-CBAFDD4A7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02616" y="1411015"/>
              <a:ext cx="7808159" cy="4103960"/>
            </a:xfrm>
            <a:custGeom>
              <a:avLst/>
              <a:gdLst>
                <a:gd name="connsiteX0" fmla="*/ 7589084 w 7808159"/>
                <a:gd name="connsiteY0" fmla="*/ 3803605 h 4103960"/>
                <a:gd name="connsiteX1" fmla="*/ 7512884 w 7808159"/>
                <a:gd name="connsiteY1" fmla="*/ 3879805 h 4103960"/>
                <a:gd name="connsiteX2" fmla="*/ 7589084 w 7808159"/>
                <a:gd name="connsiteY2" fmla="*/ 3956005 h 4103960"/>
                <a:gd name="connsiteX3" fmla="*/ 7665284 w 7808159"/>
                <a:gd name="connsiteY3" fmla="*/ 3879805 h 4103960"/>
                <a:gd name="connsiteX4" fmla="*/ 7589084 w 7808159"/>
                <a:gd name="connsiteY4" fmla="*/ 3803605 h 4103960"/>
                <a:gd name="connsiteX5" fmla="*/ 197684 w 7808159"/>
                <a:gd name="connsiteY5" fmla="*/ 3803605 h 4103960"/>
                <a:gd name="connsiteX6" fmla="*/ 121484 w 7808159"/>
                <a:gd name="connsiteY6" fmla="*/ 3879805 h 4103960"/>
                <a:gd name="connsiteX7" fmla="*/ 197684 w 7808159"/>
                <a:gd name="connsiteY7" fmla="*/ 3956005 h 4103960"/>
                <a:gd name="connsiteX8" fmla="*/ 273884 w 7808159"/>
                <a:gd name="connsiteY8" fmla="*/ 3879805 h 4103960"/>
                <a:gd name="connsiteX9" fmla="*/ 197684 w 7808159"/>
                <a:gd name="connsiteY9" fmla="*/ 3803605 h 4103960"/>
                <a:gd name="connsiteX10" fmla="*/ 7604324 w 7808159"/>
                <a:gd name="connsiteY10" fmla="*/ 130765 h 4103960"/>
                <a:gd name="connsiteX11" fmla="*/ 7528124 w 7808159"/>
                <a:gd name="connsiteY11" fmla="*/ 206965 h 4103960"/>
                <a:gd name="connsiteX12" fmla="*/ 7604324 w 7808159"/>
                <a:gd name="connsiteY12" fmla="*/ 283165 h 4103960"/>
                <a:gd name="connsiteX13" fmla="*/ 7680524 w 7808159"/>
                <a:gd name="connsiteY13" fmla="*/ 206965 h 4103960"/>
                <a:gd name="connsiteX14" fmla="*/ 7604324 w 7808159"/>
                <a:gd name="connsiteY14" fmla="*/ 130765 h 4103960"/>
                <a:gd name="connsiteX15" fmla="*/ 197684 w 7808159"/>
                <a:gd name="connsiteY15" fmla="*/ 130765 h 4103960"/>
                <a:gd name="connsiteX16" fmla="*/ 121484 w 7808159"/>
                <a:gd name="connsiteY16" fmla="*/ 206965 h 4103960"/>
                <a:gd name="connsiteX17" fmla="*/ 197684 w 7808159"/>
                <a:gd name="connsiteY17" fmla="*/ 283165 h 4103960"/>
                <a:gd name="connsiteX18" fmla="*/ 273884 w 7808159"/>
                <a:gd name="connsiteY18" fmla="*/ 206965 h 4103960"/>
                <a:gd name="connsiteX19" fmla="*/ 197684 w 7808159"/>
                <a:gd name="connsiteY19" fmla="*/ 130765 h 4103960"/>
                <a:gd name="connsiteX20" fmla="*/ 0 w 7808159"/>
                <a:gd name="connsiteY20" fmla="*/ 0 h 4103960"/>
                <a:gd name="connsiteX21" fmla="*/ 7808159 w 7808159"/>
                <a:gd name="connsiteY21" fmla="*/ 0 h 4103960"/>
                <a:gd name="connsiteX22" fmla="*/ 7808159 w 7808159"/>
                <a:gd name="connsiteY22" fmla="*/ 4103960 h 4103960"/>
                <a:gd name="connsiteX23" fmla="*/ 0 w 7808159"/>
                <a:gd name="connsiteY23" fmla="*/ 4103960 h 410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08159" h="4103960">
                  <a:moveTo>
                    <a:pt x="7589084" y="3803605"/>
                  </a:moveTo>
                  <a:cubicBezTo>
                    <a:pt x="7547000" y="3803605"/>
                    <a:pt x="7512884" y="3837721"/>
                    <a:pt x="7512884" y="3879805"/>
                  </a:cubicBezTo>
                  <a:cubicBezTo>
                    <a:pt x="7512884" y="3921889"/>
                    <a:pt x="7547000" y="3956005"/>
                    <a:pt x="7589084" y="3956005"/>
                  </a:cubicBezTo>
                  <a:cubicBezTo>
                    <a:pt x="7631168" y="3956005"/>
                    <a:pt x="7665284" y="3921889"/>
                    <a:pt x="7665284" y="3879805"/>
                  </a:cubicBezTo>
                  <a:cubicBezTo>
                    <a:pt x="7665284" y="3837721"/>
                    <a:pt x="7631168" y="3803605"/>
                    <a:pt x="7589084" y="3803605"/>
                  </a:cubicBezTo>
                  <a:close/>
                  <a:moveTo>
                    <a:pt x="197684" y="3803605"/>
                  </a:moveTo>
                  <a:cubicBezTo>
                    <a:pt x="155600" y="3803605"/>
                    <a:pt x="121484" y="3837721"/>
                    <a:pt x="121484" y="3879805"/>
                  </a:cubicBezTo>
                  <a:cubicBezTo>
                    <a:pt x="121484" y="3921889"/>
                    <a:pt x="155600" y="3956005"/>
                    <a:pt x="197684" y="3956005"/>
                  </a:cubicBezTo>
                  <a:cubicBezTo>
                    <a:pt x="239768" y="3956005"/>
                    <a:pt x="273884" y="3921889"/>
                    <a:pt x="273884" y="3879805"/>
                  </a:cubicBezTo>
                  <a:cubicBezTo>
                    <a:pt x="273884" y="3837721"/>
                    <a:pt x="239768" y="3803605"/>
                    <a:pt x="197684" y="3803605"/>
                  </a:cubicBezTo>
                  <a:close/>
                  <a:moveTo>
                    <a:pt x="7604324" y="130765"/>
                  </a:moveTo>
                  <a:cubicBezTo>
                    <a:pt x="7562240" y="130765"/>
                    <a:pt x="7528124" y="164881"/>
                    <a:pt x="7528124" y="206965"/>
                  </a:cubicBezTo>
                  <a:cubicBezTo>
                    <a:pt x="7528124" y="249049"/>
                    <a:pt x="7562240" y="283165"/>
                    <a:pt x="7604324" y="283165"/>
                  </a:cubicBezTo>
                  <a:cubicBezTo>
                    <a:pt x="7646408" y="283165"/>
                    <a:pt x="7680524" y="249049"/>
                    <a:pt x="7680524" y="206965"/>
                  </a:cubicBezTo>
                  <a:cubicBezTo>
                    <a:pt x="7680524" y="164881"/>
                    <a:pt x="7646408" y="130765"/>
                    <a:pt x="7604324" y="130765"/>
                  </a:cubicBezTo>
                  <a:close/>
                  <a:moveTo>
                    <a:pt x="197684" y="130765"/>
                  </a:moveTo>
                  <a:cubicBezTo>
                    <a:pt x="155600" y="130765"/>
                    <a:pt x="121484" y="164881"/>
                    <a:pt x="121484" y="206965"/>
                  </a:cubicBezTo>
                  <a:cubicBezTo>
                    <a:pt x="121484" y="249049"/>
                    <a:pt x="155600" y="283165"/>
                    <a:pt x="197684" y="283165"/>
                  </a:cubicBezTo>
                  <a:cubicBezTo>
                    <a:pt x="239768" y="283165"/>
                    <a:pt x="273884" y="249049"/>
                    <a:pt x="273884" y="206965"/>
                  </a:cubicBezTo>
                  <a:cubicBezTo>
                    <a:pt x="273884" y="164881"/>
                    <a:pt x="239768" y="130765"/>
                    <a:pt x="197684" y="130765"/>
                  </a:cubicBezTo>
                  <a:close/>
                  <a:moveTo>
                    <a:pt x="0" y="0"/>
                  </a:moveTo>
                  <a:lnTo>
                    <a:pt x="7808159" y="0"/>
                  </a:lnTo>
                  <a:lnTo>
                    <a:pt x="7808159" y="4103960"/>
                  </a:lnTo>
                  <a:lnTo>
                    <a:pt x="0" y="4103960"/>
                  </a:lnTo>
                  <a:close/>
                </a:path>
              </a:pathLst>
            </a:custGeom>
            <a:blipFill dpi="0" rotWithShape="1">
              <a:blip r:embed="rId5">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79775EF-026C-4E4A-873B-185915FB4F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278995" y="1501257"/>
              <a:ext cx="7645811" cy="3928374"/>
              <a:chOff x="2278995" y="1501257"/>
              <a:chExt cx="7645811" cy="3928374"/>
            </a:xfrm>
          </p:grpSpPr>
          <p:sp>
            <p:nvSpPr>
              <p:cNvPr id="13" name="Donut 19">
                <a:extLst>
                  <a:ext uri="{FF2B5EF4-FFF2-40B4-BE49-F238E27FC236}">
                    <a16:creationId xmlns:a16="http://schemas.microsoft.com/office/drawing/2014/main" id="{400D0967-F02F-4275-8520-75D52A1DF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7918"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Donut 21">
                <a:extLst>
                  <a:ext uri="{FF2B5EF4-FFF2-40B4-BE49-F238E27FC236}">
                    <a16:creationId xmlns:a16="http://schemas.microsoft.com/office/drawing/2014/main" id="{B4B16BA1-0F90-43DD-9D6C-6F196A15A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3719" y="517472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Donut 22">
                <a:extLst>
                  <a:ext uri="{FF2B5EF4-FFF2-40B4-BE49-F238E27FC236}">
                    <a16:creationId xmlns:a16="http://schemas.microsoft.com/office/drawing/2014/main" id="{7B652CBC-3D51-4C0E-8DDE-2C4A49B38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Donut 23">
                <a:extLst>
                  <a:ext uri="{FF2B5EF4-FFF2-40B4-BE49-F238E27FC236}">
                    <a16:creationId xmlns:a16="http://schemas.microsoft.com/office/drawing/2014/main" id="{3AFF0419-6554-4FDD-93AB-8A8C45FF5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5182743"/>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2692398" y="2030935"/>
            <a:ext cx="6815669" cy="1515533"/>
          </a:xfrm>
        </p:spPr>
        <p:txBody>
          <a:bodyPr>
            <a:noAutofit/>
          </a:bodyPr>
          <a:lstStyle/>
          <a:p>
            <a:r>
              <a:rPr lang="en-US" sz="3200" dirty="0"/>
              <a:t>CS 110 Project: “Meme”</a:t>
            </a:r>
            <a:br>
              <a:rPr lang="en-US" sz="3200" dirty="0"/>
            </a:br>
            <a:r>
              <a:rPr lang="en-US" sz="3200" dirty="0"/>
              <a:t>Spring 2021</a:t>
            </a:r>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2692398" y="3657597"/>
            <a:ext cx="6815669" cy="1320802"/>
          </a:xfrm>
        </p:spPr>
        <p:txBody>
          <a:bodyPr>
            <a:normAutofit/>
          </a:bodyPr>
          <a:lstStyle/>
          <a:p>
            <a:r>
              <a:rPr lang="en-US" dirty="0"/>
              <a:t>Ibrahim Gohar / Rana </a:t>
            </a:r>
            <a:r>
              <a:rPr lang="en-US" dirty="0" err="1"/>
              <a:t>Elgahawy</a:t>
            </a:r>
            <a:r>
              <a:rPr lang="en-US" dirty="0"/>
              <a:t> </a:t>
            </a:r>
          </a:p>
          <a:p>
            <a:r>
              <a:rPr lang="en-US" dirty="0"/>
              <a:t> </a:t>
            </a:r>
            <a:r>
              <a:rPr lang="en-US" dirty="0" err="1"/>
              <a:t>Abdelaaty</a:t>
            </a:r>
            <a:r>
              <a:rPr lang="en-US" dirty="0"/>
              <a:t> Rehab / Ghada Amer</a:t>
            </a:r>
          </a:p>
          <a:p>
            <a:endParaRPr lang="en-US" dirty="0"/>
          </a:p>
        </p:txBody>
      </p:sp>
      <p:cxnSp>
        <p:nvCxnSpPr>
          <p:cNvPr id="18" name="Straight Connector 17">
            <a:extLst>
              <a:ext uri="{FF2B5EF4-FFF2-40B4-BE49-F238E27FC236}">
                <a16:creationId xmlns:a16="http://schemas.microsoft.com/office/drawing/2014/main" id="{5F310D7E-8F1E-4C2F-8824-E43E043DD8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Graphic 6" descr="Palm tree">
            <a:extLst>
              <a:ext uri="{FF2B5EF4-FFF2-40B4-BE49-F238E27FC236}">
                <a16:creationId xmlns:a16="http://schemas.microsoft.com/office/drawing/2014/main" id="{5A75EE0A-53B5-4719-9CB7-5387E99D98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80409" y="1460507"/>
            <a:ext cx="914400" cy="914400"/>
          </a:xfrm>
          <a:prstGeom prst="rect">
            <a:avLst/>
          </a:prstGeom>
        </p:spPr>
      </p:pic>
      <p:pic>
        <p:nvPicPr>
          <p:cNvPr id="17" name="Graphic 16" descr="Beach ball">
            <a:extLst>
              <a:ext uri="{FF2B5EF4-FFF2-40B4-BE49-F238E27FC236}">
                <a16:creationId xmlns:a16="http://schemas.microsoft.com/office/drawing/2014/main" id="{48F21C9B-2A2B-49E0-A15C-401F0E8DE9C1}"/>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848889" y="1824987"/>
            <a:ext cx="548640" cy="548640"/>
          </a:xfrm>
          <a:prstGeom prst="rect">
            <a:avLst/>
          </a:prstGeom>
        </p:spPr>
      </p:pic>
      <p:pic>
        <p:nvPicPr>
          <p:cNvPr id="20" name="Graphic 19" descr="Bucket and shovel">
            <a:extLst>
              <a:ext uri="{FF2B5EF4-FFF2-40B4-BE49-F238E27FC236}">
                <a16:creationId xmlns:a16="http://schemas.microsoft.com/office/drawing/2014/main" id="{02432592-29B9-4972-91B0-C8987327EC8D}"/>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494809" y="1705374"/>
            <a:ext cx="731520" cy="73152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CA30CE9C-D626-433D-B698-7E97C902324C}"/>
              </a:ext>
            </a:extLst>
          </p:cNvPr>
          <p:cNvPicPr>
            <a:picLocks noChangeAspect="1"/>
          </p:cNvPicPr>
          <p:nvPr/>
        </p:nvPicPr>
        <p:blipFill>
          <a:blip r:embed="rId12"/>
          <a:stretch>
            <a:fillRect/>
          </a:stretch>
        </p:blipFill>
        <p:spPr>
          <a:xfrm>
            <a:off x="-12033" y="-912376"/>
            <a:ext cx="2555670" cy="2541565"/>
          </a:xfrm>
          <a:prstGeom prst="rect">
            <a:avLst/>
          </a:prstGeom>
        </p:spPr>
      </p:pic>
    </p:spTree>
    <p:extLst>
      <p:ext uri="{BB962C8B-B14F-4D97-AF65-F5344CB8AC3E}">
        <p14:creationId xmlns:p14="http://schemas.microsoft.com/office/powerpoint/2010/main" val="96991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1A2D4-154D-4D1F-B26A-320B45547FEE}"/>
              </a:ext>
            </a:extLst>
          </p:cNvPr>
          <p:cNvSpPr txBox="1"/>
          <p:nvPr/>
        </p:nvSpPr>
        <p:spPr>
          <a:xfrm>
            <a:off x="2876365" y="577042"/>
            <a:ext cx="6427433" cy="769441"/>
          </a:xfrm>
          <a:prstGeom prst="rect">
            <a:avLst/>
          </a:prstGeom>
          <a:noFill/>
        </p:spPr>
        <p:txBody>
          <a:bodyPr wrap="square" rtlCol="0">
            <a:spAutoFit/>
          </a:bodyPr>
          <a:lstStyle/>
          <a:p>
            <a:pPr algn="ctr"/>
            <a:r>
              <a:rPr lang="en-US" sz="4400" dirty="0"/>
              <a:t>Project Description </a:t>
            </a:r>
            <a:endParaRPr lang="en-US"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F57A9B4B-3BC9-4CC0-A761-CAFFAB9EEAED}"/>
              </a:ext>
            </a:extLst>
          </p:cNvPr>
          <p:cNvSpPr txBox="1"/>
          <p:nvPr/>
        </p:nvSpPr>
        <p:spPr>
          <a:xfrm>
            <a:off x="745724" y="1793289"/>
            <a:ext cx="10697593" cy="1895584"/>
          </a:xfrm>
          <a:prstGeom prst="rect">
            <a:avLst/>
          </a:prstGeom>
          <a:noFill/>
        </p:spPr>
        <p:txBody>
          <a:bodyPr wrap="square" rtlCol="0">
            <a:spAutoFit/>
          </a:bodyPr>
          <a:lstStyle/>
          <a:p>
            <a:pPr>
              <a:lnSpc>
                <a:spcPct val="150000"/>
              </a:lnSpc>
            </a:pPr>
            <a:r>
              <a:rPr lang="en-US" sz="2000" dirty="0"/>
              <a:t>Meme is an application that manages all aspects of personal trips including reserving flights, hotels, and cruises. It offers the user an interface that allows him to reserve the intended flight/ hotel/ cruise according to filters such as cheapest, shortest distance, specific price range. The user can get the results by searching by name or city.   </a:t>
            </a:r>
          </a:p>
        </p:txBody>
      </p:sp>
    </p:spTree>
    <p:extLst>
      <p:ext uri="{BB962C8B-B14F-4D97-AF65-F5344CB8AC3E}">
        <p14:creationId xmlns:p14="http://schemas.microsoft.com/office/powerpoint/2010/main" val="13205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1A2D4-154D-4D1F-B26A-320B45547FEE}"/>
              </a:ext>
            </a:extLst>
          </p:cNvPr>
          <p:cNvSpPr txBox="1"/>
          <p:nvPr/>
        </p:nvSpPr>
        <p:spPr>
          <a:xfrm>
            <a:off x="2796852" y="2087790"/>
            <a:ext cx="6427433" cy="1200329"/>
          </a:xfrm>
          <a:prstGeom prst="rect">
            <a:avLst/>
          </a:prstGeom>
          <a:noFill/>
        </p:spPr>
        <p:txBody>
          <a:bodyPr wrap="square" rtlCol="0">
            <a:spAutoFit/>
          </a:bodyPr>
          <a:lstStyle/>
          <a:p>
            <a:pPr algn="ctr"/>
            <a:r>
              <a:rPr lang="en-US" sz="7200" dirty="0">
                <a:latin typeface="Aharoni" panose="02010803020104030203" pitchFamily="2" charset="-79"/>
                <a:cs typeface="Aharoni" panose="02010803020104030203" pitchFamily="2" charset="-79"/>
              </a:rPr>
              <a:t>UML</a:t>
            </a:r>
          </a:p>
        </p:txBody>
      </p:sp>
      <p:sp>
        <p:nvSpPr>
          <p:cNvPr id="3" name="TextBox 2">
            <a:extLst>
              <a:ext uri="{FF2B5EF4-FFF2-40B4-BE49-F238E27FC236}">
                <a16:creationId xmlns:a16="http://schemas.microsoft.com/office/drawing/2014/main" id="{DB437B31-4D07-1248-BB30-161329D08882}"/>
              </a:ext>
            </a:extLst>
          </p:cNvPr>
          <p:cNvSpPr txBox="1"/>
          <p:nvPr/>
        </p:nvSpPr>
        <p:spPr>
          <a:xfrm>
            <a:off x="1282149" y="3846443"/>
            <a:ext cx="9591260" cy="923330"/>
          </a:xfrm>
          <a:prstGeom prst="rect">
            <a:avLst/>
          </a:prstGeom>
          <a:noFill/>
        </p:spPr>
        <p:txBody>
          <a:bodyPr wrap="square" rtlCol="0">
            <a:spAutoFit/>
          </a:bodyPr>
          <a:lstStyle/>
          <a:p>
            <a:pPr algn="ctr"/>
            <a:r>
              <a:rPr lang="en-US" dirty="0">
                <a:hlinkClick r:id="rId2">
                  <a:extLst>
                    <a:ext uri="{A12FA001-AC4F-418D-AE19-62706E023703}">
                      <ahyp:hlinkClr xmlns:ahyp="http://schemas.microsoft.com/office/drawing/2018/hyperlinkcolor" val="tx"/>
                    </a:ext>
                  </a:extLst>
                </a:hlinkClick>
              </a:rPr>
              <a:t>https://app.genmymodel.com/api/projects/_BBXrsI__EeuPNLbtyXZyHA/diagrams/_BBYSwo__EeuPNLbtyXZyHA/svg</a:t>
            </a:r>
            <a:endParaRPr lang="en-US" dirty="0"/>
          </a:p>
          <a:p>
            <a:pPr algn="ctr"/>
            <a:endParaRPr lang="en-EG" dirty="0"/>
          </a:p>
        </p:txBody>
      </p:sp>
    </p:spTree>
    <p:extLst>
      <p:ext uri="{BB962C8B-B14F-4D97-AF65-F5344CB8AC3E}">
        <p14:creationId xmlns:p14="http://schemas.microsoft.com/office/powerpoint/2010/main" val="314034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DE69-9246-4C6D-B903-F8ACF4C0E855}"/>
              </a:ext>
            </a:extLst>
          </p:cNvPr>
          <p:cNvSpPr>
            <a:spLocks noGrp="1"/>
          </p:cNvSpPr>
          <p:nvPr>
            <p:ph type="title"/>
          </p:nvPr>
        </p:nvSpPr>
        <p:spPr>
          <a:xfrm>
            <a:off x="1964982" y="-316992"/>
            <a:ext cx="8459178" cy="3101009"/>
          </a:xfrm>
        </p:spPr>
        <p:txBody>
          <a:bodyPr>
            <a:normAutofit/>
          </a:bodyPr>
          <a:lstStyle/>
          <a:p>
            <a:r>
              <a:rPr lang="en-US" sz="3600" dirty="0"/>
              <a:t>Design Understanding – Data Structure</a:t>
            </a:r>
            <a:br>
              <a:rPr lang="en-US" sz="3600" dirty="0">
                <a:solidFill>
                  <a:schemeClr val="bg1"/>
                </a:solidFill>
              </a:rPr>
            </a:br>
            <a:r>
              <a:rPr lang="en-US" sz="3600" dirty="0">
                <a:solidFill>
                  <a:schemeClr val="bg1"/>
                </a:solidFill>
              </a:rPr>
              <a:t> </a:t>
            </a:r>
          </a:p>
        </p:txBody>
      </p:sp>
      <p:graphicFrame>
        <p:nvGraphicFramePr>
          <p:cNvPr id="5" name="Table 5">
            <a:extLst>
              <a:ext uri="{FF2B5EF4-FFF2-40B4-BE49-F238E27FC236}">
                <a16:creationId xmlns:a16="http://schemas.microsoft.com/office/drawing/2014/main" id="{580CB58A-BCBE-7D40-90AC-62534C9BE20E}"/>
              </a:ext>
            </a:extLst>
          </p:cNvPr>
          <p:cNvGraphicFramePr>
            <a:graphicFrameLocks noGrp="1"/>
          </p:cNvGraphicFramePr>
          <p:nvPr>
            <p:ph idx="1"/>
            <p:extLst>
              <p:ext uri="{D42A27DB-BD31-4B8C-83A1-F6EECF244321}">
                <p14:modId xmlns:p14="http://schemas.microsoft.com/office/powerpoint/2010/main" val="1141468166"/>
              </p:ext>
            </p:extLst>
          </p:nvPr>
        </p:nvGraphicFramePr>
        <p:xfrm>
          <a:off x="1182624" y="1597153"/>
          <a:ext cx="9799320" cy="4663440"/>
        </p:xfrm>
        <a:graphic>
          <a:graphicData uri="http://schemas.openxmlformats.org/drawingml/2006/table">
            <a:tbl>
              <a:tblPr firstRow="1" bandRow="1">
                <a:tableStyleId>{93296810-A885-4BE3-A3E7-6D5BEEA58F35}</a:tableStyleId>
              </a:tblPr>
              <a:tblGrid>
                <a:gridCol w="4899660">
                  <a:extLst>
                    <a:ext uri="{9D8B030D-6E8A-4147-A177-3AD203B41FA5}">
                      <a16:colId xmlns:a16="http://schemas.microsoft.com/office/drawing/2014/main" val="3827909398"/>
                    </a:ext>
                  </a:extLst>
                </a:gridCol>
                <a:gridCol w="4899660">
                  <a:extLst>
                    <a:ext uri="{9D8B030D-6E8A-4147-A177-3AD203B41FA5}">
                      <a16:colId xmlns:a16="http://schemas.microsoft.com/office/drawing/2014/main" val="716770190"/>
                    </a:ext>
                  </a:extLst>
                </a:gridCol>
              </a:tblGrid>
              <a:tr h="333726">
                <a:tc>
                  <a:txBody>
                    <a:bodyPr/>
                    <a:lstStyle/>
                    <a:p>
                      <a:pPr algn="ctr"/>
                      <a:r>
                        <a:rPr lang="en-EG" dirty="0"/>
                        <a:t>Data Structure</a:t>
                      </a:r>
                    </a:p>
                  </a:txBody>
                  <a:tcPr/>
                </a:tc>
                <a:tc>
                  <a:txBody>
                    <a:bodyPr/>
                    <a:lstStyle/>
                    <a:p>
                      <a:pPr algn="ctr"/>
                      <a:r>
                        <a:rPr lang="en-EG" dirty="0"/>
                        <a:t>Location/ Usage/ Rational </a:t>
                      </a:r>
                    </a:p>
                  </a:txBody>
                  <a:tcPr/>
                </a:tc>
                <a:extLst>
                  <a:ext uri="{0D108BD9-81ED-4DB2-BD59-A6C34878D82A}">
                    <a16:rowId xmlns:a16="http://schemas.microsoft.com/office/drawing/2014/main" val="3428659050"/>
                  </a:ext>
                </a:extLst>
              </a:tr>
              <a:tr h="834315">
                <a:tc>
                  <a:txBody>
                    <a:bodyPr/>
                    <a:lstStyle/>
                    <a:p>
                      <a:r>
                        <a:rPr lang="en-EG" dirty="0"/>
                        <a:t>Linked List</a:t>
                      </a:r>
                    </a:p>
                  </a:txBody>
                  <a:tcPr/>
                </a:tc>
                <a:tc>
                  <a:txBody>
                    <a:bodyPr/>
                    <a:lstStyle/>
                    <a:p>
                      <a:pPr rtl="0"/>
                      <a:r>
                        <a:rPr lang="en-US" sz="1800" b="0" u="none" strike="noStrike" kern="1200" dirty="0">
                          <a:solidFill>
                            <a:schemeClr val="dk1"/>
                          </a:solidFill>
                          <a:effectLst/>
                        </a:rPr>
                        <a:t>We specifically used it in Hotels and Rooms classes to allow us add/ delete items and not to take so much memory.  </a:t>
                      </a:r>
                      <a:endParaRPr lang="en-EG" dirty="0"/>
                    </a:p>
                  </a:txBody>
                  <a:tcPr/>
                </a:tc>
                <a:extLst>
                  <a:ext uri="{0D108BD9-81ED-4DB2-BD59-A6C34878D82A}">
                    <a16:rowId xmlns:a16="http://schemas.microsoft.com/office/drawing/2014/main" val="2872263657"/>
                  </a:ext>
                </a:extLst>
              </a:tr>
              <a:tr h="834315">
                <a:tc>
                  <a:txBody>
                    <a:bodyPr/>
                    <a:lstStyle/>
                    <a:p>
                      <a:r>
                        <a:rPr lang="en-EG" dirty="0"/>
                        <a:t>Vector</a:t>
                      </a:r>
                    </a:p>
                  </a:txBody>
                  <a:tcPr/>
                </a:tc>
                <a:tc>
                  <a:txBody>
                    <a:bodyPr/>
                    <a:lstStyle/>
                    <a:p>
                      <a:r>
                        <a:rPr lang="en-US" sz="1800" b="0" u="none" strike="noStrike" kern="1200" dirty="0">
                          <a:solidFill>
                            <a:schemeClr val="dk1"/>
                          </a:solidFill>
                          <a:effectLst/>
                        </a:rPr>
                        <a:t>We successfully used it in available hotels/available cruise classes to allow us change its size as the available hotels/cruises increases and decreases.</a:t>
                      </a:r>
                      <a:endParaRPr lang="en-EG" dirty="0"/>
                    </a:p>
                  </a:txBody>
                  <a:tcPr/>
                </a:tc>
                <a:extLst>
                  <a:ext uri="{0D108BD9-81ED-4DB2-BD59-A6C34878D82A}">
                    <a16:rowId xmlns:a16="http://schemas.microsoft.com/office/drawing/2014/main" val="2515345687"/>
                  </a:ext>
                </a:extLst>
              </a:tr>
              <a:tr h="584021">
                <a:tc>
                  <a:txBody>
                    <a:bodyPr/>
                    <a:lstStyle/>
                    <a:p>
                      <a:r>
                        <a:rPr lang="en-US" dirty="0"/>
                        <a:t>A</a:t>
                      </a:r>
                      <a:r>
                        <a:rPr lang="en-EG" dirty="0"/>
                        <a:t>rray </a:t>
                      </a:r>
                    </a:p>
                  </a:txBody>
                  <a:tcPr/>
                </a:tc>
                <a:tc>
                  <a:txBody>
                    <a:bodyPr/>
                    <a:lstStyle/>
                    <a:p>
                      <a:pPr rtl="0"/>
                      <a:r>
                        <a:rPr lang="en-US" sz="1800" b="0" u="none" strike="noStrike" kern="1200" dirty="0">
                          <a:solidFill>
                            <a:schemeClr val="dk1"/>
                          </a:solidFill>
                          <a:effectLst/>
                        </a:rPr>
                        <a:t>We specifically used it in the graph class to include the cities which are fixed number of 5. </a:t>
                      </a:r>
                      <a:endParaRPr lang="en-US"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693917125"/>
                  </a:ext>
                </a:extLst>
              </a:tr>
              <a:tr h="584021">
                <a:tc>
                  <a:txBody>
                    <a:bodyPr/>
                    <a:lstStyle/>
                    <a:p>
                      <a:r>
                        <a:rPr lang="en-US" sz="1800" b="0" u="none" strike="noStrike" kern="1200" dirty="0">
                          <a:solidFill>
                            <a:schemeClr val="dk1"/>
                          </a:solidFill>
                          <a:effectLst/>
                        </a:rPr>
                        <a:t>Adjacency</a:t>
                      </a:r>
                      <a:r>
                        <a:rPr lang="en-EG" dirty="0"/>
                        <a:t> Matrix </a:t>
                      </a:r>
                    </a:p>
                  </a:txBody>
                  <a:tcPr/>
                </a:tc>
                <a:tc>
                  <a:txBody>
                    <a:bodyPr/>
                    <a:lstStyle/>
                    <a:p>
                      <a:pPr rtl="0"/>
                      <a:r>
                        <a:rPr lang="en-US" sz="1800" b="0" u="none" strike="noStrike" kern="1200" dirty="0">
                          <a:solidFill>
                            <a:schemeClr val="dk1"/>
                          </a:solidFill>
                          <a:effectLst/>
                        </a:rPr>
                        <a:t>We used it successfully in Reservation class to search by price range. </a:t>
                      </a:r>
                      <a:endParaRPr lang="en-US"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569228345"/>
                  </a:ext>
                </a:extLst>
              </a:tr>
              <a:tr h="1084610">
                <a:tc>
                  <a:txBody>
                    <a:bodyPr/>
                    <a:lstStyle/>
                    <a:p>
                      <a:pPr rtl="0"/>
                      <a:r>
                        <a:rPr lang="en-US" sz="1800" b="0" u="none" strike="noStrike" kern="1200" dirty="0">
                          <a:solidFill>
                            <a:schemeClr val="dk1"/>
                          </a:solidFill>
                          <a:effectLst/>
                        </a:rPr>
                        <a:t>Name (Newly defined) </a:t>
                      </a:r>
                    </a:p>
                    <a:p>
                      <a:br>
                        <a:rPr lang="en-US" dirty="0"/>
                      </a:br>
                      <a:br>
                        <a:rPr lang="en-US" dirty="0"/>
                      </a:br>
                      <a:endParaRPr lang="en-EG" dirty="0"/>
                    </a:p>
                  </a:txBody>
                  <a:tcPr/>
                </a:tc>
                <a:tc>
                  <a:txBody>
                    <a:bodyPr/>
                    <a:lstStyle/>
                    <a:p>
                      <a:pPr rtl="0"/>
                      <a:r>
                        <a:rPr lang="en-US" sz="1800" b="0" u="none" strike="noStrike" kern="1200" dirty="0">
                          <a:solidFill>
                            <a:schemeClr val="dk1"/>
                          </a:solidFill>
                          <a:effectLst/>
                        </a:rPr>
                        <a:t>We created it specifically to use it in customer profile class to get the first and last name of the user.</a:t>
                      </a:r>
                    </a:p>
                  </a:txBody>
                  <a:tcPr/>
                </a:tc>
                <a:extLst>
                  <a:ext uri="{0D108BD9-81ED-4DB2-BD59-A6C34878D82A}">
                    <a16:rowId xmlns:a16="http://schemas.microsoft.com/office/drawing/2014/main" val="1320902708"/>
                  </a:ext>
                </a:extLst>
              </a:tr>
            </a:tbl>
          </a:graphicData>
        </a:graphic>
      </p:graphicFrame>
    </p:spTree>
    <p:extLst>
      <p:ext uri="{BB962C8B-B14F-4D97-AF65-F5344CB8AC3E}">
        <p14:creationId xmlns:p14="http://schemas.microsoft.com/office/powerpoint/2010/main" val="388689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954E3F-C90F-4AED-8C5E-30BBC9987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F274D6-81B5-4350-AFD5-014504FF5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00E9-8116-4990-B241-6223D73CDEC5}"/>
              </a:ext>
            </a:extLst>
          </p:cNvPr>
          <p:cNvSpPr>
            <a:spLocks noGrp="1"/>
          </p:cNvSpPr>
          <p:nvPr>
            <p:ph type="title"/>
          </p:nvPr>
        </p:nvSpPr>
        <p:spPr>
          <a:xfrm>
            <a:off x="0" y="-1"/>
            <a:ext cx="4654296" cy="6857999"/>
          </a:xfr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2700000" scaled="1"/>
            <a:tileRect/>
          </a:gradFill>
          <a:ln>
            <a:noFill/>
          </a:ln>
        </p:spPr>
        <p:txBody>
          <a:bodyPr>
            <a:normAutofit/>
          </a:bodyPr>
          <a:lstStyle/>
          <a:p>
            <a:r>
              <a:rPr lang="en-US" dirty="0"/>
              <a:t>Design Understanding- Algorithms</a:t>
            </a:r>
            <a:endParaRPr lang="en-US" dirty="0">
              <a:solidFill>
                <a:schemeClr val="tx1"/>
              </a:solidFill>
            </a:endParaRPr>
          </a:p>
        </p:txBody>
      </p:sp>
      <p:sp useBgFill="1">
        <p:nvSpPr>
          <p:cNvPr id="12" name="Rectangle 11">
            <a:extLst>
              <a:ext uri="{FF2B5EF4-FFF2-40B4-BE49-F238E27FC236}">
                <a16:creationId xmlns:a16="http://schemas.microsoft.com/office/drawing/2014/main" id="{8D21268E-FF5E-4624-BB9D-B825216E9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819B5D-60BA-4995-92D8-FC547E604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70DAC270-E853-4B43-AF16-8643D19930D1}"/>
              </a:ext>
            </a:extLst>
          </p:cNvPr>
          <p:cNvSpPr txBox="1"/>
          <p:nvPr/>
        </p:nvSpPr>
        <p:spPr>
          <a:xfrm>
            <a:off x="5466587" y="682962"/>
            <a:ext cx="6086233" cy="5632311"/>
          </a:xfrm>
          <a:prstGeom prst="rect">
            <a:avLst/>
          </a:prstGeom>
          <a:noFill/>
        </p:spPr>
        <p:txBody>
          <a:bodyPr wrap="square" rtlCol="0">
            <a:spAutoFit/>
          </a:bodyPr>
          <a:lstStyle/>
          <a:p>
            <a:r>
              <a:rPr lang="en-US" sz="2000" dirty="0"/>
              <a:t>• </a:t>
            </a:r>
            <a:r>
              <a:rPr lang="en-US" sz="2000" b="1" dirty="0"/>
              <a:t>Dijkstra: Shortest Path</a:t>
            </a:r>
          </a:p>
          <a:p>
            <a:r>
              <a:rPr lang="en-US" sz="2000" b="1" dirty="0"/>
              <a:t>1)</a:t>
            </a:r>
            <a:r>
              <a:rPr lang="en-US" sz="2000" dirty="0"/>
              <a:t> Create a set </a:t>
            </a:r>
            <a:r>
              <a:rPr lang="en-US" sz="2000" i="1" dirty="0"/>
              <a:t>sptSet</a:t>
            </a:r>
            <a:r>
              <a:rPr lang="en-US" sz="2000" dirty="0"/>
              <a:t> (shortest path tree set) that keeps track of vertices included in shortest path tree, i.e., whose minimum distance from source is calculated and finalized. Initially, this set is empty. </a:t>
            </a:r>
          </a:p>
          <a:p>
            <a:r>
              <a:rPr lang="en-US" sz="2000" b="1" dirty="0"/>
              <a:t>2)</a:t>
            </a:r>
            <a:r>
              <a:rPr lang="en-US" sz="2000" dirty="0"/>
              <a:t> Assign a distance value to all vertices in the input graph. Initialize all distance values as INFINITE. Assign distance value as 0 for the source vertex so that it is picked first. </a:t>
            </a:r>
          </a:p>
          <a:p>
            <a:r>
              <a:rPr lang="en-US" sz="2000" b="1" dirty="0"/>
              <a:t>3)</a:t>
            </a:r>
            <a:r>
              <a:rPr lang="en-US" sz="2000" dirty="0"/>
              <a:t> While </a:t>
            </a:r>
            <a:r>
              <a:rPr lang="en-US" sz="2000" i="1" dirty="0"/>
              <a:t>sptSet</a:t>
            </a:r>
            <a:r>
              <a:rPr lang="en-US" sz="2000" dirty="0"/>
              <a:t> doesn’t include all vertices </a:t>
            </a:r>
          </a:p>
          <a:p>
            <a:pPr algn="ctr"/>
            <a:r>
              <a:rPr lang="en-US" sz="2000" b="1" dirty="0"/>
              <a:t>       a)</a:t>
            </a:r>
            <a:r>
              <a:rPr lang="en-US" sz="2000" dirty="0"/>
              <a:t> Pick a vertex u which is not there in </a:t>
            </a:r>
            <a:r>
              <a:rPr lang="en-US" sz="2000" i="1" dirty="0"/>
              <a:t>sptSet</a:t>
            </a:r>
            <a:r>
              <a:rPr lang="en-US" sz="2000" dirty="0"/>
              <a:t> and has    minimum distance value. </a:t>
            </a:r>
          </a:p>
          <a:p>
            <a:r>
              <a:rPr lang="en-US" sz="2000" b="1" dirty="0"/>
              <a:t>             b)</a:t>
            </a:r>
            <a:r>
              <a:rPr lang="en-US" sz="2000" dirty="0"/>
              <a:t> Include u to </a:t>
            </a:r>
            <a:r>
              <a:rPr lang="en-US" sz="2000" i="1" dirty="0"/>
              <a:t>sptSet</a:t>
            </a:r>
            <a:r>
              <a:rPr lang="en-US" sz="2000" dirty="0"/>
              <a:t>. </a:t>
            </a:r>
          </a:p>
          <a:p>
            <a:pPr algn="ctr"/>
            <a:r>
              <a:rPr lang="en-US" sz="2000" b="1" dirty="0"/>
              <a:t>            c)</a:t>
            </a:r>
            <a:r>
              <a:rPr lang="en-US" sz="2000" dirty="0"/>
              <a:t> Update distance value of all adjacent vertices of u. To update the distance values, iterate through all adjacent vertices. For every adjacent vertex v, if sum of distance value of u (from source) and weight of edge u-v, is less than the distance value of v, then update the distance value of v. </a:t>
            </a:r>
            <a:endParaRPr lang="en-EG" sz="2000" dirty="0"/>
          </a:p>
        </p:txBody>
      </p:sp>
    </p:spTree>
    <p:extLst>
      <p:ext uri="{BB962C8B-B14F-4D97-AF65-F5344CB8AC3E}">
        <p14:creationId xmlns:p14="http://schemas.microsoft.com/office/powerpoint/2010/main" val="16150596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00E9-8116-4990-B241-6223D73CDEC5}"/>
              </a:ext>
            </a:extLst>
          </p:cNvPr>
          <p:cNvSpPr>
            <a:spLocks noGrp="1"/>
          </p:cNvSpPr>
          <p:nvPr>
            <p:ph type="title"/>
          </p:nvPr>
        </p:nvSpPr>
        <p:spPr>
          <a:xfrm>
            <a:off x="0" y="-1"/>
            <a:ext cx="4654296" cy="6857999"/>
          </a:xfr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2700000" scaled="1"/>
            <a:tileRect/>
          </a:gradFill>
          <a:ln>
            <a:noFill/>
          </a:ln>
        </p:spPr>
        <p:txBody>
          <a:bodyPr>
            <a:normAutofit/>
          </a:bodyPr>
          <a:lstStyle/>
          <a:p>
            <a:r>
              <a:rPr lang="en-US" dirty="0"/>
              <a:t>Implementation Overview</a:t>
            </a:r>
            <a:endParaRPr lang="en-US" dirty="0">
              <a:solidFill>
                <a:schemeClr val="tx1"/>
              </a:solidFill>
            </a:endParaRPr>
          </a:p>
        </p:txBody>
      </p:sp>
      <p:sp>
        <p:nvSpPr>
          <p:cNvPr id="5" name="TextBox 4">
            <a:extLst>
              <a:ext uri="{FF2B5EF4-FFF2-40B4-BE49-F238E27FC236}">
                <a16:creationId xmlns:a16="http://schemas.microsoft.com/office/drawing/2014/main" id="{2DF31BD7-51E7-3D4E-A694-818C7935B40C}"/>
              </a:ext>
            </a:extLst>
          </p:cNvPr>
          <p:cNvSpPr txBox="1"/>
          <p:nvPr/>
        </p:nvSpPr>
        <p:spPr>
          <a:xfrm>
            <a:off x="4949952" y="1926336"/>
            <a:ext cx="5669280" cy="3918189"/>
          </a:xfrm>
          <a:prstGeom prst="rect">
            <a:avLst/>
          </a:prstGeom>
          <a:noFill/>
        </p:spPr>
        <p:txBody>
          <a:bodyPr wrap="square" rtlCol="0">
            <a:spAutoFit/>
          </a:bodyPr>
          <a:lstStyle/>
          <a:p>
            <a:pPr>
              <a:lnSpc>
                <a:spcPct val="150000"/>
              </a:lnSpc>
            </a:pPr>
            <a:br>
              <a:rPr lang="en-US" sz="2400" dirty="0"/>
            </a:br>
            <a:r>
              <a:rPr lang="en-US" sz="2400" dirty="0"/>
              <a:t>•Database: SQL Light </a:t>
            </a:r>
            <a:br>
              <a:rPr lang="en-US" sz="2400" dirty="0"/>
            </a:br>
            <a:r>
              <a:rPr lang="en-US" sz="2400" dirty="0"/>
              <a:t>•Validation: Email format &amp; only one account holder. </a:t>
            </a:r>
          </a:p>
          <a:p>
            <a:pPr>
              <a:lnSpc>
                <a:spcPct val="150000"/>
              </a:lnSpc>
            </a:pPr>
            <a:r>
              <a:rPr lang="en-US" sz="2400" dirty="0"/>
              <a:t>•Exceptions: Handler (message ) when the user use another format other than email format. </a:t>
            </a:r>
            <a:endParaRPr lang="en-EG" sz="2400" dirty="0"/>
          </a:p>
        </p:txBody>
      </p:sp>
    </p:spTree>
    <p:extLst>
      <p:ext uri="{BB962C8B-B14F-4D97-AF65-F5344CB8AC3E}">
        <p14:creationId xmlns:p14="http://schemas.microsoft.com/office/powerpoint/2010/main" val="338055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C7DE69-9246-4C6D-B903-F8ACF4C0E855}"/>
              </a:ext>
            </a:extLst>
          </p:cNvPr>
          <p:cNvSpPr>
            <a:spLocks noGrp="1"/>
          </p:cNvSpPr>
          <p:nvPr>
            <p:ph type="title"/>
          </p:nvPr>
        </p:nvSpPr>
        <p:spPr>
          <a:xfrm>
            <a:off x="952108" y="954756"/>
            <a:ext cx="2730414" cy="4946003"/>
          </a:xfrm>
        </p:spPr>
        <p:txBody>
          <a:bodyPr>
            <a:normAutofit/>
          </a:bodyPr>
          <a:lstStyle/>
          <a:p>
            <a:r>
              <a:rPr lang="en-US" sz="3600" dirty="0">
                <a:solidFill>
                  <a:schemeClr val="bg1"/>
                </a:solidFill>
              </a:rPr>
              <a:t>Bonus and Extra Functionality </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5571F2E-5E76-2F43-A8E0-5C7001EB30AD}"/>
              </a:ext>
            </a:extLst>
          </p:cNvPr>
          <p:cNvSpPr txBox="1"/>
          <p:nvPr/>
        </p:nvSpPr>
        <p:spPr>
          <a:xfrm>
            <a:off x="4985004" y="1418048"/>
            <a:ext cx="6876288" cy="4555863"/>
          </a:xfrm>
          <a:prstGeom prst="rect">
            <a:avLst/>
          </a:prstGeom>
          <a:noFill/>
        </p:spPr>
        <p:txBody>
          <a:bodyPr wrap="square" rtlCol="0">
            <a:spAutoFit/>
          </a:bodyPr>
          <a:lstStyle/>
          <a:p>
            <a:pPr marL="457200" indent="-457200">
              <a:lnSpc>
                <a:spcPct val="150000"/>
              </a:lnSpc>
              <a:buFontTx/>
              <a:buChar char="-"/>
            </a:pPr>
            <a:r>
              <a:rPr lang="en-US" sz="2800" dirty="0"/>
              <a:t>Cruise </a:t>
            </a:r>
          </a:p>
          <a:p>
            <a:pPr marL="457200" indent="-457200">
              <a:lnSpc>
                <a:spcPct val="150000"/>
              </a:lnSpc>
              <a:buFontTx/>
              <a:buChar char="-"/>
            </a:pPr>
            <a:r>
              <a:rPr lang="en-US" sz="2800" dirty="0"/>
              <a:t>Database</a:t>
            </a:r>
          </a:p>
          <a:p>
            <a:pPr marL="457200" indent="-457200">
              <a:lnSpc>
                <a:spcPct val="150000"/>
              </a:lnSpc>
              <a:buFontTx/>
              <a:buChar char="-"/>
            </a:pPr>
            <a:r>
              <a:rPr lang="en-US" sz="2800" dirty="0"/>
              <a:t>Email verification </a:t>
            </a:r>
          </a:p>
          <a:p>
            <a:pPr marL="457200" indent="-457200">
              <a:lnSpc>
                <a:spcPct val="150000"/>
              </a:lnSpc>
              <a:buFontTx/>
              <a:buChar char="-"/>
            </a:pPr>
            <a:r>
              <a:rPr lang="en-US" sz="2800" dirty="0"/>
              <a:t>Splash screen </a:t>
            </a:r>
          </a:p>
          <a:p>
            <a:pPr marL="457200" indent="-457200">
              <a:lnSpc>
                <a:spcPct val="150000"/>
              </a:lnSpc>
              <a:buFontTx/>
              <a:buChar char="-"/>
            </a:pPr>
            <a:r>
              <a:rPr lang="en-US" sz="2800" dirty="0"/>
              <a:t>GUI</a:t>
            </a:r>
          </a:p>
          <a:p>
            <a:pPr>
              <a:lnSpc>
                <a:spcPct val="150000"/>
              </a:lnSpc>
            </a:pPr>
            <a:endParaRPr lang="en-US" sz="2800" dirty="0"/>
          </a:p>
          <a:p>
            <a:pPr>
              <a:lnSpc>
                <a:spcPct val="150000"/>
              </a:lnSpc>
            </a:pPr>
            <a:endParaRPr lang="en-US" sz="2800" dirty="0"/>
          </a:p>
        </p:txBody>
      </p:sp>
    </p:spTree>
    <p:extLst>
      <p:ext uri="{BB962C8B-B14F-4D97-AF65-F5344CB8AC3E}">
        <p14:creationId xmlns:p14="http://schemas.microsoft.com/office/powerpoint/2010/main" val="426727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DE69-9246-4C6D-B903-F8ACF4C0E855}"/>
              </a:ext>
            </a:extLst>
          </p:cNvPr>
          <p:cNvSpPr>
            <a:spLocks noGrp="1"/>
          </p:cNvSpPr>
          <p:nvPr>
            <p:ph type="title"/>
          </p:nvPr>
        </p:nvSpPr>
        <p:spPr>
          <a:xfrm>
            <a:off x="1295402" y="982132"/>
            <a:ext cx="9601196" cy="1303867"/>
          </a:xfrm>
        </p:spPr>
        <p:txBody>
          <a:bodyPr>
            <a:normAutofit/>
          </a:bodyPr>
          <a:lstStyle/>
          <a:p>
            <a:r>
              <a:rPr lang="en-US" dirty="0"/>
              <a:t>Roles of Each Member of the Group</a:t>
            </a:r>
            <a:endParaRPr lang="en-US" dirty="0">
              <a:solidFill>
                <a:srgbClr val="262626"/>
              </a:solidFill>
            </a:endParaRPr>
          </a:p>
        </p:txBody>
      </p:sp>
      <p:sp>
        <p:nvSpPr>
          <p:cNvPr id="5" name="Oval 4">
            <a:extLst>
              <a:ext uri="{FF2B5EF4-FFF2-40B4-BE49-F238E27FC236}">
                <a16:creationId xmlns:a16="http://schemas.microsoft.com/office/drawing/2014/main" id="{FC98AFEB-2D40-AA48-9042-C84416661E1D}"/>
              </a:ext>
            </a:extLst>
          </p:cNvPr>
          <p:cNvSpPr/>
          <p:nvPr/>
        </p:nvSpPr>
        <p:spPr>
          <a:xfrm>
            <a:off x="1246634" y="2596896"/>
            <a:ext cx="1514854" cy="10850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sz="2000" b="1" dirty="0"/>
              <a:t>Rana</a:t>
            </a:r>
            <a:endParaRPr lang="en-EG" b="1" dirty="0"/>
          </a:p>
        </p:txBody>
      </p:sp>
      <p:sp>
        <p:nvSpPr>
          <p:cNvPr id="9" name="Oval 8">
            <a:extLst>
              <a:ext uri="{FF2B5EF4-FFF2-40B4-BE49-F238E27FC236}">
                <a16:creationId xmlns:a16="http://schemas.microsoft.com/office/drawing/2014/main" id="{89B213C6-789A-F544-8191-B487556CD87F}"/>
              </a:ext>
            </a:extLst>
          </p:cNvPr>
          <p:cNvSpPr/>
          <p:nvPr/>
        </p:nvSpPr>
        <p:spPr>
          <a:xfrm>
            <a:off x="3724658" y="2596896"/>
            <a:ext cx="1636774" cy="118262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sz="1900" b="1" dirty="0"/>
              <a:t>Ibrahim</a:t>
            </a:r>
          </a:p>
        </p:txBody>
      </p:sp>
      <p:sp>
        <p:nvSpPr>
          <p:cNvPr id="10" name="Oval 9">
            <a:extLst>
              <a:ext uri="{FF2B5EF4-FFF2-40B4-BE49-F238E27FC236}">
                <a16:creationId xmlns:a16="http://schemas.microsoft.com/office/drawing/2014/main" id="{F93831FE-6F2E-4849-9E82-5F38D254DD1C}"/>
              </a:ext>
            </a:extLst>
          </p:cNvPr>
          <p:cNvSpPr/>
          <p:nvPr/>
        </p:nvSpPr>
        <p:spPr>
          <a:xfrm>
            <a:off x="8680706" y="2621280"/>
            <a:ext cx="1514854" cy="106070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sz="2400" b="1" dirty="0"/>
              <a:t>Ghada</a:t>
            </a:r>
            <a:endParaRPr lang="en-EG" b="1" dirty="0"/>
          </a:p>
        </p:txBody>
      </p:sp>
      <p:sp>
        <p:nvSpPr>
          <p:cNvPr id="11" name="Oval 10">
            <a:extLst>
              <a:ext uri="{FF2B5EF4-FFF2-40B4-BE49-F238E27FC236}">
                <a16:creationId xmlns:a16="http://schemas.microsoft.com/office/drawing/2014/main" id="{EEE06ED1-AC56-E547-9B93-E531F35678B7}"/>
              </a:ext>
            </a:extLst>
          </p:cNvPr>
          <p:cNvSpPr/>
          <p:nvPr/>
        </p:nvSpPr>
        <p:spPr>
          <a:xfrm>
            <a:off x="6202682" y="2596896"/>
            <a:ext cx="1636774" cy="10850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G" b="1" dirty="0"/>
              <a:t>Abdelaaty</a:t>
            </a:r>
            <a:r>
              <a:rPr lang="en-EG" dirty="0"/>
              <a:t> </a:t>
            </a:r>
          </a:p>
        </p:txBody>
      </p:sp>
      <p:sp>
        <p:nvSpPr>
          <p:cNvPr id="6" name="TextBox 5">
            <a:extLst>
              <a:ext uri="{FF2B5EF4-FFF2-40B4-BE49-F238E27FC236}">
                <a16:creationId xmlns:a16="http://schemas.microsoft.com/office/drawing/2014/main" id="{9CF1582C-B7A5-BF45-868C-851ADF5A9B83}"/>
              </a:ext>
            </a:extLst>
          </p:cNvPr>
          <p:cNvSpPr txBox="1"/>
          <p:nvPr/>
        </p:nvSpPr>
        <p:spPr>
          <a:xfrm>
            <a:off x="1246634" y="3941898"/>
            <a:ext cx="2023872" cy="1200329"/>
          </a:xfrm>
          <a:prstGeom prst="rect">
            <a:avLst/>
          </a:prstGeom>
          <a:noFill/>
        </p:spPr>
        <p:txBody>
          <a:bodyPr wrap="square" rtlCol="0">
            <a:spAutoFit/>
          </a:bodyPr>
          <a:lstStyle/>
          <a:p>
            <a:r>
              <a:rPr lang="en-EG" dirty="0"/>
              <a:t>Hotels</a:t>
            </a:r>
          </a:p>
          <a:p>
            <a:r>
              <a:rPr lang="en-EG" dirty="0"/>
              <a:t>Rooms</a:t>
            </a:r>
          </a:p>
          <a:p>
            <a:r>
              <a:rPr lang="en-EG" dirty="0"/>
              <a:t>Aminities</a:t>
            </a:r>
          </a:p>
          <a:p>
            <a:endParaRPr lang="en-EG" dirty="0"/>
          </a:p>
        </p:txBody>
      </p:sp>
      <p:sp>
        <p:nvSpPr>
          <p:cNvPr id="14" name="TextBox 13">
            <a:extLst>
              <a:ext uri="{FF2B5EF4-FFF2-40B4-BE49-F238E27FC236}">
                <a16:creationId xmlns:a16="http://schemas.microsoft.com/office/drawing/2014/main" id="{6D2071BA-CE20-4B40-9484-F2407E306B57}"/>
              </a:ext>
            </a:extLst>
          </p:cNvPr>
          <p:cNvSpPr txBox="1"/>
          <p:nvPr/>
        </p:nvSpPr>
        <p:spPr>
          <a:xfrm>
            <a:off x="6336797" y="4159182"/>
            <a:ext cx="2343909" cy="1477328"/>
          </a:xfrm>
          <a:prstGeom prst="rect">
            <a:avLst/>
          </a:prstGeom>
          <a:noFill/>
        </p:spPr>
        <p:txBody>
          <a:bodyPr wrap="square" rtlCol="0">
            <a:spAutoFit/>
          </a:bodyPr>
          <a:lstStyle/>
          <a:p>
            <a:r>
              <a:rPr lang="en-EG" dirty="0"/>
              <a:t>GUI</a:t>
            </a:r>
          </a:p>
          <a:p>
            <a:r>
              <a:rPr lang="en-EG" dirty="0"/>
              <a:t>Cruise</a:t>
            </a:r>
          </a:p>
          <a:p>
            <a:r>
              <a:rPr lang="en-EG" dirty="0"/>
              <a:t>Customer Profile/User</a:t>
            </a:r>
          </a:p>
          <a:p>
            <a:r>
              <a:rPr lang="en-EG" dirty="0"/>
              <a:t> </a:t>
            </a:r>
          </a:p>
          <a:p>
            <a:endParaRPr lang="en-EG" dirty="0"/>
          </a:p>
        </p:txBody>
      </p:sp>
      <p:sp>
        <p:nvSpPr>
          <p:cNvPr id="15" name="TextBox 14">
            <a:extLst>
              <a:ext uri="{FF2B5EF4-FFF2-40B4-BE49-F238E27FC236}">
                <a16:creationId xmlns:a16="http://schemas.microsoft.com/office/drawing/2014/main" id="{6414C582-1E3B-1F4D-B828-753A8F227A6E}"/>
              </a:ext>
            </a:extLst>
          </p:cNvPr>
          <p:cNvSpPr txBox="1"/>
          <p:nvPr/>
        </p:nvSpPr>
        <p:spPr>
          <a:xfrm>
            <a:off x="3907535" y="4092203"/>
            <a:ext cx="2023872" cy="1200329"/>
          </a:xfrm>
          <a:prstGeom prst="rect">
            <a:avLst/>
          </a:prstGeom>
          <a:noFill/>
        </p:spPr>
        <p:txBody>
          <a:bodyPr wrap="square" rtlCol="0">
            <a:spAutoFit/>
          </a:bodyPr>
          <a:lstStyle/>
          <a:p>
            <a:r>
              <a:rPr lang="en-EG" dirty="0"/>
              <a:t>Database</a:t>
            </a:r>
          </a:p>
          <a:p>
            <a:r>
              <a:rPr lang="en-EG" dirty="0"/>
              <a:t>Dijkstra</a:t>
            </a:r>
          </a:p>
          <a:p>
            <a:r>
              <a:rPr lang="en-US" dirty="0"/>
              <a:t>P</a:t>
            </a:r>
            <a:r>
              <a:rPr lang="en-EG" dirty="0"/>
              <a:t>romo Video</a:t>
            </a:r>
          </a:p>
          <a:p>
            <a:endParaRPr lang="en-EG" dirty="0"/>
          </a:p>
        </p:txBody>
      </p:sp>
      <p:sp>
        <p:nvSpPr>
          <p:cNvPr id="16" name="TextBox 15">
            <a:extLst>
              <a:ext uri="{FF2B5EF4-FFF2-40B4-BE49-F238E27FC236}">
                <a16:creationId xmlns:a16="http://schemas.microsoft.com/office/drawing/2014/main" id="{6366154C-5AD1-DC4E-AB42-4B3E0467B33C}"/>
              </a:ext>
            </a:extLst>
          </p:cNvPr>
          <p:cNvSpPr txBox="1"/>
          <p:nvPr/>
        </p:nvSpPr>
        <p:spPr>
          <a:xfrm>
            <a:off x="8997698" y="4113015"/>
            <a:ext cx="2023872" cy="923330"/>
          </a:xfrm>
          <a:prstGeom prst="rect">
            <a:avLst/>
          </a:prstGeom>
          <a:noFill/>
        </p:spPr>
        <p:txBody>
          <a:bodyPr wrap="square" rtlCol="0">
            <a:spAutoFit/>
          </a:bodyPr>
          <a:lstStyle/>
          <a:p>
            <a:r>
              <a:rPr lang="en-EG" dirty="0"/>
              <a:t>UML</a:t>
            </a:r>
          </a:p>
          <a:p>
            <a:r>
              <a:rPr lang="en-EG" dirty="0"/>
              <a:t>Payment</a:t>
            </a:r>
          </a:p>
          <a:p>
            <a:r>
              <a:rPr lang="en-EG" dirty="0"/>
              <a:t>Ticket</a:t>
            </a:r>
          </a:p>
        </p:txBody>
      </p:sp>
    </p:spTree>
    <p:extLst>
      <p:ext uri="{BB962C8B-B14F-4D97-AF65-F5344CB8AC3E}">
        <p14:creationId xmlns:p14="http://schemas.microsoft.com/office/powerpoint/2010/main" val="202649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D5E3CF8B-6090-4FFC-B9BE-6FF60AEE4B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56" name="Straight Connector 55">
            <a:extLst>
              <a:ext uri="{FF2B5EF4-FFF2-40B4-BE49-F238E27FC236}">
                <a16:creationId xmlns:a16="http://schemas.microsoft.com/office/drawing/2014/main" id="{F444405B-FBD8-46A8-84D6-CE7278014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58" name="Rectangle 57">
            <a:extLst>
              <a:ext uri="{FF2B5EF4-FFF2-40B4-BE49-F238E27FC236}">
                <a16:creationId xmlns:a16="http://schemas.microsoft.com/office/drawing/2014/main" id="{221A9CB9-F531-48D3-A506-95FE2534D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8FD39BF5-DFD4-40A5-8009-2EA1391AB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691" y="494556"/>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a:scene3d>
            <a:camera prst="orthographicFront"/>
            <a:lightRig rig="twoPt" dir="t"/>
          </a:scene3d>
          <a:sp3d>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hell">
            <a:extLst>
              <a:ext uri="{FF2B5EF4-FFF2-40B4-BE49-F238E27FC236}">
                <a16:creationId xmlns:a16="http://schemas.microsoft.com/office/drawing/2014/main" id="{F3D62F01-3570-47E7-BD58-A33F86CA1459}"/>
              </a:ext>
            </a:extLst>
          </p:cNvPr>
          <p:cNvPicPr>
            <a:picLocks noChangeAspect="1"/>
          </p:cNvPicPr>
          <p:nvPr/>
        </p:nvPicPr>
        <p:blipFill rotWithShape="1">
          <a:blip r:embed="rId5" cstate="email">
            <a:alphaModFix amt="35000"/>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a:ext>
            </a:extLst>
          </a:blip>
          <a:srcRect l="288" r="1" b="1"/>
          <a:stretch/>
        </p:blipFill>
        <p:spPr>
          <a:xfrm>
            <a:off x="480691" y="494555"/>
            <a:ext cx="11227442" cy="5883296"/>
          </a:xfrm>
          <a:prstGeom prst="rect">
            <a:avLst/>
          </a:prstGeom>
        </p:spPr>
      </p:pic>
      <p:grpSp>
        <p:nvGrpSpPr>
          <p:cNvPr id="62" name="Group 61">
            <a:extLst>
              <a:ext uri="{FF2B5EF4-FFF2-40B4-BE49-F238E27FC236}">
                <a16:creationId xmlns:a16="http://schemas.microsoft.com/office/drawing/2014/main" id="{3A0F723F-8F96-43F7-9D99-0D837624E1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020" y="577316"/>
            <a:ext cx="11056826" cy="5728876"/>
            <a:chOff x="574020" y="519524"/>
            <a:chExt cx="11056826" cy="5728876"/>
          </a:xfrm>
        </p:grpSpPr>
        <p:grpSp>
          <p:nvGrpSpPr>
            <p:cNvPr id="63" name="Group 62">
              <a:extLst>
                <a:ext uri="{FF2B5EF4-FFF2-40B4-BE49-F238E27FC236}">
                  <a16:creationId xmlns:a16="http://schemas.microsoft.com/office/drawing/2014/main" id="{F1B4D856-F364-4DDD-BC91-4D024A8252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75937" y="519524"/>
              <a:ext cx="246888" cy="246888"/>
              <a:chOff x="582041" y="6001512"/>
              <a:chExt cx="246888" cy="246888"/>
            </a:xfrm>
          </p:grpSpPr>
          <p:sp useBgFill="1">
            <p:nvSpPr>
              <p:cNvPr id="51" name="Oval 72">
                <a:extLst>
                  <a:ext uri="{FF2B5EF4-FFF2-40B4-BE49-F238E27FC236}">
                    <a16:creationId xmlns:a16="http://schemas.microsoft.com/office/drawing/2014/main" id="{72F1CBC0-365A-4E91-A63B-B7599EDED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2300" y="6049879"/>
                <a:ext cx="155448" cy="155448"/>
              </a:xfrm>
              <a:prstGeom prst="ellipse">
                <a:avLst/>
              </a:prstGeom>
              <a:ln>
                <a:noFill/>
              </a:ln>
              <a:effectLst>
                <a:innerShdw blurRad="50800">
                  <a:schemeClr val="tx1">
                    <a:alpha val="6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Donut 38">
                <a:extLst>
                  <a:ext uri="{FF2B5EF4-FFF2-40B4-BE49-F238E27FC236}">
                    <a16:creationId xmlns:a16="http://schemas.microsoft.com/office/drawing/2014/main" id="{BE55A32E-C79F-4FD7-8BA4-7F3613D7B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041" y="600151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4" name="Group 63">
              <a:extLst>
                <a:ext uri="{FF2B5EF4-FFF2-40B4-BE49-F238E27FC236}">
                  <a16:creationId xmlns:a16="http://schemas.microsoft.com/office/drawing/2014/main" id="{B22DCA41-FD40-45D5-A909-60754B5804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83958" y="6001512"/>
              <a:ext cx="246888" cy="246888"/>
              <a:chOff x="590062" y="6001512"/>
              <a:chExt cx="246888" cy="246888"/>
            </a:xfrm>
          </p:grpSpPr>
          <p:sp useBgFill="1">
            <p:nvSpPr>
              <p:cNvPr id="53" name="Oval 70">
                <a:extLst>
                  <a:ext uri="{FF2B5EF4-FFF2-40B4-BE49-F238E27FC236}">
                    <a16:creationId xmlns:a16="http://schemas.microsoft.com/office/drawing/2014/main" id="{03F3D55A-B20B-496C-B8DC-9E0C593E9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342" y="6057900"/>
                <a:ext cx="139700" cy="139700"/>
              </a:xfrm>
              <a:prstGeom prst="ellipse">
                <a:avLst/>
              </a:prstGeom>
              <a:ln>
                <a:noFill/>
              </a:ln>
              <a:effectLst>
                <a:innerShdw blurRad="50800">
                  <a:schemeClr val="tx1">
                    <a:alpha val="6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Donut 36">
                <a:extLst>
                  <a:ext uri="{FF2B5EF4-FFF2-40B4-BE49-F238E27FC236}">
                    <a16:creationId xmlns:a16="http://schemas.microsoft.com/office/drawing/2014/main" id="{60221C8D-9A7A-4F34-AEE0-CF6BE6A4F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062" y="600151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5" name="Group 64">
              <a:extLst>
                <a:ext uri="{FF2B5EF4-FFF2-40B4-BE49-F238E27FC236}">
                  <a16:creationId xmlns:a16="http://schemas.microsoft.com/office/drawing/2014/main" id="{B7419ED5-1433-4FFB-A272-D18229B04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4020" y="519524"/>
              <a:ext cx="246888" cy="246888"/>
              <a:chOff x="574020" y="6001512"/>
              <a:chExt cx="246888" cy="246888"/>
            </a:xfrm>
          </p:grpSpPr>
          <p:sp useBgFill="1">
            <p:nvSpPr>
              <p:cNvPr id="57" name="Oval 68">
                <a:extLst>
                  <a:ext uri="{FF2B5EF4-FFF2-40B4-BE49-F238E27FC236}">
                    <a16:creationId xmlns:a16="http://schemas.microsoft.com/office/drawing/2014/main" id="{8CBEE95B-136E-45DC-90DC-5E7C76EB4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2300" y="6057900"/>
                <a:ext cx="146304" cy="146304"/>
              </a:xfrm>
              <a:prstGeom prst="ellipse">
                <a:avLst/>
              </a:prstGeom>
              <a:ln>
                <a:noFill/>
              </a:ln>
              <a:effectLst>
                <a:innerShdw blurRad="50800">
                  <a:schemeClr val="tx1">
                    <a:alpha val="6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Donut 34">
                <a:extLst>
                  <a:ext uri="{FF2B5EF4-FFF2-40B4-BE49-F238E27FC236}">
                    <a16:creationId xmlns:a16="http://schemas.microsoft.com/office/drawing/2014/main" id="{7A142A39-09DE-427E-98BE-AB81BBA21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4020" y="600151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6" name="Group 65">
              <a:extLst>
                <a:ext uri="{FF2B5EF4-FFF2-40B4-BE49-F238E27FC236}">
                  <a16:creationId xmlns:a16="http://schemas.microsoft.com/office/drawing/2014/main" id="{C6260297-94CB-4B81-B325-16CE9D23D5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4020" y="6001512"/>
              <a:ext cx="246888" cy="246888"/>
              <a:chOff x="574020" y="6001512"/>
              <a:chExt cx="246888" cy="246888"/>
            </a:xfrm>
          </p:grpSpPr>
          <p:sp useBgFill="1">
            <p:nvSpPr>
              <p:cNvPr id="61" name="Oval 66">
                <a:extLst>
                  <a:ext uri="{FF2B5EF4-FFF2-40B4-BE49-F238E27FC236}">
                    <a16:creationId xmlns:a16="http://schemas.microsoft.com/office/drawing/2014/main" id="{2CFE29B2-BBC3-4B31-9C8A-D8378E5C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2300" y="6057900"/>
                <a:ext cx="139700" cy="139700"/>
              </a:xfrm>
              <a:prstGeom prst="ellipse">
                <a:avLst/>
              </a:prstGeom>
              <a:ln>
                <a:noFill/>
              </a:ln>
              <a:effectLst>
                <a:innerShdw blurRad="50800">
                  <a:schemeClr val="tx1">
                    <a:alpha val="6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Donut 32">
                <a:extLst>
                  <a:ext uri="{FF2B5EF4-FFF2-40B4-BE49-F238E27FC236}">
                    <a16:creationId xmlns:a16="http://schemas.microsoft.com/office/drawing/2014/main" id="{9A38BB73-EDDD-49D1-A06C-2B793E000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4020" y="600151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2" name="Title 1">
            <a:extLst>
              <a:ext uri="{FF2B5EF4-FFF2-40B4-BE49-F238E27FC236}">
                <a16:creationId xmlns:a16="http://schemas.microsoft.com/office/drawing/2014/main" id="{FB4F001B-64F9-495D-AEA3-E3764742F8F4}"/>
              </a:ext>
            </a:extLst>
          </p:cNvPr>
          <p:cNvSpPr>
            <a:spLocks noGrp="1"/>
          </p:cNvSpPr>
          <p:nvPr>
            <p:ph type="title"/>
          </p:nvPr>
        </p:nvSpPr>
        <p:spPr>
          <a:xfrm>
            <a:off x="2224403" y="1113698"/>
            <a:ext cx="8229600" cy="2345264"/>
          </a:xfrm>
        </p:spPr>
        <p:txBody>
          <a:bodyPr vert="horz" lIns="91440" tIns="45720" rIns="91440" bIns="45720" rtlCol="0" anchor="b">
            <a:normAutofit/>
          </a:bodyPr>
          <a:lstStyle/>
          <a:p>
            <a:r>
              <a:rPr lang="en-US" sz="7200" dirty="0">
                <a:solidFill>
                  <a:schemeClr val="bg1"/>
                </a:solidFill>
              </a:rPr>
              <a:t>DEMO</a:t>
            </a:r>
          </a:p>
        </p:txBody>
      </p:sp>
      <p:cxnSp>
        <p:nvCxnSpPr>
          <p:cNvPr id="76" name="Straight Connector 75">
            <a:extLst>
              <a:ext uri="{FF2B5EF4-FFF2-40B4-BE49-F238E27FC236}">
                <a16:creationId xmlns:a16="http://schemas.microsoft.com/office/drawing/2014/main" id="{9135029A-5B59-4B80-8F56-B7BB132D67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70123" y="3594428"/>
            <a:ext cx="813816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4459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46">
      <a:dk1>
        <a:sysClr val="windowText" lastClr="000000"/>
      </a:dk1>
      <a:lt1>
        <a:sysClr val="window" lastClr="FFFFFF"/>
      </a:lt1>
      <a:dk2>
        <a:srgbClr val="212121"/>
      </a:dk2>
      <a:lt2>
        <a:srgbClr val="DADADA"/>
      </a:lt2>
      <a:accent1>
        <a:srgbClr val="AB946B"/>
      </a:accent1>
      <a:accent2>
        <a:srgbClr val="FF9900"/>
      </a:accent2>
      <a:accent3>
        <a:srgbClr val="DD8C3C"/>
      </a:accent3>
      <a:accent4>
        <a:srgbClr val="8E684C"/>
      </a:accent4>
      <a:accent5>
        <a:srgbClr val="CBAF62"/>
      </a:accent5>
      <a:accent6>
        <a:srgbClr val="33CCCC"/>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78524312_Recreation Organic design_SL-V1.pptx" id="{F71A86FF-49A3-4B67-A125-11EA00B3A17C}" vid="{EA83300D-506E-4894-9D32-3B71A0743C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699e3ec-7b70-4b9f-9c2b-9c8f06d0c6f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E57E024530864896CB6D8838B0A359" ma:contentTypeVersion="5" ma:contentTypeDescription="Create a new document." ma:contentTypeScope="" ma:versionID="99fd5f96a49701602b22f5c09b4395db">
  <xsd:schema xmlns:xsd="http://www.w3.org/2001/XMLSchema" xmlns:xs="http://www.w3.org/2001/XMLSchema" xmlns:p="http://schemas.microsoft.com/office/2006/metadata/properties" xmlns:ns3="5699e3ec-7b70-4b9f-9c2b-9c8f06d0c6fe" targetNamespace="http://schemas.microsoft.com/office/2006/metadata/properties" ma:root="true" ma:fieldsID="8e41d2003815f0e9cd69cde3a2a03c38" ns3:_="">
    <xsd:import namespace="5699e3ec-7b70-4b9f-9c2b-9c8f06d0c6f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99e3ec-7b70-4b9f-9c2b-9c8f06d0c6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6F0FA-5858-4AD1-8F89-D32310719A51}">
  <ds:schemaRefs>
    <ds:schemaRef ds:uri="http://purl.org/dc/terms/"/>
    <ds:schemaRef ds:uri="http://schemas.microsoft.com/office/2006/documentManagement/types"/>
    <ds:schemaRef ds:uri="http://www.w3.org/XML/1998/namespace"/>
    <ds:schemaRef ds:uri="5699e3ec-7b70-4b9f-9c2b-9c8f06d0c6f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75A39CB-C45B-4F08-829C-AB9550EE08FE}">
  <ds:schemaRefs>
    <ds:schemaRef ds:uri="http://schemas.microsoft.com/sharepoint/v3/contenttype/forms"/>
  </ds:schemaRefs>
</ds:datastoreItem>
</file>

<file path=customXml/itemProps3.xml><?xml version="1.0" encoding="utf-8"?>
<ds:datastoreItem xmlns:ds="http://schemas.openxmlformats.org/officeDocument/2006/customXml" ds:itemID="{949B4D54-3173-420F-8441-7ED3EB7CE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99e3ec-7b70-4b9f-9c2b-9c8f06d0c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Recreation design</Template>
  <TotalTime>725</TotalTime>
  <Words>520</Words>
  <Application>Microsoft Macintosh PowerPoint</Application>
  <PresentationFormat>Widescreen</PresentationFormat>
  <Paragraphs>64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Aharoni</vt:lpstr>
      <vt:lpstr>Arial</vt:lpstr>
      <vt:lpstr>Calibri</vt:lpstr>
      <vt:lpstr>Garamond</vt:lpstr>
      <vt:lpstr>Organic</vt:lpstr>
      <vt:lpstr>CS 110 Project: “Meme” Spring 2021</vt:lpstr>
      <vt:lpstr>PowerPoint Presentation</vt:lpstr>
      <vt:lpstr>PowerPoint Presentation</vt:lpstr>
      <vt:lpstr>Design Understanding – Data Structure  </vt:lpstr>
      <vt:lpstr>Design Understanding- Algorithms</vt:lpstr>
      <vt:lpstr>Implementation Overview</vt:lpstr>
      <vt:lpstr>Bonus and Extra Functionality </vt:lpstr>
      <vt:lpstr>Roles of Each Member of the Group</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Project: “Safarni” Spring 2021</dc:title>
  <dc:creator>غاده بلال محمود عامر</dc:creator>
  <cp:lastModifiedBy>Rana El Gahawy</cp:lastModifiedBy>
  <cp:revision>22</cp:revision>
  <dcterms:created xsi:type="dcterms:W3CDTF">2021-05-19T09:05:30Z</dcterms:created>
  <dcterms:modified xsi:type="dcterms:W3CDTF">2021-05-29T00:34:39Z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0x01010077E57E024530864896CB6D8838B0A359</vt:lpwstr>
  </property>
</Properties>
</file>