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92" r:id="rId3"/>
    <p:sldId id="293" r:id="rId4"/>
    <p:sldId id="295" r:id="rId5"/>
    <p:sldId id="290" r:id="rId6"/>
    <p:sldId id="296" r:id="rId7"/>
    <p:sldId id="294" r:id="rId8"/>
    <p:sldId id="298" r:id="rId9"/>
    <p:sldId id="288" r:id="rId10"/>
    <p:sldId id="299" r:id="rId11"/>
    <p:sldId id="304" r:id="rId12"/>
    <p:sldId id="300" r:id="rId13"/>
    <p:sldId id="319" r:id="rId14"/>
    <p:sldId id="305" r:id="rId15"/>
    <p:sldId id="301" r:id="rId16"/>
    <p:sldId id="307" r:id="rId17"/>
    <p:sldId id="303" r:id="rId18"/>
    <p:sldId id="302" r:id="rId19"/>
    <p:sldId id="306" r:id="rId20"/>
    <p:sldId id="297" r:id="rId21"/>
    <p:sldId id="257" r:id="rId22"/>
    <p:sldId id="308" r:id="rId23"/>
    <p:sldId id="309" r:id="rId24"/>
    <p:sldId id="259" r:id="rId25"/>
    <p:sldId id="260" r:id="rId26"/>
    <p:sldId id="261" r:id="rId27"/>
    <p:sldId id="310" r:id="rId28"/>
    <p:sldId id="318" r:id="rId29"/>
    <p:sldId id="258" r:id="rId30"/>
    <p:sldId id="311" r:id="rId31"/>
    <p:sldId id="312" r:id="rId32"/>
    <p:sldId id="263" r:id="rId33"/>
    <p:sldId id="264" r:id="rId34"/>
    <p:sldId id="265" r:id="rId35"/>
    <p:sldId id="266" r:id="rId36"/>
    <p:sldId id="267" r:id="rId37"/>
    <p:sldId id="314" r:id="rId38"/>
    <p:sldId id="315" r:id="rId39"/>
    <p:sldId id="316" r:id="rId40"/>
    <p:sldId id="317" r:id="rId41"/>
  </p:sldIdLst>
  <p:sldSz cx="20104100" cy="11309350"/>
  <p:notesSz cx="20104100" cy="11309350"/>
  <p:defaultTextStyle>
    <a:defPPr>
      <a:defRPr lang="ar-DZ"/>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181"/>
    <a:srgbClr val="624B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595"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1391900" y="0"/>
            <a:ext cx="8712200" cy="566738"/>
          </a:xfrm>
          <a:prstGeom prst="rect">
            <a:avLst/>
          </a:prstGeom>
        </p:spPr>
        <p:txBody>
          <a:bodyPr vert="horz" lIns="91440" tIns="45720" rIns="91440" bIns="45720" rtlCol="1"/>
          <a:lstStyle>
            <a:lvl1pPr algn="r">
              <a:defRPr sz="1200"/>
            </a:lvl1pPr>
          </a:lstStyle>
          <a:p>
            <a:endParaRPr lang="ar-DZ"/>
          </a:p>
        </p:txBody>
      </p:sp>
      <p:sp>
        <p:nvSpPr>
          <p:cNvPr id="3" name="Espace réservé de la date 2"/>
          <p:cNvSpPr>
            <a:spLocks noGrp="1"/>
          </p:cNvSpPr>
          <p:nvPr>
            <p:ph type="dt" idx="1"/>
          </p:nvPr>
        </p:nvSpPr>
        <p:spPr>
          <a:xfrm>
            <a:off x="4763" y="0"/>
            <a:ext cx="8712200" cy="566738"/>
          </a:xfrm>
          <a:prstGeom prst="rect">
            <a:avLst/>
          </a:prstGeom>
        </p:spPr>
        <p:txBody>
          <a:bodyPr vert="horz" lIns="91440" tIns="45720" rIns="91440" bIns="45720" rtlCol="1"/>
          <a:lstStyle>
            <a:lvl1pPr algn="l">
              <a:defRPr sz="1200"/>
            </a:lvl1pPr>
          </a:lstStyle>
          <a:p>
            <a:fld id="{7C798E62-4F19-428A-9C3B-DBFAEF9B2B8D}" type="datetimeFigureOut">
              <a:rPr lang="ar-DZ" smtClean="0"/>
              <a:t>26/03/1445</a:t>
            </a:fld>
            <a:endParaRPr lang="ar-DZ"/>
          </a:p>
        </p:txBody>
      </p:sp>
      <p:sp>
        <p:nvSpPr>
          <p:cNvPr id="4" name="Espace réservé de l'image des diapositives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1" anchor="ctr"/>
          <a:lstStyle/>
          <a:p>
            <a:endParaRPr lang="ar-DZ"/>
          </a:p>
        </p:txBody>
      </p:sp>
      <p:sp>
        <p:nvSpPr>
          <p:cNvPr id="5" name="Espace réservé des commentaires 4"/>
          <p:cNvSpPr>
            <a:spLocks noGrp="1"/>
          </p:cNvSpPr>
          <p:nvPr>
            <p:ph type="body" sz="quarter" idx="3"/>
          </p:nvPr>
        </p:nvSpPr>
        <p:spPr>
          <a:xfrm>
            <a:off x="2009775" y="5441950"/>
            <a:ext cx="16084550" cy="4454525"/>
          </a:xfrm>
          <a:prstGeom prst="rect">
            <a:avLst/>
          </a:prstGeom>
        </p:spPr>
        <p:txBody>
          <a:bodyPr vert="horz" lIns="91440" tIns="45720" rIns="91440" bIns="45720" rtlCol="1"/>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6" name="Espace réservé du pied de page 5"/>
          <p:cNvSpPr>
            <a:spLocks noGrp="1"/>
          </p:cNvSpPr>
          <p:nvPr>
            <p:ph type="ftr" sz="quarter" idx="4"/>
          </p:nvPr>
        </p:nvSpPr>
        <p:spPr>
          <a:xfrm>
            <a:off x="11391900" y="10742613"/>
            <a:ext cx="8712200" cy="566737"/>
          </a:xfrm>
          <a:prstGeom prst="rect">
            <a:avLst/>
          </a:prstGeom>
        </p:spPr>
        <p:txBody>
          <a:bodyPr vert="horz" lIns="91440" tIns="45720" rIns="91440" bIns="45720" rtlCol="1" anchor="b"/>
          <a:lstStyle>
            <a:lvl1pPr algn="r">
              <a:defRPr sz="1200"/>
            </a:lvl1pPr>
          </a:lstStyle>
          <a:p>
            <a:endParaRPr lang="ar-DZ"/>
          </a:p>
        </p:txBody>
      </p:sp>
      <p:sp>
        <p:nvSpPr>
          <p:cNvPr id="7" name="Espace réservé du numéro de diapositive 6"/>
          <p:cNvSpPr>
            <a:spLocks noGrp="1"/>
          </p:cNvSpPr>
          <p:nvPr>
            <p:ph type="sldNum" sz="quarter" idx="5"/>
          </p:nvPr>
        </p:nvSpPr>
        <p:spPr>
          <a:xfrm>
            <a:off x="4763" y="10742613"/>
            <a:ext cx="8712200" cy="566737"/>
          </a:xfrm>
          <a:prstGeom prst="rect">
            <a:avLst/>
          </a:prstGeom>
        </p:spPr>
        <p:txBody>
          <a:bodyPr vert="horz" lIns="91440" tIns="45720" rIns="91440" bIns="45720" rtlCol="1" anchor="b"/>
          <a:lstStyle>
            <a:lvl1pPr algn="l">
              <a:defRPr sz="1200"/>
            </a:lvl1pPr>
          </a:lstStyle>
          <a:p>
            <a:fld id="{A3FC12C6-1E71-4E85-BACD-F596EC6679BC}" type="slidenum">
              <a:rPr lang="ar-DZ" smtClean="0"/>
              <a:t>‹N°›</a:t>
            </a:fld>
            <a:endParaRPr lang="ar-DZ"/>
          </a:p>
        </p:txBody>
      </p:sp>
    </p:spTree>
    <p:extLst>
      <p:ext uri="{BB962C8B-B14F-4D97-AF65-F5344CB8AC3E}">
        <p14:creationId xmlns:p14="http://schemas.microsoft.com/office/powerpoint/2010/main" val="294507891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1207" y="2437487"/>
            <a:ext cx="12741684" cy="2601595"/>
          </a:xfrm>
          <a:prstGeom prst="rect">
            <a:avLst/>
          </a:prstGeom>
        </p:spPr>
        <p:txBody>
          <a:bodyPr wrap="square" lIns="0" tIns="0" rIns="0" bIns="0">
            <a:spAutoFit/>
          </a:bodyPr>
          <a:lstStyle>
            <a:lvl1pPr>
              <a:defRPr sz="9200" b="1" i="0">
                <a:solidFill>
                  <a:schemeClr val="bg1"/>
                </a:solidFill>
                <a:latin typeface="Arial"/>
                <a:cs typeface="Arial"/>
              </a:defRPr>
            </a:lvl1pPr>
          </a:lstStyle>
          <a:p>
            <a:endParaRPr/>
          </a:p>
        </p:txBody>
      </p:sp>
      <p:sp>
        <p:nvSpPr>
          <p:cNvPr id="3" name="Holder 3"/>
          <p:cNvSpPr>
            <a:spLocks noGrp="1"/>
          </p:cNvSpPr>
          <p:nvPr>
            <p:ph type="subTitle" idx="4"/>
          </p:nvPr>
        </p:nvSpPr>
        <p:spPr>
          <a:xfrm>
            <a:off x="1421718" y="6106485"/>
            <a:ext cx="17260662" cy="1512570"/>
          </a:xfrm>
          <a:prstGeom prst="rect">
            <a:avLst/>
          </a:prstGeom>
        </p:spPr>
        <p:txBody>
          <a:bodyPr wrap="square" lIns="0" tIns="0" rIns="0" bIns="0">
            <a:spAutoFit/>
          </a:bodyPr>
          <a:lstStyle>
            <a:lvl1pPr>
              <a:defRPr sz="425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25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txBox="1">
            <a:spLocks noGrp="1"/>
          </p:cNvSpPr>
          <p:nvPr>
            <p:ph type="ctrTitle"/>
          </p:nvPr>
        </p:nvSpPr>
        <p:spPr>
          <a:xfrm>
            <a:off x="2513017" y="4265586"/>
            <a:ext cx="15078075" cy="1522596"/>
          </a:xfrm>
        </p:spPr>
        <p:txBody>
          <a:bodyPr anchor="b" anchorCtr="1"/>
          <a:lstStyle>
            <a:lvl1pPr algn="ctr">
              <a:defRPr sz="9894"/>
            </a:lvl1pPr>
          </a:lstStyle>
          <a:p>
            <a:pPr lvl="0"/>
            <a:r>
              <a:rPr lang="fr-FR"/>
              <a:t>Modifiez le style du titre</a:t>
            </a:r>
          </a:p>
        </p:txBody>
      </p:sp>
      <p:sp>
        <p:nvSpPr>
          <p:cNvPr id="3" name="Sous-titre 2"/>
          <p:cNvSpPr txBox="1">
            <a:spLocks noGrp="1"/>
          </p:cNvSpPr>
          <p:nvPr>
            <p:ph type="subTitle" idx="1"/>
          </p:nvPr>
        </p:nvSpPr>
        <p:spPr>
          <a:xfrm>
            <a:off x="2513017" y="5940032"/>
            <a:ext cx="15078075" cy="609077"/>
          </a:xfrm>
        </p:spPr>
        <p:txBody>
          <a:bodyPr anchorCtr="1"/>
          <a:lstStyle>
            <a:lvl1pPr marL="0" indent="0" algn="ctr">
              <a:buNone/>
              <a:defRPr sz="3958"/>
            </a:lvl1pPr>
          </a:lstStyle>
          <a:p>
            <a:pPr lvl="0"/>
            <a:r>
              <a:rPr lang="fr-FR"/>
              <a:t>Modifiez le style des sous-titres du masque</a:t>
            </a:r>
          </a:p>
        </p:txBody>
      </p:sp>
      <p:sp>
        <p:nvSpPr>
          <p:cNvPr id="4" name="Espace réservé de la date 3"/>
          <p:cNvSpPr txBox="1">
            <a:spLocks noGrp="1"/>
          </p:cNvSpPr>
          <p:nvPr>
            <p:ph type="dt" sz="half" idx="10"/>
          </p:nvPr>
        </p:nvSpPr>
        <p:spPr>
          <a:xfrm>
            <a:off x="1005205" y="10517696"/>
            <a:ext cx="4623943" cy="276999"/>
          </a:xfrm>
          <a:ln/>
        </p:spPr>
        <p:txBody>
          <a:bodyPr/>
          <a:lstStyle>
            <a:lvl1pPr>
              <a:defRPr/>
            </a:lvl1pPr>
          </a:lstStyle>
          <a:p>
            <a:pPr>
              <a:defRPr/>
            </a:pPr>
            <a:fld id="{90743813-1A4F-4AC5-BB0F-9A9164B0DBB4}" type="datetime1">
              <a:rPr lang="ar-DZ"/>
              <a:pPr>
                <a:defRPr/>
              </a:pPr>
              <a:t>26/03/1445</a:t>
            </a:fld>
            <a:endParaRPr/>
          </a:p>
        </p:txBody>
      </p:sp>
      <p:sp>
        <p:nvSpPr>
          <p:cNvPr id="5" name="Espace réservé du pied de page 4"/>
          <p:cNvSpPr txBox="1">
            <a:spLocks noGrp="1"/>
          </p:cNvSpPr>
          <p:nvPr>
            <p:ph type="ftr" sz="quarter" idx="11"/>
          </p:nvPr>
        </p:nvSpPr>
        <p:spPr>
          <a:xfrm>
            <a:off x="6835394" y="10517696"/>
            <a:ext cx="6433312" cy="276999"/>
          </a:xfrm>
          <a:ln/>
        </p:spPr>
        <p:txBody>
          <a:bodyPr/>
          <a:lstStyle>
            <a:lvl1pPr>
              <a:defRPr/>
            </a:lvl1pPr>
          </a:lstStyle>
          <a:p>
            <a:pPr>
              <a:defRPr/>
            </a:pPr>
            <a:endParaRPr/>
          </a:p>
        </p:txBody>
      </p:sp>
      <p:sp>
        <p:nvSpPr>
          <p:cNvPr id="6" name="Espace réservé du numéro de diapositive 5"/>
          <p:cNvSpPr txBox="1">
            <a:spLocks noGrp="1"/>
          </p:cNvSpPr>
          <p:nvPr>
            <p:ph type="sldNum" sz="quarter" idx="12"/>
          </p:nvPr>
        </p:nvSpPr>
        <p:spPr>
          <a:xfrm>
            <a:off x="14474953" y="10517696"/>
            <a:ext cx="4623943" cy="276999"/>
          </a:xfrm>
          <a:ln/>
        </p:spPr>
        <p:txBody>
          <a:bodyPr/>
          <a:lstStyle>
            <a:lvl1pPr>
              <a:defRPr/>
            </a:lvl1pPr>
          </a:lstStyle>
          <a:p>
            <a:pPr>
              <a:defRPr/>
            </a:pPr>
            <a:fld id="{F58D0010-BE24-45EE-9A53-129802304EB7}" type="slidenum">
              <a:rPr/>
              <a:pPr>
                <a:defRPr/>
              </a:pPr>
              <a:t>‹N°›</a:t>
            </a:fld>
            <a:endParaRPr/>
          </a:p>
        </p:txBody>
      </p:sp>
    </p:spTree>
    <p:extLst>
      <p:ext uri="{BB962C8B-B14F-4D97-AF65-F5344CB8AC3E}">
        <p14:creationId xmlns:p14="http://schemas.microsoft.com/office/powerpoint/2010/main" val="1494172748"/>
      </p:ext>
    </p:extLst>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5B4181"/>
          </a:solidFill>
        </p:spPr>
        <p:txBody>
          <a:bodyPr wrap="square" lIns="0" tIns="0" rIns="0" bIns="0" rtlCol="0"/>
          <a:lstStyle/>
          <a:p>
            <a:endParaRPr/>
          </a:p>
        </p:txBody>
      </p:sp>
      <p:sp>
        <p:nvSpPr>
          <p:cNvPr id="17" name="bg object 17"/>
          <p:cNvSpPr/>
          <p:nvPr/>
        </p:nvSpPr>
        <p:spPr>
          <a:xfrm>
            <a:off x="9276486" y="434333"/>
            <a:ext cx="1542415" cy="1539875"/>
          </a:xfrm>
          <a:custGeom>
            <a:avLst/>
            <a:gdLst/>
            <a:ahLst/>
            <a:cxnLst/>
            <a:rect l="l" t="t" r="r" b="b"/>
            <a:pathLst>
              <a:path w="1542415" h="1539875">
                <a:moveTo>
                  <a:pt x="871905" y="877633"/>
                </a:moveTo>
                <a:lnTo>
                  <a:pt x="643483" y="877633"/>
                </a:lnTo>
                <a:lnTo>
                  <a:pt x="643483" y="1106906"/>
                </a:lnTo>
                <a:lnTo>
                  <a:pt x="871905" y="1106906"/>
                </a:lnTo>
                <a:lnTo>
                  <a:pt x="871905" y="877633"/>
                </a:lnTo>
                <a:close/>
              </a:path>
              <a:path w="1542415" h="1539875">
                <a:moveTo>
                  <a:pt x="873391" y="468452"/>
                </a:moveTo>
                <a:lnTo>
                  <a:pt x="644969" y="468452"/>
                </a:lnTo>
                <a:lnTo>
                  <a:pt x="644969" y="697738"/>
                </a:lnTo>
                <a:lnTo>
                  <a:pt x="873391" y="697738"/>
                </a:lnTo>
                <a:lnTo>
                  <a:pt x="873391" y="468452"/>
                </a:lnTo>
                <a:close/>
              </a:path>
              <a:path w="1542415" h="1539875">
                <a:moveTo>
                  <a:pt x="1541881" y="769213"/>
                </a:moveTo>
                <a:lnTo>
                  <a:pt x="1540319" y="717448"/>
                </a:lnTo>
                <a:lnTo>
                  <a:pt x="1535658" y="666902"/>
                </a:lnTo>
                <a:lnTo>
                  <a:pt x="1527873" y="617550"/>
                </a:lnTo>
                <a:lnTo>
                  <a:pt x="1516989" y="569391"/>
                </a:lnTo>
                <a:lnTo>
                  <a:pt x="1502981" y="522452"/>
                </a:lnTo>
                <a:lnTo>
                  <a:pt x="1485874" y="476707"/>
                </a:lnTo>
                <a:lnTo>
                  <a:pt x="1465643" y="432168"/>
                </a:lnTo>
                <a:lnTo>
                  <a:pt x="1442300" y="388835"/>
                </a:lnTo>
                <a:lnTo>
                  <a:pt x="1415859" y="346697"/>
                </a:lnTo>
                <a:lnTo>
                  <a:pt x="1386306" y="305777"/>
                </a:lnTo>
                <a:lnTo>
                  <a:pt x="1354416" y="267017"/>
                </a:lnTo>
                <a:lnTo>
                  <a:pt x="1354416" y="769213"/>
                </a:lnTo>
                <a:lnTo>
                  <a:pt x="1352689" y="819353"/>
                </a:lnTo>
                <a:lnTo>
                  <a:pt x="1347495" y="867918"/>
                </a:lnTo>
                <a:lnTo>
                  <a:pt x="1338846" y="914882"/>
                </a:lnTo>
                <a:lnTo>
                  <a:pt x="1326730" y="960259"/>
                </a:lnTo>
                <a:lnTo>
                  <a:pt x="1311160" y="1004062"/>
                </a:lnTo>
                <a:lnTo>
                  <a:pt x="1292123" y="1046264"/>
                </a:lnTo>
                <a:lnTo>
                  <a:pt x="1269631" y="1086878"/>
                </a:lnTo>
                <a:lnTo>
                  <a:pt x="1243672" y="1125918"/>
                </a:lnTo>
                <a:lnTo>
                  <a:pt x="1214259" y="1163370"/>
                </a:lnTo>
                <a:lnTo>
                  <a:pt x="1181379" y="1199222"/>
                </a:lnTo>
                <a:lnTo>
                  <a:pt x="1142123" y="1236027"/>
                </a:lnTo>
                <a:lnTo>
                  <a:pt x="1101267" y="1268501"/>
                </a:lnTo>
                <a:lnTo>
                  <a:pt x="1058811" y="1296644"/>
                </a:lnTo>
                <a:lnTo>
                  <a:pt x="1014755" y="1320457"/>
                </a:lnTo>
                <a:lnTo>
                  <a:pt x="969098" y="1339938"/>
                </a:lnTo>
                <a:lnTo>
                  <a:pt x="921829" y="1355090"/>
                </a:lnTo>
                <a:lnTo>
                  <a:pt x="872959" y="1365910"/>
                </a:lnTo>
                <a:lnTo>
                  <a:pt x="822490" y="1372412"/>
                </a:lnTo>
                <a:lnTo>
                  <a:pt x="770407" y="1374571"/>
                </a:lnTo>
                <a:lnTo>
                  <a:pt x="718553" y="1372412"/>
                </a:lnTo>
                <a:lnTo>
                  <a:pt x="668274" y="1365910"/>
                </a:lnTo>
                <a:lnTo>
                  <a:pt x="619569" y="1355090"/>
                </a:lnTo>
                <a:lnTo>
                  <a:pt x="572439" y="1339938"/>
                </a:lnTo>
                <a:lnTo>
                  <a:pt x="526897" y="1320457"/>
                </a:lnTo>
                <a:lnTo>
                  <a:pt x="482930" y="1296644"/>
                </a:lnTo>
                <a:lnTo>
                  <a:pt x="440537" y="1268501"/>
                </a:lnTo>
                <a:lnTo>
                  <a:pt x="399719" y="1236027"/>
                </a:lnTo>
                <a:lnTo>
                  <a:pt x="360476" y="1199222"/>
                </a:lnTo>
                <a:lnTo>
                  <a:pt x="327596" y="1163370"/>
                </a:lnTo>
                <a:lnTo>
                  <a:pt x="298183" y="1125918"/>
                </a:lnTo>
                <a:lnTo>
                  <a:pt x="272224" y="1086878"/>
                </a:lnTo>
                <a:lnTo>
                  <a:pt x="249732" y="1046264"/>
                </a:lnTo>
                <a:lnTo>
                  <a:pt x="230695" y="1004062"/>
                </a:lnTo>
                <a:lnTo>
                  <a:pt x="215125" y="960259"/>
                </a:lnTo>
                <a:lnTo>
                  <a:pt x="203009" y="914882"/>
                </a:lnTo>
                <a:lnTo>
                  <a:pt x="194360" y="867918"/>
                </a:lnTo>
                <a:lnTo>
                  <a:pt x="189166" y="819353"/>
                </a:lnTo>
                <a:lnTo>
                  <a:pt x="187439" y="769213"/>
                </a:lnTo>
                <a:lnTo>
                  <a:pt x="189166" y="719455"/>
                </a:lnTo>
                <a:lnTo>
                  <a:pt x="194360" y="671245"/>
                </a:lnTo>
                <a:lnTo>
                  <a:pt x="203009" y="624560"/>
                </a:lnTo>
                <a:lnTo>
                  <a:pt x="215125" y="579424"/>
                </a:lnTo>
                <a:lnTo>
                  <a:pt x="230695" y="535813"/>
                </a:lnTo>
                <a:lnTo>
                  <a:pt x="249732" y="493737"/>
                </a:lnTo>
                <a:lnTo>
                  <a:pt x="272224" y="453186"/>
                </a:lnTo>
                <a:lnTo>
                  <a:pt x="298183" y="414185"/>
                </a:lnTo>
                <a:lnTo>
                  <a:pt x="327596" y="376707"/>
                </a:lnTo>
                <a:lnTo>
                  <a:pt x="360476" y="340753"/>
                </a:lnTo>
                <a:lnTo>
                  <a:pt x="399719" y="303847"/>
                </a:lnTo>
                <a:lnTo>
                  <a:pt x="440537" y="271284"/>
                </a:lnTo>
                <a:lnTo>
                  <a:pt x="482930" y="243065"/>
                </a:lnTo>
                <a:lnTo>
                  <a:pt x="526897" y="219189"/>
                </a:lnTo>
                <a:lnTo>
                  <a:pt x="572439" y="199644"/>
                </a:lnTo>
                <a:lnTo>
                  <a:pt x="619569" y="184454"/>
                </a:lnTo>
                <a:lnTo>
                  <a:pt x="668274" y="173596"/>
                </a:lnTo>
                <a:lnTo>
                  <a:pt x="718553" y="167081"/>
                </a:lnTo>
                <a:lnTo>
                  <a:pt x="770407" y="164909"/>
                </a:lnTo>
                <a:lnTo>
                  <a:pt x="822490" y="167081"/>
                </a:lnTo>
                <a:lnTo>
                  <a:pt x="872959" y="173596"/>
                </a:lnTo>
                <a:lnTo>
                  <a:pt x="921829" y="184454"/>
                </a:lnTo>
                <a:lnTo>
                  <a:pt x="969098" y="199644"/>
                </a:lnTo>
                <a:lnTo>
                  <a:pt x="1014755" y="219189"/>
                </a:lnTo>
                <a:lnTo>
                  <a:pt x="1058811" y="243065"/>
                </a:lnTo>
                <a:lnTo>
                  <a:pt x="1101267" y="271284"/>
                </a:lnTo>
                <a:lnTo>
                  <a:pt x="1142123" y="303847"/>
                </a:lnTo>
                <a:lnTo>
                  <a:pt x="1181379" y="340753"/>
                </a:lnTo>
                <a:lnTo>
                  <a:pt x="1214259" y="376707"/>
                </a:lnTo>
                <a:lnTo>
                  <a:pt x="1243672" y="414185"/>
                </a:lnTo>
                <a:lnTo>
                  <a:pt x="1269631" y="453186"/>
                </a:lnTo>
                <a:lnTo>
                  <a:pt x="1292123" y="493737"/>
                </a:lnTo>
                <a:lnTo>
                  <a:pt x="1311160" y="535813"/>
                </a:lnTo>
                <a:lnTo>
                  <a:pt x="1326730" y="579424"/>
                </a:lnTo>
                <a:lnTo>
                  <a:pt x="1338846" y="624560"/>
                </a:lnTo>
                <a:lnTo>
                  <a:pt x="1347495" y="671245"/>
                </a:lnTo>
                <a:lnTo>
                  <a:pt x="1352689" y="719455"/>
                </a:lnTo>
                <a:lnTo>
                  <a:pt x="1354416" y="769213"/>
                </a:lnTo>
                <a:lnTo>
                  <a:pt x="1354416" y="267017"/>
                </a:lnTo>
                <a:lnTo>
                  <a:pt x="1353629" y="266052"/>
                </a:lnTo>
                <a:lnTo>
                  <a:pt x="1317853" y="227520"/>
                </a:lnTo>
                <a:lnTo>
                  <a:pt x="1279829" y="191185"/>
                </a:lnTo>
                <a:lnTo>
                  <a:pt x="1248625" y="164909"/>
                </a:lnTo>
                <a:lnTo>
                  <a:pt x="1240421" y="158000"/>
                </a:lnTo>
                <a:lnTo>
                  <a:pt x="1199629" y="127977"/>
                </a:lnTo>
                <a:lnTo>
                  <a:pt x="1157465" y="101117"/>
                </a:lnTo>
                <a:lnTo>
                  <a:pt x="1113917" y="77419"/>
                </a:lnTo>
                <a:lnTo>
                  <a:pt x="1068984" y="56883"/>
                </a:lnTo>
                <a:lnTo>
                  <a:pt x="1022667" y="39497"/>
                </a:lnTo>
                <a:lnTo>
                  <a:pt x="974979" y="25273"/>
                </a:lnTo>
                <a:lnTo>
                  <a:pt x="925906" y="14211"/>
                </a:lnTo>
                <a:lnTo>
                  <a:pt x="875461" y="6311"/>
                </a:lnTo>
                <a:lnTo>
                  <a:pt x="823620" y="1574"/>
                </a:lnTo>
                <a:lnTo>
                  <a:pt x="770407" y="0"/>
                </a:lnTo>
                <a:lnTo>
                  <a:pt x="717359" y="1574"/>
                </a:lnTo>
                <a:lnTo>
                  <a:pt x="665683" y="6311"/>
                </a:lnTo>
                <a:lnTo>
                  <a:pt x="615365" y="14211"/>
                </a:lnTo>
                <a:lnTo>
                  <a:pt x="566420" y="25273"/>
                </a:lnTo>
                <a:lnTo>
                  <a:pt x="518833" y="39497"/>
                </a:lnTo>
                <a:lnTo>
                  <a:pt x="472617" y="56883"/>
                </a:lnTo>
                <a:lnTo>
                  <a:pt x="427761" y="77419"/>
                </a:lnTo>
                <a:lnTo>
                  <a:pt x="384289" y="101117"/>
                </a:lnTo>
                <a:lnTo>
                  <a:pt x="342163" y="127977"/>
                </a:lnTo>
                <a:lnTo>
                  <a:pt x="301421" y="158000"/>
                </a:lnTo>
                <a:lnTo>
                  <a:pt x="262039" y="191185"/>
                </a:lnTo>
                <a:lnTo>
                  <a:pt x="224015" y="227520"/>
                </a:lnTo>
                <a:lnTo>
                  <a:pt x="188226" y="266052"/>
                </a:lnTo>
                <a:lnTo>
                  <a:pt x="155562" y="305777"/>
                </a:lnTo>
                <a:lnTo>
                  <a:pt x="125996" y="346697"/>
                </a:lnTo>
                <a:lnTo>
                  <a:pt x="99542" y="388835"/>
                </a:lnTo>
                <a:lnTo>
                  <a:pt x="76212" y="432168"/>
                </a:lnTo>
                <a:lnTo>
                  <a:pt x="55994" y="476707"/>
                </a:lnTo>
                <a:lnTo>
                  <a:pt x="38874" y="522452"/>
                </a:lnTo>
                <a:lnTo>
                  <a:pt x="24879" y="569391"/>
                </a:lnTo>
                <a:lnTo>
                  <a:pt x="13995" y="617550"/>
                </a:lnTo>
                <a:lnTo>
                  <a:pt x="6210" y="666902"/>
                </a:lnTo>
                <a:lnTo>
                  <a:pt x="1549" y="717448"/>
                </a:lnTo>
                <a:lnTo>
                  <a:pt x="0" y="769213"/>
                </a:lnTo>
                <a:lnTo>
                  <a:pt x="1549" y="821296"/>
                </a:lnTo>
                <a:lnTo>
                  <a:pt x="6210" y="872147"/>
                </a:lnTo>
                <a:lnTo>
                  <a:pt x="13995" y="921766"/>
                </a:lnTo>
                <a:lnTo>
                  <a:pt x="24879" y="970127"/>
                </a:lnTo>
                <a:lnTo>
                  <a:pt x="38874" y="1017270"/>
                </a:lnTo>
                <a:lnTo>
                  <a:pt x="55994" y="1063155"/>
                </a:lnTo>
                <a:lnTo>
                  <a:pt x="76212" y="1107808"/>
                </a:lnTo>
                <a:lnTo>
                  <a:pt x="99542" y="1151216"/>
                </a:lnTo>
                <a:lnTo>
                  <a:pt x="125996" y="1193393"/>
                </a:lnTo>
                <a:lnTo>
                  <a:pt x="155562" y="1234325"/>
                </a:lnTo>
                <a:lnTo>
                  <a:pt x="188226" y="1274025"/>
                </a:lnTo>
                <a:lnTo>
                  <a:pt x="224015" y="1312481"/>
                </a:lnTo>
                <a:lnTo>
                  <a:pt x="262039" y="1348727"/>
                </a:lnTo>
                <a:lnTo>
                  <a:pt x="301421" y="1381836"/>
                </a:lnTo>
                <a:lnTo>
                  <a:pt x="342163" y="1411782"/>
                </a:lnTo>
                <a:lnTo>
                  <a:pt x="384289" y="1438567"/>
                </a:lnTo>
                <a:lnTo>
                  <a:pt x="427761" y="1462214"/>
                </a:lnTo>
                <a:lnTo>
                  <a:pt x="472617" y="1482699"/>
                </a:lnTo>
                <a:lnTo>
                  <a:pt x="518833" y="1500047"/>
                </a:lnTo>
                <a:lnTo>
                  <a:pt x="566420" y="1514233"/>
                </a:lnTo>
                <a:lnTo>
                  <a:pt x="615365" y="1525257"/>
                </a:lnTo>
                <a:lnTo>
                  <a:pt x="665683" y="1533144"/>
                </a:lnTo>
                <a:lnTo>
                  <a:pt x="717359" y="1537868"/>
                </a:lnTo>
                <a:lnTo>
                  <a:pt x="770407" y="1539443"/>
                </a:lnTo>
                <a:lnTo>
                  <a:pt x="823620" y="1537868"/>
                </a:lnTo>
                <a:lnTo>
                  <a:pt x="875461" y="1533144"/>
                </a:lnTo>
                <a:lnTo>
                  <a:pt x="925906" y="1525257"/>
                </a:lnTo>
                <a:lnTo>
                  <a:pt x="974979" y="1514233"/>
                </a:lnTo>
                <a:lnTo>
                  <a:pt x="1022667" y="1500047"/>
                </a:lnTo>
                <a:lnTo>
                  <a:pt x="1068984" y="1482699"/>
                </a:lnTo>
                <a:lnTo>
                  <a:pt x="1113917" y="1462214"/>
                </a:lnTo>
                <a:lnTo>
                  <a:pt x="1157465" y="1438567"/>
                </a:lnTo>
                <a:lnTo>
                  <a:pt x="1199629" y="1411782"/>
                </a:lnTo>
                <a:lnTo>
                  <a:pt x="1240421" y="1381836"/>
                </a:lnTo>
                <a:lnTo>
                  <a:pt x="1249057" y="1374571"/>
                </a:lnTo>
                <a:lnTo>
                  <a:pt x="1279829" y="1348727"/>
                </a:lnTo>
                <a:lnTo>
                  <a:pt x="1317853" y="1312481"/>
                </a:lnTo>
                <a:lnTo>
                  <a:pt x="1353629" y="1274025"/>
                </a:lnTo>
                <a:lnTo>
                  <a:pt x="1386306" y="1234325"/>
                </a:lnTo>
                <a:lnTo>
                  <a:pt x="1415859" y="1193393"/>
                </a:lnTo>
                <a:lnTo>
                  <a:pt x="1442300" y="1151216"/>
                </a:lnTo>
                <a:lnTo>
                  <a:pt x="1465643" y="1107808"/>
                </a:lnTo>
                <a:lnTo>
                  <a:pt x="1485874" y="1063155"/>
                </a:lnTo>
                <a:lnTo>
                  <a:pt x="1502981" y="1017270"/>
                </a:lnTo>
                <a:lnTo>
                  <a:pt x="1516989" y="970127"/>
                </a:lnTo>
                <a:lnTo>
                  <a:pt x="1527873" y="921766"/>
                </a:lnTo>
                <a:lnTo>
                  <a:pt x="1535658" y="872147"/>
                </a:lnTo>
                <a:lnTo>
                  <a:pt x="1540319" y="821296"/>
                </a:lnTo>
                <a:lnTo>
                  <a:pt x="1541881" y="769213"/>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681207" y="2437487"/>
            <a:ext cx="12741684" cy="2601595"/>
          </a:xfrm>
          <a:prstGeom prst="rect">
            <a:avLst/>
          </a:prstGeom>
        </p:spPr>
        <p:txBody>
          <a:bodyPr wrap="square" lIns="0" tIns="0" rIns="0" bIns="0">
            <a:spAutoFit/>
          </a:bodyPr>
          <a:lstStyle>
            <a:lvl1pPr>
              <a:defRPr sz="9200" b="1" i="0">
                <a:solidFill>
                  <a:schemeClr val="bg1"/>
                </a:solidFill>
                <a:latin typeface="Arial"/>
                <a:cs typeface="Arial"/>
              </a:defRPr>
            </a:lvl1pPr>
          </a:lstStyle>
          <a:p>
            <a:endParaRPr/>
          </a:p>
        </p:txBody>
      </p:sp>
      <p:sp>
        <p:nvSpPr>
          <p:cNvPr id="3" name="Holder 3"/>
          <p:cNvSpPr>
            <a:spLocks noGrp="1"/>
          </p:cNvSpPr>
          <p:nvPr>
            <p:ph type="body" idx="1"/>
          </p:nvPr>
        </p:nvSpPr>
        <p:spPr>
          <a:xfrm>
            <a:off x="1421718" y="4860450"/>
            <a:ext cx="17260662" cy="4360545"/>
          </a:xfrm>
          <a:prstGeom prst="rect">
            <a:avLst/>
          </a:prstGeom>
        </p:spPr>
        <p:txBody>
          <a:bodyPr wrap="square" lIns="0" tIns="0" rIns="0" bIns="0">
            <a:spAutoFit/>
          </a:bodyPr>
          <a:lstStyle>
            <a:lvl1pPr>
              <a:defRPr sz="425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Interface_de_programmation" TargetMode="External"/><Relationship Id="rId2" Type="http://schemas.openxmlformats.org/officeDocument/2006/relationships/hyperlink" Target="https://fr.wikipedia.org/wiki/Base_de_donn%C3%A9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twitter.github.io/bootstrap/assets/bootstrap.zi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9"/>
          <p:cNvSpPr txBox="1">
            <a:spLocks noChangeArrowheads="1"/>
          </p:cNvSpPr>
          <p:nvPr/>
        </p:nvSpPr>
        <p:spPr bwMode="auto">
          <a:xfrm>
            <a:off x="5620056" y="1318034"/>
            <a:ext cx="1424901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1">
            <a:spAutoFit/>
          </a:bodyPr>
          <a:lstStyle>
            <a:lvl1pPr>
              <a:lnSpc>
                <a:spcPct val="90000"/>
              </a:lnSpc>
              <a:spcBef>
                <a:spcPts val="1000"/>
              </a:spcBef>
              <a:buSzPct val="100000"/>
              <a:buFont typeface="Arial" panose="020B0604020202020204" pitchFamily="34" charset="0"/>
              <a:buChar char="•"/>
              <a:defRPr sz="2800">
                <a:solidFill>
                  <a:srgbClr val="000000"/>
                </a:solidFill>
                <a:latin typeface="Calibri" panose="020F050202020403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0000"/>
                </a:solidFill>
                <a:latin typeface="Calibri" panose="020F050202020403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0000"/>
                </a:solidFill>
                <a:latin typeface="Calibri" panose="020F0502020204030204" pitchFamily="34" charset="0"/>
              </a:defRPr>
            </a:lvl3pPr>
            <a:lvl4pPr marL="1600200" indent="-228600">
              <a:lnSpc>
                <a:spcPct val="90000"/>
              </a:lnSpc>
              <a:spcBef>
                <a:spcPts val="500"/>
              </a:spcBef>
              <a:buSzPct val="100000"/>
              <a:buFont typeface="Arial" panose="020B0604020202020204" pitchFamily="34" charset="0"/>
              <a:buChar char="•"/>
              <a:defRPr>
                <a:solidFill>
                  <a:srgbClr val="000000"/>
                </a:solidFill>
                <a:latin typeface="Calibri" panose="020F0502020204030204" pitchFamily="34" charset="0"/>
              </a:defRPr>
            </a:lvl4pPr>
            <a:lvl5pPr marL="2057400" indent="-228600">
              <a:lnSpc>
                <a:spcPct val="90000"/>
              </a:lnSpc>
              <a:spcBef>
                <a:spcPts val="500"/>
              </a:spcBef>
              <a:buSzPct val="100000"/>
              <a:buFont typeface="Arial" panose="020B0604020202020204" pitchFamily="34" charset="0"/>
              <a:buChar char="•"/>
              <a:defRPr>
                <a:solidFill>
                  <a:srgbClr val="000000"/>
                </a:solidFill>
                <a:latin typeface="Calibri" panose="020F0502020204030204" pitchFamily="34" charset="0"/>
              </a:defRPr>
            </a:lvl5pPr>
            <a:lvl6pPr marL="2514600" indent="-228600" algn="l" rtl="0" eaLnBrk="0" fontAlgn="base" hangingPunct="0">
              <a:lnSpc>
                <a:spcPct val="90000"/>
              </a:lnSpc>
              <a:spcBef>
                <a:spcPts val="500"/>
              </a:spcBef>
              <a:spcAft>
                <a:spcPct val="0"/>
              </a:spcAft>
              <a:buSzPct val="100000"/>
              <a:buFont typeface="Arial" panose="020B0604020202020204" pitchFamily="34" charset="0"/>
              <a:buChar char="•"/>
              <a:defRPr>
                <a:solidFill>
                  <a:srgbClr val="000000"/>
                </a:solidFill>
                <a:latin typeface="Calibri" panose="020F0502020204030204" pitchFamily="34" charset="0"/>
              </a:defRPr>
            </a:lvl6pPr>
            <a:lvl7pPr marL="2971800" indent="-228600" algn="l" rtl="0" eaLnBrk="0" fontAlgn="base" hangingPunct="0">
              <a:lnSpc>
                <a:spcPct val="90000"/>
              </a:lnSpc>
              <a:spcBef>
                <a:spcPts val="500"/>
              </a:spcBef>
              <a:spcAft>
                <a:spcPct val="0"/>
              </a:spcAft>
              <a:buSzPct val="100000"/>
              <a:buFont typeface="Arial" panose="020B0604020202020204" pitchFamily="34" charset="0"/>
              <a:buChar char="•"/>
              <a:defRPr>
                <a:solidFill>
                  <a:srgbClr val="000000"/>
                </a:solidFill>
                <a:latin typeface="Calibri" panose="020F0502020204030204" pitchFamily="34" charset="0"/>
              </a:defRPr>
            </a:lvl7pPr>
            <a:lvl8pPr marL="3429000" indent="-228600" algn="l" rtl="0" eaLnBrk="0" fontAlgn="base" hangingPunct="0">
              <a:lnSpc>
                <a:spcPct val="90000"/>
              </a:lnSpc>
              <a:spcBef>
                <a:spcPts val="500"/>
              </a:spcBef>
              <a:spcAft>
                <a:spcPct val="0"/>
              </a:spcAft>
              <a:buSzPct val="100000"/>
              <a:buFont typeface="Arial" panose="020B0604020202020204" pitchFamily="34" charset="0"/>
              <a:buChar char="•"/>
              <a:defRPr>
                <a:solidFill>
                  <a:srgbClr val="000000"/>
                </a:solidFill>
                <a:latin typeface="Calibri" panose="020F0502020204030204" pitchFamily="34" charset="0"/>
              </a:defRPr>
            </a:lvl8pPr>
            <a:lvl9pPr marL="3886200" indent="-228600" algn="l" rtl="0" eaLnBrk="0" fontAlgn="base" hangingPunct="0">
              <a:lnSpc>
                <a:spcPct val="90000"/>
              </a:lnSpc>
              <a:spcBef>
                <a:spcPts val="500"/>
              </a:spcBef>
              <a:spcAft>
                <a:spcPct val="0"/>
              </a:spcAft>
              <a:buSzPct val="100000"/>
              <a:buFont typeface="Arial" panose="020B0604020202020204" pitchFamily="34" charset="0"/>
              <a:buChar char="•"/>
              <a:defRPr>
                <a:solidFill>
                  <a:srgbClr val="000000"/>
                </a:solidFill>
                <a:latin typeface="Calibri" panose="020F0502020204030204" pitchFamily="34" charset="0"/>
              </a:defRPr>
            </a:lvl9pPr>
          </a:lstStyle>
          <a:p>
            <a:pPr algn="ctr" eaLnBrk="1" hangingPunct="1">
              <a:lnSpc>
                <a:spcPct val="100000"/>
              </a:lnSpc>
              <a:spcBef>
                <a:spcPct val="0"/>
              </a:spcBef>
              <a:buSzTx/>
              <a:buFontTx/>
              <a:buNone/>
            </a:pPr>
            <a:r>
              <a:rPr lang="fr-FR" sz="9600" b="1" spc="-185" dirty="0">
                <a:solidFill>
                  <a:srgbClr val="5B4181"/>
                </a:solidFill>
                <a:latin typeface="Arial"/>
                <a:cs typeface="Arial"/>
              </a:rPr>
              <a:t>Programmation avancée web</a:t>
            </a:r>
          </a:p>
        </p:txBody>
      </p:sp>
      <p:grpSp>
        <p:nvGrpSpPr>
          <p:cNvPr id="23" name="Groupe 22"/>
          <p:cNvGrpSpPr/>
          <p:nvPr/>
        </p:nvGrpSpPr>
        <p:grpSpPr>
          <a:xfrm>
            <a:off x="1441450" y="8861244"/>
            <a:ext cx="17972510" cy="2139843"/>
            <a:chOff x="248946" y="2416420"/>
            <a:chExt cx="17972510" cy="2139843"/>
          </a:xfrm>
        </p:grpSpPr>
        <p:pic>
          <p:nvPicPr>
            <p:cNvPr id="9" name="Image 8"/>
            <p:cNvPicPr>
              <a:picLocks noChangeAspect="1"/>
            </p:cNvPicPr>
            <p:nvPr/>
          </p:nvPicPr>
          <p:blipFill>
            <a:blip r:embed="rId2"/>
            <a:stretch>
              <a:fillRect/>
            </a:stretch>
          </p:blipFill>
          <p:spPr>
            <a:xfrm>
              <a:off x="248946" y="2421696"/>
              <a:ext cx="1344957" cy="2032381"/>
            </a:xfrm>
            <a:prstGeom prst="rect">
              <a:avLst/>
            </a:prstGeom>
          </p:spPr>
        </p:pic>
        <p:pic>
          <p:nvPicPr>
            <p:cNvPr id="10" name="Image 9"/>
            <p:cNvPicPr>
              <a:picLocks noChangeAspect="1"/>
            </p:cNvPicPr>
            <p:nvPr/>
          </p:nvPicPr>
          <p:blipFill>
            <a:blip r:embed="rId3"/>
            <a:stretch>
              <a:fillRect/>
            </a:stretch>
          </p:blipFill>
          <p:spPr>
            <a:xfrm>
              <a:off x="2194809" y="2416420"/>
              <a:ext cx="1314476" cy="2139843"/>
            </a:xfrm>
            <a:prstGeom prst="rect">
              <a:avLst/>
            </a:prstGeom>
          </p:spPr>
        </p:pic>
        <p:pic>
          <p:nvPicPr>
            <p:cNvPr id="12" name="Image 11"/>
            <p:cNvPicPr>
              <a:picLocks noChangeAspect="1"/>
            </p:cNvPicPr>
            <p:nvPr/>
          </p:nvPicPr>
          <p:blipFill>
            <a:blip r:embed="rId4"/>
            <a:stretch>
              <a:fillRect/>
            </a:stretch>
          </p:blipFill>
          <p:spPr>
            <a:xfrm>
              <a:off x="6747584" y="2870830"/>
              <a:ext cx="1551380" cy="1134112"/>
            </a:xfrm>
            <a:prstGeom prst="rect">
              <a:avLst/>
            </a:prstGeom>
          </p:spPr>
        </p:pic>
        <p:sp>
          <p:nvSpPr>
            <p:cNvPr id="13" name="ZoneTexte 12"/>
            <p:cNvSpPr txBox="1"/>
            <p:nvPr/>
          </p:nvSpPr>
          <p:spPr>
            <a:xfrm>
              <a:off x="10052049" y="3132558"/>
              <a:ext cx="2152674" cy="769441"/>
            </a:xfrm>
            <a:prstGeom prst="rect">
              <a:avLst/>
            </a:prstGeom>
            <a:solidFill>
              <a:schemeClr val="tx2">
                <a:lumMod val="60000"/>
                <a:lumOff val="40000"/>
              </a:schemeClr>
            </a:solidFill>
          </p:spPr>
          <p:txBody>
            <a:bodyPr wrap="square" rtlCol="1">
              <a:spAutoFit/>
            </a:bodyPr>
            <a:lstStyle/>
            <a:p>
              <a:pPr algn="ctr" rtl="0"/>
              <a:r>
                <a:rPr lang="en-US" sz="4400" b="1" dirty="0" smtClean="0">
                  <a:solidFill>
                    <a:schemeClr val="bg1"/>
                  </a:solidFill>
                </a:rPr>
                <a:t>ASP.NET</a:t>
              </a:r>
              <a:endParaRPr lang="ar-DZ" sz="4400" b="1" dirty="0">
                <a:solidFill>
                  <a:schemeClr val="bg1"/>
                </a:solidFill>
              </a:endParaRPr>
            </a:p>
          </p:txBody>
        </p:sp>
        <p:sp>
          <p:nvSpPr>
            <p:cNvPr id="15" name="Octogone 14"/>
            <p:cNvSpPr/>
            <p:nvPr/>
          </p:nvSpPr>
          <p:spPr>
            <a:xfrm>
              <a:off x="14512144" y="2944436"/>
              <a:ext cx="1206653" cy="1083813"/>
            </a:xfrm>
            <a:prstGeom prst="octagon">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800" b="1" dirty="0" smtClean="0"/>
                <a:t>IIS</a:t>
              </a:r>
              <a:endParaRPr lang="ar-DZ" sz="4800" b="1" dirty="0"/>
            </a:p>
          </p:txBody>
        </p:sp>
        <p:pic>
          <p:nvPicPr>
            <p:cNvPr id="17" name="Image 16"/>
            <p:cNvPicPr>
              <a:picLocks noChangeAspect="1"/>
            </p:cNvPicPr>
            <p:nvPr/>
          </p:nvPicPr>
          <p:blipFill>
            <a:blip r:embed="rId5"/>
            <a:stretch>
              <a:fillRect/>
            </a:stretch>
          </p:blipFill>
          <p:spPr>
            <a:xfrm>
              <a:off x="16909764" y="2832051"/>
              <a:ext cx="1311692" cy="1311692"/>
            </a:xfrm>
            <a:prstGeom prst="rect">
              <a:avLst/>
            </a:prstGeom>
          </p:spPr>
        </p:pic>
        <p:sp>
          <p:nvSpPr>
            <p:cNvPr id="18" name="object 4"/>
            <p:cNvSpPr/>
            <p:nvPr/>
          </p:nvSpPr>
          <p:spPr>
            <a:xfrm>
              <a:off x="4503752" y="2990611"/>
              <a:ext cx="1029248" cy="1182560"/>
            </a:xfrm>
            <a:custGeom>
              <a:avLst/>
              <a:gdLst/>
              <a:ahLst/>
              <a:cxnLst/>
              <a:rect l="l" t="t" r="r" b="b"/>
              <a:pathLst>
                <a:path w="2848609" h="2853054">
                  <a:moveTo>
                    <a:pt x="1806460" y="994003"/>
                  </a:moveTo>
                  <a:lnTo>
                    <a:pt x="1797088" y="920229"/>
                  </a:lnTo>
                  <a:lnTo>
                    <a:pt x="1768983" y="855840"/>
                  </a:lnTo>
                  <a:lnTo>
                    <a:pt x="1723478" y="811593"/>
                  </a:lnTo>
                  <a:lnTo>
                    <a:pt x="1661922" y="786104"/>
                  </a:lnTo>
                  <a:lnTo>
                    <a:pt x="1590281" y="776198"/>
                  </a:lnTo>
                  <a:lnTo>
                    <a:pt x="1542516" y="775296"/>
                  </a:lnTo>
                  <a:lnTo>
                    <a:pt x="1423111" y="775919"/>
                  </a:lnTo>
                  <a:lnTo>
                    <a:pt x="1070876" y="775919"/>
                  </a:lnTo>
                  <a:lnTo>
                    <a:pt x="1070876" y="1232344"/>
                  </a:lnTo>
                  <a:lnTo>
                    <a:pt x="1448816" y="1232344"/>
                  </a:lnTo>
                  <a:lnTo>
                    <a:pt x="1512989" y="1230807"/>
                  </a:lnTo>
                  <a:lnTo>
                    <a:pt x="1567395" y="1226489"/>
                  </a:lnTo>
                  <a:lnTo>
                    <a:pt x="1612036" y="1219898"/>
                  </a:lnTo>
                  <a:lnTo>
                    <a:pt x="1684096" y="1197571"/>
                  </a:lnTo>
                  <a:lnTo>
                    <a:pt x="1743786" y="1157528"/>
                  </a:lnTo>
                  <a:lnTo>
                    <a:pt x="1783867" y="1102741"/>
                  </a:lnTo>
                  <a:lnTo>
                    <a:pt x="1803958" y="1033653"/>
                  </a:lnTo>
                  <a:lnTo>
                    <a:pt x="1806460" y="994003"/>
                  </a:lnTo>
                  <a:close/>
                </a:path>
                <a:path w="2848609" h="2853054">
                  <a:moveTo>
                    <a:pt x="1871789" y="1683550"/>
                  </a:moveTo>
                  <a:lnTo>
                    <a:pt x="1868982" y="1641957"/>
                  </a:lnTo>
                  <a:lnTo>
                    <a:pt x="1860550" y="1604352"/>
                  </a:lnTo>
                  <a:lnTo>
                    <a:pt x="1826806" y="1536687"/>
                  </a:lnTo>
                  <a:lnTo>
                    <a:pt x="1802142" y="1507591"/>
                  </a:lnTo>
                  <a:lnTo>
                    <a:pt x="1739760" y="1466113"/>
                  </a:lnTo>
                  <a:lnTo>
                    <a:pt x="1702041" y="1451483"/>
                  </a:lnTo>
                  <a:lnTo>
                    <a:pt x="1627009" y="1439075"/>
                  </a:lnTo>
                  <a:lnTo>
                    <a:pt x="1581073" y="1437538"/>
                  </a:lnTo>
                  <a:lnTo>
                    <a:pt x="1529524" y="1437487"/>
                  </a:lnTo>
                  <a:lnTo>
                    <a:pt x="1472374" y="1437741"/>
                  </a:lnTo>
                  <a:lnTo>
                    <a:pt x="1070876" y="1437741"/>
                  </a:lnTo>
                  <a:lnTo>
                    <a:pt x="1070876" y="1962619"/>
                  </a:lnTo>
                  <a:lnTo>
                    <a:pt x="1500238" y="1962619"/>
                  </a:lnTo>
                  <a:lnTo>
                    <a:pt x="1546796" y="1961426"/>
                  </a:lnTo>
                  <a:lnTo>
                    <a:pt x="1585874" y="1958403"/>
                  </a:lnTo>
                  <a:lnTo>
                    <a:pt x="1641563" y="1950415"/>
                  </a:lnTo>
                  <a:lnTo>
                    <a:pt x="1707413" y="1932089"/>
                  </a:lnTo>
                  <a:lnTo>
                    <a:pt x="1761502" y="1905165"/>
                  </a:lnTo>
                  <a:lnTo>
                    <a:pt x="1805393" y="1867725"/>
                  </a:lnTo>
                  <a:lnTo>
                    <a:pt x="1840725" y="1816620"/>
                  </a:lnTo>
                  <a:lnTo>
                    <a:pt x="1864017" y="1754517"/>
                  </a:lnTo>
                  <a:lnTo>
                    <a:pt x="1869846" y="1720088"/>
                  </a:lnTo>
                  <a:lnTo>
                    <a:pt x="1871789" y="1683550"/>
                  </a:lnTo>
                  <a:close/>
                </a:path>
                <a:path w="2848609" h="2853054">
                  <a:moveTo>
                    <a:pt x="2848089" y="379412"/>
                  </a:moveTo>
                  <a:lnTo>
                    <a:pt x="2845130" y="331812"/>
                  </a:lnTo>
                  <a:lnTo>
                    <a:pt x="2836519" y="285991"/>
                  </a:lnTo>
                  <a:lnTo>
                    <a:pt x="2822587" y="242277"/>
                  </a:lnTo>
                  <a:lnTo>
                    <a:pt x="2803702" y="201041"/>
                  </a:lnTo>
                  <a:lnTo>
                    <a:pt x="2780220" y="162648"/>
                  </a:lnTo>
                  <a:lnTo>
                    <a:pt x="2752483" y="127431"/>
                  </a:lnTo>
                  <a:lnTo>
                    <a:pt x="2720860" y="95758"/>
                  </a:lnTo>
                  <a:lnTo>
                    <a:pt x="2685707" y="67983"/>
                  </a:lnTo>
                  <a:lnTo>
                    <a:pt x="2647365" y="44462"/>
                  </a:lnTo>
                  <a:lnTo>
                    <a:pt x="2606205" y="25539"/>
                  </a:lnTo>
                  <a:lnTo>
                    <a:pt x="2562568" y="11595"/>
                  </a:lnTo>
                  <a:lnTo>
                    <a:pt x="2516809" y="2959"/>
                  </a:lnTo>
                  <a:lnTo>
                    <a:pt x="2469286" y="0"/>
                  </a:lnTo>
                  <a:lnTo>
                    <a:pt x="2087003" y="0"/>
                  </a:lnTo>
                  <a:lnTo>
                    <a:pt x="2087003" y="1682991"/>
                  </a:lnTo>
                  <a:lnTo>
                    <a:pt x="2084095" y="1737271"/>
                  </a:lnTo>
                  <a:lnTo>
                    <a:pt x="2075370" y="1789569"/>
                  </a:lnTo>
                  <a:lnTo>
                    <a:pt x="2060816" y="1839925"/>
                  </a:lnTo>
                  <a:lnTo>
                    <a:pt x="2040432" y="1888337"/>
                  </a:lnTo>
                  <a:lnTo>
                    <a:pt x="2015769" y="1933092"/>
                  </a:lnTo>
                  <a:lnTo>
                    <a:pt x="1988362" y="1972411"/>
                  </a:lnTo>
                  <a:lnTo>
                    <a:pt x="1958213" y="2006282"/>
                  </a:lnTo>
                  <a:lnTo>
                    <a:pt x="1925332" y="2034743"/>
                  </a:lnTo>
                  <a:lnTo>
                    <a:pt x="1888871" y="2059406"/>
                  </a:lnTo>
                  <a:lnTo>
                    <a:pt x="1848078" y="2081517"/>
                  </a:lnTo>
                  <a:lnTo>
                    <a:pt x="1802930" y="2100491"/>
                  </a:lnTo>
                  <a:lnTo>
                    <a:pt x="1753438" y="2115705"/>
                  </a:lnTo>
                  <a:lnTo>
                    <a:pt x="1710258" y="2125510"/>
                  </a:lnTo>
                  <a:lnTo>
                    <a:pt x="1663344" y="2133676"/>
                  </a:lnTo>
                  <a:lnTo>
                    <a:pt x="1612696" y="2139873"/>
                  </a:lnTo>
                  <a:lnTo>
                    <a:pt x="1558328" y="2143810"/>
                  </a:lnTo>
                  <a:lnTo>
                    <a:pt x="1500238" y="2145195"/>
                  </a:lnTo>
                  <a:lnTo>
                    <a:pt x="865822" y="2145195"/>
                  </a:lnTo>
                  <a:lnTo>
                    <a:pt x="865822" y="570534"/>
                  </a:lnTo>
                  <a:lnTo>
                    <a:pt x="1490573" y="570534"/>
                  </a:lnTo>
                  <a:lnTo>
                    <a:pt x="1548561" y="571715"/>
                  </a:lnTo>
                  <a:lnTo>
                    <a:pt x="1602600" y="575310"/>
                  </a:lnTo>
                  <a:lnTo>
                    <a:pt x="1652663" y="581456"/>
                  </a:lnTo>
                  <a:lnTo>
                    <a:pt x="1698777" y="590245"/>
                  </a:lnTo>
                  <a:lnTo>
                    <a:pt x="1740941" y="601802"/>
                  </a:lnTo>
                  <a:lnTo>
                    <a:pt x="1779143" y="616216"/>
                  </a:lnTo>
                  <a:lnTo>
                    <a:pt x="1820748" y="637273"/>
                  </a:lnTo>
                  <a:lnTo>
                    <a:pt x="1858568" y="662292"/>
                  </a:lnTo>
                  <a:lnTo>
                    <a:pt x="1892617" y="691375"/>
                  </a:lnTo>
                  <a:lnTo>
                    <a:pt x="1922907" y="724636"/>
                  </a:lnTo>
                  <a:lnTo>
                    <a:pt x="1949437" y="762139"/>
                  </a:lnTo>
                  <a:lnTo>
                    <a:pt x="1976361" y="812241"/>
                  </a:lnTo>
                  <a:lnTo>
                    <a:pt x="1995601" y="863384"/>
                  </a:lnTo>
                  <a:lnTo>
                    <a:pt x="2007146" y="915670"/>
                  </a:lnTo>
                  <a:lnTo>
                    <a:pt x="2011006" y="969175"/>
                  </a:lnTo>
                  <a:lnTo>
                    <a:pt x="2007577" y="1018806"/>
                  </a:lnTo>
                  <a:lnTo>
                    <a:pt x="1997329" y="1066927"/>
                  </a:lnTo>
                  <a:lnTo>
                    <a:pt x="1980260" y="1113561"/>
                  </a:lnTo>
                  <a:lnTo>
                    <a:pt x="1956358" y="1158748"/>
                  </a:lnTo>
                  <a:lnTo>
                    <a:pt x="1925586" y="1201115"/>
                  </a:lnTo>
                  <a:lnTo>
                    <a:pt x="1887842" y="1239151"/>
                  </a:lnTo>
                  <a:lnTo>
                    <a:pt x="1843138" y="1272882"/>
                  </a:lnTo>
                  <a:lnTo>
                    <a:pt x="1791474" y="1302346"/>
                  </a:lnTo>
                  <a:lnTo>
                    <a:pt x="1845792" y="1321435"/>
                  </a:lnTo>
                  <a:lnTo>
                    <a:pt x="1894852" y="1345234"/>
                  </a:lnTo>
                  <a:lnTo>
                    <a:pt x="1938642" y="1373746"/>
                  </a:lnTo>
                  <a:lnTo>
                    <a:pt x="1977174" y="1406982"/>
                  </a:lnTo>
                  <a:lnTo>
                    <a:pt x="2010435" y="1444929"/>
                  </a:lnTo>
                  <a:lnTo>
                    <a:pt x="2038007" y="1486712"/>
                  </a:lnTo>
                  <a:lnTo>
                    <a:pt x="2059444" y="1531416"/>
                  </a:lnTo>
                  <a:lnTo>
                    <a:pt x="2074760" y="1579029"/>
                  </a:lnTo>
                  <a:lnTo>
                    <a:pt x="2083943" y="1629549"/>
                  </a:lnTo>
                  <a:lnTo>
                    <a:pt x="2087003" y="1682991"/>
                  </a:lnTo>
                  <a:lnTo>
                    <a:pt x="2087003" y="0"/>
                  </a:lnTo>
                  <a:lnTo>
                    <a:pt x="378802" y="0"/>
                  </a:lnTo>
                  <a:lnTo>
                    <a:pt x="331279" y="2959"/>
                  </a:lnTo>
                  <a:lnTo>
                    <a:pt x="285534" y="11595"/>
                  </a:lnTo>
                  <a:lnTo>
                    <a:pt x="241884" y="25539"/>
                  </a:lnTo>
                  <a:lnTo>
                    <a:pt x="200723" y="44462"/>
                  </a:lnTo>
                  <a:lnTo>
                    <a:pt x="162382" y="67983"/>
                  </a:lnTo>
                  <a:lnTo>
                    <a:pt x="127228" y="95758"/>
                  </a:lnTo>
                  <a:lnTo>
                    <a:pt x="95605" y="127431"/>
                  </a:lnTo>
                  <a:lnTo>
                    <a:pt x="67868" y="162648"/>
                  </a:lnTo>
                  <a:lnTo>
                    <a:pt x="44386" y="201041"/>
                  </a:lnTo>
                  <a:lnTo>
                    <a:pt x="25501" y="242277"/>
                  </a:lnTo>
                  <a:lnTo>
                    <a:pt x="11569" y="285991"/>
                  </a:lnTo>
                  <a:lnTo>
                    <a:pt x="2959" y="331812"/>
                  </a:lnTo>
                  <a:lnTo>
                    <a:pt x="0" y="379412"/>
                  </a:lnTo>
                  <a:lnTo>
                    <a:pt x="0" y="2473248"/>
                  </a:lnTo>
                  <a:lnTo>
                    <a:pt x="2959" y="2520835"/>
                  </a:lnTo>
                  <a:lnTo>
                    <a:pt x="11569" y="2566670"/>
                  </a:lnTo>
                  <a:lnTo>
                    <a:pt x="25501" y="2610383"/>
                  </a:lnTo>
                  <a:lnTo>
                    <a:pt x="44386" y="2651607"/>
                  </a:lnTo>
                  <a:lnTo>
                    <a:pt x="67868" y="2690012"/>
                  </a:lnTo>
                  <a:lnTo>
                    <a:pt x="95605" y="2725229"/>
                  </a:lnTo>
                  <a:lnTo>
                    <a:pt x="127228" y="2756903"/>
                  </a:lnTo>
                  <a:lnTo>
                    <a:pt x="162382" y="2784678"/>
                  </a:lnTo>
                  <a:lnTo>
                    <a:pt x="200723" y="2808198"/>
                  </a:lnTo>
                  <a:lnTo>
                    <a:pt x="241884" y="2827109"/>
                  </a:lnTo>
                  <a:lnTo>
                    <a:pt x="285534" y="2841066"/>
                  </a:lnTo>
                  <a:lnTo>
                    <a:pt x="331279" y="2849689"/>
                  </a:lnTo>
                  <a:lnTo>
                    <a:pt x="378802" y="2852648"/>
                  </a:lnTo>
                  <a:lnTo>
                    <a:pt x="2469286" y="2852648"/>
                  </a:lnTo>
                  <a:lnTo>
                    <a:pt x="2516809" y="2849689"/>
                  </a:lnTo>
                  <a:lnTo>
                    <a:pt x="2562568" y="2841066"/>
                  </a:lnTo>
                  <a:lnTo>
                    <a:pt x="2606205" y="2827109"/>
                  </a:lnTo>
                  <a:lnTo>
                    <a:pt x="2647365" y="2808198"/>
                  </a:lnTo>
                  <a:lnTo>
                    <a:pt x="2685707" y="2784678"/>
                  </a:lnTo>
                  <a:lnTo>
                    <a:pt x="2720860" y="2756903"/>
                  </a:lnTo>
                  <a:lnTo>
                    <a:pt x="2752483" y="2725229"/>
                  </a:lnTo>
                  <a:lnTo>
                    <a:pt x="2780220" y="2690012"/>
                  </a:lnTo>
                  <a:lnTo>
                    <a:pt x="2803702" y="2651607"/>
                  </a:lnTo>
                  <a:lnTo>
                    <a:pt x="2822587" y="2610383"/>
                  </a:lnTo>
                  <a:lnTo>
                    <a:pt x="2836519" y="2566670"/>
                  </a:lnTo>
                  <a:lnTo>
                    <a:pt x="2845130" y="2520835"/>
                  </a:lnTo>
                  <a:lnTo>
                    <a:pt x="2848089" y="2473248"/>
                  </a:lnTo>
                  <a:lnTo>
                    <a:pt x="2848089" y="2145195"/>
                  </a:lnTo>
                  <a:lnTo>
                    <a:pt x="2848089" y="570534"/>
                  </a:lnTo>
                  <a:lnTo>
                    <a:pt x="2848089" y="379412"/>
                  </a:lnTo>
                  <a:close/>
                </a:path>
              </a:pathLst>
            </a:custGeom>
            <a:solidFill>
              <a:srgbClr val="5B4282"/>
            </a:solidFill>
          </p:spPr>
          <p:txBody>
            <a:bodyPr wrap="square" lIns="0" tIns="0" rIns="0" bIns="0" rtlCol="0"/>
            <a:lstStyle/>
            <a:p>
              <a:pPr algn="l" rtl="0"/>
              <a:endParaRPr dirty="0"/>
            </a:p>
          </p:txBody>
        </p:sp>
      </p:grpSp>
      <p:sp>
        <p:nvSpPr>
          <p:cNvPr id="20" name="Rectangle 19"/>
          <p:cNvSpPr/>
          <p:nvPr/>
        </p:nvSpPr>
        <p:spPr>
          <a:xfrm>
            <a:off x="7613650" y="5989745"/>
            <a:ext cx="10741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1">
            <a:spAutoFit/>
          </a:bodyPr>
          <a:lstStyle/>
          <a:p>
            <a:pPr algn="ctr">
              <a:spcBef>
                <a:spcPct val="0"/>
              </a:spcBef>
            </a:pPr>
            <a:r>
              <a:rPr lang="fr-FR" sz="3200" b="1" spc="-185" dirty="0">
                <a:solidFill>
                  <a:srgbClr val="5B4181"/>
                </a:solidFill>
                <a:latin typeface="Arial"/>
                <a:cs typeface="Arial"/>
              </a:rPr>
              <a:t>Email : yassine.souli@univ-tebessa.dz</a:t>
            </a:r>
            <a:r>
              <a:rPr lang="en-US" sz="3200" b="1" spc="-185" dirty="0">
                <a:solidFill>
                  <a:srgbClr val="5B4181"/>
                </a:solidFill>
                <a:latin typeface="Arial"/>
                <a:cs typeface="Arial"/>
              </a:rPr>
              <a:t> </a:t>
            </a:r>
            <a:endParaRPr lang="ar-DZ" sz="3200" b="1" spc="-185" dirty="0">
              <a:solidFill>
                <a:srgbClr val="5B4181"/>
              </a:solidFill>
              <a:latin typeface="Arial"/>
              <a:cs typeface="Arial"/>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336" y="473075"/>
            <a:ext cx="4222514" cy="7338692"/>
          </a:xfrm>
          <a:prstGeom prst="rect">
            <a:avLst/>
          </a:prstGeom>
        </p:spPr>
      </p:pic>
      <p:sp>
        <p:nvSpPr>
          <p:cNvPr id="27" name="Rectangle 26"/>
          <p:cNvSpPr/>
          <p:nvPr/>
        </p:nvSpPr>
        <p:spPr>
          <a:xfrm>
            <a:off x="7613650" y="5166337"/>
            <a:ext cx="10741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1">
            <a:spAutoFit/>
          </a:bodyPr>
          <a:lstStyle/>
          <a:p>
            <a:pPr algn="ctr" rtl="0">
              <a:spcBef>
                <a:spcPct val="0"/>
              </a:spcBef>
            </a:pPr>
            <a:r>
              <a:rPr lang="en-US" sz="3200" b="1" spc="-185" dirty="0" smtClean="0">
                <a:solidFill>
                  <a:srgbClr val="5B4181"/>
                </a:solidFill>
                <a:latin typeface="Arial"/>
                <a:cs typeface="Arial"/>
              </a:rPr>
              <a:t>SOULI </a:t>
            </a:r>
            <a:r>
              <a:rPr lang="en-US" sz="3200" b="1" spc="-185" dirty="0" err="1" smtClean="0">
                <a:solidFill>
                  <a:srgbClr val="5B4181"/>
                </a:solidFill>
                <a:latin typeface="Arial"/>
                <a:cs typeface="Arial"/>
              </a:rPr>
              <a:t>Yassine</a:t>
            </a:r>
            <a:r>
              <a:rPr lang="en-US" sz="3200" b="1" spc="-185" dirty="0" smtClean="0">
                <a:solidFill>
                  <a:srgbClr val="5B4181"/>
                </a:solidFill>
                <a:latin typeface="Arial"/>
                <a:cs typeface="Arial"/>
              </a:rPr>
              <a:t> *</a:t>
            </a:r>
            <a:endParaRPr lang="ar-DZ" sz="3200" b="1" spc="-185" dirty="0">
              <a:solidFill>
                <a:srgbClr val="5B4181"/>
              </a:solidFill>
              <a:latin typeface="Arial"/>
              <a:cs typeface="Arial"/>
            </a:endParaRPr>
          </a:p>
        </p:txBody>
      </p:sp>
      <p:sp>
        <p:nvSpPr>
          <p:cNvPr id="21" name="Organigramme : Document 20"/>
          <p:cNvSpPr/>
          <p:nvPr/>
        </p:nvSpPr>
        <p:spPr>
          <a:xfrm rot="10800000">
            <a:off x="0" y="10743664"/>
            <a:ext cx="20104100" cy="883999"/>
          </a:xfrm>
          <a:prstGeom prst="flowChartDocumen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DZ"/>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3450" y="2682875"/>
            <a:ext cx="15621000" cy="1433085"/>
          </a:xfrm>
          <a:prstGeom prst="rect">
            <a:avLst/>
          </a:prstGeom>
        </p:spPr>
        <p:txBody>
          <a:bodyPr vert="horz" wrap="square" lIns="0" tIns="17145" rIns="0" bIns="0" rtlCol="0">
            <a:spAutoFit/>
          </a:bodyPr>
          <a:lstStyle/>
          <a:p>
            <a:pPr marL="12700" rtl="0">
              <a:lnSpc>
                <a:spcPct val="100000"/>
              </a:lnSpc>
              <a:spcBef>
                <a:spcPts val="135"/>
              </a:spcBef>
            </a:pPr>
            <a:r>
              <a:rPr lang="fr-FR" spc="60" dirty="0" smtClean="0"/>
              <a:t>Les </a:t>
            </a:r>
            <a:r>
              <a:rPr lang="fr-FR" spc="60" dirty="0"/>
              <a:t>pages « dynamiques » </a:t>
            </a:r>
            <a:endParaRPr spc="-830" dirty="0"/>
          </a:p>
        </p:txBody>
      </p:sp>
      <p:sp>
        <p:nvSpPr>
          <p:cNvPr id="3" name="object 3"/>
          <p:cNvSpPr txBox="1">
            <a:spLocks noGrp="1"/>
          </p:cNvSpPr>
          <p:nvPr>
            <p:ph type="body" idx="1"/>
          </p:nvPr>
        </p:nvSpPr>
        <p:spPr>
          <a:xfrm>
            <a:off x="1666875" y="5197475"/>
            <a:ext cx="16694150" cy="3020058"/>
          </a:xfrm>
          <a:prstGeom prst="rect">
            <a:avLst/>
          </a:prstGeom>
        </p:spPr>
        <p:txBody>
          <a:bodyPr vert="horz" wrap="square" lIns="0" tIns="11430" rIns="0" bIns="0" rtlCol="0">
            <a:spAutoFit/>
          </a:bodyPr>
          <a:lstStyle/>
          <a:p>
            <a:pPr marL="12700" marR="5080" algn="l" rtl="0">
              <a:lnSpc>
                <a:spcPct val="114799"/>
              </a:lnSpc>
              <a:spcBef>
                <a:spcPts val="90"/>
              </a:spcBef>
            </a:pPr>
            <a:r>
              <a:rPr lang="fr-FR" spc="60" dirty="0" smtClean="0"/>
              <a:t>Son </a:t>
            </a:r>
            <a:r>
              <a:rPr lang="fr-FR" spc="60" dirty="0"/>
              <a:t>contenu évolue sans que le code du site web soit modifié manuellement, mais par l'interaction des utilisateurs, par génération automatique de pages ou par du calcul. C'est le cas de la très large majorité des sites web depuis le début des années 2000</a:t>
            </a: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194075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1050" y="5273675"/>
            <a:ext cx="16356330" cy="1433085"/>
          </a:xfrm>
          <a:prstGeom prst="rect">
            <a:avLst/>
          </a:prstGeom>
        </p:spPr>
        <p:txBody>
          <a:bodyPr vert="horz" wrap="square" lIns="0" tIns="17145" rIns="0" bIns="0" rtlCol="0">
            <a:spAutoFit/>
          </a:bodyPr>
          <a:lstStyle/>
          <a:p>
            <a:pPr marL="12700" algn="ctr" rtl="0">
              <a:lnSpc>
                <a:spcPct val="100000"/>
              </a:lnSpc>
              <a:spcBef>
                <a:spcPts val="135"/>
              </a:spcBef>
            </a:pPr>
            <a:r>
              <a:rPr lang="fr-FR" sz="9200" b="1" spc="-185" dirty="0" smtClean="0">
                <a:solidFill>
                  <a:srgbClr val="5B4181"/>
                </a:solidFill>
                <a:latin typeface="Arial"/>
                <a:cs typeface="Arial"/>
              </a:rPr>
              <a:t>Pour un internaute ?</a:t>
            </a:r>
            <a:endParaRPr sz="9200" b="1" spc="-185" dirty="0">
              <a:solidFill>
                <a:srgbClr val="5B4181"/>
              </a:solidFill>
              <a:latin typeface="Arial"/>
              <a:cs typeface="Aria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625" y="549275"/>
            <a:ext cx="1720850" cy="2990822"/>
          </a:xfrm>
          <a:prstGeom prst="rect">
            <a:avLst/>
          </a:prstGeom>
        </p:spPr>
      </p:pic>
    </p:spTree>
    <p:extLst>
      <p:ext uri="{BB962C8B-B14F-4D97-AF65-F5344CB8AC3E}">
        <p14:creationId xmlns:p14="http://schemas.microsoft.com/office/powerpoint/2010/main" val="3056755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2911475"/>
            <a:ext cx="17678400" cy="1032975"/>
          </a:xfrm>
          <a:prstGeom prst="rect">
            <a:avLst/>
          </a:prstGeom>
        </p:spPr>
        <p:txBody>
          <a:bodyPr vert="horz" wrap="square" lIns="0" tIns="17145" rIns="0" bIns="0" rtlCol="0">
            <a:spAutoFit/>
          </a:bodyPr>
          <a:lstStyle/>
          <a:p>
            <a:pPr marL="12700" rtl="0">
              <a:lnSpc>
                <a:spcPct val="100000"/>
              </a:lnSpc>
              <a:spcBef>
                <a:spcPts val="135"/>
              </a:spcBef>
            </a:pPr>
            <a:r>
              <a:rPr lang="fr-FR" sz="6600" dirty="0"/>
              <a:t>Pour un internaute qui fait appel à une URL</a:t>
            </a:r>
            <a:endParaRPr sz="6600" spc="-830" dirty="0"/>
          </a:p>
        </p:txBody>
      </p:sp>
      <p:sp>
        <p:nvSpPr>
          <p:cNvPr id="3" name="object 3"/>
          <p:cNvSpPr txBox="1">
            <a:spLocks noGrp="1"/>
          </p:cNvSpPr>
          <p:nvPr>
            <p:ph type="body" idx="1"/>
          </p:nvPr>
        </p:nvSpPr>
        <p:spPr>
          <a:xfrm>
            <a:off x="1666875" y="5197475"/>
            <a:ext cx="16694150" cy="3935693"/>
          </a:xfrm>
          <a:prstGeom prst="rect">
            <a:avLst/>
          </a:prstGeom>
        </p:spPr>
        <p:txBody>
          <a:bodyPr vert="horz" wrap="square" lIns="0" tIns="11430" rIns="0" bIns="0" rtlCol="0">
            <a:spAutoFit/>
          </a:bodyPr>
          <a:lstStyle/>
          <a:p>
            <a:pPr marL="742950" indent="-742950" rtl="0">
              <a:buFont typeface="Arial" panose="020B0604020202020204" pitchFamily="34" charset="0"/>
              <a:buChar char="•"/>
            </a:pPr>
            <a:r>
              <a:rPr lang="fr-FR" dirty="0" smtClean="0"/>
              <a:t>La </a:t>
            </a:r>
            <a:r>
              <a:rPr lang="fr-FR" dirty="0"/>
              <a:t>page web correspondante, qu'elle soit statique ou dynamique, consiste en du code « côté client » (HTML, CSS, </a:t>
            </a:r>
            <a:r>
              <a:rPr lang="fr-FR" dirty="0" smtClean="0"/>
              <a:t>JavaScript, </a:t>
            </a:r>
            <a:r>
              <a:rPr lang="fr-FR" dirty="0"/>
              <a:t>...) qui est interprété par son navigateur (Google Chrome, Firefox, ...) produisant une interface utilisateur. </a:t>
            </a:r>
            <a:endParaRPr lang="fr-FR" dirty="0" smtClean="0"/>
          </a:p>
          <a:p>
            <a:pPr marL="742950" indent="-742950" rtl="0">
              <a:buFont typeface="Arial" panose="020B0604020202020204" pitchFamily="34" charset="0"/>
              <a:buChar char="•"/>
            </a:pPr>
            <a:r>
              <a:rPr lang="fr-FR" dirty="0" smtClean="0"/>
              <a:t>Ce </a:t>
            </a:r>
            <a:r>
              <a:rPr lang="fr-FR" dirty="0"/>
              <a:t>code, qui est renvoyé par un serveur web, peut ou non avoir été généré par du calcul « côté serveur </a:t>
            </a:r>
            <a:r>
              <a:rPr lang="fr-FR" dirty="0" smtClean="0"/>
              <a:t>»</a:t>
            </a:r>
            <a:endParaRPr lang="en-US" dirty="0"/>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898241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3892550" y="6721475"/>
            <a:ext cx="12420600" cy="4434937"/>
          </a:xfrm>
          <a:prstGeom prst="rect">
            <a:avLst/>
          </a:prstGeom>
        </p:spPr>
      </p:pic>
      <p:grpSp>
        <p:nvGrpSpPr>
          <p:cNvPr id="6" name="Groupe 5"/>
          <p:cNvGrpSpPr/>
          <p:nvPr/>
        </p:nvGrpSpPr>
        <p:grpSpPr>
          <a:xfrm>
            <a:off x="8049831" y="244476"/>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pic>
        <p:nvPicPr>
          <p:cNvPr id="4" name="Image 3"/>
          <p:cNvPicPr>
            <a:picLocks noChangeAspect="1"/>
          </p:cNvPicPr>
          <p:nvPr/>
        </p:nvPicPr>
        <p:blipFill>
          <a:blip r:embed="rId4"/>
          <a:stretch>
            <a:fillRect/>
          </a:stretch>
        </p:blipFill>
        <p:spPr>
          <a:xfrm>
            <a:off x="3892550" y="2603500"/>
            <a:ext cx="12420600" cy="4047115"/>
          </a:xfrm>
          <a:prstGeom prst="rect">
            <a:avLst/>
          </a:prstGeom>
        </p:spPr>
      </p:pic>
    </p:spTree>
    <p:extLst>
      <p:ext uri="{BB962C8B-B14F-4D97-AF65-F5344CB8AC3E}">
        <p14:creationId xmlns:p14="http://schemas.microsoft.com/office/powerpoint/2010/main" val="1461037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4460" y="5593190"/>
            <a:ext cx="16356330" cy="1433085"/>
          </a:xfrm>
          <a:prstGeom prst="rect">
            <a:avLst/>
          </a:prstGeom>
        </p:spPr>
        <p:txBody>
          <a:bodyPr vert="horz" wrap="square" lIns="0" tIns="17145" rIns="0" bIns="0" rtlCol="0">
            <a:spAutoFit/>
          </a:bodyPr>
          <a:lstStyle/>
          <a:p>
            <a:pPr marL="12700" algn="ctr" rtl="0">
              <a:spcBef>
                <a:spcPts val="135"/>
              </a:spcBef>
            </a:pPr>
            <a:r>
              <a:rPr lang="fr-FR" sz="9200" b="1" spc="-185" dirty="0" smtClean="0">
                <a:solidFill>
                  <a:srgbClr val="5B4181"/>
                </a:solidFill>
                <a:latin typeface="Arial"/>
                <a:cs typeface="Arial"/>
              </a:rPr>
              <a:t>Construire de </a:t>
            </a:r>
            <a:r>
              <a:rPr lang="fr-FR" sz="9200" b="1" spc="-185" dirty="0">
                <a:solidFill>
                  <a:srgbClr val="5B4181"/>
                </a:solidFill>
                <a:latin typeface="Arial"/>
                <a:cs typeface="Arial"/>
              </a:rPr>
              <a:t>sites web?</a:t>
            </a:r>
            <a:endParaRPr sz="9200" b="1" spc="-185" dirty="0">
              <a:solidFill>
                <a:srgbClr val="5B4181"/>
              </a:solidFill>
              <a:latin typeface="Arial"/>
              <a:cs typeface="Aria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200" y="175334"/>
            <a:ext cx="1720850" cy="2990822"/>
          </a:xfrm>
          <a:prstGeom prst="rect">
            <a:avLst/>
          </a:prstGeom>
        </p:spPr>
      </p:pic>
    </p:spTree>
    <p:extLst>
      <p:ext uri="{BB962C8B-B14F-4D97-AF65-F5344CB8AC3E}">
        <p14:creationId xmlns:p14="http://schemas.microsoft.com/office/powerpoint/2010/main" val="116519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0" y="2941627"/>
            <a:ext cx="19050000" cy="1125308"/>
          </a:xfrm>
          <a:prstGeom prst="rect">
            <a:avLst/>
          </a:prstGeom>
        </p:spPr>
        <p:txBody>
          <a:bodyPr vert="horz" wrap="square" lIns="0" tIns="17145" rIns="0" bIns="0" rtlCol="0">
            <a:spAutoFit/>
          </a:bodyPr>
          <a:lstStyle/>
          <a:p>
            <a:pPr marL="12700" algn="ctr" rtl="0">
              <a:lnSpc>
                <a:spcPct val="100000"/>
              </a:lnSpc>
              <a:spcBef>
                <a:spcPts val="135"/>
              </a:spcBef>
            </a:pPr>
            <a:r>
              <a:rPr lang="fr-FR" sz="7200" dirty="0"/>
              <a:t>Programmation web </a:t>
            </a:r>
            <a:endParaRPr sz="7200" spc="-830" dirty="0"/>
          </a:p>
        </p:txBody>
      </p:sp>
      <p:sp>
        <p:nvSpPr>
          <p:cNvPr id="3" name="object 3"/>
          <p:cNvSpPr txBox="1">
            <a:spLocks noGrp="1"/>
          </p:cNvSpPr>
          <p:nvPr>
            <p:ph type="body" idx="1"/>
          </p:nvPr>
        </p:nvSpPr>
        <p:spPr>
          <a:xfrm>
            <a:off x="1365250" y="4626751"/>
            <a:ext cx="16694150" cy="6682599"/>
          </a:xfrm>
          <a:prstGeom prst="rect">
            <a:avLst/>
          </a:prstGeom>
        </p:spPr>
        <p:txBody>
          <a:bodyPr vert="horz" wrap="square" lIns="0" tIns="11430" rIns="0" bIns="0" rtlCol="0">
            <a:spAutoFit/>
          </a:bodyPr>
          <a:lstStyle/>
          <a:p>
            <a:pPr rtl="0"/>
            <a:r>
              <a:rPr lang="fr-FR" dirty="0"/>
              <a:t>Il existe différentes technologies et différents langages permettant de construire des sites web par l'intermédiaire de serveurs web, que l'on peut donc classer selon deux principes : </a:t>
            </a:r>
            <a:endParaRPr lang="fr-FR" dirty="0" smtClean="0"/>
          </a:p>
          <a:p>
            <a:pPr marL="1028700" lvl="2" indent="-571500" rtl="0">
              <a:buFont typeface="Arial" panose="020B0604020202020204" pitchFamily="34" charset="0"/>
              <a:buChar char="•"/>
            </a:pPr>
            <a:r>
              <a:rPr lang="fr-FR" sz="4400" dirty="0">
                <a:solidFill>
                  <a:schemeClr val="bg1"/>
                </a:solidFill>
              </a:rPr>
              <a:t>Des langages de programmation côté serveur (dont le code est exécuté sur le serveur web avant d'arriver sur le navigateur de l'utilisateur). </a:t>
            </a:r>
          </a:p>
          <a:p>
            <a:pPr marL="1028700" lvl="2" indent="-571500" rtl="0">
              <a:buFont typeface="Arial" panose="020B0604020202020204" pitchFamily="34" charset="0"/>
              <a:buChar char="•"/>
            </a:pPr>
            <a:r>
              <a:rPr lang="fr-FR" sz="4400" dirty="0">
                <a:solidFill>
                  <a:schemeClr val="bg1"/>
                </a:solidFill>
              </a:rPr>
              <a:t>Des langages de programmation côté client (dont le code est interprété seulement après le téléchargement de la page par le navigateur de l'utilisateur).</a:t>
            </a:r>
            <a:endParaRPr lang="en-US" sz="4400" dirty="0">
              <a:solidFill>
                <a:schemeClr val="bg1"/>
              </a:solidFill>
            </a:endParaRPr>
          </a:p>
          <a:p>
            <a:pPr rtl="0"/>
            <a:endParaRPr lang="en-US" sz="4200" dirty="0"/>
          </a:p>
        </p:txBody>
      </p:sp>
      <p:grpSp>
        <p:nvGrpSpPr>
          <p:cNvPr id="4" name="Groupe 3"/>
          <p:cNvGrpSpPr/>
          <p:nvPr/>
        </p:nvGrpSpPr>
        <p:grpSpPr>
          <a:xfrm>
            <a:off x="8299450" y="0"/>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1735968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2450" y="2395062"/>
            <a:ext cx="17373600" cy="2462213"/>
          </a:xfrm>
        </p:spPr>
        <p:txBody>
          <a:bodyPr/>
          <a:lstStyle/>
          <a:p>
            <a:pPr algn="ctr" rtl="0"/>
            <a:r>
              <a:rPr lang="fr-FR" sz="8000" dirty="0"/>
              <a:t>Programmation web côté </a:t>
            </a:r>
            <a:r>
              <a:rPr lang="fr-FR" sz="8000" dirty="0" smtClean="0"/>
              <a:t>serveur</a:t>
            </a:r>
            <a:br>
              <a:rPr lang="fr-FR" sz="8000" dirty="0" smtClean="0"/>
            </a:br>
            <a:r>
              <a:rPr lang="fr-FR" sz="8000" dirty="0" smtClean="0"/>
              <a:t>(</a:t>
            </a:r>
            <a:r>
              <a:rPr lang="fr-FR" sz="8000" spc="-185" dirty="0" smtClean="0"/>
              <a:t>back-end) </a:t>
            </a:r>
            <a:r>
              <a:rPr lang="ar-DZ" sz="5400" spc="-185" dirty="0" smtClean="0"/>
              <a:t>1</a:t>
            </a:r>
            <a:r>
              <a:rPr lang="fr-FR" sz="5400" spc="-185" dirty="0" smtClean="0"/>
              <a:t>/2</a:t>
            </a:r>
            <a:endParaRPr lang="ar-DZ" sz="5400" dirty="0"/>
          </a:p>
        </p:txBody>
      </p:sp>
      <p:sp>
        <p:nvSpPr>
          <p:cNvPr id="3" name="Espace réservé du texte 2"/>
          <p:cNvSpPr>
            <a:spLocks noGrp="1"/>
          </p:cNvSpPr>
          <p:nvPr>
            <p:ph type="body" idx="1"/>
          </p:nvPr>
        </p:nvSpPr>
        <p:spPr>
          <a:xfrm>
            <a:off x="1365250" y="5121275"/>
            <a:ext cx="17260662" cy="5974627"/>
          </a:xfrm>
        </p:spPr>
        <p:txBody>
          <a:bodyPr/>
          <a:lstStyle/>
          <a:p>
            <a:pPr marL="571500" indent="-571500" rtl="0">
              <a:buFont typeface="Arial" panose="020B0604020202020204" pitchFamily="34" charset="0"/>
              <a:buChar char="•"/>
            </a:pPr>
            <a:r>
              <a:rPr lang="fr-FR" dirty="0"/>
              <a:t> </a:t>
            </a:r>
            <a:r>
              <a:rPr lang="fr-FR" dirty="0" smtClean="0"/>
              <a:t>Lorsqu'un </a:t>
            </a:r>
            <a:r>
              <a:rPr lang="fr-FR" dirty="0"/>
              <a:t>visiteur demande </a:t>
            </a:r>
            <a:r>
              <a:rPr lang="fr-FR" dirty="0" smtClean="0"/>
              <a:t>le </a:t>
            </a:r>
            <a:r>
              <a:rPr lang="fr-FR" dirty="0"/>
              <a:t>chargement d'une URL  (ou </a:t>
            </a:r>
            <a:r>
              <a:rPr lang="fr-FR" i="1" dirty="0"/>
              <a:t>requête</a:t>
            </a:r>
            <a:r>
              <a:rPr lang="fr-FR" dirty="0"/>
              <a:t>) </a:t>
            </a:r>
            <a:r>
              <a:rPr lang="fr-FR" dirty="0" smtClean="0"/>
              <a:t>sur </a:t>
            </a:r>
            <a:r>
              <a:rPr lang="fr-FR" dirty="0"/>
              <a:t>son </a:t>
            </a:r>
            <a:r>
              <a:rPr lang="fr-FR" dirty="0" smtClean="0"/>
              <a:t>navigateur </a:t>
            </a:r>
          </a:p>
          <a:p>
            <a:pPr marL="571500" indent="-571500" rtl="0">
              <a:buFont typeface="Arial" panose="020B0604020202020204" pitchFamily="34" charset="0"/>
              <a:buChar char="•"/>
            </a:pPr>
            <a:r>
              <a:rPr lang="fr-FR" dirty="0" smtClean="0"/>
              <a:t>Un </a:t>
            </a:r>
            <a:r>
              <a:rPr lang="fr-FR" dirty="0"/>
              <a:t>appel (le plus souvent via HTTP ou HTTPS) est effectué sur le serveur web qui héberge le site correspondant. </a:t>
            </a:r>
            <a:endParaRPr lang="fr-FR" dirty="0" smtClean="0"/>
          </a:p>
          <a:p>
            <a:pPr marL="571500" indent="-571500" rtl="0">
              <a:buFont typeface="Arial" panose="020B0604020202020204" pitchFamily="34" charset="0"/>
              <a:buChar char="•"/>
            </a:pPr>
            <a:r>
              <a:rPr lang="fr-FR" dirty="0" smtClean="0"/>
              <a:t>Le </a:t>
            </a:r>
            <a:r>
              <a:rPr lang="fr-FR" dirty="0"/>
              <a:t>serveur web va ensuite identifier le ou les scripts (écrits dans un langage « côté serveur ») correspondant à cette URL, et demander leur exécution. </a:t>
            </a:r>
            <a:endParaRPr lang="fr-FR" dirty="0" smtClean="0"/>
          </a:p>
          <a:p>
            <a:pPr marL="571500" indent="-571500" rtl="0">
              <a:buFont typeface="Arial" panose="020B0604020202020204" pitchFamily="34" charset="0"/>
              <a:buChar char="•"/>
            </a:pPr>
            <a:r>
              <a:rPr lang="fr-FR" dirty="0" smtClean="0"/>
              <a:t>L'exécution </a:t>
            </a:r>
            <a:r>
              <a:rPr lang="fr-FR" dirty="0"/>
              <a:t>va alors résulter en un contenu HTML, qui va ensuite être expédié en </a:t>
            </a:r>
            <a:r>
              <a:rPr lang="fr-FR" i="1" dirty="0"/>
              <a:t>réponse</a:t>
            </a:r>
            <a:r>
              <a:rPr lang="fr-FR" dirty="0"/>
              <a:t> au visiteur, lisible par son navigateur.</a:t>
            </a:r>
            <a:endParaRPr lang="en-US" dirty="0"/>
          </a:p>
          <a:p>
            <a:endParaRPr lang="ar-DZ" dirty="0"/>
          </a:p>
        </p:txBody>
      </p:sp>
      <p:grpSp>
        <p:nvGrpSpPr>
          <p:cNvPr id="4" name="Groupe 3"/>
          <p:cNvGrpSpPr/>
          <p:nvPr/>
        </p:nvGrpSpPr>
        <p:grpSpPr>
          <a:xfrm>
            <a:off x="8528050" y="15875"/>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3215672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2450" y="2395062"/>
            <a:ext cx="17373600" cy="3693319"/>
          </a:xfrm>
        </p:spPr>
        <p:txBody>
          <a:bodyPr/>
          <a:lstStyle/>
          <a:p>
            <a:pPr algn="ctr"/>
            <a:r>
              <a:rPr lang="fr-FR" sz="8000" dirty="0"/>
              <a:t>Programmation web côté </a:t>
            </a:r>
            <a:r>
              <a:rPr lang="fr-FR" sz="8000" dirty="0" smtClean="0"/>
              <a:t>serveur</a:t>
            </a:r>
            <a:r>
              <a:rPr lang="ar-DZ" sz="8000" dirty="0" smtClean="0"/>
              <a:t/>
            </a:r>
            <a:br>
              <a:rPr lang="ar-DZ" sz="8000" dirty="0" smtClean="0"/>
            </a:br>
            <a:r>
              <a:rPr lang="fr-FR" sz="8000" dirty="0"/>
              <a:t>(</a:t>
            </a:r>
            <a:r>
              <a:rPr lang="fr-FR" sz="8000" spc="-185" dirty="0"/>
              <a:t>back-end) </a:t>
            </a:r>
            <a:r>
              <a:rPr lang="fr-FR" sz="5400" spc="-185" dirty="0"/>
              <a:t>2/2</a:t>
            </a:r>
            <a:r>
              <a:rPr lang="ar-DZ" sz="8000" dirty="0" smtClean="0"/>
              <a:t/>
            </a:r>
            <a:br>
              <a:rPr lang="ar-DZ" sz="8000" dirty="0" smtClean="0"/>
            </a:br>
            <a:endParaRPr lang="ar-DZ" sz="8000" dirty="0"/>
          </a:p>
        </p:txBody>
      </p:sp>
      <p:sp>
        <p:nvSpPr>
          <p:cNvPr id="3" name="Espace réservé du texte 2"/>
          <p:cNvSpPr>
            <a:spLocks noGrp="1"/>
          </p:cNvSpPr>
          <p:nvPr>
            <p:ph type="body" idx="1"/>
          </p:nvPr>
        </p:nvSpPr>
        <p:spPr>
          <a:xfrm>
            <a:off x="1212850" y="4892675"/>
            <a:ext cx="17260662" cy="5786199"/>
          </a:xfrm>
        </p:spPr>
        <p:txBody>
          <a:bodyPr/>
          <a:lstStyle/>
          <a:p>
            <a:pPr rtl="0"/>
            <a:r>
              <a:rPr lang="fr-FR" dirty="0"/>
              <a:t>C</a:t>
            </a:r>
            <a:r>
              <a:rPr lang="fr-FR" dirty="0" smtClean="0"/>
              <a:t>onsiste </a:t>
            </a:r>
            <a:r>
              <a:rPr lang="fr-FR" dirty="0"/>
              <a:t>donc à produire du code dont l'exécution, du calcul et de la récupération de données externes (</a:t>
            </a:r>
            <a:r>
              <a:rPr lang="fr-FR" u="sng" dirty="0">
                <a:hlinkClick r:id="rId2" tooltip="Base de données"/>
              </a:rPr>
              <a:t>bases de données</a:t>
            </a:r>
            <a:r>
              <a:rPr lang="fr-FR" dirty="0"/>
              <a:t>, </a:t>
            </a:r>
            <a:r>
              <a:rPr lang="fr-FR" u="sng" dirty="0">
                <a:hlinkClick r:id="rId3" tooltip="Interface de programmation"/>
              </a:rPr>
              <a:t>API</a:t>
            </a:r>
            <a:r>
              <a:rPr lang="fr-FR" dirty="0"/>
              <a:t>, ...), va résulter en un contenu qui sera envoyé au client. Ce contenu peut être du code "côté client</a:t>
            </a:r>
            <a:r>
              <a:rPr lang="fr-FR" dirty="0" smtClean="0"/>
              <a:t>".</a:t>
            </a:r>
          </a:p>
          <a:p>
            <a:pPr rtl="0"/>
            <a:r>
              <a:rPr lang="en-US" b="1" dirty="0"/>
              <a:t>Backend web development </a:t>
            </a:r>
            <a:r>
              <a:rPr lang="en-US" b="1" dirty="0" smtClean="0"/>
              <a:t>languages</a:t>
            </a:r>
            <a:endParaRPr lang="en-US" b="1" dirty="0"/>
          </a:p>
          <a:p>
            <a:pPr marL="742950" indent="-742950" rtl="0">
              <a:buAutoNum type="arabicPeriod"/>
            </a:pPr>
            <a:r>
              <a:rPr lang="en-US" sz="3600" dirty="0" smtClean="0"/>
              <a:t>JavaScript </a:t>
            </a:r>
            <a:r>
              <a:rPr lang="en-US" sz="3600" dirty="0"/>
              <a:t>· 2. Python · 3. Java · 4. C# · 5. PHP · 6. Ruby · 7. Rust · 8. </a:t>
            </a:r>
            <a:r>
              <a:rPr lang="en-US" sz="3600" dirty="0" err="1"/>
              <a:t>Kotlin</a:t>
            </a:r>
            <a:r>
              <a:rPr lang="en-US" sz="3600" dirty="0" smtClean="0"/>
              <a:t>.</a:t>
            </a:r>
          </a:p>
          <a:p>
            <a:pPr rtl="0"/>
            <a:r>
              <a:rPr lang="en-US" b="1" dirty="0" smtClean="0"/>
              <a:t>Backend </a:t>
            </a:r>
            <a:r>
              <a:rPr lang="en-US" b="1" dirty="0"/>
              <a:t>web development </a:t>
            </a:r>
            <a:r>
              <a:rPr lang="en-US" b="1" dirty="0" smtClean="0"/>
              <a:t>frameworks</a:t>
            </a:r>
          </a:p>
          <a:p>
            <a:r>
              <a:rPr lang="en-US" sz="3600" dirty="0" smtClean="0"/>
              <a:t>ASP.NET, </a:t>
            </a:r>
            <a:r>
              <a:rPr lang="en-US" sz="3600" dirty="0" err="1" smtClean="0"/>
              <a:t>Laravel</a:t>
            </a:r>
            <a:r>
              <a:rPr lang="en-US" sz="3600" dirty="0" smtClean="0"/>
              <a:t>, Express.js</a:t>
            </a:r>
            <a:r>
              <a:rPr lang="en-US" sz="3600" dirty="0"/>
              <a:t>. </a:t>
            </a:r>
            <a:r>
              <a:rPr lang="en-US" sz="3600" dirty="0" smtClean="0"/>
              <a:t>Spring </a:t>
            </a:r>
            <a:r>
              <a:rPr lang="en-US" sz="3600" dirty="0"/>
              <a:t>Boot. </a:t>
            </a:r>
            <a:r>
              <a:rPr lang="en-US" sz="3600" dirty="0" err="1" smtClean="0"/>
              <a:t>Django</a:t>
            </a:r>
            <a:r>
              <a:rPr lang="en-US" sz="3600" dirty="0"/>
              <a:t>. </a:t>
            </a:r>
            <a:r>
              <a:rPr lang="en-US" sz="3600" dirty="0" smtClean="0"/>
              <a:t>Ruby </a:t>
            </a:r>
            <a:r>
              <a:rPr lang="en-US" sz="3600" dirty="0"/>
              <a:t>on Rails (</a:t>
            </a:r>
            <a:r>
              <a:rPr lang="en-US" sz="3600" dirty="0" err="1"/>
              <a:t>RoR</a:t>
            </a:r>
            <a:r>
              <a:rPr lang="en-US" sz="3600" dirty="0"/>
              <a:t>) </a:t>
            </a:r>
            <a:r>
              <a:rPr lang="en-US" sz="3600" dirty="0" smtClean="0"/>
              <a:t>Flask</a:t>
            </a:r>
            <a:r>
              <a:rPr lang="en-US" sz="3600" dirty="0"/>
              <a:t>. </a:t>
            </a:r>
            <a:r>
              <a:rPr lang="en-US" sz="3600" dirty="0" err="1" smtClean="0"/>
              <a:t>NestJS</a:t>
            </a:r>
            <a:r>
              <a:rPr lang="en-US" sz="3600" dirty="0" smtClean="0"/>
              <a:t>.</a:t>
            </a:r>
            <a:endParaRPr lang="en-US" sz="3600" dirty="0"/>
          </a:p>
        </p:txBody>
      </p:sp>
      <p:grpSp>
        <p:nvGrpSpPr>
          <p:cNvPr id="4" name="Groupe 3"/>
          <p:cNvGrpSpPr/>
          <p:nvPr/>
        </p:nvGrpSpPr>
        <p:grpSpPr>
          <a:xfrm>
            <a:off x="8223250" y="15875"/>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887326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0450" y="2437487"/>
            <a:ext cx="17621930" cy="2831544"/>
          </a:xfrm>
        </p:spPr>
        <p:txBody>
          <a:bodyPr/>
          <a:lstStyle/>
          <a:p>
            <a:pPr algn="ctr" rtl="0"/>
            <a:r>
              <a:rPr lang="fr-FR" dirty="0"/>
              <a:t>Programmation web côté </a:t>
            </a:r>
            <a:r>
              <a:rPr lang="fr-FR" dirty="0" smtClean="0"/>
              <a:t>client</a:t>
            </a:r>
            <a:r>
              <a:rPr lang="ar-DZ" dirty="0" smtClean="0"/>
              <a:t/>
            </a:r>
            <a:br>
              <a:rPr lang="ar-DZ" dirty="0" smtClean="0"/>
            </a:br>
            <a:r>
              <a:rPr lang="fr-FR" dirty="0"/>
              <a:t>(front-end</a:t>
            </a:r>
            <a:r>
              <a:rPr lang="fr-FR" dirty="0" smtClean="0"/>
              <a:t>)</a:t>
            </a:r>
            <a:r>
              <a:rPr lang="ar-DZ" dirty="0" smtClean="0"/>
              <a:t> </a:t>
            </a:r>
            <a:r>
              <a:rPr lang="en-US" sz="5400" dirty="0" smtClean="0"/>
              <a:t>1/2</a:t>
            </a:r>
            <a:endParaRPr lang="ar-DZ" dirty="0"/>
          </a:p>
        </p:txBody>
      </p:sp>
      <p:sp>
        <p:nvSpPr>
          <p:cNvPr id="3" name="Espace réservé du texte 2"/>
          <p:cNvSpPr>
            <a:spLocks noGrp="1"/>
          </p:cNvSpPr>
          <p:nvPr>
            <p:ph type="body" idx="1"/>
          </p:nvPr>
        </p:nvSpPr>
        <p:spPr>
          <a:xfrm>
            <a:off x="1415368" y="5502275"/>
            <a:ext cx="17260662" cy="3924151"/>
          </a:xfrm>
        </p:spPr>
        <p:txBody>
          <a:bodyPr/>
          <a:lstStyle/>
          <a:p>
            <a:r>
              <a:rPr lang="fr-FR" dirty="0" smtClean="0"/>
              <a:t>Lorsqu'un </a:t>
            </a:r>
            <a:r>
              <a:rPr lang="fr-FR" dirty="0"/>
              <a:t>visiteur demande une page en tapant une adresse ou URL, le serveur web lui renvoie le contenu de la page demandée, le plus souvent en HTML, </a:t>
            </a:r>
            <a:r>
              <a:rPr lang="fr-FR" dirty="0" err="1"/>
              <a:t>Javascript</a:t>
            </a:r>
            <a:r>
              <a:rPr lang="fr-FR" dirty="0"/>
              <a:t> ou XML.</a:t>
            </a:r>
          </a:p>
          <a:p>
            <a:r>
              <a:rPr lang="fr-FR" dirty="0"/>
              <a:t>C'est ensuite le navigateur web qui interprète le contenu retourné, en utilisant ou non des plug-ins qui interprètent certains objets</a:t>
            </a:r>
            <a:r>
              <a:rPr lang="fr-FR" dirty="0" smtClean="0"/>
              <a:t>.</a:t>
            </a:r>
            <a:endParaRPr lang="ar-DZ" dirty="0" smtClean="0"/>
          </a:p>
          <a:p>
            <a:endParaRPr lang="fr-FR" dirty="0"/>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2020061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0450" y="2437487"/>
            <a:ext cx="17621930" cy="2893100"/>
          </a:xfrm>
        </p:spPr>
        <p:txBody>
          <a:bodyPr/>
          <a:lstStyle/>
          <a:p>
            <a:pPr algn="ctr" rtl="0"/>
            <a:r>
              <a:rPr lang="fr-FR" dirty="0"/>
              <a:t>Programmation web côté </a:t>
            </a:r>
            <a:r>
              <a:rPr lang="fr-FR" dirty="0" smtClean="0"/>
              <a:t>client</a:t>
            </a:r>
            <a:br>
              <a:rPr lang="fr-FR" dirty="0" smtClean="0"/>
            </a:br>
            <a:r>
              <a:rPr lang="fr-FR" dirty="0"/>
              <a:t>(front-end</a:t>
            </a:r>
            <a:r>
              <a:rPr lang="fr-FR" dirty="0" smtClean="0"/>
              <a:t>) </a:t>
            </a:r>
            <a:r>
              <a:rPr lang="en-US" sz="5400" dirty="0" smtClean="0"/>
              <a:t>2/2</a:t>
            </a:r>
            <a:endParaRPr lang="ar-DZ" sz="5400" dirty="0"/>
          </a:p>
        </p:txBody>
      </p:sp>
      <p:sp>
        <p:nvSpPr>
          <p:cNvPr id="3" name="Espace réservé du texte 2"/>
          <p:cNvSpPr>
            <a:spLocks noGrp="1"/>
          </p:cNvSpPr>
          <p:nvPr>
            <p:ph type="body" idx="1"/>
          </p:nvPr>
        </p:nvSpPr>
        <p:spPr>
          <a:xfrm>
            <a:off x="1241084" y="5500068"/>
            <a:ext cx="17260662" cy="5001369"/>
          </a:xfrm>
        </p:spPr>
        <p:txBody>
          <a:bodyPr/>
          <a:lstStyle/>
          <a:p>
            <a:pPr marL="571500" indent="-571500" rtl="0">
              <a:buFont typeface="Arial" panose="020B0604020202020204" pitchFamily="34" charset="0"/>
              <a:buChar char="•"/>
            </a:pPr>
            <a:r>
              <a:rPr lang="fr-FR" dirty="0" smtClean="0"/>
              <a:t>Consiste </a:t>
            </a:r>
            <a:r>
              <a:rPr lang="fr-FR" dirty="0"/>
              <a:t>à produire du code (HTML, CSS, </a:t>
            </a:r>
            <a:r>
              <a:rPr lang="fr-FR" dirty="0" err="1"/>
              <a:t>Javascript</a:t>
            </a:r>
            <a:r>
              <a:rPr lang="fr-FR" dirty="0"/>
              <a:t>, ...) </a:t>
            </a:r>
            <a:r>
              <a:rPr lang="fr-FR" dirty="0" smtClean="0"/>
              <a:t>qui </a:t>
            </a:r>
            <a:r>
              <a:rPr lang="fr-FR" dirty="0"/>
              <a:t>sera interprété par un navigateur web </a:t>
            </a:r>
            <a:r>
              <a:rPr lang="fr-FR" dirty="0" smtClean="0"/>
              <a:t>et </a:t>
            </a:r>
            <a:r>
              <a:rPr lang="fr-FR" dirty="0"/>
              <a:t>produira un rendu visuel </a:t>
            </a:r>
            <a:endParaRPr lang="fr-FR" dirty="0" smtClean="0"/>
          </a:p>
          <a:p>
            <a:pPr lvl="2" rtl="0"/>
            <a:r>
              <a:rPr lang="fr-FR" sz="4000" dirty="0" smtClean="0">
                <a:solidFill>
                  <a:schemeClr val="bg1"/>
                </a:solidFill>
              </a:rPr>
              <a:t> (une </a:t>
            </a:r>
            <a:r>
              <a:rPr lang="fr-FR" sz="4000" dirty="0">
                <a:solidFill>
                  <a:schemeClr val="bg1"/>
                </a:solidFill>
              </a:rPr>
              <a:t>interface utilisateur (UI), et dont certains éléments permettront une navigation, des liens, avec les autres </a:t>
            </a:r>
            <a:r>
              <a:rPr lang="fr-FR" sz="4000" dirty="0" smtClean="0">
                <a:solidFill>
                  <a:schemeClr val="bg1"/>
                </a:solidFill>
              </a:rPr>
              <a:t>pages)</a:t>
            </a:r>
          </a:p>
          <a:p>
            <a:pPr marL="1028700" lvl="1" indent="-571500" rtl="0">
              <a:buFont typeface="Arial" panose="020B0604020202020204" pitchFamily="34" charset="0"/>
              <a:buChar char="•"/>
            </a:pPr>
            <a:r>
              <a:rPr lang="en-US" sz="4000" b="1" dirty="0" smtClean="0">
                <a:solidFill>
                  <a:schemeClr val="bg1"/>
                </a:solidFill>
              </a:rPr>
              <a:t>Frontend </a:t>
            </a:r>
            <a:r>
              <a:rPr lang="en-US" sz="4000" b="1" dirty="0">
                <a:solidFill>
                  <a:schemeClr val="bg1"/>
                </a:solidFill>
              </a:rPr>
              <a:t>Languages</a:t>
            </a:r>
          </a:p>
          <a:p>
            <a:pPr lvl="2" rtl="0"/>
            <a:r>
              <a:rPr lang="en-US" sz="4000" dirty="0">
                <a:solidFill>
                  <a:schemeClr val="bg1"/>
                </a:solidFill>
              </a:rPr>
              <a:t>React, </a:t>
            </a:r>
            <a:r>
              <a:rPr lang="en-US" sz="4000" dirty="0" err="1">
                <a:solidFill>
                  <a:schemeClr val="bg1"/>
                </a:solidFill>
              </a:rPr>
              <a:t>Javascript</a:t>
            </a:r>
            <a:r>
              <a:rPr lang="en-US" sz="4000" dirty="0">
                <a:solidFill>
                  <a:schemeClr val="bg1"/>
                </a:solidFill>
              </a:rPr>
              <a:t>, CSS, HTML, Angular, </a:t>
            </a:r>
            <a:r>
              <a:rPr lang="en-US" sz="4000" dirty="0" err="1">
                <a:solidFill>
                  <a:schemeClr val="bg1"/>
                </a:solidFill>
              </a:rPr>
              <a:t>Vue</a:t>
            </a:r>
            <a:r>
              <a:rPr lang="en-US" sz="4000" dirty="0">
                <a:solidFill>
                  <a:schemeClr val="bg1"/>
                </a:solidFill>
              </a:rPr>
              <a:t>, SASS, Swift, Elm, and </a:t>
            </a:r>
            <a:r>
              <a:rPr lang="en-US" sz="4000" dirty="0" err="1" smtClean="0">
                <a:solidFill>
                  <a:schemeClr val="bg1"/>
                </a:solidFill>
              </a:rPr>
              <a:t>jQuery</a:t>
            </a:r>
            <a:r>
              <a:rPr lang="en-US" sz="4000" dirty="0" smtClean="0">
                <a:solidFill>
                  <a:schemeClr val="bg1"/>
                </a:solidFill>
              </a:rPr>
              <a:t> …</a:t>
            </a:r>
            <a:endParaRPr lang="en-US" sz="4000" dirty="0">
              <a:solidFill>
                <a:schemeClr val="bg1"/>
              </a:solidFill>
            </a:endParaRPr>
          </a:p>
          <a:p>
            <a:pPr marL="1028700" lvl="1" indent="-571500" rtl="0">
              <a:buFont typeface="Arial" panose="020B0604020202020204" pitchFamily="34" charset="0"/>
              <a:buChar char="•"/>
            </a:pPr>
            <a:r>
              <a:rPr lang="en-US" sz="4000" b="1" dirty="0" smtClean="0">
                <a:solidFill>
                  <a:schemeClr val="bg1"/>
                </a:solidFill>
              </a:rPr>
              <a:t>Frontend </a:t>
            </a:r>
            <a:r>
              <a:rPr lang="en-US" sz="4000" b="1" dirty="0">
                <a:solidFill>
                  <a:schemeClr val="bg1"/>
                </a:solidFill>
              </a:rPr>
              <a:t>web designing</a:t>
            </a:r>
            <a:r>
              <a:rPr lang="en-US" sz="4000" b="1" dirty="0"/>
              <a:t> </a:t>
            </a:r>
            <a:endParaRPr lang="en-US" sz="4000" b="1" dirty="0">
              <a:solidFill>
                <a:schemeClr val="bg1"/>
              </a:solidFill>
            </a:endParaRPr>
          </a:p>
          <a:p>
            <a:pPr rtl="0"/>
            <a:r>
              <a:rPr lang="en-US" sz="4000" dirty="0" smtClean="0">
                <a:latin typeface="+mn-lt"/>
                <a:cs typeface="+mn-cs"/>
              </a:rPr>
              <a:t>	Bootstrap, Skeleton, Pure, Groundwork, Cardinal, </a:t>
            </a:r>
            <a:r>
              <a:rPr lang="en-US" sz="4000" dirty="0" err="1" smtClean="0">
                <a:latin typeface="+mn-lt"/>
                <a:cs typeface="+mn-cs"/>
              </a:rPr>
              <a:t>Powertocss</a:t>
            </a:r>
            <a:r>
              <a:rPr lang="en-US" sz="4000" dirty="0" smtClean="0">
                <a:latin typeface="+mn-lt"/>
                <a:cs typeface="+mn-cs"/>
              </a:rPr>
              <a:t> Mueller…</a:t>
            </a:r>
            <a:endParaRPr lang="ar-DZ" dirty="0"/>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1811377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p:nvPr/>
        </p:nvSpPr>
        <p:spPr>
          <a:xfrm>
            <a:off x="1974850" y="6035675"/>
            <a:ext cx="16407877" cy="2214068"/>
          </a:xfrm>
          <a:prstGeom prst="rect">
            <a:avLst/>
          </a:prstGeom>
        </p:spPr>
        <p:txBody>
          <a:bodyPr vert="horz" wrap="square" lIns="0" tIns="11430" rIns="0" bIns="0" rtlCol="0">
            <a:spAutoFit/>
          </a:bodyPr>
          <a:lstStyle/>
          <a:p>
            <a:pPr marL="12700" marR="5080" algn="l" rtl="0">
              <a:lnSpc>
                <a:spcPct val="114799"/>
              </a:lnSpc>
              <a:spcBef>
                <a:spcPts val="90"/>
              </a:spcBef>
            </a:pPr>
            <a:r>
              <a:rPr lang="fr-FR" sz="4250" spc="60" dirty="0">
                <a:solidFill>
                  <a:schemeClr val="bg1"/>
                </a:solidFill>
                <a:latin typeface="Microsoft Sans Serif"/>
                <a:cs typeface="Microsoft Sans Serif"/>
              </a:rPr>
              <a:t>Permettre à l'étudiant de maîtriser par la pratique les concepts avancés de design et de programmation Web</a:t>
            </a:r>
            <a:r>
              <a:rPr lang="fr-FR" sz="4250" spc="60" dirty="0" smtClean="0">
                <a:solidFill>
                  <a:schemeClr val="bg1"/>
                </a:solidFill>
                <a:latin typeface="Microsoft Sans Serif"/>
                <a:cs typeface="Microsoft Sans Serif"/>
              </a:rPr>
              <a:t>.</a:t>
            </a:r>
          </a:p>
          <a:p>
            <a:pPr marL="12700" marR="5080" algn="l" rtl="0">
              <a:lnSpc>
                <a:spcPct val="114799"/>
              </a:lnSpc>
              <a:spcBef>
                <a:spcPts val="90"/>
              </a:spcBef>
            </a:pPr>
            <a:r>
              <a:rPr lang="fr-FR" sz="4250" spc="60" dirty="0">
                <a:solidFill>
                  <a:schemeClr val="bg1"/>
                </a:solidFill>
                <a:latin typeface="Microsoft Sans Serif"/>
                <a:cs typeface="Microsoft Sans Serif"/>
              </a:rPr>
              <a:t> </a:t>
            </a:r>
          </a:p>
        </p:txBody>
      </p:sp>
      <p:sp>
        <p:nvSpPr>
          <p:cNvPr id="3" name="Rectangle 2"/>
          <p:cNvSpPr/>
          <p:nvPr/>
        </p:nvSpPr>
        <p:spPr>
          <a:xfrm>
            <a:off x="3630832" y="3292475"/>
            <a:ext cx="11083162" cy="1433085"/>
          </a:xfrm>
          <a:prstGeom prst="rect">
            <a:avLst/>
          </a:prstGeom>
        </p:spPr>
        <p:txBody>
          <a:bodyPr vert="horz" wrap="square" lIns="0" tIns="17145" rIns="0" bIns="0" rtlCol="0">
            <a:spAutoFit/>
          </a:bodyPr>
          <a:lstStyle/>
          <a:p>
            <a:pPr marL="12700" rtl="0">
              <a:spcBef>
                <a:spcPts val="135"/>
              </a:spcBef>
            </a:pPr>
            <a:r>
              <a:rPr lang="fr-FR" sz="9200" b="1" spc="-185" dirty="0">
                <a:solidFill>
                  <a:schemeClr val="bg1"/>
                </a:solidFill>
                <a:latin typeface="Arial"/>
                <a:ea typeface="+mj-ea"/>
                <a:cs typeface="Arial"/>
              </a:rPr>
              <a:t>Objectifs du module</a:t>
            </a:r>
          </a:p>
        </p:txBody>
      </p:sp>
      <p:grpSp>
        <p:nvGrpSpPr>
          <p:cNvPr id="8" name="Groupe 7"/>
          <p:cNvGrpSpPr/>
          <p:nvPr/>
        </p:nvGrpSpPr>
        <p:grpSpPr>
          <a:xfrm>
            <a:off x="8049831" y="244476"/>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926965066"/>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73885" y="4544407"/>
            <a:ext cx="16356330" cy="1433085"/>
          </a:xfrm>
          <a:prstGeom prst="rect">
            <a:avLst/>
          </a:prstGeom>
        </p:spPr>
        <p:txBody>
          <a:bodyPr vert="horz" wrap="square" lIns="0" tIns="17145" rIns="0" bIns="0" rtlCol="0">
            <a:spAutoFit/>
          </a:bodyPr>
          <a:lstStyle/>
          <a:p>
            <a:pPr marL="12700" algn="ctr" rtl="0">
              <a:lnSpc>
                <a:spcPct val="100000"/>
              </a:lnSpc>
              <a:spcBef>
                <a:spcPts val="135"/>
              </a:spcBef>
            </a:pPr>
            <a:r>
              <a:rPr lang="en-US" sz="9200" b="1" spc="-185" dirty="0">
                <a:solidFill>
                  <a:srgbClr val="5B4181"/>
                </a:solidFill>
                <a:latin typeface="Arial"/>
                <a:cs typeface="Arial"/>
              </a:rPr>
              <a:t>Introduction </a:t>
            </a:r>
            <a:r>
              <a:rPr sz="9200" b="1" spc="-185" dirty="0">
                <a:solidFill>
                  <a:srgbClr val="5B4181"/>
                </a:solidFill>
                <a:latin typeface="Arial"/>
                <a:cs typeface="Arial"/>
              </a:rPr>
              <a:t>Bootstrap</a:t>
            </a:r>
          </a:p>
        </p:txBody>
      </p:sp>
      <p:sp>
        <p:nvSpPr>
          <p:cNvPr id="4" name="object 4"/>
          <p:cNvSpPr/>
          <p:nvPr/>
        </p:nvSpPr>
        <p:spPr>
          <a:xfrm>
            <a:off x="8627999" y="7621466"/>
            <a:ext cx="2848610" cy="2853055"/>
          </a:xfrm>
          <a:custGeom>
            <a:avLst/>
            <a:gdLst/>
            <a:ahLst/>
            <a:cxnLst/>
            <a:rect l="l" t="t" r="r" b="b"/>
            <a:pathLst>
              <a:path w="2848609" h="2853054">
                <a:moveTo>
                  <a:pt x="1806460" y="994003"/>
                </a:moveTo>
                <a:lnTo>
                  <a:pt x="1797088" y="920229"/>
                </a:lnTo>
                <a:lnTo>
                  <a:pt x="1768983" y="855840"/>
                </a:lnTo>
                <a:lnTo>
                  <a:pt x="1723478" y="811593"/>
                </a:lnTo>
                <a:lnTo>
                  <a:pt x="1661922" y="786104"/>
                </a:lnTo>
                <a:lnTo>
                  <a:pt x="1590281" y="776198"/>
                </a:lnTo>
                <a:lnTo>
                  <a:pt x="1542516" y="775296"/>
                </a:lnTo>
                <a:lnTo>
                  <a:pt x="1423111" y="775919"/>
                </a:lnTo>
                <a:lnTo>
                  <a:pt x="1070876" y="775919"/>
                </a:lnTo>
                <a:lnTo>
                  <a:pt x="1070876" y="1232344"/>
                </a:lnTo>
                <a:lnTo>
                  <a:pt x="1448816" y="1232344"/>
                </a:lnTo>
                <a:lnTo>
                  <a:pt x="1512989" y="1230807"/>
                </a:lnTo>
                <a:lnTo>
                  <a:pt x="1567395" y="1226489"/>
                </a:lnTo>
                <a:lnTo>
                  <a:pt x="1612036" y="1219898"/>
                </a:lnTo>
                <a:lnTo>
                  <a:pt x="1684096" y="1197571"/>
                </a:lnTo>
                <a:lnTo>
                  <a:pt x="1743786" y="1157528"/>
                </a:lnTo>
                <a:lnTo>
                  <a:pt x="1783867" y="1102741"/>
                </a:lnTo>
                <a:lnTo>
                  <a:pt x="1803958" y="1033653"/>
                </a:lnTo>
                <a:lnTo>
                  <a:pt x="1806460" y="994003"/>
                </a:lnTo>
                <a:close/>
              </a:path>
              <a:path w="2848609" h="2853054">
                <a:moveTo>
                  <a:pt x="1871789" y="1683550"/>
                </a:moveTo>
                <a:lnTo>
                  <a:pt x="1868982" y="1641957"/>
                </a:lnTo>
                <a:lnTo>
                  <a:pt x="1860550" y="1604352"/>
                </a:lnTo>
                <a:lnTo>
                  <a:pt x="1826806" y="1536687"/>
                </a:lnTo>
                <a:lnTo>
                  <a:pt x="1802142" y="1507591"/>
                </a:lnTo>
                <a:lnTo>
                  <a:pt x="1739760" y="1466113"/>
                </a:lnTo>
                <a:lnTo>
                  <a:pt x="1702041" y="1451483"/>
                </a:lnTo>
                <a:lnTo>
                  <a:pt x="1627009" y="1439075"/>
                </a:lnTo>
                <a:lnTo>
                  <a:pt x="1581073" y="1437538"/>
                </a:lnTo>
                <a:lnTo>
                  <a:pt x="1529524" y="1437487"/>
                </a:lnTo>
                <a:lnTo>
                  <a:pt x="1472374" y="1437741"/>
                </a:lnTo>
                <a:lnTo>
                  <a:pt x="1070876" y="1437741"/>
                </a:lnTo>
                <a:lnTo>
                  <a:pt x="1070876" y="1962619"/>
                </a:lnTo>
                <a:lnTo>
                  <a:pt x="1500238" y="1962619"/>
                </a:lnTo>
                <a:lnTo>
                  <a:pt x="1546796" y="1961426"/>
                </a:lnTo>
                <a:lnTo>
                  <a:pt x="1585874" y="1958403"/>
                </a:lnTo>
                <a:lnTo>
                  <a:pt x="1641563" y="1950415"/>
                </a:lnTo>
                <a:lnTo>
                  <a:pt x="1707413" y="1932089"/>
                </a:lnTo>
                <a:lnTo>
                  <a:pt x="1761502" y="1905165"/>
                </a:lnTo>
                <a:lnTo>
                  <a:pt x="1805393" y="1867725"/>
                </a:lnTo>
                <a:lnTo>
                  <a:pt x="1840725" y="1816620"/>
                </a:lnTo>
                <a:lnTo>
                  <a:pt x="1864017" y="1754517"/>
                </a:lnTo>
                <a:lnTo>
                  <a:pt x="1869846" y="1720088"/>
                </a:lnTo>
                <a:lnTo>
                  <a:pt x="1871789" y="1683550"/>
                </a:lnTo>
                <a:close/>
              </a:path>
              <a:path w="2848609" h="2853054">
                <a:moveTo>
                  <a:pt x="2848089" y="379412"/>
                </a:moveTo>
                <a:lnTo>
                  <a:pt x="2845130" y="331812"/>
                </a:lnTo>
                <a:lnTo>
                  <a:pt x="2836519" y="285991"/>
                </a:lnTo>
                <a:lnTo>
                  <a:pt x="2822587" y="242277"/>
                </a:lnTo>
                <a:lnTo>
                  <a:pt x="2803702" y="201041"/>
                </a:lnTo>
                <a:lnTo>
                  <a:pt x="2780220" y="162648"/>
                </a:lnTo>
                <a:lnTo>
                  <a:pt x="2752483" y="127431"/>
                </a:lnTo>
                <a:lnTo>
                  <a:pt x="2720860" y="95758"/>
                </a:lnTo>
                <a:lnTo>
                  <a:pt x="2685707" y="67983"/>
                </a:lnTo>
                <a:lnTo>
                  <a:pt x="2647365" y="44462"/>
                </a:lnTo>
                <a:lnTo>
                  <a:pt x="2606205" y="25539"/>
                </a:lnTo>
                <a:lnTo>
                  <a:pt x="2562568" y="11595"/>
                </a:lnTo>
                <a:lnTo>
                  <a:pt x="2516809" y="2959"/>
                </a:lnTo>
                <a:lnTo>
                  <a:pt x="2469286" y="0"/>
                </a:lnTo>
                <a:lnTo>
                  <a:pt x="2087003" y="0"/>
                </a:lnTo>
                <a:lnTo>
                  <a:pt x="2087003" y="1682991"/>
                </a:lnTo>
                <a:lnTo>
                  <a:pt x="2084095" y="1737271"/>
                </a:lnTo>
                <a:lnTo>
                  <a:pt x="2075370" y="1789569"/>
                </a:lnTo>
                <a:lnTo>
                  <a:pt x="2060816" y="1839925"/>
                </a:lnTo>
                <a:lnTo>
                  <a:pt x="2040432" y="1888337"/>
                </a:lnTo>
                <a:lnTo>
                  <a:pt x="2015769" y="1933092"/>
                </a:lnTo>
                <a:lnTo>
                  <a:pt x="1988362" y="1972411"/>
                </a:lnTo>
                <a:lnTo>
                  <a:pt x="1958213" y="2006282"/>
                </a:lnTo>
                <a:lnTo>
                  <a:pt x="1925332" y="2034743"/>
                </a:lnTo>
                <a:lnTo>
                  <a:pt x="1888871" y="2059406"/>
                </a:lnTo>
                <a:lnTo>
                  <a:pt x="1848078" y="2081517"/>
                </a:lnTo>
                <a:lnTo>
                  <a:pt x="1802930" y="2100491"/>
                </a:lnTo>
                <a:lnTo>
                  <a:pt x="1753438" y="2115705"/>
                </a:lnTo>
                <a:lnTo>
                  <a:pt x="1710258" y="2125510"/>
                </a:lnTo>
                <a:lnTo>
                  <a:pt x="1663344" y="2133676"/>
                </a:lnTo>
                <a:lnTo>
                  <a:pt x="1612696" y="2139873"/>
                </a:lnTo>
                <a:lnTo>
                  <a:pt x="1558328" y="2143810"/>
                </a:lnTo>
                <a:lnTo>
                  <a:pt x="1500238" y="2145195"/>
                </a:lnTo>
                <a:lnTo>
                  <a:pt x="865822" y="2145195"/>
                </a:lnTo>
                <a:lnTo>
                  <a:pt x="865822" y="570534"/>
                </a:lnTo>
                <a:lnTo>
                  <a:pt x="1490573" y="570534"/>
                </a:lnTo>
                <a:lnTo>
                  <a:pt x="1548561" y="571715"/>
                </a:lnTo>
                <a:lnTo>
                  <a:pt x="1602600" y="575310"/>
                </a:lnTo>
                <a:lnTo>
                  <a:pt x="1652663" y="581456"/>
                </a:lnTo>
                <a:lnTo>
                  <a:pt x="1698777" y="590245"/>
                </a:lnTo>
                <a:lnTo>
                  <a:pt x="1740941" y="601802"/>
                </a:lnTo>
                <a:lnTo>
                  <a:pt x="1779143" y="616216"/>
                </a:lnTo>
                <a:lnTo>
                  <a:pt x="1820748" y="637273"/>
                </a:lnTo>
                <a:lnTo>
                  <a:pt x="1858568" y="662292"/>
                </a:lnTo>
                <a:lnTo>
                  <a:pt x="1892617" y="691375"/>
                </a:lnTo>
                <a:lnTo>
                  <a:pt x="1922907" y="724636"/>
                </a:lnTo>
                <a:lnTo>
                  <a:pt x="1949437" y="762139"/>
                </a:lnTo>
                <a:lnTo>
                  <a:pt x="1976361" y="812241"/>
                </a:lnTo>
                <a:lnTo>
                  <a:pt x="1995601" y="863384"/>
                </a:lnTo>
                <a:lnTo>
                  <a:pt x="2007146" y="915670"/>
                </a:lnTo>
                <a:lnTo>
                  <a:pt x="2011006" y="969175"/>
                </a:lnTo>
                <a:lnTo>
                  <a:pt x="2007577" y="1018806"/>
                </a:lnTo>
                <a:lnTo>
                  <a:pt x="1997329" y="1066927"/>
                </a:lnTo>
                <a:lnTo>
                  <a:pt x="1980260" y="1113561"/>
                </a:lnTo>
                <a:lnTo>
                  <a:pt x="1956358" y="1158748"/>
                </a:lnTo>
                <a:lnTo>
                  <a:pt x="1925586" y="1201115"/>
                </a:lnTo>
                <a:lnTo>
                  <a:pt x="1887842" y="1239151"/>
                </a:lnTo>
                <a:lnTo>
                  <a:pt x="1843138" y="1272882"/>
                </a:lnTo>
                <a:lnTo>
                  <a:pt x="1791474" y="1302346"/>
                </a:lnTo>
                <a:lnTo>
                  <a:pt x="1845792" y="1321435"/>
                </a:lnTo>
                <a:lnTo>
                  <a:pt x="1894852" y="1345234"/>
                </a:lnTo>
                <a:lnTo>
                  <a:pt x="1938642" y="1373746"/>
                </a:lnTo>
                <a:lnTo>
                  <a:pt x="1977174" y="1406982"/>
                </a:lnTo>
                <a:lnTo>
                  <a:pt x="2010435" y="1444929"/>
                </a:lnTo>
                <a:lnTo>
                  <a:pt x="2038007" y="1486712"/>
                </a:lnTo>
                <a:lnTo>
                  <a:pt x="2059444" y="1531416"/>
                </a:lnTo>
                <a:lnTo>
                  <a:pt x="2074760" y="1579029"/>
                </a:lnTo>
                <a:lnTo>
                  <a:pt x="2083943" y="1629549"/>
                </a:lnTo>
                <a:lnTo>
                  <a:pt x="2087003" y="1682991"/>
                </a:lnTo>
                <a:lnTo>
                  <a:pt x="2087003" y="0"/>
                </a:lnTo>
                <a:lnTo>
                  <a:pt x="378802" y="0"/>
                </a:lnTo>
                <a:lnTo>
                  <a:pt x="331279" y="2959"/>
                </a:lnTo>
                <a:lnTo>
                  <a:pt x="285534" y="11595"/>
                </a:lnTo>
                <a:lnTo>
                  <a:pt x="241884" y="25539"/>
                </a:lnTo>
                <a:lnTo>
                  <a:pt x="200723" y="44462"/>
                </a:lnTo>
                <a:lnTo>
                  <a:pt x="162382" y="67983"/>
                </a:lnTo>
                <a:lnTo>
                  <a:pt x="127228" y="95758"/>
                </a:lnTo>
                <a:lnTo>
                  <a:pt x="95605" y="127431"/>
                </a:lnTo>
                <a:lnTo>
                  <a:pt x="67868" y="162648"/>
                </a:lnTo>
                <a:lnTo>
                  <a:pt x="44386" y="201041"/>
                </a:lnTo>
                <a:lnTo>
                  <a:pt x="25501" y="242277"/>
                </a:lnTo>
                <a:lnTo>
                  <a:pt x="11569" y="285991"/>
                </a:lnTo>
                <a:lnTo>
                  <a:pt x="2959" y="331812"/>
                </a:lnTo>
                <a:lnTo>
                  <a:pt x="0" y="379412"/>
                </a:lnTo>
                <a:lnTo>
                  <a:pt x="0" y="2473248"/>
                </a:lnTo>
                <a:lnTo>
                  <a:pt x="2959" y="2520835"/>
                </a:lnTo>
                <a:lnTo>
                  <a:pt x="11569" y="2566670"/>
                </a:lnTo>
                <a:lnTo>
                  <a:pt x="25501" y="2610383"/>
                </a:lnTo>
                <a:lnTo>
                  <a:pt x="44386" y="2651607"/>
                </a:lnTo>
                <a:lnTo>
                  <a:pt x="67868" y="2690012"/>
                </a:lnTo>
                <a:lnTo>
                  <a:pt x="95605" y="2725229"/>
                </a:lnTo>
                <a:lnTo>
                  <a:pt x="127228" y="2756903"/>
                </a:lnTo>
                <a:lnTo>
                  <a:pt x="162382" y="2784678"/>
                </a:lnTo>
                <a:lnTo>
                  <a:pt x="200723" y="2808198"/>
                </a:lnTo>
                <a:lnTo>
                  <a:pt x="241884" y="2827109"/>
                </a:lnTo>
                <a:lnTo>
                  <a:pt x="285534" y="2841066"/>
                </a:lnTo>
                <a:lnTo>
                  <a:pt x="331279" y="2849689"/>
                </a:lnTo>
                <a:lnTo>
                  <a:pt x="378802" y="2852648"/>
                </a:lnTo>
                <a:lnTo>
                  <a:pt x="2469286" y="2852648"/>
                </a:lnTo>
                <a:lnTo>
                  <a:pt x="2516809" y="2849689"/>
                </a:lnTo>
                <a:lnTo>
                  <a:pt x="2562568" y="2841066"/>
                </a:lnTo>
                <a:lnTo>
                  <a:pt x="2606205" y="2827109"/>
                </a:lnTo>
                <a:lnTo>
                  <a:pt x="2647365" y="2808198"/>
                </a:lnTo>
                <a:lnTo>
                  <a:pt x="2685707" y="2784678"/>
                </a:lnTo>
                <a:lnTo>
                  <a:pt x="2720860" y="2756903"/>
                </a:lnTo>
                <a:lnTo>
                  <a:pt x="2752483" y="2725229"/>
                </a:lnTo>
                <a:lnTo>
                  <a:pt x="2780220" y="2690012"/>
                </a:lnTo>
                <a:lnTo>
                  <a:pt x="2803702" y="2651607"/>
                </a:lnTo>
                <a:lnTo>
                  <a:pt x="2822587" y="2610383"/>
                </a:lnTo>
                <a:lnTo>
                  <a:pt x="2836519" y="2566670"/>
                </a:lnTo>
                <a:lnTo>
                  <a:pt x="2845130" y="2520835"/>
                </a:lnTo>
                <a:lnTo>
                  <a:pt x="2848089" y="2473248"/>
                </a:lnTo>
                <a:lnTo>
                  <a:pt x="2848089" y="2145195"/>
                </a:lnTo>
                <a:lnTo>
                  <a:pt x="2848089" y="570534"/>
                </a:lnTo>
                <a:lnTo>
                  <a:pt x="2848089" y="379412"/>
                </a:lnTo>
                <a:close/>
              </a:path>
            </a:pathLst>
          </a:custGeom>
          <a:solidFill>
            <a:srgbClr val="5B4282"/>
          </a:solidFill>
        </p:spPr>
        <p:txBody>
          <a:bodyPr wrap="square" lIns="0" tIns="0" rIns="0" bIns="0" rtlCol="0"/>
          <a:lstStyle/>
          <a:p>
            <a:pPr algn="l" rtl="0"/>
            <a:endParaRP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625" y="244475"/>
            <a:ext cx="1720850" cy="2990822"/>
          </a:xfrm>
          <a:prstGeom prst="rect">
            <a:avLst/>
          </a:prstGeom>
        </p:spPr>
      </p:pic>
    </p:spTree>
    <p:extLst>
      <p:ext uri="{BB962C8B-B14F-4D97-AF65-F5344CB8AC3E}">
        <p14:creationId xmlns:p14="http://schemas.microsoft.com/office/powerpoint/2010/main" val="2543478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9967" y="2437487"/>
            <a:ext cx="6234430" cy="1433195"/>
          </a:xfrm>
          <a:prstGeom prst="rect">
            <a:avLst/>
          </a:prstGeom>
        </p:spPr>
        <p:txBody>
          <a:bodyPr vert="horz" wrap="square" lIns="0" tIns="17145" rIns="0" bIns="0" rtlCol="0">
            <a:spAutoFit/>
          </a:bodyPr>
          <a:lstStyle/>
          <a:p>
            <a:pPr marL="12700" rtl="0">
              <a:lnSpc>
                <a:spcPct val="100000"/>
              </a:lnSpc>
              <a:spcBef>
                <a:spcPts val="135"/>
              </a:spcBef>
            </a:pPr>
            <a:r>
              <a:rPr spc="-185" dirty="0"/>
              <a:t>Bootstrap</a:t>
            </a:r>
            <a:r>
              <a:rPr spc="-340" dirty="0"/>
              <a:t> </a:t>
            </a:r>
            <a:r>
              <a:rPr spc="-830" dirty="0"/>
              <a:t>?</a:t>
            </a:r>
          </a:p>
        </p:txBody>
      </p:sp>
      <p:sp>
        <p:nvSpPr>
          <p:cNvPr id="3" name="object 3"/>
          <p:cNvSpPr txBox="1">
            <a:spLocks noGrp="1"/>
          </p:cNvSpPr>
          <p:nvPr>
            <p:ph type="body" idx="1"/>
          </p:nvPr>
        </p:nvSpPr>
        <p:spPr>
          <a:prstGeom prst="rect">
            <a:avLst/>
          </a:prstGeom>
        </p:spPr>
        <p:txBody>
          <a:bodyPr vert="horz" wrap="square" lIns="0" tIns="11430" rIns="0" bIns="0" rtlCol="0">
            <a:spAutoFit/>
          </a:bodyPr>
          <a:lstStyle/>
          <a:p>
            <a:pPr marL="12700" marR="5080" algn="l" rtl="0">
              <a:lnSpc>
                <a:spcPct val="114799"/>
              </a:lnSpc>
              <a:spcBef>
                <a:spcPts val="90"/>
              </a:spcBef>
            </a:pPr>
            <a:r>
              <a:rPr spc="60" dirty="0"/>
              <a:t>Twitter </a:t>
            </a:r>
            <a:r>
              <a:rPr b="1" spc="-75" dirty="0" smtClean="0">
                <a:latin typeface="Arial"/>
                <a:cs typeface="Arial"/>
              </a:rPr>
              <a:t>Bootstrap</a:t>
            </a:r>
            <a:r>
              <a:rPr spc="65" dirty="0" smtClean="0"/>
              <a:t>, </a:t>
            </a:r>
            <a:r>
              <a:rPr spc="225" dirty="0" smtClean="0"/>
              <a:t>de </a:t>
            </a:r>
            <a:r>
              <a:rPr spc="50" dirty="0"/>
              <a:t>son vrai </a:t>
            </a:r>
            <a:r>
              <a:rPr spc="140" dirty="0"/>
              <a:t>nom, </a:t>
            </a:r>
            <a:r>
              <a:rPr spc="30" dirty="0"/>
              <a:t>est </a:t>
            </a:r>
            <a:r>
              <a:rPr spc="114" dirty="0"/>
              <a:t>une </a:t>
            </a:r>
            <a:r>
              <a:rPr spc="135" dirty="0"/>
              <a:t>collection </a:t>
            </a:r>
            <a:r>
              <a:rPr spc="-1115" dirty="0"/>
              <a:t> </a:t>
            </a:r>
            <a:r>
              <a:rPr spc="110" dirty="0"/>
              <a:t>d’outils</a:t>
            </a:r>
            <a:r>
              <a:rPr spc="-55" dirty="0"/>
              <a:t> </a:t>
            </a:r>
            <a:r>
              <a:rPr spc="110" dirty="0"/>
              <a:t>en</a:t>
            </a:r>
            <a:r>
              <a:rPr spc="-55" dirty="0"/>
              <a:t> </a:t>
            </a:r>
            <a:r>
              <a:rPr spc="130" dirty="0"/>
              <a:t>téléchargement</a:t>
            </a:r>
            <a:r>
              <a:rPr spc="-55" dirty="0"/>
              <a:t> </a:t>
            </a:r>
            <a:r>
              <a:rPr spc="150" dirty="0"/>
              <a:t>gratuit</a:t>
            </a:r>
            <a:r>
              <a:rPr spc="-55" dirty="0"/>
              <a:t> </a:t>
            </a:r>
            <a:r>
              <a:rPr spc="75" dirty="0"/>
              <a:t>favorisant</a:t>
            </a:r>
            <a:r>
              <a:rPr spc="-55" dirty="0"/>
              <a:t> </a:t>
            </a:r>
            <a:r>
              <a:rPr spc="114" dirty="0"/>
              <a:t>le</a:t>
            </a:r>
            <a:r>
              <a:rPr spc="-55" dirty="0"/>
              <a:t> </a:t>
            </a:r>
            <a:r>
              <a:rPr spc="190" dirty="0"/>
              <a:t>développement</a:t>
            </a:r>
            <a:r>
              <a:rPr spc="-55" dirty="0"/>
              <a:t> </a:t>
            </a:r>
            <a:r>
              <a:rPr spc="229" dirty="0"/>
              <a:t>web</a:t>
            </a:r>
          </a:p>
          <a:p>
            <a:pPr marL="12700" marR="5080" algn="l" rtl="0">
              <a:lnSpc>
                <a:spcPct val="114799"/>
              </a:lnSpc>
              <a:spcBef>
                <a:spcPts val="4865"/>
              </a:spcBef>
            </a:pPr>
            <a:r>
              <a:rPr spc="135" dirty="0"/>
              <a:t>Mélangeant </a:t>
            </a:r>
            <a:r>
              <a:rPr spc="75" dirty="0"/>
              <a:t>des </a:t>
            </a:r>
            <a:r>
              <a:rPr spc="70" dirty="0"/>
              <a:t>fichiers </a:t>
            </a:r>
            <a:r>
              <a:rPr spc="-150" dirty="0"/>
              <a:t>css </a:t>
            </a:r>
            <a:r>
              <a:rPr spc="160" dirty="0"/>
              <a:t>et </a:t>
            </a:r>
            <a:r>
              <a:rPr spc="-40" dirty="0"/>
              <a:t>js </a:t>
            </a:r>
            <a:r>
              <a:rPr spc="55" dirty="0"/>
              <a:t>externes, </a:t>
            </a:r>
            <a:r>
              <a:rPr spc="140" dirty="0"/>
              <a:t>il </a:t>
            </a:r>
            <a:r>
              <a:rPr spc="190" dirty="0"/>
              <a:t>permet </a:t>
            </a:r>
            <a:r>
              <a:rPr spc="225" dirty="0"/>
              <a:t>de </a:t>
            </a:r>
            <a:r>
              <a:rPr spc="70" dirty="0"/>
              <a:t>créer </a:t>
            </a:r>
            <a:r>
              <a:rPr spc="100" dirty="0"/>
              <a:t>plus </a:t>
            </a:r>
            <a:r>
              <a:rPr spc="105" dirty="0"/>
              <a:t> </a:t>
            </a:r>
            <a:r>
              <a:rPr spc="170" dirty="0"/>
              <a:t>rapidement </a:t>
            </a:r>
            <a:r>
              <a:rPr spc="160" dirty="0"/>
              <a:t>et </a:t>
            </a:r>
            <a:r>
              <a:rPr spc="100" dirty="0"/>
              <a:t>plus </a:t>
            </a:r>
            <a:r>
              <a:rPr spc="114" dirty="0"/>
              <a:t>facilement </a:t>
            </a:r>
            <a:r>
              <a:rPr spc="75" dirty="0"/>
              <a:t>des </a:t>
            </a:r>
            <a:r>
              <a:rPr dirty="0"/>
              <a:t>sites </a:t>
            </a:r>
            <a:r>
              <a:rPr spc="445" dirty="0"/>
              <a:t>/ </a:t>
            </a:r>
            <a:r>
              <a:rPr spc="114" dirty="0"/>
              <a:t>applications </a:t>
            </a:r>
            <a:r>
              <a:rPr spc="229" dirty="0"/>
              <a:t>web </a:t>
            </a:r>
            <a:r>
              <a:rPr spc="20" dirty="0"/>
              <a:t>avec </a:t>
            </a:r>
            <a:r>
              <a:rPr spc="114" dirty="0"/>
              <a:t>une </a:t>
            </a:r>
            <a:r>
              <a:rPr spc="-1115" dirty="0"/>
              <a:t> </a:t>
            </a:r>
            <a:r>
              <a:rPr spc="150" dirty="0"/>
              <a:t>approche</a:t>
            </a:r>
            <a:r>
              <a:rPr spc="-65" dirty="0"/>
              <a:t> </a:t>
            </a:r>
            <a:r>
              <a:rPr spc="100" dirty="0"/>
              <a:t>plus</a:t>
            </a:r>
            <a:r>
              <a:rPr spc="-60" dirty="0"/>
              <a:t> </a:t>
            </a:r>
            <a:r>
              <a:rPr spc="140" dirty="0"/>
              <a:t>intuitive</a:t>
            </a:r>
            <a:r>
              <a:rPr spc="-60" dirty="0"/>
              <a:t> </a:t>
            </a:r>
            <a:r>
              <a:rPr spc="160" dirty="0"/>
              <a:t>et</a:t>
            </a:r>
            <a:r>
              <a:rPr spc="-60" dirty="0"/>
              <a:t> </a:t>
            </a:r>
            <a:r>
              <a:rPr spc="55" dirty="0"/>
              <a:t>responsive.</a:t>
            </a: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42250" y="2390013"/>
            <a:ext cx="5836550" cy="1435862"/>
          </a:xfrm>
          <a:prstGeom prst="rect">
            <a:avLst/>
          </a:prstGeom>
        </p:spPr>
        <p:txBody>
          <a:bodyPr vert="horz" wrap="square" lIns="0" tIns="19896" rIns="0" bIns="0" rtlCol="0">
            <a:spAutoFit/>
          </a:bodyPr>
          <a:lstStyle/>
          <a:p>
            <a:pPr marL="20944">
              <a:spcBef>
                <a:spcPts val="157"/>
              </a:spcBef>
            </a:pPr>
            <a:r>
              <a:rPr spc="-74" dirty="0"/>
              <a:t>Origine</a:t>
            </a:r>
          </a:p>
        </p:txBody>
      </p:sp>
      <p:sp>
        <p:nvSpPr>
          <p:cNvPr id="6" name="object 6"/>
          <p:cNvSpPr txBox="1"/>
          <p:nvPr/>
        </p:nvSpPr>
        <p:spPr>
          <a:xfrm>
            <a:off x="1593850" y="4221198"/>
            <a:ext cx="16840200" cy="6088931"/>
          </a:xfrm>
          <a:prstGeom prst="rect">
            <a:avLst/>
          </a:prstGeom>
        </p:spPr>
        <p:txBody>
          <a:bodyPr vert="horz" wrap="square" lIns="0" tIns="19896" rIns="0" bIns="0" rtlCol="0">
            <a:spAutoFit/>
          </a:bodyPr>
          <a:lstStyle/>
          <a:p>
            <a:pPr marL="705697" marR="10472" indent="-685800" algn="just" rtl="0">
              <a:spcBef>
                <a:spcPts val="157"/>
              </a:spcBef>
              <a:buClr>
                <a:schemeClr val="bg1"/>
              </a:buClr>
              <a:buSzPct val="83928"/>
              <a:buFont typeface="Arial" panose="020B0604020202020204" pitchFamily="34" charset="0"/>
              <a:buChar char="•"/>
              <a:tabLst>
                <a:tab pos="473325" algn="l"/>
              </a:tabLst>
            </a:pPr>
            <a:r>
              <a:rPr sz="4617" spc="-20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Bootstrap</a:t>
            </a:r>
            <a:r>
              <a:rPr sz="4617" spc="-19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37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a:t>
            </a:r>
            <a:r>
              <a:rPr sz="4617" spc="-36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9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été</a:t>
            </a:r>
            <a:r>
              <a:rPr sz="4617" spc="-9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2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développé</a:t>
            </a:r>
            <a:r>
              <a:rPr sz="4617" spc="-21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7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par</a:t>
            </a:r>
            <a:r>
              <a:rPr sz="4617" spc="-16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9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Mark</a:t>
            </a:r>
            <a:r>
              <a:rPr sz="4617" spc="-28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Otto</a:t>
            </a:r>
            <a:r>
              <a:rPr sz="4617" spc="-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6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and</a:t>
            </a:r>
            <a:r>
              <a:rPr sz="4617" spc="-25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31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Jacob </a:t>
            </a:r>
            <a:r>
              <a:rPr sz="4617" spc="-30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3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Thornton</a:t>
            </a:r>
            <a:r>
              <a:rPr sz="4617" spc="-12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en</a:t>
            </a:r>
            <a:r>
              <a:rPr sz="4617" spc="78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7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Twitter</a:t>
            </a:r>
            <a:r>
              <a:rPr sz="4617" spc="-16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3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comme</a:t>
            </a:r>
            <a:r>
              <a:rPr sz="4617" spc="-23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9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un</a:t>
            </a:r>
            <a:r>
              <a:rPr sz="4617" spc="-18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3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framework</a:t>
            </a:r>
            <a:r>
              <a:rPr sz="4617" spc="70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3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pour </a:t>
            </a:r>
            <a:r>
              <a:rPr sz="4617" spc="-12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2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en</a:t>
            </a:r>
            <a:r>
              <a:rPr sz="4617" spc="-20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ourager</a:t>
            </a:r>
            <a:r>
              <a:rPr sz="4617" spc="-9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7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la</a:t>
            </a:r>
            <a:r>
              <a:rPr sz="4617" spc="-11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4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coh</a:t>
            </a:r>
            <a:r>
              <a:rPr sz="4617" spc="-21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é</a:t>
            </a:r>
            <a:r>
              <a:rPr sz="461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a:t>
            </a:r>
            <a:r>
              <a:rPr sz="4617" spc="-22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en</a:t>
            </a:r>
            <a:r>
              <a:rPr sz="4617" spc="-20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a:t>
            </a:r>
            <a:r>
              <a:rPr sz="4617" spc="-13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7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ent</a:t>
            </a:r>
            <a:r>
              <a:rPr sz="4617" spc="-9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a:t>
            </a:r>
            <a:r>
              <a:rPr sz="4617" spc="-14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4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des</a:t>
            </a:r>
            <a:r>
              <a:rPr sz="4617" spc="-11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outils</a:t>
            </a:r>
            <a:r>
              <a:rPr sz="4617" spc="-9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0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inte</a:t>
            </a:r>
            <a:r>
              <a:rPr sz="4617" spc="4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a:t>
            </a:r>
            <a:r>
              <a:rPr sz="4617" spc="-24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nes</a:t>
            </a:r>
            <a:endParaRPr sz="461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05697" marR="8377" indent="-685800" algn="just" rtl="0">
              <a:spcBef>
                <a:spcPts val="998"/>
              </a:spcBef>
              <a:buClr>
                <a:schemeClr val="bg1"/>
              </a:buClr>
              <a:buSzPct val="83928"/>
              <a:buFont typeface="Arial" panose="020B0604020202020204" pitchFamily="34" charset="0"/>
              <a:buChar char="•"/>
              <a:tabLst>
                <a:tab pos="473325" algn="l"/>
              </a:tabLst>
            </a:pPr>
            <a:r>
              <a:rPr sz="4617" spc="-36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Avant</a:t>
            </a:r>
            <a:r>
              <a:rPr sz="4617" spc="-35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Bootstrap,</a:t>
            </a:r>
            <a:r>
              <a:rPr sz="4617" spc="-17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4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les</a:t>
            </a:r>
            <a:r>
              <a:rPr sz="4617" spc="-23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9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différentes</a:t>
            </a:r>
            <a:r>
              <a:rPr sz="4617" spc="-18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2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bibliothèques</a:t>
            </a:r>
            <a:r>
              <a:rPr sz="4617" spc="-21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1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ont</a:t>
            </a:r>
            <a:r>
              <a:rPr sz="4617" spc="-10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9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été </a:t>
            </a:r>
            <a:r>
              <a:rPr sz="4617" spc="-9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0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utilisés</a:t>
            </a:r>
            <a:r>
              <a:rPr sz="4617" spc="7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3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pour</a:t>
            </a:r>
            <a:r>
              <a:rPr sz="4617" spc="8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le</a:t>
            </a:r>
            <a:r>
              <a:rPr sz="4617" spc="8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9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développement</a:t>
            </a:r>
            <a:r>
              <a:rPr sz="4617" spc="9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a:t>
            </a:r>
            <a:r>
              <a:rPr sz="4617" spc="8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l'interface</a:t>
            </a:r>
            <a:r>
              <a:rPr sz="4617" spc="9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3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qui</a:t>
            </a:r>
            <a:r>
              <a:rPr sz="4617" spc="6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conduit </a:t>
            </a:r>
            <a:r>
              <a:rPr sz="4617" spc="-113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37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à</a:t>
            </a:r>
            <a:r>
              <a:rPr sz="4617" spc="-13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4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des</a:t>
            </a:r>
            <a:r>
              <a:rPr sz="4617" spc="-9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1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incohérences</a:t>
            </a:r>
            <a:r>
              <a:rPr sz="4617" spc="-12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5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et</a:t>
            </a:r>
            <a:r>
              <a:rPr sz="4617" spc="-13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9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une</a:t>
            </a:r>
            <a:r>
              <a:rPr sz="4617" spc="-11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3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charge</a:t>
            </a:r>
            <a:r>
              <a:rPr sz="4617" spc="-12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a:t>
            </a:r>
            <a:r>
              <a:rPr sz="4617" spc="-11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2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maintenance</a:t>
            </a:r>
            <a:r>
              <a:rPr sz="4617" spc="-8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0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élevés.</a:t>
            </a:r>
            <a:endParaRPr sz="461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05697" indent="-685800" algn="just" rtl="0">
              <a:spcBef>
                <a:spcPts val="989"/>
              </a:spcBef>
              <a:buClr>
                <a:schemeClr val="bg1"/>
              </a:buClr>
              <a:buSzPct val="83928"/>
              <a:buFont typeface="Arial" panose="020B0604020202020204" pitchFamily="34" charset="0"/>
              <a:buChar char="•"/>
              <a:tabLst>
                <a:tab pos="473325" algn="l"/>
              </a:tabLst>
            </a:pPr>
            <a:r>
              <a:rPr sz="4617" spc="-24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Conf</a:t>
            </a:r>
            <a:r>
              <a:rPr sz="4617" spc="-23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a:t>
            </a:r>
            <a:r>
              <a:rPr sz="4617" spc="17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a:t>
            </a:r>
            <a:r>
              <a:rPr sz="4617" spc="-30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t>
            </a:r>
            <a:r>
              <a:rPr sz="4617" spc="-15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é</a:t>
            </a:r>
            <a:r>
              <a:rPr sz="4617" spc="-30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t>
            </a:r>
            <a:r>
              <a:rPr sz="4617" spc="-15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a:t>
            </a:r>
            <a:r>
              <a:rPr sz="4617" spc="-7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nt</a:t>
            </a:r>
            <a:r>
              <a:rPr sz="4617" spc="-12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37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à</a:t>
            </a:r>
            <a:r>
              <a:rPr sz="4617" spc="-63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69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sz="4617" spc="-35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w</a:t>
            </a:r>
            <a:r>
              <a:rPr sz="4617" spc="-15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a:t>
            </a:r>
            <a:r>
              <a:rPr sz="4617" spc="-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tter</a:t>
            </a:r>
            <a:endParaRPr sz="461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05697" indent="-685800" algn="just" rtl="0">
              <a:spcBef>
                <a:spcPts val="989"/>
              </a:spcBef>
              <a:buClr>
                <a:schemeClr val="bg1"/>
              </a:buClr>
              <a:buSzPct val="83928"/>
              <a:buFont typeface="Arial" panose="020B0604020202020204" pitchFamily="34" charset="0"/>
              <a:buChar char="•"/>
              <a:tabLst>
                <a:tab pos="473325" algn="l"/>
              </a:tabLst>
            </a:pPr>
            <a:r>
              <a:rPr sz="4617" spc="-33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En</a:t>
            </a:r>
            <a:r>
              <a:rPr sz="4617" spc="-454"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5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Août,</a:t>
            </a:r>
            <a:r>
              <a:rPr sz="4617" spc="-29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3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2011,Twitter</a:t>
            </a:r>
            <a:r>
              <a:rPr sz="4617" spc="-11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06"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Bootstrap</a:t>
            </a:r>
            <a:r>
              <a:rPr sz="4617" spc="-99"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223"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publié</a:t>
            </a:r>
            <a:r>
              <a:rPr sz="4617" spc="-10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88"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en</a:t>
            </a:r>
            <a:r>
              <a:rPr sz="4617" spc="-82"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4617" spc="-165"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open-source.</a:t>
            </a:r>
            <a:endParaRPr sz="4617"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object 8"/>
          <p:cNvSpPr txBox="1">
            <a:spLocks noGrp="1"/>
          </p:cNvSpPr>
          <p:nvPr>
            <p:ph type="sldNum" sz="quarter" idx="7"/>
          </p:nvPr>
        </p:nvSpPr>
        <p:spPr>
          <a:xfrm>
            <a:off x="28895236" y="17344460"/>
            <a:ext cx="7625225" cy="346249"/>
          </a:xfrm>
          <a:prstGeom prst="rect">
            <a:avLst/>
          </a:prstGeom>
        </p:spPr>
        <p:txBody>
          <a:bodyPr vert="horz" wrap="square" lIns="0" tIns="0" rIns="0" bIns="0" rtlCol="0">
            <a:spAutoFit/>
          </a:bodyPr>
          <a:lstStyle/>
          <a:p>
            <a:pPr marL="62831">
              <a:lnSpc>
                <a:spcPts val="2744"/>
              </a:lnSpc>
            </a:pPr>
            <a:fld id="{81D60167-4931-47E6-BA6A-407CBD079E47}" type="slidenum">
              <a:rPr dirty="0"/>
              <a:pPr marL="62831">
                <a:lnSpc>
                  <a:spcPts val="2744"/>
                </a:lnSpc>
              </a:pPr>
              <a:t>22</a:t>
            </a:fld>
            <a:endParaRPr dirty="0"/>
          </a:p>
        </p:txBody>
      </p:sp>
      <p:grpSp>
        <p:nvGrpSpPr>
          <p:cNvPr id="5" name="Groupe 4"/>
          <p:cNvGrpSpPr/>
          <p:nvPr/>
        </p:nvGrpSpPr>
        <p:grpSpPr>
          <a:xfrm>
            <a:off x="8451850" y="44378"/>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1765018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4086" y="2545448"/>
            <a:ext cx="15697200" cy="1435862"/>
          </a:xfrm>
          <a:prstGeom prst="rect">
            <a:avLst/>
          </a:prstGeom>
        </p:spPr>
        <p:txBody>
          <a:bodyPr vert="horz" wrap="square" lIns="0" tIns="19896" rIns="0" bIns="0" rtlCol="0">
            <a:spAutoFit/>
          </a:bodyPr>
          <a:lstStyle/>
          <a:p>
            <a:pPr marL="20944">
              <a:spcBef>
                <a:spcPts val="157"/>
              </a:spcBef>
            </a:pPr>
            <a:r>
              <a:rPr spc="-107" dirty="0"/>
              <a:t>Pourquoi</a:t>
            </a:r>
            <a:r>
              <a:rPr spc="-49" dirty="0"/>
              <a:t> </a:t>
            </a:r>
            <a:r>
              <a:rPr spc="-58" dirty="0"/>
              <a:t>utiliser</a:t>
            </a:r>
            <a:r>
              <a:rPr spc="-25" dirty="0"/>
              <a:t> </a:t>
            </a:r>
            <a:r>
              <a:rPr spc="-58" dirty="0"/>
              <a:t>bootstrap</a:t>
            </a:r>
          </a:p>
        </p:txBody>
      </p:sp>
      <p:sp>
        <p:nvSpPr>
          <p:cNvPr id="6" name="object 6"/>
          <p:cNvSpPr txBox="1"/>
          <p:nvPr/>
        </p:nvSpPr>
        <p:spPr>
          <a:xfrm>
            <a:off x="1365250" y="4816475"/>
            <a:ext cx="16296960" cy="5070640"/>
          </a:xfrm>
          <a:prstGeom prst="rect">
            <a:avLst/>
          </a:prstGeom>
        </p:spPr>
        <p:txBody>
          <a:bodyPr vert="horz" wrap="square" lIns="0" tIns="19896" rIns="0" bIns="0" rtlCol="0">
            <a:spAutoFit/>
          </a:bodyPr>
          <a:lstStyle>
            <a:defPPr>
              <a:defRPr lang="ar-DZ"/>
            </a:defPPr>
            <a:lvl1pPr marL="705697" marR="10472" indent="-685800" algn="just" rtl="0">
              <a:spcBef>
                <a:spcPts val="157"/>
              </a:spcBef>
              <a:buClr>
                <a:srgbClr val="D24717"/>
              </a:buClr>
              <a:buSzPct val="83928"/>
              <a:buFont typeface="Arial" panose="020B0604020202020204" pitchFamily="34" charset="0"/>
              <a:buChar char="•"/>
              <a:tabLst>
                <a:tab pos="473325" algn="l"/>
              </a:tabLst>
              <a:defRPr sz="4617" spc="-206">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a:buClr>
                <a:schemeClr val="bg1"/>
              </a:buClr>
            </a:pPr>
            <a:r>
              <a:rPr dirty="0"/>
              <a:t>Permet en un minimum de temps et un minimum de  connaissances d'avoir une application web ou une interface  d'administration propre et fonctionnelle.</a:t>
            </a:r>
          </a:p>
          <a:p>
            <a:pPr>
              <a:buClr>
                <a:schemeClr val="bg1"/>
              </a:buClr>
            </a:pPr>
            <a:r>
              <a:rPr dirty="0"/>
              <a:t>Vous n’aurez plus besoin de passer du temps à essayer  d’ajuster, de réajuster, tout est fait exprès pour vous faciliter  la tâche.</a:t>
            </a:r>
          </a:p>
          <a:p>
            <a:pPr>
              <a:buClr>
                <a:schemeClr val="bg1"/>
              </a:buClr>
            </a:pPr>
            <a:r>
              <a:rPr dirty="0"/>
              <a:t>Travaux sur tous les navigateurs populaires.</a:t>
            </a:r>
          </a:p>
          <a:p>
            <a:pPr>
              <a:buClr>
                <a:schemeClr val="bg1"/>
              </a:buClr>
            </a:pPr>
            <a:r>
              <a:rPr dirty="0"/>
              <a:t>Réagit bien à Desktop,Tablets, Mobile.</a:t>
            </a:r>
          </a:p>
        </p:txBody>
      </p:sp>
      <p:sp>
        <p:nvSpPr>
          <p:cNvPr id="8" name="object 8"/>
          <p:cNvSpPr txBox="1">
            <a:spLocks noGrp="1"/>
          </p:cNvSpPr>
          <p:nvPr>
            <p:ph type="sldNum" sz="quarter" idx="7"/>
          </p:nvPr>
        </p:nvSpPr>
        <p:spPr>
          <a:xfrm>
            <a:off x="28895236" y="17344460"/>
            <a:ext cx="7625225" cy="346249"/>
          </a:xfrm>
          <a:prstGeom prst="rect">
            <a:avLst/>
          </a:prstGeom>
        </p:spPr>
        <p:txBody>
          <a:bodyPr vert="horz" wrap="square" lIns="0" tIns="0" rIns="0" bIns="0" rtlCol="0">
            <a:spAutoFit/>
          </a:bodyPr>
          <a:lstStyle/>
          <a:p>
            <a:pPr marL="62831">
              <a:lnSpc>
                <a:spcPts val="2744"/>
              </a:lnSpc>
            </a:pPr>
            <a:fld id="{81D60167-4931-47E6-BA6A-407CBD079E47}" type="slidenum">
              <a:rPr dirty="0"/>
              <a:pPr marL="62831">
                <a:lnSpc>
                  <a:spcPts val="2744"/>
                </a:lnSpc>
              </a:pPr>
              <a:t>23</a:t>
            </a:fld>
            <a:endParaRPr dirty="0"/>
          </a:p>
        </p:txBody>
      </p:sp>
      <p:grpSp>
        <p:nvGrpSpPr>
          <p:cNvPr id="5" name="Groupe 4"/>
          <p:cNvGrpSpPr/>
          <p:nvPr/>
        </p:nvGrpSpPr>
        <p:grpSpPr>
          <a:xfrm>
            <a:off x="8049831" y="244476"/>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1940987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7508" y="3132556"/>
            <a:ext cx="10647045" cy="1433195"/>
          </a:xfrm>
          <a:prstGeom prst="rect">
            <a:avLst/>
          </a:prstGeom>
        </p:spPr>
        <p:txBody>
          <a:bodyPr vert="horz" wrap="square" lIns="0" tIns="17145" rIns="0" bIns="0" rtlCol="0">
            <a:spAutoFit/>
          </a:bodyPr>
          <a:lstStyle/>
          <a:p>
            <a:pPr marL="12700" rtl="0">
              <a:lnSpc>
                <a:spcPct val="100000"/>
              </a:lnSpc>
              <a:spcBef>
                <a:spcPts val="135"/>
              </a:spcBef>
            </a:pPr>
            <a:r>
              <a:rPr spc="55" dirty="0"/>
              <a:t>Notion</a:t>
            </a:r>
            <a:r>
              <a:rPr spc="-290" dirty="0"/>
              <a:t> </a:t>
            </a:r>
            <a:r>
              <a:rPr spc="204" dirty="0"/>
              <a:t>de</a:t>
            </a:r>
            <a:r>
              <a:rPr spc="-290" dirty="0"/>
              <a:t> </a:t>
            </a:r>
            <a:r>
              <a:rPr spc="70" dirty="0"/>
              <a:t>template</a:t>
            </a:r>
          </a:p>
        </p:txBody>
      </p:sp>
      <p:sp>
        <p:nvSpPr>
          <p:cNvPr id="3" name="object 3"/>
          <p:cNvSpPr txBox="1">
            <a:spLocks noGrp="1"/>
          </p:cNvSpPr>
          <p:nvPr>
            <p:ph type="body" idx="1"/>
          </p:nvPr>
        </p:nvSpPr>
        <p:spPr>
          <a:xfrm>
            <a:off x="1421718" y="4860450"/>
            <a:ext cx="17260662" cy="3713983"/>
          </a:xfrm>
          <a:prstGeom prst="rect">
            <a:avLst/>
          </a:prstGeom>
        </p:spPr>
        <p:txBody>
          <a:bodyPr vert="horz" wrap="square" lIns="0" tIns="786274" rIns="0" bIns="0" rtlCol="0">
            <a:spAutoFit/>
          </a:bodyPr>
          <a:lstStyle/>
          <a:p>
            <a:pPr marL="12700" marR="5080" rtl="0">
              <a:lnSpc>
                <a:spcPct val="114799"/>
              </a:lnSpc>
              <a:spcBef>
                <a:spcPts val="90"/>
              </a:spcBef>
              <a:tabLst>
                <a:tab pos="1128395" algn="l"/>
                <a:tab pos="3905250" algn="l"/>
                <a:tab pos="5268595" algn="l"/>
                <a:tab pos="6461760" algn="l"/>
                <a:tab pos="8601075" algn="l"/>
                <a:tab pos="11409045" algn="l"/>
                <a:tab pos="14405610" algn="l"/>
                <a:tab pos="15394305" algn="l"/>
                <a:tab pos="17040225" algn="l"/>
              </a:tabLst>
            </a:pPr>
            <a:r>
              <a:rPr spc="-254" dirty="0"/>
              <a:t>L</a:t>
            </a:r>
            <a:r>
              <a:rPr spc="-65" dirty="0"/>
              <a:t>es</a:t>
            </a:r>
            <a:r>
              <a:rPr dirty="0"/>
              <a:t>	</a:t>
            </a:r>
            <a:r>
              <a:rPr spc="170" dirty="0"/>
              <a:t>templ</a:t>
            </a:r>
            <a:r>
              <a:rPr spc="145" dirty="0"/>
              <a:t>a</a:t>
            </a:r>
            <a:r>
              <a:rPr spc="30" dirty="0"/>
              <a:t>tes</a:t>
            </a:r>
            <a:r>
              <a:rPr dirty="0"/>
              <a:t>	</a:t>
            </a:r>
            <a:r>
              <a:rPr spc="95" dirty="0"/>
              <a:t>sont</a:t>
            </a:r>
            <a:r>
              <a:rPr dirty="0"/>
              <a:t>	</a:t>
            </a:r>
            <a:r>
              <a:rPr spc="75" dirty="0"/>
              <a:t>des</a:t>
            </a:r>
            <a:r>
              <a:rPr dirty="0"/>
              <a:t>	</a:t>
            </a:r>
            <a:r>
              <a:rPr spc="95" dirty="0"/>
              <a:t>thèmes</a:t>
            </a:r>
            <a:r>
              <a:rPr dirty="0"/>
              <a:t>	</a:t>
            </a:r>
            <a:r>
              <a:rPr spc="305" dirty="0"/>
              <a:t>p</a:t>
            </a:r>
            <a:r>
              <a:rPr spc="100" dirty="0"/>
              <a:t>r</a:t>
            </a:r>
            <a:r>
              <a:rPr spc="110" dirty="0"/>
              <a:t>édéfinis</a:t>
            </a:r>
            <a:r>
              <a:rPr dirty="0"/>
              <a:t>	</a:t>
            </a:r>
            <a:r>
              <a:rPr spc="80" dirty="0"/>
              <a:t>définissant</a:t>
            </a:r>
            <a:r>
              <a:rPr dirty="0"/>
              <a:t>	</a:t>
            </a:r>
            <a:r>
              <a:rPr spc="5" dirty="0"/>
              <a:t>les</a:t>
            </a:r>
            <a:r>
              <a:rPr dirty="0"/>
              <a:t>	</a:t>
            </a:r>
            <a:r>
              <a:rPr spc="110" dirty="0"/>
              <a:t>outils</a:t>
            </a:r>
            <a:r>
              <a:rPr dirty="0"/>
              <a:t>	</a:t>
            </a:r>
            <a:r>
              <a:rPr spc="434" dirty="0"/>
              <a:t>/  </a:t>
            </a:r>
            <a:r>
              <a:rPr spc="95" dirty="0"/>
              <a:t>composants</a:t>
            </a:r>
            <a:r>
              <a:rPr spc="-65" dirty="0"/>
              <a:t> </a:t>
            </a:r>
            <a:r>
              <a:rPr spc="225" dirty="0"/>
              <a:t>de</a:t>
            </a:r>
            <a:r>
              <a:rPr spc="-60" dirty="0"/>
              <a:t> </a:t>
            </a:r>
            <a:r>
              <a:rPr spc="-10" dirty="0"/>
              <a:t>bases</a:t>
            </a:r>
            <a:r>
              <a:rPr spc="-60" dirty="0"/>
              <a:t> </a:t>
            </a:r>
            <a:r>
              <a:rPr spc="180" dirty="0"/>
              <a:t>d’un</a:t>
            </a:r>
            <a:r>
              <a:rPr spc="-60" dirty="0"/>
              <a:t> </a:t>
            </a:r>
            <a:r>
              <a:rPr spc="35" dirty="0"/>
              <a:t>site.</a:t>
            </a:r>
          </a:p>
          <a:p>
            <a:pPr rtl="0">
              <a:lnSpc>
                <a:spcPct val="100000"/>
              </a:lnSpc>
              <a:spcBef>
                <a:spcPts val="15"/>
              </a:spcBef>
            </a:pPr>
            <a:endParaRPr sz="4950" dirty="0"/>
          </a:p>
          <a:p>
            <a:pPr marL="12700" rtl="0">
              <a:lnSpc>
                <a:spcPct val="100000"/>
              </a:lnSpc>
            </a:pPr>
            <a:r>
              <a:rPr spc="60" dirty="0"/>
              <a:t>Exemples</a:t>
            </a:r>
            <a:r>
              <a:rPr spc="-60" dirty="0"/>
              <a:t> </a:t>
            </a:r>
            <a:r>
              <a:rPr spc="105" dirty="0"/>
              <a:t>:</a:t>
            </a:r>
            <a:r>
              <a:rPr spc="-60" dirty="0"/>
              <a:t> </a:t>
            </a:r>
            <a:r>
              <a:rPr spc="120" dirty="0"/>
              <a:t>Menu,</a:t>
            </a:r>
            <a:r>
              <a:rPr spc="-190" dirty="0"/>
              <a:t> </a:t>
            </a:r>
            <a:r>
              <a:rPr spc="130" dirty="0"/>
              <a:t>boutons,</a:t>
            </a:r>
            <a:r>
              <a:rPr spc="-190" dirty="0"/>
              <a:t> </a:t>
            </a:r>
            <a:r>
              <a:rPr spc="114" dirty="0"/>
              <a:t>footer,</a:t>
            </a:r>
            <a:r>
              <a:rPr spc="-190" dirty="0"/>
              <a:t> </a:t>
            </a:r>
            <a:r>
              <a:rPr spc="20" dirty="0"/>
              <a:t>carousels</a:t>
            </a:r>
            <a:r>
              <a:rPr spc="-60" dirty="0"/>
              <a:t> </a:t>
            </a:r>
            <a:r>
              <a:rPr spc="550" dirty="0"/>
              <a:t>etc…</a:t>
            </a: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5618" y="2437487"/>
            <a:ext cx="5975985" cy="1433195"/>
          </a:xfrm>
          <a:prstGeom prst="rect">
            <a:avLst/>
          </a:prstGeom>
        </p:spPr>
        <p:txBody>
          <a:bodyPr vert="horz" wrap="square" lIns="0" tIns="17145" rIns="0" bIns="0" rtlCol="0">
            <a:spAutoFit/>
          </a:bodyPr>
          <a:lstStyle/>
          <a:p>
            <a:pPr marL="12700" rtl="0">
              <a:lnSpc>
                <a:spcPct val="100000"/>
              </a:lnSpc>
              <a:spcBef>
                <a:spcPts val="135"/>
              </a:spcBef>
            </a:pPr>
            <a:r>
              <a:rPr spc="-165" dirty="0"/>
              <a:t>Install</a:t>
            </a:r>
            <a:r>
              <a:rPr spc="-320" dirty="0"/>
              <a:t>a</a:t>
            </a:r>
            <a:r>
              <a:rPr spc="-60" dirty="0"/>
              <a:t>tion</a:t>
            </a:r>
          </a:p>
        </p:txBody>
      </p:sp>
      <p:sp>
        <p:nvSpPr>
          <p:cNvPr id="3" name="object 3"/>
          <p:cNvSpPr txBox="1"/>
          <p:nvPr/>
        </p:nvSpPr>
        <p:spPr>
          <a:xfrm>
            <a:off x="2186185" y="3882469"/>
            <a:ext cx="15741015" cy="1156335"/>
          </a:xfrm>
          <a:prstGeom prst="rect">
            <a:avLst/>
          </a:prstGeom>
        </p:spPr>
        <p:txBody>
          <a:bodyPr vert="horz" wrap="square" lIns="0" tIns="15240" rIns="0" bIns="0" rtlCol="0">
            <a:spAutoFit/>
          </a:bodyPr>
          <a:lstStyle/>
          <a:p>
            <a:pPr marL="12700" algn="l" rtl="0">
              <a:lnSpc>
                <a:spcPct val="100000"/>
              </a:lnSpc>
              <a:spcBef>
                <a:spcPts val="120"/>
              </a:spcBef>
            </a:pPr>
            <a:r>
              <a:rPr sz="7400" spc="215" dirty="0">
                <a:solidFill>
                  <a:srgbClr val="FFFFFF"/>
                </a:solidFill>
                <a:latin typeface="Microsoft Sans Serif"/>
                <a:cs typeface="Microsoft Sans Serif"/>
              </a:rPr>
              <a:t>par</a:t>
            </a:r>
            <a:r>
              <a:rPr sz="7400" spc="-130" dirty="0">
                <a:solidFill>
                  <a:srgbClr val="FFFFFF"/>
                </a:solidFill>
                <a:latin typeface="Microsoft Sans Serif"/>
                <a:cs typeface="Microsoft Sans Serif"/>
              </a:rPr>
              <a:t> </a:t>
            </a:r>
            <a:r>
              <a:rPr sz="7400" spc="195" dirty="0">
                <a:solidFill>
                  <a:srgbClr val="FFFFFF"/>
                </a:solidFill>
                <a:latin typeface="Microsoft Sans Serif"/>
                <a:cs typeface="Microsoft Sans Serif"/>
              </a:rPr>
              <a:t>CDN</a:t>
            </a:r>
            <a:r>
              <a:rPr sz="7400" spc="-130" dirty="0">
                <a:solidFill>
                  <a:srgbClr val="FFFFFF"/>
                </a:solidFill>
                <a:latin typeface="Microsoft Sans Serif"/>
                <a:cs typeface="Microsoft Sans Serif"/>
              </a:rPr>
              <a:t> </a:t>
            </a:r>
            <a:r>
              <a:rPr sz="7400" spc="150" dirty="0">
                <a:solidFill>
                  <a:srgbClr val="FFFFFF"/>
                </a:solidFill>
                <a:latin typeface="Microsoft Sans Serif"/>
                <a:cs typeface="Microsoft Sans Serif"/>
              </a:rPr>
              <a:t>(Content</a:t>
            </a:r>
            <a:r>
              <a:rPr sz="7400" spc="-130" dirty="0">
                <a:solidFill>
                  <a:srgbClr val="FFFFFF"/>
                </a:solidFill>
                <a:latin typeface="Microsoft Sans Serif"/>
                <a:cs typeface="Microsoft Sans Serif"/>
              </a:rPr>
              <a:t> </a:t>
            </a:r>
            <a:r>
              <a:rPr sz="7400" spc="114" dirty="0">
                <a:solidFill>
                  <a:srgbClr val="FFFFFF"/>
                </a:solidFill>
                <a:latin typeface="Microsoft Sans Serif"/>
                <a:cs typeface="Microsoft Sans Serif"/>
              </a:rPr>
              <a:t>Delivery</a:t>
            </a:r>
            <a:r>
              <a:rPr sz="7400" spc="-130" dirty="0">
                <a:solidFill>
                  <a:srgbClr val="FFFFFF"/>
                </a:solidFill>
                <a:latin typeface="Microsoft Sans Serif"/>
                <a:cs typeface="Microsoft Sans Serif"/>
              </a:rPr>
              <a:t> </a:t>
            </a:r>
            <a:r>
              <a:rPr sz="7400" spc="175" dirty="0">
                <a:solidFill>
                  <a:srgbClr val="FFFFFF"/>
                </a:solidFill>
                <a:latin typeface="Microsoft Sans Serif"/>
                <a:cs typeface="Microsoft Sans Serif"/>
              </a:rPr>
              <a:t>Network)</a:t>
            </a:r>
            <a:endParaRPr sz="7400" dirty="0">
              <a:latin typeface="Microsoft Sans Serif"/>
              <a:cs typeface="Microsoft Sans Serif"/>
            </a:endParaRPr>
          </a:p>
        </p:txBody>
      </p:sp>
      <p:sp>
        <p:nvSpPr>
          <p:cNvPr id="4" name="object 4"/>
          <p:cNvSpPr/>
          <p:nvPr/>
        </p:nvSpPr>
        <p:spPr>
          <a:xfrm>
            <a:off x="2725760" y="5660818"/>
            <a:ext cx="14652625" cy="4749165"/>
          </a:xfrm>
          <a:custGeom>
            <a:avLst/>
            <a:gdLst/>
            <a:ahLst/>
            <a:cxnLst/>
            <a:rect l="l" t="t" r="r" b="b"/>
            <a:pathLst>
              <a:path w="14652625" h="4749165">
                <a:moveTo>
                  <a:pt x="0" y="0"/>
                </a:moveTo>
                <a:lnTo>
                  <a:pt x="14652578" y="0"/>
                </a:lnTo>
                <a:lnTo>
                  <a:pt x="14652578" y="4749149"/>
                </a:lnTo>
                <a:lnTo>
                  <a:pt x="0" y="4749149"/>
                </a:lnTo>
                <a:lnTo>
                  <a:pt x="0" y="0"/>
                </a:lnTo>
                <a:close/>
              </a:path>
            </a:pathLst>
          </a:custGeom>
          <a:solidFill>
            <a:srgbClr val="575757">
              <a:alpha val="50000"/>
            </a:srgbClr>
          </a:solidFill>
        </p:spPr>
        <p:txBody>
          <a:bodyPr wrap="square" lIns="0" tIns="0" rIns="0" bIns="0" rtlCol="0"/>
          <a:lstStyle/>
          <a:p>
            <a:endParaRPr/>
          </a:p>
        </p:txBody>
      </p:sp>
      <p:sp>
        <p:nvSpPr>
          <p:cNvPr id="5" name="object 5"/>
          <p:cNvSpPr txBox="1"/>
          <p:nvPr/>
        </p:nvSpPr>
        <p:spPr>
          <a:xfrm>
            <a:off x="3170449" y="5735815"/>
            <a:ext cx="13221335" cy="4109085"/>
          </a:xfrm>
          <a:prstGeom prst="rect">
            <a:avLst/>
          </a:prstGeom>
        </p:spPr>
        <p:txBody>
          <a:bodyPr vert="horz" wrap="square" lIns="0" tIns="11430" rIns="0" bIns="0" rtlCol="0">
            <a:spAutoFit/>
          </a:bodyPr>
          <a:lstStyle/>
          <a:p>
            <a:pPr marL="12700" marR="5080" algn="l" rtl="0">
              <a:lnSpc>
                <a:spcPct val="140800"/>
              </a:lnSpc>
              <a:spcBef>
                <a:spcPts val="90"/>
              </a:spcBef>
            </a:pPr>
            <a:r>
              <a:rPr sz="4100" spc="10" dirty="0">
                <a:solidFill>
                  <a:srgbClr val="FFFFFF"/>
                </a:solidFill>
                <a:latin typeface="Courier New"/>
                <a:cs typeface="Courier New"/>
              </a:rPr>
              <a:t>https://maxcdn.bootstrapcdn.com/bootstrap/ </a:t>
            </a:r>
            <a:r>
              <a:rPr sz="4100" spc="-2450" dirty="0">
                <a:solidFill>
                  <a:srgbClr val="FFFFFF"/>
                </a:solidFill>
                <a:latin typeface="Courier New"/>
                <a:cs typeface="Courier New"/>
              </a:rPr>
              <a:t> </a:t>
            </a:r>
            <a:r>
              <a:rPr sz="4100" spc="10" dirty="0">
                <a:solidFill>
                  <a:srgbClr val="FFFFFF"/>
                </a:solidFill>
                <a:latin typeface="Courier New"/>
                <a:cs typeface="Courier New"/>
              </a:rPr>
              <a:t>3.3.6/css/bootstrap.min.css</a:t>
            </a:r>
            <a:endParaRPr sz="4100" dirty="0">
              <a:latin typeface="Courier New"/>
              <a:cs typeface="Courier New"/>
            </a:endParaRPr>
          </a:p>
          <a:p>
            <a:pPr>
              <a:lnSpc>
                <a:spcPct val="100000"/>
              </a:lnSpc>
              <a:spcBef>
                <a:spcPts val="35"/>
              </a:spcBef>
            </a:pPr>
            <a:endParaRPr sz="3900" dirty="0">
              <a:latin typeface="Courier New"/>
              <a:cs typeface="Courier New"/>
            </a:endParaRPr>
          </a:p>
          <a:p>
            <a:pPr marL="12700" marR="5080" algn="l" rtl="0">
              <a:lnSpc>
                <a:spcPct val="140800"/>
              </a:lnSpc>
            </a:pPr>
            <a:r>
              <a:rPr sz="4100" spc="10" dirty="0">
                <a:solidFill>
                  <a:srgbClr val="FFFFFF"/>
                </a:solidFill>
                <a:latin typeface="Courier New"/>
                <a:cs typeface="Courier New"/>
              </a:rPr>
              <a:t>https://maxcdn.bootstrapcdn.com/bootstrap/ </a:t>
            </a:r>
            <a:r>
              <a:rPr sz="4100" spc="-2450" dirty="0">
                <a:solidFill>
                  <a:srgbClr val="FFFFFF"/>
                </a:solidFill>
                <a:latin typeface="Courier New"/>
                <a:cs typeface="Courier New"/>
              </a:rPr>
              <a:t> </a:t>
            </a:r>
            <a:r>
              <a:rPr sz="4100" spc="10" dirty="0">
                <a:solidFill>
                  <a:srgbClr val="FFFFFF"/>
                </a:solidFill>
                <a:latin typeface="Courier New"/>
                <a:cs typeface="Courier New"/>
              </a:rPr>
              <a:t>3.3.6/js/bootstrap.min.js</a:t>
            </a:r>
            <a:endParaRPr sz="4100" dirty="0">
              <a:latin typeface="Courier New"/>
              <a:cs typeface="Courier New"/>
            </a:endParaRPr>
          </a:p>
        </p:txBody>
      </p:sp>
      <p:grpSp>
        <p:nvGrpSpPr>
          <p:cNvPr id="6" name="Groupe 5"/>
          <p:cNvGrpSpPr/>
          <p:nvPr/>
        </p:nvGrpSpPr>
        <p:grpSpPr>
          <a:xfrm>
            <a:off x="8049831" y="244476"/>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1588" y="2768006"/>
            <a:ext cx="15741015" cy="2601595"/>
          </a:xfrm>
          <a:prstGeom prst="rect">
            <a:avLst/>
          </a:prstGeom>
        </p:spPr>
        <p:txBody>
          <a:bodyPr vert="horz" wrap="square" lIns="0" tIns="17145" rIns="0" bIns="0" rtlCol="0">
            <a:spAutoFit/>
          </a:bodyPr>
          <a:lstStyle/>
          <a:p>
            <a:pPr algn="ctr" rtl="0">
              <a:lnSpc>
                <a:spcPct val="100000"/>
              </a:lnSpc>
              <a:spcBef>
                <a:spcPts val="135"/>
              </a:spcBef>
            </a:pPr>
            <a:r>
              <a:rPr spc="-145" dirty="0"/>
              <a:t>Installation</a:t>
            </a:r>
          </a:p>
          <a:p>
            <a:pPr algn="ctr" rtl="0">
              <a:lnSpc>
                <a:spcPct val="100000"/>
              </a:lnSpc>
              <a:spcBef>
                <a:spcPts val="320"/>
              </a:spcBef>
            </a:pPr>
            <a:r>
              <a:rPr sz="7400" b="0" spc="215" dirty="0">
                <a:latin typeface="Microsoft Sans Serif"/>
                <a:cs typeface="Microsoft Sans Serif"/>
              </a:rPr>
              <a:t>par</a:t>
            </a:r>
            <a:r>
              <a:rPr sz="7400" b="0" spc="-130" dirty="0">
                <a:latin typeface="Microsoft Sans Serif"/>
                <a:cs typeface="Microsoft Sans Serif"/>
              </a:rPr>
              <a:t> </a:t>
            </a:r>
            <a:r>
              <a:rPr sz="7400" b="0" spc="195" dirty="0">
                <a:latin typeface="Microsoft Sans Serif"/>
                <a:cs typeface="Microsoft Sans Serif"/>
              </a:rPr>
              <a:t>CDN</a:t>
            </a:r>
            <a:r>
              <a:rPr sz="7400" b="0" spc="-130" dirty="0">
                <a:latin typeface="Microsoft Sans Serif"/>
                <a:cs typeface="Microsoft Sans Serif"/>
              </a:rPr>
              <a:t> </a:t>
            </a:r>
            <a:r>
              <a:rPr sz="7400" b="0" spc="150" dirty="0">
                <a:latin typeface="Microsoft Sans Serif"/>
                <a:cs typeface="Microsoft Sans Serif"/>
              </a:rPr>
              <a:t>(Content</a:t>
            </a:r>
            <a:r>
              <a:rPr sz="7400" b="0" spc="-130" dirty="0">
                <a:latin typeface="Microsoft Sans Serif"/>
                <a:cs typeface="Microsoft Sans Serif"/>
              </a:rPr>
              <a:t> </a:t>
            </a:r>
            <a:r>
              <a:rPr sz="7400" b="0" spc="114" dirty="0">
                <a:latin typeface="Microsoft Sans Serif"/>
                <a:cs typeface="Microsoft Sans Serif"/>
              </a:rPr>
              <a:t>Delivery</a:t>
            </a:r>
            <a:r>
              <a:rPr sz="7400" b="0" spc="-130" dirty="0">
                <a:latin typeface="Microsoft Sans Serif"/>
                <a:cs typeface="Microsoft Sans Serif"/>
              </a:rPr>
              <a:t> </a:t>
            </a:r>
            <a:r>
              <a:rPr sz="7400" b="0" spc="175" dirty="0">
                <a:latin typeface="Microsoft Sans Serif"/>
                <a:cs typeface="Microsoft Sans Serif"/>
              </a:rPr>
              <a:t>Network)</a:t>
            </a:r>
            <a:endParaRPr sz="7400" dirty="0">
              <a:latin typeface="Microsoft Sans Serif"/>
              <a:cs typeface="Microsoft Sans Serif"/>
            </a:endParaRPr>
          </a:p>
        </p:txBody>
      </p:sp>
      <p:sp>
        <p:nvSpPr>
          <p:cNvPr id="3" name="object 3"/>
          <p:cNvSpPr txBox="1"/>
          <p:nvPr/>
        </p:nvSpPr>
        <p:spPr>
          <a:xfrm>
            <a:off x="1421811" y="6179781"/>
            <a:ext cx="17260570" cy="2931572"/>
          </a:xfrm>
          <a:prstGeom prst="rect">
            <a:avLst/>
          </a:prstGeom>
        </p:spPr>
        <p:txBody>
          <a:bodyPr vert="horz" wrap="square" lIns="0" tIns="11430" rIns="0" bIns="0" rtlCol="0">
            <a:spAutoFit/>
          </a:bodyPr>
          <a:lstStyle/>
          <a:p>
            <a:pPr marL="535940" marR="5080" indent="-523875" algn="l" rtl="0">
              <a:lnSpc>
                <a:spcPct val="114799"/>
              </a:lnSpc>
              <a:spcBef>
                <a:spcPts val="90"/>
              </a:spcBef>
              <a:buSzPct val="75294"/>
              <a:buChar char="•"/>
              <a:tabLst>
                <a:tab pos="535940" algn="l"/>
                <a:tab pos="536575" algn="l"/>
              </a:tabLst>
            </a:pPr>
            <a:r>
              <a:rPr sz="4250" spc="75" dirty="0">
                <a:solidFill>
                  <a:srgbClr val="FFFFFF"/>
                </a:solidFill>
                <a:latin typeface="Microsoft Sans Serif"/>
                <a:cs typeface="Microsoft Sans Serif"/>
              </a:rPr>
              <a:t>Avantages</a:t>
            </a:r>
            <a:r>
              <a:rPr sz="4250" spc="260" dirty="0">
                <a:solidFill>
                  <a:srgbClr val="FFFFFF"/>
                </a:solidFill>
                <a:latin typeface="Microsoft Sans Serif"/>
                <a:cs typeface="Microsoft Sans Serif"/>
              </a:rPr>
              <a:t> </a:t>
            </a:r>
            <a:r>
              <a:rPr sz="4250" spc="105" dirty="0">
                <a:solidFill>
                  <a:srgbClr val="FFFFFF"/>
                </a:solidFill>
                <a:latin typeface="Microsoft Sans Serif"/>
                <a:cs typeface="Microsoft Sans Serif"/>
              </a:rPr>
              <a:t>:</a:t>
            </a:r>
            <a:r>
              <a:rPr sz="4250" spc="260" dirty="0">
                <a:solidFill>
                  <a:srgbClr val="FFFFFF"/>
                </a:solidFill>
                <a:latin typeface="Microsoft Sans Serif"/>
                <a:cs typeface="Microsoft Sans Serif"/>
              </a:rPr>
              <a:t> </a:t>
            </a:r>
            <a:r>
              <a:rPr sz="4250" spc="165" dirty="0">
                <a:solidFill>
                  <a:srgbClr val="FFFFFF"/>
                </a:solidFill>
                <a:latin typeface="Microsoft Sans Serif"/>
                <a:cs typeface="Microsoft Sans Serif"/>
              </a:rPr>
              <a:t>rapidité</a:t>
            </a:r>
            <a:r>
              <a:rPr sz="4250" spc="260" dirty="0">
                <a:solidFill>
                  <a:srgbClr val="FFFFFF"/>
                </a:solidFill>
                <a:latin typeface="Microsoft Sans Serif"/>
                <a:cs typeface="Microsoft Sans Serif"/>
              </a:rPr>
              <a:t> </a:t>
            </a:r>
            <a:r>
              <a:rPr sz="4250" spc="225" dirty="0">
                <a:solidFill>
                  <a:srgbClr val="FFFFFF"/>
                </a:solidFill>
                <a:latin typeface="Microsoft Sans Serif"/>
                <a:cs typeface="Microsoft Sans Serif"/>
              </a:rPr>
              <a:t>de</a:t>
            </a:r>
            <a:r>
              <a:rPr sz="4250" spc="265" dirty="0">
                <a:solidFill>
                  <a:srgbClr val="FFFFFF"/>
                </a:solidFill>
                <a:latin typeface="Microsoft Sans Serif"/>
                <a:cs typeface="Microsoft Sans Serif"/>
              </a:rPr>
              <a:t> </a:t>
            </a:r>
            <a:r>
              <a:rPr sz="4250" spc="110" dirty="0">
                <a:solidFill>
                  <a:srgbClr val="FFFFFF"/>
                </a:solidFill>
                <a:latin typeface="Microsoft Sans Serif"/>
                <a:cs typeface="Microsoft Sans Serif"/>
              </a:rPr>
              <a:t>chargement,</a:t>
            </a:r>
            <a:r>
              <a:rPr sz="4250" spc="130" dirty="0">
                <a:solidFill>
                  <a:srgbClr val="FFFFFF"/>
                </a:solidFill>
                <a:latin typeface="Microsoft Sans Serif"/>
                <a:cs typeface="Microsoft Sans Serif"/>
              </a:rPr>
              <a:t> </a:t>
            </a:r>
            <a:r>
              <a:rPr sz="4250" spc="-45" dirty="0">
                <a:solidFill>
                  <a:srgbClr val="FFFFFF"/>
                </a:solidFill>
                <a:latin typeface="Microsoft Sans Serif"/>
                <a:cs typeface="Microsoft Sans Serif"/>
              </a:rPr>
              <a:t>si</a:t>
            </a:r>
            <a:r>
              <a:rPr sz="4250" spc="260" dirty="0">
                <a:solidFill>
                  <a:srgbClr val="FFFFFF"/>
                </a:solidFill>
                <a:latin typeface="Microsoft Sans Serif"/>
                <a:cs typeface="Microsoft Sans Serif"/>
              </a:rPr>
              <a:t> </a:t>
            </a:r>
            <a:r>
              <a:rPr sz="4250" spc="165" dirty="0">
                <a:solidFill>
                  <a:srgbClr val="FFFFFF"/>
                </a:solidFill>
                <a:latin typeface="Microsoft Sans Serif"/>
                <a:cs typeface="Microsoft Sans Serif"/>
              </a:rPr>
              <a:t>modification</a:t>
            </a:r>
            <a:r>
              <a:rPr sz="4250" spc="260" dirty="0">
                <a:solidFill>
                  <a:srgbClr val="FFFFFF"/>
                </a:solidFill>
                <a:latin typeface="Microsoft Sans Serif"/>
                <a:cs typeface="Microsoft Sans Serif"/>
              </a:rPr>
              <a:t> </a:t>
            </a:r>
            <a:r>
              <a:rPr sz="4250" spc="110" dirty="0">
                <a:solidFill>
                  <a:srgbClr val="FFFFFF"/>
                </a:solidFill>
                <a:latin typeface="Microsoft Sans Serif"/>
                <a:cs typeface="Microsoft Sans Serif"/>
              </a:rPr>
              <a:t>en</a:t>
            </a:r>
            <a:r>
              <a:rPr sz="4250" spc="265" dirty="0">
                <a:solidFill>
                  <a:srgbClr val="FFFFFF"/>
                </a:solidFill>
                <a:latin typeface="Microsoft Sans Serif"/>
                <a:cs typeface="Microsoft Sans Serif"/>
              </a:rPr>
              <a:t> </a:t>
            </a:r>
            <a:r>
              <a:rPr sz="4250" spc="170" dirty="0">
                <a:solidFill>
                  <a:srgbClr val="FFFFFF"/>
                </a:solidFill>
                <a:latin typeface="Microsoft Sans Serif"/>
                <a:cs typeface="Microsoft Sans Serif"/>
              </a:rPr>
              <a:t>ligne</a:t>
            </a:r>
            <a:r>
              <a:rPr sz="4250" spc="260" dirty="0">
                <a:solidFill>
                  <a:srgbClr val="FFFFFF"/>
                </a:solidFill>
                <a:latin typeface="Microsoft Sans Serif"/>
                <a:cs typeface="Microsoft Sans Serif"/>
              </a:rPr>
              <a:t> </a:t>
            </a:r>
            <a:r>
              <a:rPr sz="4250" spc="45" dirty="0">
                <a:solidFill>
                  <a:srgbClr val="FFFFFF"/>
                </a:solidFill>
                <a:latin typeface="Microsoft Sans Serif"/>
                <a:cs typeface="Microsoft Sans Serif"/>
              </a:rPr>
              <a:t>vous </a:t>
            </a:r>
            <a:r>
              <a:rPr sz="4250" spc="-1115" dirty="0">
                <a:solidFill>
                  <a:srgbClr val="FFFFFF"/>
                </a:solidFill>
                <a:latin typeface="Microsoft Sans Serif"/>
                <a:cs typeface="Microsoft Sans Serif"/>
              </a:rPr>
              <a:t> </a:t>
            </a:r>
            <a:r>
              <a:rPr sz="4250" spc="15" dirty="0">
                <a:solidFill>
                  <a:srgbClr val="FFFFFF"/>
                </a:solidFill>
                <a:latin typeface="Microsoft Sans Serif"/>
                <a:cs typeface="Microsoft Sans Serif"/>
              </a:rPr>
              <a:t>aurez</a:t>
            </a:r>
            <a:r>
              <a:rPr sz="4250" spc="-65" dirty="0">
                <a:solidFill>
                  <a:srgbClr val="FFFFFF"/>
                </a:solidFill>
                <a:latin typeface="Microsoft Sans Serif"/>
                <a:cs typeface="Microsoft Sans Serif"/>
              </a:rPr>
              <a:t> </a:t>
            </a:r>
            <a:r>
              <a:rPr sz="4250" spc="50" dirty="0">
                <a:solidFill>
                  <a:srgbClr val="FFFFFF"/>
                </a:solidFill>
                <a:latin typeface="Microsoft Sans Serif"/>
                <a:cs typeface="Microsoft Sans Serif"/>
              </a:rPr>
              <a:t>la</a:t>
            </a:r>
            <a:r>
              <a:rPr sz="4250" spc="-60" dirty="0">
                <a:solidFill>
                  <a:srgbClr val="FFFFFF"/>
                </a:solidFill>
                <a:latin typeface="Microsoft Sans Serif"/>
                <a:cs typeface="Microsoft Sans Serif"/>
              </a:rPr>
              <a:t> </a:t>
            </a:r>
            <a:r>
              <a:rPr sz="4250" spc="135" dirty="0">
                <a:solidFill>
                  <a:srgbClr val="FFFFFF"/>
                </a:solidFill>
                <a:latin typeface="Microsoft Sans Serif"/>
                <a:cs typeface="Microsoft Sans Serif"/>
              </a:rPr>
              <a:t>dernière</a:t>
            </a:r>
            <a:r>
              <a:rPr sz="4250" spc="-60" dirty="0">
                <a:solidFill>
                  <a:srgbClr val="FFFFFF"/>
                </a:solidFill>
                <a:latin typeface="Microsoft Sans Serif"/>
                <a:cs typeface="Microsoft Sans Serif"/>
              </a:rPr>
              <a:t> </a:t>
            </a:r>
            <a:r>
              <a:rPr sz="4250" spc="60" dirty="0">
                <a:solidFill>
                  <a:srgbClr val="FFFFFF"/>
                </a:solidFill>
                <a:latin typeface="Microsoft Sans Serif"/>
                <a:cs typeface="Microsoft Sans Serif"/>
              </a:rPr>
              <a:t>version.</a:t>
            </a:r>
            <a:endParaRPr sz="4250" dirty="0">
              <a:latin typeface="Microsoft Sans Serif"/>
              <a:cs typeface="Microsoft Sans Serif"/>
            </a:endParaRPr>
          </a:p>
          <a:p>
            <a:pPr algn="l" rtl="0">
              <a:lnSpc>
                <a:spcPct val="100000"/>
              </a:lnSpc>
              <a:spcBef>
                <a:spcPts val="15"/>
              </a:spcBef>
              <a:buClr>
                <a:srgbClr val="FFFFFF"/>
              </a:buClr>
              <a:buFont typeface="Microsoft Sans Serif"/>
              <a:buChar char="•"/>
            </a:pPr>
            <a:endParaRPr sz="4950" dirty="0">
              <a:latin typeface="Microsoft Sans Serif"/>
              <a:cs typeface="Microsoft Sans Serif"/>
            </a:endParaRPr>
          </a:p>
          <a:p>
            <a:pPr marL="535940" indent="-523875" algn="l" rtl="0">
              <a:lnSpc>
                <a:spcPct val="100000"/>
              </a:lnSpc>
              <a:buSzPct val="75294"/>
              <a:buChar char="•"/>
              <a:tabLst>
                <a:tab pos="535940" algn="l"/>
                <a:tab pos="536575" algn="l"/>
              </a:tabLst>
            </a:pPr>
            <a:r>
              <a:rPr sz="4250" spc="110" dirty="0">
                <a:solidFill>
                  <a:srgbClr val="FFFFFF"/>
                </a:solidFill>
                <a:latin typeface="Microsoft Sans Serif"/>
                <a:cs typeface="Microsoft Sans Serif"/>
              </a:rPr>
              <a:t>Inconvénient</a:t>
            </a:r>
            <a:r>
              <a:rPr sz="4250" spc="-65" dirty="0">
                <a:solidFill>
                  <a:srgbClr val="FFFFFF"/>
                </a:solidFill>
                <a:latin typeface="Microsoft Sans Serif"/>
                <a:cs typeface="Microsoft Sans Serif"/>
              </a:rPr>
              <a:t> </a:t>
            </a:r>
            <a:r>
              <a:rPr sz="4250" spc="105" dirty="0">
                <a:solidFill>
                  <a:srgbClr val="FFFFFF"/>
                </a:solidFill>
                <a:latin typeface="Microsoft Sans Serif"/>
                <a:cs typeface="Microsoft Sans Serif"/>
              </a:rPr>
              <a:t>:</a:t>
            </a:r>
            <a:r>
              <a:rPr sz="4250" spc="-60" dirty="0">
                <a:solidFill>
                  <a:srgbClr val="FFFFFF"/>
                </a:solidFill>
                <a:latin typeface="Microsoft Sans Serif"/>
                <a:cs typeface="Microsoft Sans Serif"/>
              </a:rPr>
              <a:t> </a:t>
            </a:r>
            <a:r>
              <a:rPr sz="4250" spc="229" dirty="0">
                <a:solidFill>
                  <a:srgbClr val="FFFFFF"/>
                </a:solidFill>
                <a:latin typeface="Microsoft Sans Serif"/>
                <a:cs typeface="Microsoft Sans Serif"/>
              </a:rPr>
              <a:t>dépend</a:t>
            </a:r>
            <a:r>
              <a:rPr sz="4250" spc="-60" dirty="0">
                <a:solidFill>
                  <a:srgbClr val="FFFFFF"/>
                </a:solidFill>
                <a:latin typeface="Microsoft Sans Serif"/>
                <a:cs typeface="Microsoft Sans Serif"/>
              </a:rPr>
              <a:t> </a:t>
            </a:r>
            <a:r>
              <a:rPr sz="4250" spc="180" dirty="0">
                <a:solidFill>
                  <a:srgbClr val="FFFFFF"/>
                </a:solidFill>
                <a:latin typeface="Microsoft Sans Serif"/>
                <a:cs typeface="Microsoft Sans Serif"/>
              </a:rPr>
              <a:t>d’un</a:t>
            </a:r>
            <a:r>
              <a:rPr sz="4250" spc="-60" dirty="0">
                <a:solidFill>
                  <a:srgbClr val="FFFFFF"/>
                </a:solidFill>
                <a:latin typeface="Microsoft Sans Serif"/>
                <a:cs typeface="Microsoft Sans Serif"/>
              </a:rPr>
              <a:t> </a:t>
            </a:r>
            <a:r>
              <a:rPr sz="4250" spc="55" dirty="0">
                <a:solidFill>
                  <a:srgbClr val="FFFFFF"/>
                </a:solidFill>
                <a:latin typeface="Microsoft Sans Serif"/>
                <a:cs typeface="Microsoft Sans Serif"/>
              </a:rPr>
              <a:t>serveur</a:t>
            </a:r>
            <a:r>
              <a:rPr sz="4250" spc="-60" dirty="0">
                <a:solidFill>
                  <a:srgbClr val="FFFFFF"/>
                </a:solidFill>
                <a:latin typeface="Microsoft Sans Serif"/>
                <a:cs typeface="Microsoft Sans Serif"/>
              </a:rPr>
              <a:t> </a:t>
            </a:r>
            <a:r>
              <a:rPr sz="4250" spc="110" dirty="0">
                <a:solidFill>
                  <a:srgbClr val="FFFFFF"/>
                </a:solidFill>
                <a:latin typeface="Microsoft Sans Serif"/>
                <a:cs typeface="Microsoft Sans Serif"/>
              </a:rPr>
              <a:t>externe</a:t>
            </a:r>
            <a:endParaRPr sz="4250" dirty="0">
              <a:latin typeface="Microsoft Sans Serif"/>
              <a:cs typeface="Microsoft Sans Serif"/>
            </a:endParaRP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0643" y="2682875"/>
            <a:ext cx="14243457" cy="1435862"/>
          </a:xfrm>
          <a:prstGeom prst="rect">
            <a:avLst/>
          </a:prstGeom>
        </p:spPr>
        <p:txBody>
          <a:bodyPr vert="horz" wrap="square" lIns="0" tIns="19896" rIns="0" bIns="0" rtlCol="0">
            <a:spAutoFit/>
          </a:bodyPr>
          <a:lstStyle/>
          <a:p>
            <a:pPr marL="20944">
              <a:spcBef>
                <a:spcPts val="157"/>
              </a:spcBef>
            </a:pPr>
            <a:r>
              <a:rPr lang="fr-FR" spc="-145" dirty="0"/>
              <a:t>Télécharger de </a:t>
            </a:r>
            <a:r>
              <a:rPr lang="fr-FR" spc="-145" dirty="0" err="1"/>
              <a:t>Bootstrap</a:t>
            </a:r>
            <a:r>
              <a:rPr lang="fr-FR" spc="-145" dirty="0"/>
              <a:t> </a:t>
            </a:r>
            <a:endParaRPr spc="-145" dirty="0"/>
          </a:p>
        </p:txBody>
      </p:sp>
      <p:sp>
        <p:nvSpPr>
          <p:cNvPr id="6" name="object 6"/>
          <p:cNvSpPr txBox="1"/>
          <p:nvPr/>
        </p:nvSpPr>
        <p:spPr>
          <a:xfrm>
            <a:off x="3879850" y="4816475"/>
            <a:ext cx="13927700" cy="730606"/>
          </a:xfrm>
          <a:prstGeom prst="rect">
            <a:avLst/>
          </a:prstGeom>
        </p:spPr>
        <p:txBody>
          <a:bodyPr vert="horz" wrap="square" lIns="0" tIns="19896" rIns="0" bIns="0" rtlCol="0">
            <a:spAutoFit/>
          </a:bodyPr>
          <a:lstStyle>
            <a:defPPr>
              <a:defRPr lang="ar-DZ"/>
            </a:defPPr>
            <a:lvl1pPr marL="705697" marR="10472" indent="-685800" algn="just" rtl="0">
              <a:spcBef>
                <a:spcPts val="157"/>
              </a:spcBef>
              <a:buClr>
                <a:schemeClr val="bg1"/>
              </a:buClr>
              <a:buSzPct val="83928"/>
              <a:buFont typeface="Arial" panose="020B0604020202020204" pitchFamily="34" charset="0"/>
              <a:buChar char="•"/>
              <a:tabLst>
                <a:tab pos="473325" algn="l"/>
              </a:tabLst>
              <a:defRPr sz="4617" spc="-206">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marL="19897" indent="0">
              <a:buNone/>
            </a:pPr>
            <a:r>
              <a:rPr dirty="0" smtClean="0"/>
              <a:t> </a:t>
            </a:r>
            <a:r>
              <a:rPr dirty="0">
                <a:hlinkClick r:id="rId2"/>
              </a:rPr>
              <a:t>http://twitter.github.io/bootstrap/assets/bootstrap.zip</a:t>
            </a:r>
            <a:endParaRPr dirty="0"/>
          </a:p>
        </p:txBody>
      </p:sp>
      <p:sp>
        <p:nvSpPr>
          <p:cNvPr id="8" name="object 8"/>
          <p:cNvSpPr txBox="1"/>
          <p:nvPr/>
        </p:nvSpPr>
        <p:spPr>
          <a:xfrm>
            <a:off x="2508250" y="6388614"/>
            <a:ext cx="15536279" cy="3625019"/>
          </a:xfrm>
          <a:prstGeom prst="rect">
            <a:avLst/>
          </a:prstGeom>
        </p:spPr>
        <p:txBody>
          <a:bodyPr vert="horz" wrap="square" lIns="0" tIns="19896" rIns="0" bIns="0" rtlCol="0">
            <a:spAutoFit/>
          </a:bodyPr>
          <a:lstStyle>
            <a:defPPr>
              <a:defRPr lang="ar-DZ"/>
            </a:defPPr>
            <a:lvl1pPr marL="705697" marR="10472" indent="-685800" algn="just" rtl="0">
              <a:spcBef>
                <a:spcPts val="157"/>
              </a:spcBef>
              <a:buClr>
                <a:schemeClr val="bg1"/>
              </a:buClr>
              <a:buSzPct val="83928"/>
              <a:buFont typeface="Arial" panose="020B0604020202020204" pitchFamily="34" charset="0"/>
              <a:buChar char="•"/>
              <a:tabLst>
                <a:tab pos="473325" algn="l"/>
              </a:tabLst>
              <a:defRPr sz="4617" spc="-206">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dirty="0"/>
              <a:t>Il s'agit de la forme la plus élémentaire de Bootstrap: fichiers  compilés pour drop-in rapide usage dans presque n'importe quel  projet Web.</a:t>
            </a:r>
          </a:p>
          <a:p>
            <a:r>
              <a:rPr dirty="0"/>
              <a:t>Vous verrez deux versions de chaque fichier</a:t>
            </a:r>
          </a:p>
          <a:p>
            <a:r>
              <a:rPr dirty="0"/>
              <a:t>*.min : ainsi qu'une version régulière.</a:t>
            </a:r>
          </a:p>
        </p:txBody>
      </p:sp>
      <p:sp>
        <p:nvSpPr>
          <p:cNvPr id="10" name="object 10"/>
          <p:cNvSpPr txBox="1"/>
          <p:nvPr/>
        </p:nvSpPr>
        <p:spPr>
          <a:xfrm>
            <a:off x="3022325" y="10413314"/>
            <a:ext cx="214668" cy="376501"/>
          </a:xfrm>
          <a:prstGeom prst="rect">
            <a:avLst/>
          </a:prstGeom>
        </p:spPr>
        <p:txBody>
          <a:bodyPr vert="horz" wrap="square" lIns="0" tIns="20943" rIns="0" bIns="0" rtlCol="0">
            <a:spAutoFit/>
          </a:bodyPr>
          <a:lstStyle/>
          <a:p>
            <a:pPr marL="20944">
              <a:spcBef>
                <a:spcPts val="165"/>
              </a:spcBef>
            </a:pPr>
            <a:r>
              <a:rPr sz="2309" dirty="0">
                <a:solidFill>
                  <a:srgbClr val="FFFFFF"/>
                </a:solidFill>
                <a:latin typeface="Franklin Gothic Medium"/>
                <a:cs typeface="Franklin Gothic Medium"/>
              </a:rPr>
              <a:t>6</a:t>
            </a:r>
            <a:endParaRPr sz="2309">
              <a:latin typeface="Franklin Gothic Medium"/>
              <a:cs typeface="Franklin Gothic Medium"/>
            </a:endParaRPr>
          </a:p>
        </p:txBody>
      </p:sp>
      <p:grpSp>
        <p:nvGrpSpPr>
          <p:cNvPr id="7" name="Groupe 6"/>
          <p:cNvGrpSpPr/>
          <p:nvPr/>
        </p:nvGrpSpPr>
        <p:grpSpPr>
          <a:xfrm>
            <a:off x="8049831" y="244476"/>
            <a:ext cx="3962400" cy="2455846"/>
            <a:chOff x="8049831" y="244476"/>
            <a:chExt cx="3962400" cy="2455846"/>
          </a:xfrm>
        </p:grpSpPr>
        <p:sp>
          <p:nvSpPr>
            <p:cNvPr id="9" name="Rectangle 8"/>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2220555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1650" y="3292475"/>
            <a:ext cx="14300200" cy="1433195"/>
          </a:xfrm>
          <a:prstGeom prst="rect">
            <a:avLst/>
          </a:prstGeom>
        </p:spPr>
        <p:txBody>
          <a:bodyPr vert="horz" wrap="square" lIns="0" tIns="17145" rIns="0" bIns="0" rtlCol="0">
            <a:spAutoFit/>
          </a:bodyPr>
          <a:lstStyle/>
          <a:p>
            <a:pPr marL="12700">
              <a:lnSpc>
                <a:spcPct val="100000"/>
              </a:lnSpc>
              <a:spcBef>
                <a:spcPts val="135"/>
              </a:spcBef>
            </a:pPr>
            <a:r>
              <a:rPr lang="en-US" spc="-130" dirty="0" smtClean="0"/>
              <a:t>Structure</a:t>
            </a:r>
            <a:r>
              <a:rPr spc="-270" dirty="0" smtClean="0"/>
              <a:t> </a:t>
            </a:r>
            <a:r>
              <a:rPr spc="204" dirty="0"/>
              <a:t>de</a:t>
            </a:r>
            <a:r>
              <a:rPr spc="-265" dirty="0"/>
              <a:t> </a:t>
            </a:r>
            <a:r>
              <a:rPr spc="-185" dirty="0"/>
              <a:t>Bootstrap</a:t>
            </a: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2736493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206" y="2437487"/>
            <a:ext cx="14300200" cy="1433195"/>
          </a:xfrm>
          <a:prstGeom prst="rect">
            <a:avLst/>
          </a:prstGeom>
        </p:spPr>
        <p:txBody>
          <a:bodyPr vert="horz" wrap="square" lIns="0" tIns="17145" rIns="0" bIns="0" rtlCol="0">
            <a:spAutoFit/>
          </a:bodyPr>
          <a:lstStyle/>
          <a:p>
            <a:pPr marL="12700">
              <a:lnSpc>
                <a:spcPct val="100000"/>
              </a:lnSpc>
              <a:spcBef>
                <a:spcPts val="135"/>
              </a:spcBef>
            </a:pPr>
            <a:r>
              <a:rPr spc="-130" dirty="0"/>
              <a:t>Composition</a:t>
            </a:r>
            <a:r>
              <a:rPr spc="-270" dirty="0"/>
              <a:t> </a:t>
            </a:r>
            <a:r>
              <a:rPr spc="204" dirty="0"/>
              <a:t>de</a:t>
            </a:r>
            <a:r>
              <a:rPr spc="-265" dirty="0"/>
              <a:t> </a:t>
            </a:r>
            <a:r>
              <a:rPr spc="-185" dirty="0"/>
              <a:t>Bootstrap</a:t>
            </a:r>
          </a:p>
        </p:txBody>
      </p:sp>
      <p:sp>
        <p:nvSpPr>
          <p:cNvPr id="3" name="object 3"/>
          <p:cNvSpPr/>
          <p:nvPr/>
        </p:nvSpPr>
        <p:spPr>
          <a:xfrm>
            <a:off x="3153660" y="5726124"/>
            <a:ext cx="2896870" cy="3232785"/>
          </a:xfrm>
          <a:custGeom>
            <a:avLst/>
            <a:gdLst/>
            <a:ahLst/>
            <a:cxnLst/>
            <a:rect l="l" t="t" r="r" b="b"/>
            <a:pathLst>
              <a:path w="2896870" h="3232784">
                <a:moveTo>
                  <a:pt x="664201" y="0"/>
                </a:moveTo>
                <a:lnTo>
                  <a:pt x="2232449" y="0"/>
                </a:lnTo>
                <a:lnTo>
                  <a:pt x="2299659" y="63"/>
                </a:lnTo>
                <a:lnTo>
                  <a:pt x="2359251" y="508"/>
                </a:lnTo>
                <a:lnTo>
                  <a:pt x="2412393" y="1716"/>
                </a:lnTo>
                <a:lnTo>
                  <a:pt x="2460253" y="4068"/>
                </a:lnTo>
                <a:lnTo>
                  <a:pt x="2504002" y="7946"/>
                </a:lnTo>
                <a:lnTo>
                  <a:pt x="2544808" y="13731"/>
                </a:lnTo>
                <a:lnTo>
                  <a:pt x="2583840" y="21805"/>
                </a:lnTo>
                <a:lnTo>
                  <a:pt x="2622267" y="32548"/>
                </a:lnTo>
                <a:lnTo>
                  <a:pt x="2668905" y="52927"/>
                </a:lnTo>
                <a:lnTo>
                  <a:pt x="2712207" y="78721"/>
                </a:lnTo>
                <a:lnTo>
                  <a:pt x="2751755" y="109516"/>
                </a:lnTo>
                <a:lnTo>
                  <a:pt x="2787134" y="144895"/>
                </a:lnTo>
                <a:lnTo>
                  <a:pt x="2817929" y="184443"/>
                </a:lnTo>
                <a:lnTo>
                  <a:pt x="2843723" y="227744"/>
                </a:lnTo>
                <a:lnTo>
                  <a:pt x="2864102" y="274382"/>
                </a:lnTo>
                <a:lnTo>
                  <a:pt x="2874845" y="312815"/>
                </a:lnTo>
                <a:lnTo>
                  <a:pt x="2882919" y="351887"/>
                </a:lnTo>
                <a:lnTo>
                  <a:pt x="2888704" y="392803"/>
                </a:lnTo>
                <a:lnTo>
                  <a:pt x="2892582" y="436765"/>
                </a:lnTo>
                <a:lnTo>
                  <a:pt x="2894934" y="484978"/>
                </a:lnTo>
                <a:lnTo>
                  <a:pt x="2896142" y="538645"/>
                </a:lnTo>
                <a:lnTo>
                  <a:pt x="2896587" y="598969"/>
                </a:lnTo>
                <a:lnTo>
                  <a:pt x="2896651" y="667154"/>
                </a:lnTo>
                <a:lnTo>
                  <a:pt x="2896651" y="2568181"/>
                </a:lnTo>
                <a:lnTo>
                  <a:pt x="2896587" y="2635392"/>
                </a:lnTo>
                <a:lnTo>
                  <a:pt x="2896142" y="2694983"/>
                </a:lnTo>
                <a:lnTo>
                  <a:pt x="2894934" y="2748125"/>
                </a:lnTo>
                <a:lnTo>
                  <a:pt x="2892582" y="2795986"/>
                </a:lnTo>
                <a:lnTo>
                  <a:pt x="2888704" y="2839735"/>
                </a:lnTo>
                <a:lnTo>
                  <a:pt x="2882919" y="2880541"/>
                </a:lnTo>
                <a:lnTo>
                  <a:pt x="2874845" y="2919573"/>
                </a:lnTo>
                <a:lnTo>
                  <a:pt x="2864102" y="2958001"/>
                </a:lnTo>
                <a:lnTo>
                  <a:pt x="2843723" y="3004638"/>
                </a:lnTo>
                <a:lnTo>
                  <a:pt x="2817929" y="3047939"/>
                </a:lnTo>
                <a:lnTo>
                  <a:pt x="2787134" y="3087487"/>
                </a:lnTo>
                <a:lnTo>
                  <a:pt x="2751755" y="3122866"/>
                </a:lnTo>
                <a:lnTo>
                  <a:pt x="2712207" y="3153661"/>
                </a:lnTo>
                <a:lnTo>
                  <a:pt x="2668905" y="3179456"/>
                </a:lnTo>
                <a:lnTo>
                  <a:pt x="2622267" y="3199834"/>
                </a:lnTo>
                <a:lnTo>
                  <a:pt x="2583834" y="3210578"/>
                </a:lnTo>
                <a:lnTo>
                  <a:pt x="2544762" y="3218651"/>
                </a:lnTo>
                <a:lnTo>
                  <a:pt x="2503847" y="3224436"/>
                </a:lnTo>
                <a:lnTo>
                  <a:pt x="2459884" y="3228314"/>
                </a:lnTo>
                <a:lnTo>
                  <a:pt x="2411672" y="3230666"/>
                </a:lnTo>
                <a:lnTo>
                  <a:pt x="2358005" y="3231874"/>
                </a:lnTo>
                <a:lnTo>
                  <a:pt x="2297681" y="3232319"/>
                </a:lnTo>
                <a:lnTo>
                  <a:pt x="2229496" y="3232383"/>
                </a:lnTo>
                <a:lnTo>
                  <a:pt x="664201" y="3232383"/>
                </a:lnTo>
                <a:lnTo>
                  <a:pt x="596991" y="3232319"/>
                </a:lnTo>
                <a:lnTo>
                  <a:pt x="537399" y="3231874"/>
                </a:lnTo>
                <a:lnTo>
                  <a:pt x="484257" y="3230666"/>
                </a:lnTo>
                <a:lnTo>
                  <a:pt x="436396" y="3228314"/>
                </a:lnTo>
                <a:lnTo>
                  <a:pt x="392647" y="3224436"/>
                </a:lnTo>
                <a:lnTo>
                  <a:pt x="351841" y="3218651"/>
                </a:lnTo>
                <a:lnTo>
                  <a:pt x="312809" y="3210578"/>
                </a:lnTo>
                <a:lnTo>
                  <a:pt x="274382" y="3199834"/>
                </a:lnTo>
                <a:lnTo>
                  <a:pt x="227744" y="3179456"/>
                </a:lnTo>
                <a:lnTo>
                  <a:pt x="184443" y="3153661"/>
                </a:lnTo>
                <a:lnTo>
                  <a:pt x="144895" y="3122866"/>
                </a:lnTo>
                <a:lnTo>
                  <a:pt x="109516" y="3087487"/>
                </a:lnTo>
                <a:lnTo>
                  <a:pt x="78721" y="3047939"/>
                </a:lnTo>
                <a:lnTo>
                  <a:pt x="52927" y="3004638"/>
                </a:lnTo>
                <a:lnTo>
                  <a:pt x="32548" y="2958001"/>
                </a:lnTo>
                <a:lnTo>
                  <a:pt x="21805" y="2919568"/>
                </a:lnTo>
                <a:lnTo>
                  <a:pt x="13731" y="2880495"/>
                </a:lnTo>
                <a:lnTo>
                  <a:pt x="7946" y="2839579"/>
                </a:lnTo>
                <a:lnTo>
                  <a:pt x="4068" y="2795617"/>
                </a:lnTo>
                <a:lnTo>
                  <a:pt x="1716" y="2747404"/>
                </a:lnTo>
                <a:lnTo>
                  <a:pt x="508" y="2693738"/>
                </a:lnTo>
                <a:lnTo>
                  <a:pt x="63" y="2633413"/>
                </a:lnTo>
                <a:lnTo>
                  <a:pt x="0" y="2565228"/>
                </a:lnTo>
                <a:lnTo>
                  <a:pt x="0" y="664201"/>
                </a:lnTo>
                <a:lnTo>
                  <a:pt x="63" y="596991"/>
                </a:lnTo>
                <a:lnTo>
                  <a:pt x="508" y="537399"/>
                </a:lnTo>
                <a:lnTo>
                  <a:pt x="1716" y="484257"/>
                </a:lnTo>
                <a:lnTo>
                  <a:pt x="4068" y="436396"/>
                </a:lnTo>
                <a:lnTo>
                  <a:pt x="7946" y="392647"/>
                </a:lnTo>
                <a:lnTo>
                  <a:pt x="13731" y="351841"/>
                </a:lnTo>
                <a:lnTo>
                  <a:pt x="21805" y="312809"/>
                </a:lnTo>
                <a:lnTo>
                  <a:pt x="32548" y="274382"/>
                </a:lnTo>
                <a:lnTo>
                  <a:pt x="52927" y="227744"/>
                </a:lnTo>
                <a:lnTo>
                  <a:pt x="78721" y="184443"/>
                </a:lnTo>
                <a:lnTo>
                  <a:pt x="109516" y="144895"/>
                </a:lnTo>
                <a:lnTo>
                  <a:pt x="144895" y="109516"/>
                </a:lnTo>
                <a:lnTo>
                  <a:pt x="184443" y="78721"/>
                </a:lnTo>
                <a:lnTo>
                  <a:pt x="227744" y="52927"/>
                </a:lnTo>
                <a:lnTo>
                  <a:pt x="274382" y="32548"/>
                </a:lnTo>
                <a:lnTo>
                  <a:pt x="312815" y="21805"/>
                </a:lnTo>
                <a:lnTo>
                  <a:pt x="351887" y="13731"/>
                </a:lnTo>
                <a:lnTo>
                  <a:pt x="392803" y="7946"/>
                </a:lnTo>
                <a:lnTo>
                  <a:pt x="436765" y="4068"/>
                </a:lnTo>
                <a:lnTo>
                  <a:pt x="484978" y="1716"/>
                </a:lnTo>
                <a:lnTo>
                  <a:pt x="538645" y="508"/>
                </a:lnTo>
                <a:lnTo>
                  <a:pt x="598969" y="63"/>
                </a:lnTo>
                <a:lnTo>
                  <a:pt x="667154" y="0"/>
                </a:lnTo>
                <a:lnTo>
                  <a:pt x="664201" y="0"/>
                </a:lnTo>
                <a:close/>
              </a:path>
            </a:pathLst>
          </a:custGeom>
          <a:ln w="104708">
            <a:solidFill>
              <a:srgbClr val="FFFFFF"/>
            </a:solidFill>
          </a:ln>
        </p:spPr>
        <p:txBody>
          <a:bodyPr wrap="square" lIns="0" tIns="0" rIns="0" bIns="0" rtlCol="0"/>
          <a:lstStyle/>
          <a:p>
            <a:endParaRPr/>
          </a:p>
        </p:txBody>
      </p:sp>
      <p:sp>
        <p:nvSpPr>
          <p:cNvPr id="4" name="object 4"/>
          <p:cNvSpPr txBox="1"/>
          <p:nvPr/>
        </p:nvSpPr>
        <p:spPr>
          <a:xfrm>
            <a:off x="4238479" y="6939967"/>
            <a:ext cx="723900" cy="779780"/>
          </a:xfrm>
          <a:prstGeom prst="rect">
            <a:avLst/>
          </a:prstGeom>
        </p:spPr>
        <p:txBody>
          <a:bodyPr vert="horz" wrap="square" lIns="0" tIns="12065" rIns="0" bIns="0" rtlCol="0">
            <a:spAutoFit/>
          </a:bodyPr>
          <a:lstStyle/>
          <a:p>
            <a:pPr marL="12700">
              <a:lnSpc>
                <a:spcPct val="100000"/>
              </a:lnSpc>
              <a:spcBef>
                <a:spcPts val="95"/>
              </a:spcBef>
            </a:pPr>
            <a:r>
              <a:rPr sz="4950" spc="-145" dirty="0">
                <a:solidFill>
                  <a:srgbClr val="FFFFFF"/>
                </a:solidFill>
                <a:latin typeface="Arial MT"/>
                <a:cs typeface="Arial MT"/>
              </a:rPr>
              <a:t>JS</a:t>
            </a:r>
            <a:endParaRPr sz="4950">
              <a:latin typeface="Arial MT"/>
              <a:cs typeface="Arial MT"/>
            </a:endParaRPr>
          </a:p>
        </p:txBody>
      </p:sp>
      <p:sp>
        <p:nvSpPr>
          <p:cNvPr id="5" name="object 5"/>
          <p:cNvSpPr/>
          <p:nvPr/>
        </p:nvSpPr>
        <p:spPr>
          <a:xfrm>
            <a:off x="8603724" y="5726124"/>
            <a:ext cx="2896870" cy="3232785"/>
          </a:xfrm>
          <a:custGeom>
            <a:avLst/>
            <a:gdLst/>
            <a:ahLst/>
            <a:cxnLst/>
            <a:rect l="l" t="t" r="r" b="b"/>
            <a:pathLst>
              <a:path w="2896870" h="3232784">
                <a:moveTo>
                  <a:pt x="664201" y="0"/>
                </a:moveTo>
                <a:lnTo>
                  <a:pt x="2232449" y="0"/>
                </a:lnTo>
                <a:lnTo>
                  <a:pt x="2299659" y="63"/>
                </a:lnTo>
                <a:lnTo>
                  <a:pt x="2359251" y="508"/>
                </a:lnTo>
                <a:lnTo>
                  <a:pt x="2412393" y="1716"/>
                </a:lnTo>
                <a:lnTo>
                  <a:pt x="2460253" y="4068"/>
                </a:lnTo>
                <a:lnTo>
                  <a:pt x="2504002" y="7946"/>
                </a:lnTo>
                <a:lnTo>
                  <a:pt x="2544808" y="13731"/>
                </a:lnTo>
                <a:lnTo>
                  <a:pt x="2583840" y="21805"/>
                </a:lnTo>
                <a:lnTo>
                  <a:pt x="2622267" y="32548"/>
                </a:lnTo>
                <a:lnTo>
                  <a:pt x="2668905" y="52927"/>
                </a:lnTo>
                <a:lnTo>
                  <a:pt x="2712207" y="78721"/>
                </a:lnTo>
                <a:lnTo>
                  <a:pt x="2751755" y="109516"/>
                </a:lnTo>
                <a:lnTo>
                  <a:pt x="2787134" y="144895"/>
                </a:lnTo>
                <a:lnTo>
                  <a:pt x="2817929" y="184443"/>
                </a:lnTo>
                <a:lnTo>
                  <a:pt x="2843723" y="227744"/>
                </a:lnTo>
                <a:lnTo>
                  <a:pt x="2864102" y="274382"/>
                </a:lnTo>
                <a:lnTo>
                  <a:pt x="2874845" y="312815"/>
                </a:lnTo>
                <a:lnTo>
                  <a:pt x="2882919" y="351887"/>
                </a:lnTo>
                <a:lnTo>
                  <a:pt x="2888704" y="392803"/>
                </a:lnTo>
                <a:lnTo>
                  <a:pt x="2892582" y="436765"/>
                </a:lnTo>
                <a:lnTo>
                  <a:pt x="2894934" y="484978"/>
                </a:lnTo>
                <a:lnTo>
                  <a:pt x="2896142" y="538645"/>
                </a:lnTo>
                <a:lnTo>
                  <a:pt x="2896587" y="598969"/>
                </a:lnTo>
                <a:lnTo>
                  <a:pt x="2896651" y="667154"/>
                </a:lnTo>
                <a:lnTo>
                  <a:pt x="2896651" y="2568181"/>
                </a:lnTo>
                <a:lnTo>
                  <a:pt x="2896587" y="2635392"/>
                </a:lnTo>
                <a:lnTo>
                  <a:pt x="2896142" y="2694983"/>
                </a:lnTo>
                <a:lnTo>
                  <a:pt x="2894934" y="2748125"/>
                </a:lnTo>
                <a:lnTo>
                  <a:pt x="2892582" y="2795986"/>
                </a:lnTo>
                <a:lnTo>
                  <a:pt x="2888704" y="2839735"/>
                </a:lnTo>
                <a:lnTo>
                  <a:pt x="2882919" y="2880541"/>
                </a:lnTo>
                <a:lnTo>
                  <a:pt x="2874845" y="2919573"/>
                </a:lnTo>
                <a:lnTo>
                  <a:pt x="2864102" y="2958001"/>
                </a:lnTo>
                <a:lnTo>
                  <a:pt x="2843723" y="3004638"/>
                </a:lnTo>
                <a:lnTo>
                  <a:pt x="2817929" y="3047939"/>
                </a:lnTo>
                <a:lnTo>
                  <a:pt x="2787134" y="3087487"/>
                </a:lnTo>
                <a:lnTo>
                  <a:pt x="2751755" y="3122866"/>
                </a:lnTo>
                <a:lnTo>
                  <a:pt x="2712207" y="3153661"/>
                </a:lnTo>
                <a:lnTo>
                  <a:pt x="2668905" y="3179456"/>
                </a:lnTo>
                <a:lnTo>
                  <a:pt x="2622267" y="3199834"/>
                </a:lnTo>
                <a:lnTo>
                  <a:pt x="2583834" y="3210578"/>
                </a:lnTo>
                <a:lnTo>
                  <a:pt x="2544762" y="3218651"/>
                </a:lnTo>
                <a:lnTo>
                  <a:pt x="2503847" y="3224436"/>
                </a:lnTo>
                <a:lnTo>
                  <a:pt x="2459884" y="3228314"/>
                </a:lnTo>
                <a:lnTo>
                  <a:pt x="2411672" y="3230666"/>
                </a:lnTo>
                <a:lnTo>
                  <a:pt x="2358005" y="3231874"/>
                </a:lnTo>
                <a:lnTo>
                  <a:pt x="2297681" y="3232319"/>
                </a:lnTo>
                <a:lnTo>
                  <a:pt x="2229496" y="3232383"/>
                </a:lnTo>
                <a:lnTo>
                  <a:pt x="664201" y="3232383"/>
                </a:lnTo>
                <a:lnTo>
                  <a:pt x="596991" y="3232319"/>
                </a:lnTo>
                <a:lnTo>
                  <a:pt x="537399" y="3231874"/>
                </a:lnTo>
                <a:lnTo>
                  <a:pt x="484257" y="3230666"/>
                </a:lnTo>
                <a:lnTo>
                  <a:pt x="436396" y="3228314"/>
                </a:lnTo>
                <a:lnTo>
                  <a:pt x="392647" y="3224436"/>
                </a:lnTo>
                <a:lnTo>
                  <a:pt x="351841" y="3218651"/>
                </a:lnTo>
                <a:lnTo>
                  <a:pt x="312809" y="3210578"/>
                </a:lnTo>
                <a:lnTo>
                  <a:pt x="274382" y="3199834"/>
                </a:lnTo>
                <a:lnTo>
                  <a:pt x="227744" y="3179456"/>
                </a:lnTo>
                <a:lnTo>
                  <a:pt x="184443" y="3153661"/>
                </a:lnTo>
                <a:lnTo>
                  <a:pt x="144895" y="3122866"/>
                </a:lnTo>
                <a:lnTo>
                  <a:pt x="109516" y="3087487"/>
                </a:lnTo>
                <a:lnTo>
                  <a:pt x="78721" y="3047939"/>
                </a:lnTo>
                <a:lnTo>
                  <a:pt x="52927" y="3004638"/>
                </a:lnTo>
                <a:lnTo>
                  <a:pt x="32548" y="2958001"/>
                </a:lnTo>
                <a:lnTo>
                  <a:pt x="21805" y="2919568"/>
                </a:lnTo>
                <a:lnTo>
                  <a:pt x="13731" y="2880495"/>
                </a:lnTo>
                <a:lnTo>
                  <a:pt x="7946" y="2839579"/>
                </a:lnTo>
                <a:lnTo>
                  <a:pt x="4068" y="2795617"/>
                </a:lnTo>
                <a:lnTo>
                  <a:pt x="1716" y="2747404"/>
                </a:lnTo>
                <a:lnTo>
                  <a:pt x="508" y="2693738"/>
                </a:lnTo>
                <a:lnTo>
                  <a:pt x="63" y="2633413"/>
                </a:lnTo>
                <a:lnTo>
                  <a:pt x="0" y="2565228"/>
                </a:lnTo>
                <a:lnTo>
                  <a:pt x="0" y="664201"/>
                </a:lnTo>
                <a:lnTo>
                  <a:pt x="63" y="596991"/>
                </a:lnTo>
                <a:lnTo>
                  <a:pt x="508" y="537399"/>
                </a:lnTo>
                <a:lnTo>
                  <a:pt x="1716" y="484257"/>
                </a:lnTo>
                <a:lnTo>
                  <a:pt x="4068" y="436396"/>
                </a:lnTo>
                <a:lnTo>
                  <a:pt x="7946" y="392647"/>
                </a:lnTo>
                <a:lnTo>
                  <a:pt x="13731" y="351841"/>
                </a:lnTo>
                <a:lnTo>
                  <a:pt x="21805" y="312809"/>
                </a:lnTo>
                <a:lnTo>
                  <a:pt x="32548" y="274382"/>
                </a:lnTo>
                <a:lnTo>
                  <a:pt x="52927" y="227744"/>
                </a:lnTo>
                <a:lnTo>
                  <a:pt x="78721" y="184443"/>
                </a:lnTo>
                <a:lnTo>
                  <a:pt x="109516" y="144895"/>
                </a:lnTo>
                <a:lnTo>
                  <a:pt x="144895" y="109516"/>
                </a:lnTo>
                <a:lnTo>
                  <a:pt x="184443" y="78721"/>
                </a:lnTo>
                <a:lnTo>
                  <a:pt x="227744" y="52927"/>
                </a:lnTo>
                <a:lnTo>
                  <a:pt x="274382" y="32548"/>
                </a:lnTo>
                <a:lnTo>
                  <a:pt x="312815" y="21805"/>
                </a:lnTo>
                <a:lnTo>
                  <a:pt x="351887" y="13731"/>
                </a:lnTo>
                <a:lnTo>
                  <a:pt x="392803" y="7946"/>
                </a:lnTo>
                <a:lnTo>
                  <a:pt x="436765" y="4068"/>
                </a:lnTo>
                <a:lnTo>
                  <a:pt x="484978" y="1716"/>
                </a:lnTo>
                <a:lnTo>
                  <a:pt x="538645" y="508"/>
                </a:lnTo>
                <a:lnTo>
                  <a:pt x="598969" y="63"/>
                </a:lnTo>
                <a:lnTo>
                  <a:pt x="667154" y="0"/>
                </a:lnTo>
                <a:lnTo>
                  <a:pt x="664201" y="0"/>
                </a:lnTo>
                <a:close/>
              </a:path>
            </a:pathLst>
          </a:custGeom>
          <a:ln w="104708">
            <a:solidFill>
              <a:srgbClr val="FFFFFF"/>
            </a:solidFill>
          </a:ln>
        </p:spPr>
        <p:txBody>
          <a:bodyPr wrap="square" lIns="0" tIns="0" rIns="0" bIns="0" rtlCol="0"/>
          <a:lstStyle/>
          <a:p>
            <a:endParaRPr/>
          </a:p>
        </p:txBody>
      </p:sp>
      <p:sp>
        <p:nvSpPr>
          <p:cNvPr id="6" name="object 6"/>
          <p:cNvSpPr txBox="1"/>
          <p:nvPr/>
        </p:nvSpPr>
        <p:spPr>
          <a:xfrm>
            <a:off x="9432039" y="6939967"/>
            <a:ext cx="1247140" cy="779780"/>
          </a:xfrm>
          <a:prstGeom prst="rect">
            <a:avLst/>
          </a:prstGeom>
        </p:spPr>
        <p:txBody>
          <a:bodyPr vert="horz" wrap="square" lIns="0" tIns="12065" rIns="0" bIns="0" rtlCol="0">
            <a:spAutoFit/>
          </a:bodyPr>
          <a:lstStyle/>
          <a:p>
            <a:pPr marL="12700">
              <a:lnSpc>
                <a:spcPct val="100000"/>
              </a:lnSpc>
              <a:spcBef>
                <a:spcPts val="95"/>
              </a:spcBef>
            </a:pPr>
            <a:r>
              <a:rPr sz="4950" spc="-190" dirty="0">
                <a:solidFill>
                  <a:srgbClr val="FFFFFF"/>
                </a:solidFill>
                <a:latin typeface="Arial MT"/>
                <a:cs typeface="Arial MT"/>
              </a:rPr>
              <a:t>CSS</a:t>
            </a:r>
            <a:endParaRPr sz="4950">
              <a:latin typeface="Arial MT"/>
              <a:cs typeface="Arial MT"/>
            </a:endParaRPr>
          </a:p>
        </p:txBody>
      </p:sp>
      <p:sp>
        <p:nvSpPr>
          <p:cNvPr id="7" name="object 7"/>
          <p:cNvSpPr/>
          <p:nvPr/>
        </p:nvSpPr>
        <p:spPr>
          <a:xfrm>
            <a:off x="14053791" y="5726124"/>
            <a:ext cx="2896870" cy="3232785"/>
          </a:xfrm>
          <a:custGeom>
            <a:avLst/>
            <a:gdLst/>
            <a:ahLst/>
            <a:cxnLst/>
            <a:rect l="l" t="t" r="r" b="b"/>
            <a:pathLst>
              <a:path w="2896869" h="3232784">
                <a:moveTo>
                  <a:pt x="664201" y="0"/>
                </a:moveTo>
                <a:lnTo>
                  <a:pt x="2232449" y="0"/>
                </a:lnTo>
                <a:lnTo>
                  <a:pt x="2299659" y="63"/>
                </a:lnTo>
                <a:lnTo>
                  <a:pt x="2359251" y="508"/>
                </a:lnTo>
                <a:lnTo>
                  <a:pt x="2412393" y="1716"/>
                </a:lnTo>
                <a:lnTo>
                  <a:pt x="2460253" y="4068"/>
                </a:lnTo>
                <a:lnTo>
                  <a:pt x="2504002" y="7946"/>
                </a:lnTo>
                <a:lnTo>
                  <a:pt x="2544808" y="13731"/>
                </a:lnTo>
                <a:lnTo>
                  <a:pt x="2583840" y="21805"/>
                </a:lnTo>
                <a:lnTo>
                  <a:pt x="2622267" y="32548"/>
                </a:lnTo>
                <a:lnTo>
                  <a:pt x="2668905" y="52927"/>
                </a:lnTo>
                <a:lnTo>
                  <a:pt x="2712207" y="78721"/>
                </a:lnTo>
                <a:lnTo>
                  <a:pt x="2751755" y="109516"/>
                </a:lnTo>
                <a:lnTo>
                  <a:pt x="2787134" y="144895"/>
                </a:lnTo>
                <a:lnTo>
                  <a:pt x="2817929" y="184443"/>
                </a:lnTo>
                <a:lnTo>
                  <a:pt x="2843723" y="227744"/>
                </a:lnTo>
                <a:lnTo>
                  <a:pt x="2864102" y="274382"/>
                </a:lnTo>
                <a:lnTo>
                  <a:pt x="2874845" y="312815"/>
                </a:lnTo>
                <a:lnTo>
                  <a:pt x="2882919" y="351887"/>
                </a:lnTo>
                <a:lnTo>
                  <a:pt x="2888704" y="392803"/>
                </a:lnTo>
                <a:lnTo>
                  <a:pt x="2892582" y="436765"/>
                </a:lnTo>
                <a:lnTo>
                  <a:pt x="2894934" y="484978"/>
                </a:lnTo>
                <a:lnTo>
                  <a:pt x="2896142" y="538645"/>
                </a:lnTo>
                <a:lnTo>
                  <a:pt x="2896587" y="598969"/>
                </a:lnTo>
                <a:lnTo>
                  <a:pt x="2896651" y="667154"/>
                </a:lnTo>
                <a:lnTo>
                  <a:pt x="2896651" y="2568181"/>
                </a:lnTo>
                <a:lnTo>
                  <a:pt x="2896587" y="2635392"/>
                </a:lnTo>
                <a:lnTo>
                  <a:pt x="2896142" y="2694983"/>
                </a:lnTo>
                <a:lnTo>
                  <a:pt x="2894934" y="2748125"/>
                </a:lnTo>
                <a:lnTo>
                  <a:pt x="2892582" y="2795986"/>
                </a:lnTo>
                <a:lnTo>
                  <a:pt x="2888704" y="2839735"/>
                </a:lnTo>
                <a:lnTo>
                  <a:pt x="2882919" y="2880541"/>
                </a:lnTo>
                <a:lnTo>
                  <a:pt x="2874845" y="2919573"/>
                </a:lnTo>
                <a:lnTo>
                  <a:pt x="2864102" y="2958001"/>
                </a:lnTo>
                <a:lnTo>
                  <a:pt x="2843723" y="3004638"/>
                </a:lnTo>
                <a:lnTo>
                  <a:pt x="2817929" y="3047939"/>
                </a:lnTo>
                <a:lnTo>
                  <a:pt x="2787134" y="3087487"/>
                </a:lnTo>
                <a:lnTo>
                  <a:pt x="2751755" y="3122866"/>
                </a:lnTo>
                <a:lnTo>
                  <a:pt x="2712207" y="3153661"/>
                </a:lnTo>
                <a:lnTo>
                  <a:pt x="2668905" y="3179456"/>
                </a:lnTo>
                <a:lnTo>
                  <a:pt x="2622267" y="3199834"/>
                </a:lnTo>
                <a:lnTo>
                  <a:pt x="2583834" y="3210578"/>
                </a:lnTo>
                <a:lnTo>
                  <a:pt x="2544762" y="3218651"/>
                </a:lnTo>
                <a:lnTo>
                  <a:pt x="2503847" y="3224436"/>
                </a:lnTo>
                <a:lnTo>
                  <a:pt x="2459884" y="3228314"/>
                </a:lnTo>
                <a:lnTo>
                  <a:pt x="2411672" y="3230666"/>
                </a:lnTo>
                <a:lnTo>
                  <a:pt x="2358005" y="3231874"/>
                </a:lnTo>
                <a:lnTo>
                  <a:pt x="2297681" y="3232319"/>
                </a:lnTo>
                <a:lnTo>
                  <a:pt x="2229496" y="3232383"/>
                </a:lnTo>
                <a:lnTo>
                  <a:pt x="664201" y="3232383"/>
                </a:lnTo>
                <a:lnTo>
                  <a:pt x="596991" y="3232319"/>
                </a:lnTo>
                <a:lnTo>
                  <a:pt x="537399" y="3231874"/>
                </a:lnTo>
                <a:lnTo>
                  <a:pt x="484257" y="3230666"/>
                </a:lnTo>
                <a:lnTo>
                  <a:pt x="436396" y="3228314"/>
                </a:lnTo>
                <a:lnTo>
                  <a:pt x="392647" y="3224436"/>
                </a:lnTo>
                <a:lnTo>
                  <a:pt x="351841" y="3218651"/>
                </a:lnTo>
                <a:lnTo>
                  <a:pt x="312809" y="3210578"/>
                </a:lnTo>
                <a:lnTo>
                  <a:pt x="274382" y="3199834"/>
                </a:lnTo>
                <a:lnTo>
                  <a:pt x="227744" y="3179456"/>
                </a:lnTo>
                <a:lnTo>
                  <a:pt x="184443" y="3153661"/>
                </a:lnTo>
                <a:lnTo>
                  <a:pt x="144895" y="3122866"/>
                </a:lnTo>
                <a:lnTo>
                  <a:pt x="109516" y="3087487"/>
                </a:lnTo>
                <a:lnTo>
                  <a:pt x="78721" y="3047939"/>
                </a:lnTo>
                <a:lnTo>
                  <a:pt x="52927" y="3004638"/>
                </a:lnTo>
                <a:lnTo>
                  <a:pt x="32548" y="2958001"/>
                </a:lnTo>
                <a:lnTo>
                  <a:pt x="21805" y="2919568"/>
                </a:lnTo>
                <a:lnTo>
                  <a:pt x="13731" y="2880495"/>
                </a:lnTo>
                <a:lnTo>
                  <a:pt x="7946" y="2839579"/>
                </a:lnTo>
                <a:lnTo>
                  <a:pt x="4068" y="2795617"/>
                </a:lnTo>
                <a:lnTo>
                  <a:pt x="1716" y="2747404"/>
                </a:lnTo>
                <a:lnTo>
                  <a:pt x="508" y="2693738"/>
                </a:lnTo>
                <a:lnTo>
                  <a:pt x="63" y="2633413"/>
                </a:lnTo>
                <a:lnTo>
                  <a:pt x="0" y="2565228"/>
                </a:lnTo>
                <a:lnTo>
                  <a:pt x="0" y="664201"/>
                </a:lnTo>
                <a:lnTo>
                  <a:pt x="63" y="596991"/>
                </a:lnTo>
                <a:lnTo>
                  <a:pt x="508" y="537399"/>
                </a:lnTo>
                <a:lnTo>
                  <a:pt x="1716" y="484257"/>
                </a:lnTo>
                <a:lnTo>
                  <a:pt x="4068" y="436396"/>
                </a:lnTo>
                <a:lnTo>
                  <a:pt x="7946" y="392647"/>
                </a:lnTo>
                <a:lnTo>
                  <a:pt x="13731" y="351841"/>
                </a:lnTo>
                <a:lnTo>
                  <a:pt x="21805" y="312809"/>
                </a:lnTo>
                <a:lnTo>
                  <a:pt x="32548" y="274382"/>
                </a:lnTo>
                <a:lnTo>
                  <a:pt x="52927" y="227744"/>
                </a:lnTo>
                <a:lnTo>
                  <a:pt x="78721" y="184443"/>
                </a:lnTo>
                <a:lnTo>
                  <a:pt x="109516" y="144895"/>
                </a:lnTo>
                <a:lnTo>
                  <a:pt x="144895" y="109516"/>
                </a:lnTo>
                <a:lnTo>
                  <a:pt x="184443" y="78721"/>
                </a:lnTo>
                <a:lnTo>
                  <a:pt x="227744" y="52927"/>
                </a:lnTo>
                <a:lnTo>
                  <a:pt x="274382" y="32548"/>
                </a:lnTo>
                <a:lnTo>
                  <a:pt x="312815" y="21805"/>
                </a:lnTo>
                <a:lnTo>
                  <a:pt x="351887" y="13731"/>
                </a:lnTo>
                <a:lnTo>
                  <a:pt x="392803" y="7946"/>
                </a:lnTo>
                <a:lnTo>
                  <a:pt x="436765" y="4068"/>
                </a:lnTo>
                <a:lnTo>
                  <a:pt x="484978" y="1716"/>
                </a:lnTo>
                <a:lnTo>
                  <a:pt x="538645" y="508"/>
                </a:lnTo>
                <a:lnTo>
                  <a:pt x="598969" y="63"/>
                </a:lnTo>
                <a:lnTo>
                  <a:pt x="667154" y="0"/>
                </a:lnTo>
                <a:lnTo>
                  <a:pt x="664201" y="0"/>
                </a:lnTo>
                <a:close/>
              </a:path>
            </a:pathLst>
          </a:custGeom>
          <a:ln w="104708">
            <a:solidFill>
              <a:srgbClr val="FFFFFF"/>
            </a:solidFill>
          </a:ln>
        </p:spPr>
        <p:txBody>
          <a:bodyPr wrap="square" lIns="0" tIns="0" rIns="0" bIns="0" rtlCol="0"/>
          <a:lstStyle/>
          <a:p>
            <a:endParaRPr/>
          </a:p>
        </p:txBody>
      </p:sp>
      <p:sp>
        <p:nvSpPr>
          <p:cNvPr id="8" name="object 8"/>
          <p:cNvSpPr txBox="1"/>
          <p:nvPr/>
        </p:nvSpPr>
        <p:spPr>
          <a:xfrm>
            <a:off x="14719836" y="6939967"/>
            <a:ext cx="1562735" cy="779780"/>
          </a:xfrm>
          <a:prstGeom prst="rect">
            <a:avLst/>
          </a:prstGeom>
        </p:spPr>
        <p:txBody>
          <a:bodyPr vert="horz" wrap="square" lIns="0" tIns="12065" rIns="0" bIns="0" rtlCol="0">
            <a:spAutoFit/>
          </a:bodyPr>
          <a:lstStyle/>
          <a:p>
            <a:pPr marL="12700">
              <a:lnSpc>
                <a:spcPct val="100000"/>
              </a:lnSpc>
              <a:spcBef>
                <a:spcPts val="95"/>
              </a:spcBef>
            </a:pPr>
            <a:r>
              <a:rPr sz="4950" spc="-60" dirty="0">
                <a:solidFill>
                  <a:srgbClr val="FFFFFF"/>
                </a:solidFill>
                <a:latin typeface="Arial MT"/>
                <a:cs typeface="Arial MT"/>
              </a:rPr>
              <a:t>Fonts</a:t>
            </a:r>
            <a:endParaRPr sz="4950">
              <a:latin typeface="Arial MT"/>
              <a:cs typeface="Arial MT"/>
            </a:endParaRPr>
          </a:p>
        </p:txBody>
      </p:sp>
      <p:sp>
        <p:nvSpPr>
          <p:cNvPr id="9" name="object 9"/>
          <p:cNvSpPr txBox="1"/>
          <p:nvPr/>
        </p:nvSpPr>
        <p:spPr>
          <a:xfrm>
            <a:off x="7358803" y="4573547"/>
            <a:ext cx="5367020" cy="654050"/>
          </a:xfrm>
          <a:prstGeom prst="rect">
            <a:avLst/>
          </a:prstGeom>
        </p:spPr>
        <p:txBody>
          <a:bodyPr vert="horz" wrap="square" lIns="0" tIns="15240" rIns="0" bIns="0" rtlCol="0">
            <a:spAutoFit/>
          </a:bodyPr>
          <a:lstStyle/>
          <a:p>
            <a:pPr marL="12700">
              <a:lnSpc>
                <a:spcPct val="100000"/>
              </a:lnSpc>
              <a:spcBef>
                <a:spcPts val="120"/>
              </a:spcBef>
            </a:pPr>
            <a:r>
              <a:rPr sz="4100" spc="10" dirty="0">
                <a:solidFill>
                  <a:srgbClr val="FFFFFF"/>
                </a:solidFill>
                <a:latin typeface="Courier New"/>
                <a:cs typeface="Courier New"/>
              </a:rPr>
              <a:t>bootstrap.min.css</a:t>
            </a:r>
            <a:endParaRPr sz="4100">
              <a:latin typeface="Courier New"/>
              <a:cs typeface="Courier New"/>
            </a:endParaRPr>
          </a:p>
        </p:txBody>
      </p:sp>
      <p:sp>
        <p:nvSpPr>
          <p:cNvPr id="10" name="object 10"/>
          <p:cNvSpPr txBox="1"/>
          <p:nvPr/>
        </p:nvSpPr>
        <p:spPr>
          <a:xfrm>
            <a:off x="2071006" y="9432039"/>
            <a:ext cx="5052695" cy="654050"/>
          </a:xfrm>
          <a:prstGeom prst="rect">
            <a:avLst/>
          </a:prstGeom>
        </p:spPr>
        <p:txBody>
          <a:bodyPr vert="horz" wrap="square" lIns="0" tIns="15240" rIns="0" bIns="0" rtlCol="0">
            <a:spAutoFit/>
          </a:bodyPr>
          <a:lstStyle/>
          <a:p>
            <a:pPr marL="12700">
              <a:lnSpc>
                <a:spcPct val="100000"/>
              </a:lnSpc>
              <a:spcBef>
                <a:spcPts val="120"/>
              </a:spcBef>
            </a:pPr>
            <a:r>
              <a:rPr sz="4100" spc="10" dirty="0">
                <a:solidFill>
                  <a:srgbClr val="FFFFFF"/>
                </a:solidFill>
                <a:latin typeface="Courier New"/>
                <a:cs typeface="Courier New"/>
              </a:rPr>
              <a:t>bootstrap.min.js</a:t>
            </a:r>
            <a:endParaRPr sz="4100">
              <a:latin typeface="Courier New"/>
              <a:cs typeface="Courier New"/>
            </a:endParaRPr>
          </a:p>
        </p:txBody>
      </p:sp>
      <p:grpSp>
        <p:nvGrpSpPr>
          <p:cNvPr id="11" name="Groupe 10"/>
          <p:cNvGrpSpPr/>
          <p:nvPr/>
        </p:nvGrpSpPr>
        <p:grpSpPr>
          <a:xfrm>
            <a:off x="8049831" y="244476"/>
            <a:ext cx="3962400" cy="2455846"/>
            <a:chOff x="8049831" y="244476"/>
            <a:chExt cx="3962400" cy="2455846"/>
          </a:xfrm>
        </p:grpSpPr>
        <p:sp>
          <p:nvSpPr>
            <p:cNvPr id="12" name="Rectangle 11"/>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3"/>
          <p:cNvSpPr/>
          <p:nvPr/>
        </p:nvSpPr>
        <p:spPr>
          <a:xfrm>
            <a:off x="3696223" y="7331075"/>
            <a:ext cx="13171789" cy="696986"/>
          </a:xfrm>
          <a:prstGeom prst="rect">
            <a:avLst/>
          </a:prstGeom>
        </p:spPr>
        <p:txBody>
          <a:bodyPr vert="horz" wrap="square" lIns="0" tIns="11430" rIns="0" bIns="0" rtlCol="0">
            <a:spAutoFit/>
          </a:bodyPr>
          <a:lstStyle/>
          <a:p>
            <a:pPr algn="just" rtl="0">
              <a:lnSpc>
                <a:spcPct val="115000"/>
              </a:lnSpc>
              <a:defRPr sz="1800" b="0" i="0" u="none" strike="noStrike" kern="0" cap="none" spc="0" baseline="0">
                <a:solidFill>
                  <a:srgbClr val="000000"/>
                </a:solidFill>
                <a:uFillTx/>
              </a:defRPr>
            </a:pPr>
            <a:r>
              <a:rPr lang="fr-FR" sz="4250" spc="60" dirty="0" smtClean="0">
                <a:solidFill>
                  <a:schemeClr val="bg1"/>
                </a:solidFill>
                <a:latin typeface="Microsoft Sans Serif"/>
                <a:cs typeface="Microsoft Sans Serif"/>
              </a:rPr>
              <a:t>Des </a:t>
            </a:r>
            <a:r>
              <a:rPr lang="fr-FR" sz="4250" spc="60" dirty="0">
                <a:solidFill>
                  <a:schemeClr val="bg1"/>
                </a:solidFill>
                <a:latin typeface="Microsoft Sans Serif"/>
                <a:cs typeface="Microsoft Sans Serif"/>
              </a:rPr>
              <a:t>connaissances de base sur l’HTML, </a:t>
            </a:r>
            <a:r>
              <a:rPr lang="fr-FR" sz="4250" spc="60" dirty="0" smtClean="0">
                <a:solidFill>
                  <a:schemeClr val="bg1"/>
                </a:solidFill>
                <a:latin typeface="Microsoft Sans Serif"/>
                <a:cs typeface="Microsoft Sans Serif"/>
              </a:rPr>
              <a:t>CSS</a:t>
            </a:r>
            <a:endParaRPr lang="fr-FR" sz="4250" spc="60" dirty="0">
              <a:solidFill>
                <a:schemeClr val="bg1"/>
              </a:solidFill>
              <a:latin typeface="Microsoft Sans Serif"/>
              <a:cs typeface="Microsoft Sans Serif"/>
            </a:endParaRPr>
          </a:p>
        </p:txBody>
      </p:sp>
      <p:sp>
        <p:nvSpPr>
          <p:cNvPr id="3" name="Rectangle 2"/>
          <p:cNvSpPr/>
          <p:nvPr/>
        </p:nvSpPr>
        <p:spPr>
          <a:xfrm>
            <a:off x="1974850" y="3186818"/>
            <a:ext cx="14893162" cy="2848857"/>
          </a:xfrm>
          <a:prstGeom prst="rect">
            <a:avLst/>
          </a:prstGeom>
        </p:spPr>
        <p:txBody>
          <a:bodyPr vert="horz" wrap="square" lIns="0" tIns="17145" rIns="0" bIns="0" rtlCol="0">
            <a:spAutoFit/>
          </a:bodyPr>
          <a:lstStyle/>
          <a:p>
            <a:pPr marL="12700" algn="ctr" rtl="0">
              <a:spcBef>
                <a:spcPts val="135"/>
              </a:spcBef>
            </a:pPr>
            <a:r>
              <a:rPr lang="fr-FR" sz="9200" b="1" spc="-185" dirty="0">
                <a:solidFill>
                  <a:schemeClr val="bg1"/>
                </a:solidFill>
                <a:latin typeface="Arial"/>
                <a:ea typeface="+mj-ea"/>
                <a:cs typeface="Arial"/>
              </a:rPr>
              <a:t>Connaissances préalables recommandées </a:t>
            </a:r>
          </a:p>
        </p:txBody>
      </p:sp>
      <p:grpSp>
        <p:nvGrpSpPr>
          <p:cNvPr id="6" name="Groupe 5"/>
          <p:cNvGrpSpPr/>
          <p:nvPr/>
        </p:nvGrpSpPr>
        <p:grpSpPr>
          <a:xfrm>
            <a:off x="8049831" y="244476"/>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1807934112"/>
      </p:ext>
    </p:extLst>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23050" y="2507932"/>
            <a:ext cx="8921323" cy="1435862"/>
          </a:xfrm>
          <a:prstGeom prst="rect">
            <a:avLst/>
          </a:prstGeom>
        </p:spPr>
        <p:txBody>
          <a:bodyPr vert="horz" wrap="square" lIns="0" tIns="19896" rIns="0" bIns="0" rtlCol="0">
            <a:spAutoFit/>
          </a:bodyPr>
          <a:lstStyle/>
          <a:p>
            <a:pPr marL="20944">
              <a:spcBef>
                <a:spcPts val="157"/>
              </a:spcBef>
            </a:pPr>
            <a:r>
              <a:rPr spc="-66" dirty="0"/>
              <a:t>Utilisation</a:t>
            </a:r>
          </a:p>
        </p:txBody>
      </p:sp>
      <p:sp>
        <p:nvSpPr>
          <p:cNvPr id="6" name="object 6"/>
          <p:cNvSpPr txBox="1"/>
          <p:nvPr/>
        </p:nvSpPr>
        <p:spPr>
          <a:xfrm>
            <a:off x="3956050" y="4664075"/>
            <a:ext cx="11906232" cy="4658042"/>
          </a:xfrm>
          <a:prstGeom prst="rect">
            <a:avLst/>
          </a:prstGeom>
        </p:spPr>
        <p:txBody>
          <a:bodyPr vert="horz" wrap="square" lIns="0" tIns="11430" rIns="0" bIns="0" rtlCol="0">
            <a:spAutoFit/>
          </a:bodyPr>
          <a:lstStyle>
            <a:defPPr>
              <a:defRPr lang="ar-DZ"/>
            </a:defPPr>
            <a:lvl1pPr marL="535940" marR="5080" indent="-523875" algn="l" rtl="0">
              <a:lnSpc>
                <a:spcPct val="114799"/>
              </a:lnSpc>
              <a:spcBef>
                <a:spcPts val="90"/>
              </a:spcBef>
              <a:buSzPct val="75294"/>
              <a:buChar char="•"/>
              <a:tabLst>
                <a:tab pos="535940" algn="l"/>
                <a:tab pos="536575" algn="l"/>
              </a:tabLst>
              <a:defRPr sz="4250" spc="75">
                <a:solidFill>
                  <a:srgbClr val="FFFFFF"/>
                </a:solidFill>
                <a:latin typeface="Microsoft Sans Serif"/>
                <a:cs typeface="Microsoft Sans Serif"/>
              </a:defRPr>
            </a:lvl1pPr>
          </a:lstStyle>
          <a:p>
            <a:r>
              <a:rPr dirty="0"/>
              <a:t>Pour en faire, inclure les fichiers CSS et JS approprié :</a:t>
            </a:r>
          </a:p>
          <a:p>
            <a:r>
              <a:rPr dirty="0"/>
              <a:t>&lt;!-- Bootstrap --&gt;</a:t>
            </a:r>
          </a:p>
          <a:p>
            <a:r>
              <a:rPr dirty="0"/>
              <a:t>&lt;link href="css/bootstrap.min.css" rel="stylesheet"  media="screen"&gt;</a:t>
            </a:r>
          </a:p>
          <a:p>
            <a:r>
              <a:rPr dirty="0"/>
              <a:t>&lt;script src="js/bootstrap.min.js"&gt;&lt;/script&gt;</a:t>
            </a:r>
          </a:p>
        </p:txBody>
      </p:sp>
      <p:sp>
        <p:nvSpPr>
          <p:cNvPr id="8" name="object 8"/>
          <p:cNvSpPr txBox="1">
            <a:spLocks noGrp="1"/>
          </p:cNvSpPr>
          <p:nvPr>
            <p:ph type="sldNum" sz="quarter" idx="7"/>
          </p:nvPr>
        </p:nvSpPr>
        <p:spPr>
          <a:xfrm>
            <a:off x="28895236" y="17344460"/>
            <a:ext cx="7625225" cy="346249"/>
          </a:xfrm>
          <a:prstGeom prst="rect">
            <a:avLst/>
          </a:prstGeom>
        </p:spPr>
        <p:txBody>
          <a:bodyPr vert="horz" wrap="square" lIns="0" tIns="0" rIns="0" bIns="0" rtlCol="0">
            <a:spAutoFit/>
          </a:bodyPr>
          <a:lstStyle/>
          <a:p>
            <a:pPr marL="62831">
              <a:lnSpc>
                <a:spcPts val="2744"/>
              </a:lnSpc>
            </a:pPr>
            <a:fld id="{81D60167-4931-47E6-BA6A-407CBD079E47}" type="slidenum">
              <a:rPr dirty="0"/>
              <a:pPr marL="62831">
                <a:lnSpc>
                  <a:spcPts val="2744"/>
                </a:lnSpc>
              </a:pPr>
              <a:t>30</a:t>
            </a:fld>
            <a:endParaRPr dirty="0"/>
          </a:p>
        </p:txBody>
      </p:sp>
      <p:grpSp>
        <p:nvGrpSpPr>
          <p:cNvPr id="5" name="Groupe 4"/>
          <p:cNvGrpSpPr/>
          <p:nvPr/>
        </p:nvGrpSpPr>
        <p:grpSpPr>
          <a:xfrm>
            <a:off x="8049831" y="244476"/>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4153398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2071" y="2550928"/>
            <a:ext cx="9073720" cy="1435862"/>
          </a:xfrm>
          <a:prstGeom prst="rect">
            <a:avLst/>
          </a:prstGeom>
        </p:spPr>
        <p:txBody>
          <a:bodyPr vert="horz" wrap="square" lIns="0" tIns="19896" rIns="0" bIns="0" rtlCol="0">
            <a:spAutoFit/>
          </a:bodyPr>
          <a:lstStyle/>
          <a:p>
            <a:pPr marL="20944">
              <a:spcBef>
                <a:spcPts val="157"/>
              </a:spcBef>
            </a:pPr>
            <a:r>
              <a:rPr spc="-74" dirty="0"/>
              <a:t>Fonctionnalité</a:t>
            </a:r>
          </a:p>
        </p:txBody>
      </p:sp>
      <p:sp>
        <p:nvSpPr>
          <p:cNvPr id="6" name="object 6"/>
          <p:cNvSpPr txBox="1"/>
          <p:nvPr/>
        </p:nvSpPr>
        <p:spPr>
          <a:xfrm>
            <a:off x="4611244" y="4054475"/>
            <a:ext cx="13822806" cy="6760825"/>
          </a:xfrm>
          <a:prstGeom prst="rect">
            <a:avLst/>
          </a:prstGeom>
        </p:spPr>
        <p:txBody>
          <a:bodyPr vert="horz" wrap="square" lIns="0" tIns="11430" rIns="0" bIns="0" rtlCol="0">
            <a:spAutoFit/>
          </a:bodyPr>
          <a:lstStyle>
            <a:defPPr>
              <a:defRPr lang="ar-DZ"/>
            </a:defPPr>
            <a:lvl1pPr marL="535940" marR="5080" indent="-523875" algn="l" rtl="0">
              <a:lnSpc>
                <a:spcPct val="114799"/>
              </a:lnSpc>
              <a:spcBef>
                <a:spcPts val="90"/>
              </a:spcBef>
              <a:buSzPct val="75294"/>
              <a:buChar char="•"/>
              <a:tabLst>
                <a:tab pos="535940" algn="l"/>
                <a:tab pos="536575" algn="l"/>
              </a:tabLst>
              <a:defRPr sz="4250" spc="75">
                <a:solidFill>
                  <a:srgbClr val="FFFFFF"/>
                </a:solidFill>
                <a:latin typeface="Microsoft Sans Serif"/>
                <a:cs typeface="Microsoft Sans Serif"/>
              </a:defRPr>
            </a:lvl1pPr>
          </a:lstStyle>
          <a:p>
            <a:r>
              <a:rPr dirty="0"/>
              <a:t>Liste des composants:</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Boutons</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La grille</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Navigation</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Labels</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Alertes</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Barres de progression</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Dropdowns</a:t>
            </a:r>
          </a:p>
          <a:p>
            <a:pPr marL="1028700" lvl="1" indent="-571500" algn="l" rtl="0">
              <a:buFont typeface="Arial" panose="020B0604020202020204" pitchFamily="34" charset="0"/>
              <a:buChar char="•"/>
            </a:pPr>
            <a:r>
              <a:rPr sz="4250" spc="75" dirty="0">
                <a:solidFill>
                  <a:srgbClr val="FFFFFF"/>
                </a:solidFill>
                <a:latin typeface="Microsoft Sans Serif"/>
                <a:cs typeface="Microsoft Sans Serif"/>
              </a:rPr>
              <a:t>Tooltips</a:t>
            </a:r>
          </a:p>
          <a:p>
            <a:r>
              <a:rPr dirty="0"/>
              <a:t>….</a:t>
            </a:r>
          </a:p>
        </p:txBody>
      </p:sp>
      <p:sp>
        <p:nvSpPr>
          <p:cNvPr id="8" name="object 8"/>
          <p:cNvSpPr txBox="1">
            <a:spLocks noGrp="1"/>
          </p:cNvSpPr>
          <p:nvPr>
            <p:ph type="sldNum" sz="quarter" idx="7"/>
          </p:nvPr>
        </p:nvSpPr>
        <p:spPr>
          <a:xfrm>
            <a:off x="28895236" y="17344460"/>
            <a:ext cx="7625225" cy="346249"/>
          </a:xfrm>
          <a:prstGeom prst="rect">
            <a:avLst/>
          </a:prstGeom>
        </p:spPr>
        <p:txBody>
          <a:bodyPr vert="horz" wrap="square" lIns="0" tIns="0" rIns="0" bIns="0" rtlCol="0">
            <a:spAutoFit/>
          </a:bodyPr>
          <a:lstStyle/>
          <a:p>
            <a:pPr marL="62831">
              <a:lnSpc>
                <a:spcPts val="2744"/>
              </a:lnSpc>
            </a:pPr>
            <a:fld id="{81D60167-4931-47E6-BA6A-407CBD079E47}" type="slidenum">
              <a:rPr dirty="0"/>
              <a:pPr marL="62831">
                <a:lnSpc>
                  <a:spcPts val="2744"/>
                </a:lnSpc>
              </a:pPr>
              <a:t>31</a:t>
            </a:fld>
            <a:endParaRPr dirty="0"/>
          </a:p>
        </p:txBody>
      </p:sp>
      <p:grpSp>
        <p:nvGrpSpPr>
          <p:cNvPr id="5" name="Groupe 4"/>
          <p:cNvGrpSpPr/>
          <p:nvPr/>
        </p:nvGrpSpPr>
        <p:grpSpPr>
          <a:xfrm>
            <a:off x="8049831" y="244476"/>
            <a:ext cx="3962400" cy="2455846"/>
            <a:chOff x="8049831" y="244476"/>
            <a:chExt cx="3962400" cy="2455846"/>
          </a:xfrm>
        </p:grpSpPr>
        <p:sp>
          <p:nvSpPr>
            <p:cNvPr id="7" name="Rectangle 6"/>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3932247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70526" y="2798303"/>
            <a:ext cx="2416810" cy="1433195"/>
          </a:xfrm>
          <a:prstGeom prst="rect">
            <a:avLst/>
          </a:prstGeom>
        </p:spPr>
        <p:txBody>
          <a:bodyPr vert="horz" wrap="square" lIns="0" tIns="17145" rIns="0" bIns="0" rtlCol="0">
            <a:spAutoFit/>
          </a:bodyPr>
          <a:lstStyle/>
          <a:p>
            <a:pPr marL="12700">
              <a:lnSpc>
                <a:spcPct val="100000"/>
              </a:lnSpc>
              <a:spcBef>
                <a:spcPts val="135"/>
              </a:spcBef>
            </a:pPr>
            <a:r>
              <a:rPr spc="-25" dirty="0"/>
              <a:t>Grid</a:t>
            </a:r>
          </a:p>
        </p:txBody>
      </p:sp>
      <p:sp>
        <p:nvSpPr>
          <p:cNvPr id="3" name="object 3"/>
          <p:cNvSpPr txBox="1"/>
          <p:nvPr/>
        </p:nvSpPr>
        <p:spPr>
          <a:xfrm>
            <a:off x="1421811" y="4441614"/>
            <a:ext cx="17261205" cy="5104130"/>
          </a:xfrm>
          <a:prstGeom prst="rect">
            <a:avLst/>
          </a:prstGeom>
        </p:spPr>
        <p:txBody>
          <a:bodyPr vert="horz" wrap="square" lIns="0" tIns="11430" rIns="0" bIns="0" rtlCol="0">
            <a:spAutoFit/>
          </a:bodyPr>
          <a:lstStyle/>
          <a:p>
            <a:pPr marL="12700" marR="5080" algn="just" rtl="0">
              <a:lnSpc>
                <a:spcPct val="114799"/>
              </a:lnSpc>
              <a:spcBef>
                <a:spcPts val="90"/>
              </a:spcBef>
            </a:pPr>
            <a:r>
              <a:rPr sz="4250" spc="114" dirty="0">
                <a:solidFill>
                  <a:srgbClr val="FFFFFF"/>
                </a:solidFill>
                <a:latin typeface="Microsoft Sans Serif"/>
                <a:cs typeface="Microsoft Sans Serif"/>
              </a:rPr>
              <a:t>Bootstrap </a:t>
            </a:r>
            <a:r>
              <a:rPr sz="4250" spc="155" dirty="0">
                <a:solidFill>
                  <a:srgbClr val="FFFFFF"/>
                </a:solidFill>
                <a:latin typeface="Microsoft Sans Serif"/>
                <a:cs typeface="Microsoft Sans Serif"/>
              </a:rPr>
              <a:t>intègre </a:t>
            </a:r>
            <a:r>
              <a:rPr sz="4250" spc="130" dirty="0">
                <a:solidFill>
                  <a:srgbClr val="FFFFFF"/>
                </a:solidFill>
                <a:latin typeface="Microsoft Sans Serif"/>
                <a:cs typeface="Microsoft Sans Serif"/>
              </a:rPr>
              <a:t>un </a:t>
            </a:r>
            <a:r>
              <a:rPr sz="4250" spc="155" dirty="0">
                <a:solidFill>
                  <a:srgbClr val="FFFFFF"/>
                </a:solidFill>
                <a:latin typeface="Microsoft Sans Serif"/>
                <a:cs typeface="Microsoft Sans Serif"/>
              </a:rPr>
              <a:t>fonctionnement </a:t>
            </a:r>
            <a:r>
              <a:rPr sz="4250" spc="150" dirty="0">
                <a:solidFill>
                  <a:srgbClr val="FFFFFF"/>
                </a:solidFill>
                <a:latin typeface="Microsoft Sans Serif"/>
                <a:cs typeface="Microsoft Sans Serif"/>
              </a:rPr>
              <a:t>par </a:t>
            </a:r>
            <a:r>
              <a:rPr sz="4250" spc="140" dirty="0">
                <a:solidFill>
                  <a:srgbClr val="FFFFFF"/>
                </a:solidFill>
                <a:latin typeface="Microsoft Sans Serif"/>
                <a:cs typeface="Microsoft Sans Serif"/>
              </a:rPr>
              <a:t>colonne </a:t>
            </a:r>
            <a:r>
              <a:rPr sz="4250" spc="215" dirty="0">
                <a:solidFill>
                  <a:srgbClr val="FFFFFF"/>
                </a:solidFill>
                <a:latin typeface="Microsoft Sans Serif"/>
                <a:cs typeface="Microsoft Sans Serif"/>
              </a:rPr>
              <a:t>pour </a:t>
            </a:r>
            <a:r>
              <a:rPr sz="4250" spc="160" dirty="0">
                <a:solidFill>
                  <a:srgbClr val="FFFFFF"/>
                </a:solidFill>
                <a:latin typeface="Microsoft Sans Serif"/>
                <a:cs typeface="Microsoft Sans Serif"/>
              </a:rPr>
              <a:t>permettre </a:t>
            </a:r>
            <a:r>
              <a:rPr sz="4250" spc="165" dirty="0">
                <a:solidFill>
                  <a:srgbClr val="FFFFFF"/>
                </a:solidFill>
                <a:latin typeface="Microsoft Sans Serif"/>
                <a:cs typeface="Microsoft Sans Serif"/>
              </a:rPr>
              <a:t> </a:t>
            </a:r>
            <a:r>
              <a:rPr sz="4250" spc="114" dirty="0">
                <a:solidFill>
                  <a:srgbClr val="FFFFFF"/>
                </a:solidFill>
                <a:latin typeface="Microsoft Sans Serif"/>
                <a:cs typeface="Microsoft Sans Serif"/>
              </a:rPr>
              <a:t>une</a:t>
            </a:r>
            <a:r>
              <a:rPr sz="4250" spc="-65" dirty="0">
                <a:solidFill>
                  <a:srgbClr val="FFFFFF"/>
                </a:solidFill>
                <a:latin typeface="Microsoft Sans Serif"/>
                <a:cs typeface="Microsoft Sans Serif"/>
              </a:rPr>
              <a:t> </a:t>
            </a:r>
            <a:r>
              <a:rPr sz="4250" spc="150" dirty="0">
                <a:solidFill>
                  <a:srgbClr val="FFFFFF"/>
                </a:solidFill>
                <a:latin typeface="Microsoft Sans Serif"/>
                <a:cs typeface="Microsoft Sans Serif"/>
              </a:rPr>
              <a:t>approche</a:t>
            </a:r>
            <a:r>
              <a:rPr sz="4250" spc="-60" dirty="0">
                <a:solidFill>
                  <a:srgbClr val="FFFFFF"/>
                </a:solidFill>
                <a:latin typeface="Microsoft Sans Serif"/>
                <a:cs typeface="Microsoft Sans Serif"/>
              </a:rPr>
              <a:t> </a:t>
            </a:r>
            <a:r>
              <a:rPr sz="4250" spc="100" dirty="0">
                <a:solidFill>
                  <a:srgbClr val="FFFFFF"/>
                </a:solidFill>
                <a:latin typeface="Microsoft Sans Serif"/>
                <a:cs typeface="Microsoft Sans Serif"/>
              </a:rPr>
              <a:t>plus</a:t>
            </a:r>
            <a:r>
              <a:rPr sz="4250" spc="-60" dirty="0">
                <a:solidFill>
                  <a:srgbClr val="FFFFFF"/>
                </a:solidFill>
                <a:latin typeface="Microsoft Sans Serif"/>
                <a:cs typeface="Microsoft Sans Serif"/>
              </a:rPr>
              <a:t> </a:t>
            </a:r>
            <a:r>
              <a:rPr sz="4250" spc="55" dirty="0">
                <a:solidFill>
                  <a:srgbClr val="FFFFFF"/>
                </a:solidFill>
                <a:latin typeface="Microsoft Sans Serif"/>
                <a:cs typeface="Microsoft Sans Serif"/>
              </a:rPr>
              <a:t>responsive.</a:t>
            </a:r>
            <a:endParaRPr sz="4250" dirty="0">
              <a:latin typeface="Microsoft Sans Serif"/>
              <a:cs typeface="Microsoft Sans Serif"/>
            </a:endParaRPr>
          </a:p>
          <a:p>
            <a:pPr marL="12700" marR="5080" algn="just" rtl="0">
              <a:lnSpc>
                <a:spcPct val="114799"/>
              </a:lnSpc>
              <a:spcBef>
                <a:spcPts val="4865"/>
              </a:spcBef>
            </a:pPr>
            <a:r>
              <a:rPr sz="4250" spc="65" dirty="0">
                <a:solidFill>
                  <a:srgbClr val="FFFFFF"/>
                </a:solidFill>
                <a:latin typeface="Microsoft Sans Serif"/>
                <a:cs typeface="Microsoft Sans Serif"/>
              </a:rPr>
              <a:t>Une </a:t>
            </a:r>
            <a:r>
              <a:rPr sz="4250" spc="-45" dirty="0">
                <a:solidFill>
                  <a:srgbClr val="FFFFFF"/>
                </a:solidFill>
                <a:latin typeface="Microsoft Sans Serif"/>
                <a:cs typeface="Microsoft Sans Serif"/>
              </a:rPr>
              <a:t>classe </a:t>
            </a:r>
            <a:r>
              <a:rPr sz="4250" spc="120" dirty="0">
                <a:solidFill>
                  <a:srgbClr val="FFFFFF"/>
                </a:solidFill>
                <a:latin typeface="Microsoft Sans Serif"/>
                <a:cs typeface="Microsoft Sans Serif"/>
              </a:rPr>
              <a:t>spécifique </a:t>
            </a:r>
            <a:r>
              <a:rPr sz="4250" spc="30" dirty="0">
                <a:solidFill>
                  <a:srgbClr val="FFFFFF"/>
                </a:solidFill>
                <a:latin typeface="Microsoft Sans Serif"/>
                <a:cs typeface="Microsoft Sans Serif"/>
              </a:rPr>
              <a:t>est </a:t>
            </a:r>
            <a:r>
              <a:rPr sz="4250" spc="95" dirty="0">
                <a:solidFill>
                  <a:srgbClr val="FFFFFF"/>
                </a:solidFill>
                <a:latin typeface="Microsoft Sans Serif"/>
                <a:cs typeface="Microsoft Sans Serif"/>
              </a:rPr>
              <a:t>spécifiée </a:t>
            </a:r>
            <a:r>
              <a:rPr sz="4250" spc="215" dirty="0">
                <a:solidFill>
                  <a:srgbClr val="FFFFFF"/>
                </a:solidFill>
                <a:latin typeface="Microsoft Sans Serif"/>
                <a:cs typeface="Microsoft Sans Serif"/>
              </a:rPr>
              <a:t>pour </a:t>
            </a:r>
            <a:r>
              <a:rPr sz="4250" spc="110" dirty="0">
                <a:solidFill>
                  <a:srgbClr val="FFFFFF"/>
                </a:solidFill>
                <a:latin typeface="Microsoft Sans Serif"/>
                <a:cs typeface="Microsoft Sans Serif"/>
              </a:rPr>
              <a:t>chaque </a:t>
            </a:r>
            <a:r>
              <a:rPr sz="4250" spc="140" dirty="0">
                <a:solidFill>
                  <a:srgbClr val="FFFFFF"/>
                </a:solidFill>
                <a:latin typeface="Microsoft Sans Serif"/>
                <a:cs typeface="Microsoft Sans Serif"/>
              </a:rPr>
              <a:t>colonne </a:t>
            </a:r>
            <a:r>
              <a:rPr sz="4250" spc="110" dirty="0">
                <a:solidFill>
                  <a:srgbClr val="FFFFFF"/>
                </a:solidFill>
                <a:latin typeface="Microsoft Sans Serif"/>
                <a:cs typeface="Microsoft Sans Serif"/>
              </a:rPr>
              <a:t>en </a:t>
            </a:r>
            <a:r>
              <a:rPr sz="4250" spc="155" dirty="0">
                <a:solidFill>
                  <a:srgbClr val="FFFFFF"/>
                </a:solidFill>
                <a:latin typeface="Microsoft Sans Serif"/>
                <a:cs typeface="Microsoft Sans Serif"/>
              </a:rPr>
              <a:t>fonction </a:t>
            </a:r>
            <a:r>
              <a:rPr sz="4250" spc="-1115" dirty="0">
                <a:solidFill>
                  <a:srgbClr val="FFFFFF"/>
                </a:solidFill>
                <a:latin typeface="Microsoft Sans Serif"/>
                <a:cs typeface="Microsoft Sans Serif"/>
              </a:rPr>
              <a:t> </a:t>
            </a:r>
            <a:r>
              <a:rPr sz="4250" spc="245" dirty="0">
                <a:solidFill>
                  <a:srgbClr val="FFFFFF"/>
                </a:solidFill>
                <a:latin typeface="Microsoft Sans Serif"/>
                <a:cs typeface="Microsoft Sans Serif"/>
              </a:rPr>
              <a:t>du </a:t>
            </a:r>
            <a:r>
              <a:rPr sz="4250" spc="175" dirty="0">
                <a:solidFill>
                  <a:srgbClr val="FFFFFF"/>
                </a:solidFill>
                <a:latin typeface="Microsoft Sans Serif"/>
                <a:cs typeface="Microsoft Sans Serif"/>
              </a:rPr>
              <a:t>type </a:t>
            </a:r>
            <a:r>
              <a:rPr sz="4250" spc="65" dirty="0">
                <a:solidFill>
                  <a:srgbClr val="FFFFFF"/>
                </a:solidFill>
                <a:latin typeface="Microsoft Sans Serif"/>
                <a:cs typeface="Microsoft Sans Serif"/>
              </a:rPr>
              <a:t>d’écran</a:t>
            </a:r>
            <a:r>
              <a:rPr sz="4250" spc="70" dirty="0">
                <a:solidFill>
                  <a:srgbClr val="FFFFFF"/>
                </a:solidFill>
                <a:latin typeface="Microsoft Sans Serif"/>
                <a:cs typeface="Microsoft Sans Serif"/>
              </a:rPr>
              <a:t> </a:t>
            </a:r>
            <a:r>
              <a:rPr sz="4250" spc="90" dirty="0">
                <a:solidFill>
                  <a:srgbClr val="FFFFFF"/>
                </a:solidFill>
                <a:latin typeface="Microsoft Sans Serif"/>
                <a:cs typeface="Microsoft Sans Serif"/>
              </a:rPr>
              <a:t>utilisé</a:t>
            </a:r>
            <a:r>
              <a:rPr sz="4250" spc="95" dirty="0">
                <a:solidFill>
                  <a:srgbClr val="FFFFFF"/>
                </a:solidFill>
                <a:latin typeface="Microsoft Sans Serif"/>
                <a:cs typeface="Microsoft Sans Serif"/>
              </a:rPr>
              <a:t> </a:t>
            </a:r>
            <a:r>
              <a:rPr sz="4250" spc="150" dirty="0">
                <a:solidFill>
                  <a:srgbClr val="FFFFFF"/>
                </a:solidFill>
                <a:latin typeface="Microsoft Sans Serif"/>
                <a:cs typeface="Microsoft Sans Serif"/>
              </a:rPr>
              <a:t>par </a:t>
            </a:r>
            <a:r>
              <a:rPr sz="4250" spc="75" dirty="0">
                <a:solidFill>
                  <a:srgbClr val="FFFFFF"/>
                </a:solidFill>
                <a:latin typeface="Microsoft Sans Serif"/>
                <a:cs typeface="Microsoft Sans Serif"/>
              </a:rPr>
              <a:t>l’utilisateur, </a:t>
            </a:r>
            <a:r>
              <a:rPr sz="4250" spc="30" dirty="0">
                <a:solidFill>
                  <a:srgbClr val="FFFFFF"/>
                </a:solidFill>
                <a:latin typeface="Microsoft Sans Serif"/>
                <a:cs typeface="Microsoft Sans Serif"/>
              </a:rPr>
              <a:t>ainsi</a:t>
            </a:r>
            <a:r>
              <a:rPr sz="4250" spc="35" dirty="0">
                <a:solidFill>
                  <a:srgbClr val="FFFFFF"/>
                </a:solidFill>
                <a:latin typeface="Microsoft Sans Serif"/>
                <a:cs typeface="Microsoft Sans Serif"/>
              </a:rPr>
              <a:t> </a:t>
            </a:r>
            <a:r>
              <a:rPr sz="4250" spc="180" dirty="0">
                <a:solidFill>
                  <a:srgbClr val="FFFFFF"/>
                </a:solidFill>
                <a:latin typeface="Microsoft Sans Serif"/>
                <a:cs typeface="Microsoft Sans Serif"/>
              </a:rPr>
              <a:t>donc </a:t>
            </a:r>
            <a:r>
              <a:rPr sz="4250" spc="70" dirty="0">
                <a:solidFill>
                  <a:srgbClr val="FFFFFF"/>
                </a:solidFill>
                <a:latin typeface="Microsoft Sans Serif"/>
                <a:cs typeface="Microsoft Sans Serif"/>
              </a:rPr>
              <a:t>nous</a:t>
            </a:r>
            <a:r>
              <a:rPr sz="4250" spc="75" dirty="0">
                <a:solidFill>
                  <a:srgbClr val="FFFFFF"/>
                </a:solidFill>
                <a:latin typeface="Microsoft Sans Serif"/>
                <a:cs typeface="Microsoft Sans Serif"/>
              </a:rPr>
              <a:t> </a:t>
            </a:r>
            <a:r>
              <a:rPr sz="4250" spc="130" dirty="0">
                <a:solidFill>
                  <a:srgbClr val="FFFFFF"/>
                </a:solidFill>
                <a:latin typeface="Microsoft Sans Serif"/>
                <a:cs typeface="Microsoft Sans Serif"/>
              </a:rPr>
              <a:t>pouvons </a:t>
            </a:r>
            <a:r>
              <a:rPr sz="4250" spc="135" dirty="0">
                <a:solidFill>
                  <a:srgbClr val="FFFFFF"/>
                </a:solidFill>
                <a:latin typeface="Microsoft Sans Serif"/>
                <a:cs typeface="Microsoft Sans Serif"/>
              </a:rPr>
              <a:t> </a:t>
            </a:r>
            <a:r>
              <a:rPr sz="4250" spc="145" dirty="0">
                <a:solidFill>
                  <a:srgbClr val="FFFFFF"/>
                </a:solidFill>
                <a:latin typeface="Microsoft Sans Serif"/>
                <a:cs typeface="Microsoft Sans Serif"/>
              </a:rPr>
              <a:t>simplement </a:t>
            </a:r>
            <a:r>
              <a:rPr sz="4250" spc="165" dirty="0">
                <a:solidFill>
                  <a:srgbClr val="FFFFFF"/>
                </a:solidFill>
                <a:latin typeface="Microsoft Sans Serif"/>
                <a:cs typeface="Microsoft Sans Serif"/>
              </a:rPr>
              <a:t>définir </a:t>
            </a:r>
            <a:r>
              <a:rPr sz="4250" spc="-40" dirty="0">
                <a:solidFill>
                  <a:srgbClr val="FFFFFF"/>
                </a:solidFill>
                <a:latin typeface="Microsoft Sans Serif"/>
                <a:cs typeface="Microsoft Sans Serif"/>
              </a:rPr>
              <a:t>à </a:t>
            </a:r>
            <a:r>
              <a:rPr sz="4250" spc="20" dirty="0">
                <a:solidFill>
                  <a:srgbClr val="FFFFFF"/>
                </a:solidFill>
                <a:latin typeface="Microsoft Sans Serif"/>
                <a:cs typeface="Microsoft Sans Serif"/>
              </a:rPr>
              <a:t>l’avance </a:t>
            </a:r>
            <a:r>
              <a:rPr sz="4250" spc="114" dirty="0">
                <a:solidFill>
                  <a:srgbClr val="FFFFFF"/>
                </a:solidFill>
                <a:latin typeface="Microsoft Sans Serif"/>
                <a:cs typeface="Microsoft Sans Serif"/>
              </a:rPr>
              <a:t>le </a:t>
            </a:r>
            <a:r>
              <a:rPr sz="4250" spc="150" dirty="0">
                <a:solidFill>
                  <a:srgbClr val="FFFFFF"/>
                </a:solidFill>
                <a:latin typeface="Microsoft Sans Serif"/>
                <a:cs typeface="Microsoft Sans Serif"/>
              </a:rPr>
              <a:t>rendu </a:t>
            </a:r>
            <a:r>
              <a:rPr sz="4250" spc="75" dirty="0">
                <a:solidFill>
                  <a:srgbClr val="FFFFFF"/>
                </a:solidFill>
                <a:latin typeface="Microsoft Sans Serif"/>
                <a:cs typeface="Microsoft Sans Serif"/>
              </a:rPr>
              <a:t>des </a:t>
            </a:r>
            <a:r>
              <a:rPr sz="4250" spc="95" dirty="0">
                <a:solidFill>
                  <a:srgbClr val="FFFFFF"/>
                </a:solidFill>
                <a:latin typeface="Microsoft Sans Serif"/>
                <a:cs typeface="Microsoft Sans Serif"/>
              </a:rPr>
              <a:t>colonnes </a:t>
            </a:r>
            <a:r>
              <a:rPr sz="4250" spc="150" dirty="0">
                <a:solidFill>
                  <a:srgbClr val="FFFFFF"/>
                </a:solidFill>
                <a:latin typeface="Microsoft Sans Serif"/>
                <a:cs typeface="Microsoft Sans Serif"/>
              </a:rPr>
              <a:t>par </a:t>
            </a:r>
            <a:r>
              <a:rPr sz="4250" spc="185" dirty="0">
                <a:solidFill>
                  <a:srgbClr val="FFFFFF"/>
                </a:solidFill>
                <a:latin typeface="Microsoft Sans Serif"/>
                <a:cs typeface="Microsoft Sans Serif"/>
              </a:rPr>
              <a:t>rapport </a:t>
            </a:r>
            <a:r>
              <a:rPr sz="4250" spc="45" dirty="0">
                <a:solidFill>
                  <a:srgbClr val="FFFFFF"/>
                </a:solidFill>
                <a:latin typeface="Microsoft Sans Serif"/>
                <a:cs typeface="Microsoft Sans Serif"/>
              </a:rPr>
              <a:t>au </a:t>
            </a:r>
            <a:r>
              <a:rPr sz="4250" spc="50" dirty="0">
                <a:solidFill>
                  <a:srgbClr val="FFFFFF"/>
                </a:solidFill>
                <a:latin typeface="Microsoft Sans Serif"/>
                <a:cs typeface="Microsoft Sans Serif"/>
              </a:rPr>
              <a:t> </a:t>
            </a:r>
            <a:r>
              <a:rPr sz="4250" spc="175" dirty="0">
                <a:solidFill>
                  <a:srgbClr val="FFFFFF"/>
                </a:solidFill>
                <a:latin typeface="Microsoft Sans Serif"/>
                <a:cs typeface="Microsoft Sans Serif"/>
              </a:rPr>
              <a:t>type</a:t>
            </a:r>
            <a:r>
              <a:rPr sz="4250" spc="-65" dirty="0">
                <a:solidFill>
                  <a:srgbClr val="FFFFFF"/>
                </a:solidFill>
                <a:latin typeface="Microsoft Sans Serif"/>
                <a:cs typeface="Microsoft Sans Serif"/>
              </a:rPr>
              <a:t> </a:t>
            </a:r>
            <a:r>
              <a:rPr sz="4250" spc="45" dirty="0">
                <a:solidFill>
                  <a:srgbClr val="FFFFFF"/>
                </a:solidFill>
                <a:latin typeface="Microsoft Sans Serif"/>
                <a:cs typeface="Microsoft Sans Serif"/>
              </a:rPr>
              <a:t>d’écran.</a:t>
            </a:r>
            <a:endParaRPr sz="4250" dirty="0">
              <a:latin typeface="Microsoft Sans Serif"/>
              <a:cs typeface="Microsoft Sans Serif"/>
            </a:endParaRP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2296" y="2437487"/>
            <a:ext cx="7905115" cy="1433195"/>
          </a:xfrm>
          <a:prstGeom prst="rect">
            <a:avLst/>
          </a:prstGeom>
        </p:spPr>
        <p:txBody>
          <a:bodyPr vert="horz" wrap="square" lIns="0" tIns="17145" rIns="0" bIns="0" rtlCol="0">
            <a:spAutoFit/>
          </a:bodyPr>
          <a:lstStyle/>
          <a:p>
            <a:pPr marL="12700">
              <a:lnSpc>
                <a:spcPct val="100000"/>
              </a:lnSpc>
              <a:spcBef>
                <a:spcPts val="135"/>
              </a:spcBef>
            </a:pPr>
            <a:r>
              <a:rPr spc="-1265" dirty="0"/>
              <a:t>T</a:t>
            </a:r>
            <a:r>
              <a:rPr spc="-250" dirty="0"/>
              <a:t>ypes </a:t>
            </a:r>
            <a:r>
              <a:rPr spc="229" dirty="0"/>
              <a:t>d</a:t>
            </a:r>
            <a:r>
              <a:rPr spc="-620" dirty="0"/>
              <a:t>’</a:t>
            </a:r>
            <a:r>
              <a:rPr spc="-215" dirty="0"/>
              <a:t>éc</a:t>
            </a:r>
            <a:r>
              <a:rPr spc="-340" dirty="0"/>
              <a:t>r</a:t>
            </a:r>
            <a:r>
              <a:rPr spc="-434" dirty="0"/>
              <a:t>ans</a:t>
            </a:r>
          </a:p>
        </p:txBody>
      </p:sp>
      <p:graphicFrame>
        <p:nvGraphicFramePr>
          <p:cNvPr id="3" name="object 3"/>
          <p:cNvGraphicFramePr>
            <a:graphicFrameLocks noGrp="1"/>
          </p:cNvGraphicFramePr>
          <p:nvPr/>
        </p:nvGraphicFramePr>
        <p:xfrm>
          <a:off x="1450217" y="4916080"/>
          <a:ext cx="17162780" cy="4848314"/>
        </p:xfrm>
        <a:graphic>
          <a:graphicData uri="http://schemas.openxmlformats.org/drawingml/2006/table">
            <a:tbl>
              <a:tblPr firstRow="1" bandRow="1">
                <a:tableStyleId>{2D5ABB26-0587-4C30-8999-92F81FD0307C}</a:tableStyleId>
              </a:tblPr>
              <a:tblGrid>
                <a:gridCol w="4290695"/>
                <a:gridCol w="4290695"/>
                <a:gridCol w="4290695"/>
                <a:gridCol w="4290695"/>
              </a:tblGrid>
              <a:tr h="2349465">
                <a:tc>
                  <a:txBody>
                    <a:bodyPr/>
                    <a:lstStyle/>
                    <a:p>
                      <a:pPr>
                        <a:lnSpc>
                          <a:spcPct val="100000"/>
                        </a:lnSpc>
                      </a:pPr>
                      <a:endParaRPr sz="5550">
                        <a:latin typeface="Times New Roman"/>
                        <a:cs typeface="Times New Roman"/>
                      </a:endParaRPr>
                    </a:p>
                    <a:p>
                      <a:pPr marL="26670" algn="ctr">
                        <a:lnSpc>
                          <a:spcPct val="100000"/>
                        </a:lnSpc>
                      </a:pPr>
                      <a:r>
                        <a:rPr sz="4250" spc="110" dirty="0">
                          <a:solidFill>
                            <a:srgbClr val="FFFFFF"/>
                          </a:solidFill>
                          <a:latin typeface="Microsoft Sans Serif"/>
                          <a:cs typeface="Microsoft Sans Serif"/>
                        </a:rPr>
                        <a:t>Smartphone</a:t>
                      </a:r>
                      <a:endParaRPr sz="4250">
                        <a:latin typeface="Microsoft Sans Serif"/>
                        <a:cs typeface="Microsoft Sans Serif"/>
                      </a:endParaRPr>
                    </a:p>
                  </a:txBody>
                  <a:tcPr marL="0" marR="0" marT="0" marB="0">
                    <a:lnL w="53975">
                      <a:solidFill>
                        <a:srgbClr val="D6D6D6"/>
                      </a:solidFill>
                      <a:prstDash val="solid"/>
                    </a:lnL>
                    <a:lnR w="12700">
                      <a:solidFill>
                        <a:srgbClr val="D6D7D6"/>
                      </a:solidFill>
                      <a:prstDash val="solid"/>
                    </a:lnR>
                    <a:lnT w="53975">
                      <a:solidFill>
                        <a:srgbClr val="D6D6D6"/>
                      </a:solidFill>
                      <a:prstDash val="solid"/>
                    </a:lnT>
                    <a:lnB w="12700">
                      <a:solidFill>
                        <a:srgbClr val="D6D7D6"/>
                      </a:solidFill>
                      <a:prstDash val="solid"/>
                    </a:lnB>
                    <a:solidFill>
                      <a:srgbClr val="5B4181"/>
                    </a:solidFill>
                  </a:tcPr>
                </a:tc>
                <a:tc>
                  <a:txBody>
                    <a:bodyPr/>
                    <a:lstStyle/>
                    <a:p>
                      <a:pPr>
                        <a:lnSpc>
                          <a:spcPct val="100000"/>
                        </a:lnSpc>
                      </a:pPr>
                      <a:endParaRPr sz="5550">
                        <a:latin typeface="Times New Roman"/>
                        <a:cs typeface="Times New Roman"/>
                      </a:endParaRPr>
                    </a:p>
                    <a:p>
                      <a:pPr marL="1905" algn="ctr">
                        <a:lnSpc>
                          <a:spcPct val="100000"/>
                        </a:lnSpc>
                      </a:pPr>
                      <a:r>
                        <a:rPr sz="4250" spc="25" dirty="0">
                          <a:solidFill>
                            <a:srgbClr val="FFFFFF"/>
                          </a:solidFill>
                          <a:latin typeface="Microsoft Sans Serif"/>
                          <a:cs typeface="Microsoft Sans Serif"/>
                        </a:rPr>
                        <a:t>Tablettes</a:t>
                      </a:r>
                      <a:endParaRPr sz="4250">
                        <a:latin typeface="Microsoft Sans Serif"/>
                        <a:cs typeface="Microsoft Sans Serif"/>
                      </a:endParaRPr>
                    </a:p>
                  </a:txBody>
                  <a:tcPr marL="0" marR="0" marT="0" marB="0">
                    <a:lnL w="12700">
                      <a:solidFill>
                        <a:srgbClr val="D6D7D6"/>
                      </a:solidFill>
                      <a:prstDash val="solid"/>
                    </a:lnL>
                    <a:lnR w="12700">
                      <a:solidFill>
                        <a:srgbClr val="D6D7D6"/>
                      </a:solidFill>
                      <a:prstDash val="solid"/>
                    </a:lnR>
                    <a:lnT w="53975">
                      <a:solidFill>
                        <a:srgbClr val="D6D6D6"/>
                      </a:solidFill>
                      <a:prstDash val="solid"/>
                    </a:lnT>
                    <a:lnB w="12700">
                      <a:solidFill>
                        <a:srgbClr val="D6D7D6"/>
                      </a:solidFill>
                      <a:prstDash val="solid"/>
                    </a:lnB>
                    <a:solidFill>
                      <a:srgbClr val="5B4181"/>
                    </a:solidFill>
                  </a:tcPr>
                </a:tc>
                <a:tc>
                  <a:txBody>
                    <a:bodyPr/>
                    <a:lstStyle/>
                    <a:p>
                      <a:pPr>
                        <a:lnSpc>
                          <a:spcPct val="100000"/>
                        </a:lnSpc>
                      </a:pPr>
                      <a:endParaRPr sz="5550">
                        <a:latin typeface="Times New Roman"/>
                        <a:cs typeface="Times New Roman"/>
                      </a:endParaRPr>
                    </a:p>
                    <a:p>
                      <a:pPr marL="7620" algn="ctr">
                        <a:lnSpc>
                          <a:spcPct val="100000"/>
                        </a:lnSpc>
                      </a:pPr>
                      <a:r>
                        <a:rPr sz="4250" spc="114" dirty="0">
                          <a:solidFill>
                            <a:srgbClr val="FFFFFF"/>
                          </a:solidFill>
                          <a:latin typeface="Microsoft Sans Serif"/>
                          <a:cs typeface="Microsoft Sans Serif"/>
                        </a:rPr>
                        <a:t>Ordinateurs</a:t>
                      </a:r>
                      <a:endParaRPr sz="4250">
                        <a:latin typeface="Microsoft Sans Serif"/>
                        <a:cs typeface="Microsoft Sans Serif"/>
                      </a:endParaRPr>
                    </a:p>
                  </a:txBody>
                  <a:tcPr marL="0" marR="0" marT="0" marB="0">
                    <a:lnL w="12700">
                      <a:solidFill>
                        <a:srgbClr val="D6D7D6"/>
                      </a:solidFill>
                      <a:prstDash val="solid"/>
                    </a:lnL>
                    <a:lnR w="12700">
                      <a:solidFill>
                        <a:srgbClr val="D6D7D6"/>
                      </a:solidFill>
                      <a:prstDash val="solid"/>
                    </a:lnR>
                    <a:lnT w="53975">
                      <a:solidFill>
                        <a:srgbClr val="D6D6D6"/>
                      </a:solidFill>
                      <a:prstDash val="solid"/>
                    </a:lnT>
                    <a:lnB w="12700">
                      <a:solidFill>
                        <a:srgbClr val="D6D7D6"/>
                      </a:solidFill>
                      <a:prstDash val="solid"/>
                    </a:lnB>
                    <a:solidFill>
                      <a:srgbClr val="5B4181"/>
                    </a:solidFill>
                  </a:tcPr>
                </a:tc>
                <a:tc>
                  <a:txBody>
                    <a:bodyPr/>
                    <a:lstStyle/>
                    <a:p>
                      <a:pPr>
                        <a:lnSpc>
                          <a:spcPct val="100000"/>
                        </a:lnSpc>
                      </a:pPr>
                      <a:endParaRPr sz="5550">
                        <a:latin typeface="Times New Roman"/>
                        <a:cs typeface="Times New Roman"/>
                      </a:endParaRPr>
                    </a:p>
                    <a:p>
                      <a:pPr marR="3810" algn="ctr">
                        <a:lnSpc>
                          <a:spcPct val="100000"/>
                        </a:lnSpc>
                      </a:pPr>
                      <a:r>
                        <a:rPr sz="4250" spc="-55" dirty="0">
                          <a:solidFill>
                            <a:srgbClr val="FFFFFF"/>
                          </a:solidFill>
                          <a:latin typeface="Microsoft Sans Serif"/>
                          <a:cs typeface="Microsoft Sans Serif"/>
                        </a:rPr>
                        <a:t>Écrans</a:t>
                      </a:r>
                      <a:r>
                        <a:rPr sz="4250" spc="-95" dirty="0">
                          <a:solidFill>
                            <a:srgbClr val="FFFFFF"/>
                          </a:solidFill>
                          <a:latin typeface="Microsoft Sans Serif"/>
                          <a:cs typeface="Microsoft Sans Serif"/>
                        </a:rPr>
                        <a:t> </a:t>
                      </a:r>
                      <a:r>
                        <a:rPr sz="4250" spc="120" dirty="0">
                          <a:solidFill>
                            <a:srgbClr val="FFFFFF"/>
                          </a:solidFill>
                          <a:latin typeface="Microsoft Sans Serif"/>
                          <a:cs typeface="Microsoft Sans Serif"/>
                        </a:rPr>
                        <a:t>HD</a:t>
                      </a:r>
                      <a:endParaRPr sz="4250">
                        <a:latin typeface="Microsoft Sans Serif"/>
                        <a:cs typeface="Microsoft Sans Serif"/>
                      </a:endParaRPr>
                    </a:p>
                  </a:txBody>
                  <a:tcPr marL="0" marR="0" marT="0" marB="0">
                    <a:lnL w="12700">
                      <a:solidFill>
                        <a:srgbClr val="D6D7D6"/>
                      </a:solidFill>
                      <a:prstDash val="solid"/>
                    </a:lnL>
                    <a:lnR w="53975">
                      <a:solidFill>
                        <a:srgbClr val="D6D6D6"/>
                      </a:solidFill>
                      <a:prstDash val="solid"/>
                    </a:lnR>
                    <a:lnT w="53975">
                      <a:solidFill>
                        <a:srgbClr val="D6D6D6"/>
                      </a:solidFill>
                      <a:prstDash val="solid"/>
                    </a:lnT>
                    <a:lnB w="12700">
                      <a:solidFill>
                        <a:srgbClr val="D6D7D6"/>
                      </a:solidFill>
                      <a:prstDash val="solid"/>
                    </a:lnB>
                    <a:solidFill>
                      <a:srgbClr val="5B4181"/>
                    </a:solidFill>
                  </a:tcPr>
                </a:tc>
              </a:tr>
              <a:tr h="2498849">
                <a:tc>
                  <a:txBody>
                    <a:bodyPr/>
                    <a:lstStyle/>
                    <a:p>
                      <a:pPr>
                        <a:lnSpc>
                          <a:spcPct val="100000"/>
                        </a:lnSpc>
                        <a:spcBef>
                          <a:spcPts val="30"/>
                        </a:spcBef>
                      </a:pPr>
                      <a:endParaRPr sz="6000">
                        <a:latin typeface="Times New Roman"/>
                        <a:cs typeface="Times New Roman"/>
                      </a:endParaRPr>
                    </a:p>
                    <a:p>
                      <a:pPr marL="19685" algn="ctr">
                        <a:lnSpc>
                          <a:spcPct val="100000"/>
                        </a:lnSpc>
                      </a:pPr>
                      <a:r>
                        <a:rPr sz="4250" spc="-85" dirty="0">
                          <a:solidFill>
                            <a:srgbClr val="FFFFFF"/>
                          </a:solidFill>
                          <a:latin typeface="Microsoft Sans Serif"/>
                          <a:cs typeface="Microsoft Sans Serif"/>
                        </a:rPr>
                        <a:t>-xs</a:t>
                      </a:r>
                      <a:endParaRPr sz="4250">
                        <a:latin typeface="Microsoft Sans Serif"/>
                        <a:cs typeface="Microsoft Sans Serif"/>
                      </a:endParaRPr>
                    </a:p>
                  </a:txBody>
                  <a:tcPr marL="0" marR="0" marT="3810" marB="0">
                    <a:lnL w="53975">
                      <a:solidFill>
                        <a:srgbClr val="D6D6D6"/>
                      </a:solidFill>
                      <a:prstDash val="solid"/>
                    </a:lnL>
                    <a:lnR w="12700">
                      <a:solidFill>
                        <a:srgbClr val="D6D7D6"/>
                      </a:solidFill>
                      <a:prstDash val="solid"/>
                    </a:lnR>
                    <a:lnT w="12700">
                      <a:solidFill>
                        <a:srgbClr val="D6D7D6"/>
                      </a:solidFill>
                      <a:prstDash val="solid"/>
                    </a:lnT>
                    <a:lnB w="53975">
                      <a:solidFill>
                        <a:srgbClr val="D6D6D6"/>
                      </a:solidFill>
                      <a:prstDash val="solid"/>
                    </a:lnB>
                    <a:solidFill>
                      <a:srgbClr val="5B4181"/>
                    </a:solidFill>
                  </a:tcPr>
                </a:tc>
                <a:tc>
                  <a:txBody>
                    <a:bodyPr/>
                    <a:lstStyle/>
                    <a:p>
                      <a:pPr>
                        <a:lnSpc>
                          <a:spcPct val="100000"/>
                        </a:lnSpc>
                        <a:spcBef>
                          <a:spcPts val="30"/>
                        </a:spcBef>
                      </a:pPr>
                      <a:endParaRPr sz="6000">
                        <a:latin typeface="Times New Roman"/>
                        <a:cs typeface="Times New Roman"/>
                      </a:endParaRPr>
                    </a:p>
                    <a:p>
                      <a:pPr marL="5715" algn="ctr">
                        <a:lnSpc>
                          <a:spcPct val="100000"/>
                        </a:lnSpc>
                      </a:pPr>
                      <a:r>
                        <a:rPr sz="4250" spc="-5" dirty="0">
                          <a:solidFill>
                            <a:srgbClr val="FFFFFF"/>
                          </a:solidFill>
                          <a:latin typeface="Microsoft Sans Serif"/>
                          <a:cs typeface="Microsoft Sans Serif"/>
                        </a:rPr>
                        <a:t>-sm</a:t>
                      </a:r>
                      <a:endParaRPr sz="4250">
                        <a:latin typeface="Microsoft Sans Serif"/>
                        <a:cs typeface="Microsoft Sans Serif"/>
                      </a:endParaRPr>
                    </a:p>
                  </a:txBody>
                  <a:tcPr marL="0" marR="0" marT="3810" marB="0">
                    <a:lnL w="12700">
                      <a:solidFill>
                        <a:srgbClr val="D6D7D6"/>
                      </a:solidFill>
                      <a:prstDash val="solid"/>
                    </a:lnL>
                    <a:lnR w="12700">
                      <a:solidFill>
                        <a:srgbClr val="D6D7D6"/>
                      </a:solidFill>
                      <a:prstDash val="solid"/>
                    </a:lnR>
                    <a:lnT w="12700">
                      <a:solidFill>
                        <a:srgbClr val="D6D7D6"/>
                      </a:solidFill>
                      <a:prstDash val="solid"/>
                    </a:lnT>
                    <a:lnB w="53975">
                      <a:solidFill>
                        <a:srgbClr val="D6D6D6"/>
                      </a:solidFill>
                      <a:prstDash val="solid"/>
                    </a:lnB>
                    <a:solidFill>
                      <a:srgbClr val="5B4181"/>
                    </a:solidFill>
                  </a:tcPr>
                </a:tc>
                <a:tc>
                  <a:txBody>
                    <a:bodyPr/>
                    <a:lstStyle/>
                    <a:p>
                      <a:pPr>
                        <a:lnSpc>
                          <a:spcPct val="100000"/>
                        </a:lnSpc>
                        <a:spcBef>
                          <a:spcPts val="30"/>
                        </a:spcBef>
                      </a:pPr>
                      <a:endParaRPr sz="6000">
                        <a:latin typeface="Times New Roman"/>
                        <a:cs typeface="Times New Roman"/>
                      </a:endParaRPr>
                    </a:p>
                    <a:p>
                      <a:pPr marR="1905" algn="ctr">
                        <a:lnSpc>
                          <a:spcPct val="100000"/>
                        </a:lnSpc>
                      </a:pPr>
                      <a:r>
                        <a:rPr sz="4250" spc="190" dirty="0">
                          <a:solidFill>
                            <a:srgbClr val="FFFFFF"/>
                          </a:solidFill>
                          <a:latin typeface="Microsoft Sans Serif"/>
                          <a:cs typeface="Microsoft Sans Serif"/>
                        </a:rPr>
                        <a:t>-md</a:t>
                      </a:r>
                      <a:endParaRPr sz="4250">
                        <a:latin typeface="Microsoft Sans Serif"/>
                        <a:cs typeface="Microsoft Sans Serif"/>
                      </a:endParaRPr>
                    </a:p>
                  </a:txBody>
                  <a:tcPr marL="0" marR="0" marT="3810" marB="0">
                    <a:lnL w="12700">
                      <a:solidFill>
                        <a:srgbClr val="D6D7D6"/>
                      </a:solidFill>
                      <a:prstDash val="solid"/>
                    </a:lnL>
                    <a:lnR w="12700">
                      <a:solidFill>
                        <a:srgbClr val="D6D7D6"/>
                      </a:solidFill>
                      <a:prstDash val="solid"/>
                    </a:lnR>
                    <a:lnT w="12700">
                      <a:solidFill>
                        <a:srgbClr val="D6D7D6"/>
                      </a:solidFill>
                      <a:prstDash val="solid"/>
                    </a:lnT>
                    <a:lnB w="53975">
                      <a:solidFill>
                        <a:srgbClr val="D6D6D6"/>
                      </a:solidFill>
                      <a:prstDash val="solid"/>
                    </a:lnB>
                    <a:solidFill>
                      <a:srgbClr val="5B4181"/>
                    </a:solidFill>
                  </a:tcPr>
                </a:tc>
                <a:tc>
                  <a:txBody>
                    <a:bodyPr/>
                    <a:lstStyle/>
                    <a:p>
                      <a:pPr>
                        <a:lnSpc>
                          <a:spcPct val="100000"/>
                        </a:lnSpc>
                        <a:spcBef>
                          <a:spcPts val="30"/>
                        </a:spcBef>
                      </a:pPr>
                      <a:endParaRPr sz="6000">
                        <a:latin typeface="Times New Roman"/>
                        <a:cs typeface="Times New Roman"/>
                      </a:endParaRPr>
                    </a:p>
                    <a:p>
                      <a:pPr marR="5080" algn="ctr">
                        <a:lnSpc>
                          <a:spcPct val="100000"/>
                        </a:lnSpc>
                      </a:pPr>
                      <a:r>
                        <a:rPr sz="4250" spc="145" dirty="0">
                          <a:solidFill>
                            <a:srgbClr val="FFFFFF"/>
                          </a:solidFill>
                          <a:latin typeface="Microsoft Sans Serif"/>
                          <a:cs typeface="Microsoft Sans Serif"/>
                        </a:rPr>
                        <a:t>-lg</a:t>
                      </a:r>
                      <a:endParaRPr sz="4250">
                        <a:latin typeface="Microsoft Sans Serif"/>
                        <a:cs typeface="Microsoft Sans Serif"/>
                      </a:endParaRPr>
                    </a:p>
                  </a:txBody>
                  <a:tcPr marL="0" marR="0" marT="3810" marB="0">
                    <a:lnL w="12700">
                      <a:solidFill>
                        <a:srgbClr val="D6D7D6"/>
                      </a:solidFill>
                      <a:prstDash val="solid"/>
                    </a:lnL>
                    <a:lnR w="53975">
                      <a:solidFill>
                        <a:srgbClr val="D6D6D6"/>
                      </a:solidFill>
                      <a:prstDash val="solid"/>
                    </a:lnR>
                    <a:lnT w="12700">
                      <a:solidFill>
                        <a:srgbClr val="D6D7D6"/>
                      </a:solidFill>
                      <a:prstDash val="solid"/>
                    </a:lnT>
                    <a:lnB w="53975">
                      <a:solidFill>
                        <a:srgbClr val="D6D6D6"/>
                      </a:solidFill>
                      <a:prstDash val="solid"/>
                    </a:lnB>
                    <a:solidFill>
                      <a:srgbClr val="5B4181"/>
                    </a:solidFill>
                  </a:tcPr>
                </a:tc>
              </a:tr>
            </a:tbl>
          </a:graphicData>
        </a:graphic>
      </p:graphicFrame>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0250" y="2768006"/>
            <a:ext cx="5132070" cy="1433195"/>
          </a:xfrm>
          <a:prstGeom prst="rect">
            <a:avLst/>
          </a:prstGeom>
        </p:spPr>
        <p:txBody>
          <a:bodyPr vert="horz" wrap="square" lIns="0" tIns="17145" rIns="0" bIns="0" rtlCol="0">
            <a:spAutoFit/>
          </a:bodyPr>
          <a:lstStyle/>
          <a:p>
            <a:pPr marL="12700">
              <a:lnSpc>
                <a:spcPct val="100000"/>
              </a:lnSpc>
              <a:spcBef>
                <a:spcPts val="135"/>
              </a:spcBef>
            </a:pPr>
            <a:r>
              <a:rPr spc="-335" dirty="0"/>
              <a:t>C</a:t>
            </a:r>
            <a:r>
              <a:rPr spc="-200" dirty="0"/>
              <a:t>olonnes</a:t>
            </a:r>
          </a:p>
        </p:txBody>
      </p:sp>
      <p:pic>
        <p:nvPicPr>
          <p:cNvPr id="3" name="object 3"/>
          <p:cNvPicPr/>
          <p:nvPr/>
        </p:nvPicPr>
        <p:blipFill>
          <a:blip r:embed="rId2" cstate="print"/>
          <a:stretch>
            <a:fillRect/>
          </a:stretch>
        </p:blipFill>
        <p:spPr>
          <a:xfrm>
            <a:off x="544486" y="8952607"/>
            <a:ext cx="19015127" cy="837670"/>
          </a:xfrm>
          <a:prstGeom prst="rect">
            <a:avLst/>
          </a:prstGeom>
        </p:spPr>
      </p:pic>
      <p:pic>
        <p:nvPicPr>
          <p:cNvPr id="4" name="object 4"/>
          <p:cNvPicPr/>
          <p:nvPr/>
        </p:nvPicPr>
        <p:blipFill>
          <a:blip r:embed="rId3" cstate="print"/>
          <a:stretch>
            <a:fillRect/>
          </a:stretch>
        </p:blipFill>
        <p:spPr>
          <a:xfrm>
            <a:off x="544486" y="7717042"/>
            <a:ext cx="19015127" cy="848141"/>
          </a:xfrm>
          <a:prstGeom prst="rect">
            <a:avLst/>
          </a:prstGeom>
        </p:spPr>
      </p:pic>
      <p:pic>
        <p:nvPicPr>
          <p:cNvPr id="5" name="object 5"/>
          <p:cNvPicPr/>
          <p:nvPr/>
        </p:nvPicPr>
        <p:blipFill>
          <a:blip r:embed="rId4" cstate="print"/>
          <a:stretch>
            <a:fillRect/>
          </a:stretch>
        </p:blipFill>
        <p:spPr>
          <a:xfrm>
            <a:off x="544486" y="6491949"/>
            <a:ext cx="19015127" cy="837670"/>
          </a:xfrm>
          <a:prstGeom prst="rect">
            <a:avLst/>
          </a:prstGeom>
        </p:spPr>
      </p:pic>
      <p:pic>
        <p:nvPicPr>
          <p:cNvPr id="6" name="object 6"/>
          <p:cNvPicPr/>
          <p:nvPr/>
        </p:nvPicPr>
        <p:blipFill>
          <a:blip r:embed="rId5" cstate="print"/>
          <a:stretch>
            <a:fillRect/>
          </a:stretch>
        </p:blipFill>
        <p:spPr>
          <a:xfrm>
            <a:off x="544486" y="4795665"/>
            <a:ext cx="19015127" cy="1266977"/>
          </a:xfrm>
          <a:prstGeom prst="rect">
            <a:avLst/>
          </a:prstGeom>
        </p:spPr>
      </p:pic>
      <p:grpSp>
        <p:nvGrpSpPr>
          <p:cNvPr id="7" name="Groupe 6"/>
          <p:cNvGrpSpPr/>
          <p:nvPr/>
        </p:nvGrpSpPr>
        <p:grpSpPr>
          <a:xfrm>
            <a:off x="8049831" y="244476"/>
            <a:ext cx="3962400" cy="2455846"/>
            <a:chOff x="8049831" y="244476"/>
            <a:chExt cx="3962400" cy="2455846"/>
          </a:xfrm>
        </p:grpSpPr>
        <p:sp>
          <p:nvSpPr>
            <p:cNvPr id="8" name="Rectangle 7"/>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84454" y="2437487"/>
            <a:ext cx="5132070" cy="1433195"/>
          </a:xfrm>
          <a:prstGeom prst="rect">
            <a:avLst/>
          </a:prstGeom>
        </p:spPr>
        <p:txBody>
          <a:bodyPr vert="horz" wrap="square" lIns="0" tIns="17145" rIns="0" bIns="0" rtlCol="0">
            <a:spAutoFit/>
          </a:bodyPr>
          <a:lstStyle/>
          <a:p>
            <a:pPr marL="12700">
              <a:lnSpc>
                <a:spcPct val="100000"/>
              </a:lnSpc>
              <a:spcBef>
                <a:spcPts val="135"/>
              </a:spcBef>
            </a:pPr>
            <a:r>
              <a:rPr spc="-335" dirty="0"/>
              <a:t>C</a:t>
            </a:r>
            <a:r>
              <a:rPr spc="-200" dirty="0"/>
              <a:t>olonnes</a:t>
            </a:r>
          </a:p>
        </p:txBody>
      </p:sp>
      <p:sp>
        <p:nvSpPr>
          <p:cNvPr id="3" name="object 3"/>
          <p:cNvSpPr txBox="1">
            <a:spLocks noGrp="1"/>
          </p:cNvSpPr>
          <p:nvPr>
            <p:ph type="body" idx="1"/>
          </p:nvPr>
        </p:nvSpPr>
        <p:spPr>
          <a:prstGeom prst="rect">
            <a:avLst/>
          </a:prstGeom>
        </p:spPr>
        <p:txBody>
          <a:bodyPr vert="horz" wrap="square" lIns="0" tIns="650153" rIns="0" bIns="0" rtlCol="0">
            <a:spAutoFit/>
          </a:bodyPr>
          <a:lstStyle/>
          <a:p>
            <a:pPr marL="12700" marR="5080" rtl="0">
              <a:lnSpc>
                <a:spcPct val="114799"/>
              </a:lnSpc>
              <a:spcBef>
                <a:spcPts val="90"/>
              </a:spcBef>
            </a:pPr>
            <a:r>
              <a:rPr spc="150" dirty="0"/>
              <a:t>Attention,</a:t>
            </a:r>
            <a:r>
              <a:rPr spc="170" dirty="0"/>
              <a:t> </a:t>
            </a:r>
            <a:r>
              <a:rPr spc="55" dirty="0"/>
              <a:t>dépassé</a:t>
            </a:r>
            <a:r>
              <a:rPr spc="305" dirty="0"/>
              <a:t> </a:t>
            </a:r>
            <a:r>
              <a:rPr spc="185" dirty="0"/>
              <a:t>12</a:t>
            </a:r>
            <a:r>
              <a:rPr spc="305" dirty="0"/>
              <a:t> </a:t>
            </a:r>
            <a:r>
              <a:rPr spc="75" dirty="0"/>
              <a:t>colonnes,</a:t>
            </a:r>
            <a:r>
              <a:rPr spc="175" dirty="0"/>
              <a:t> </a:t>
            </a:r>
            <a:r>
              <a:rPr spc="114" dirty="0"/>
              <a:t>Bootstrap</a:t>
            </a:r>
            <a:r>
              <a:rPr spc="305" dirty="0"/>
              <a:t> </a:t>
            </a:r>
            <a:r>
              <a:rPr spc="130" dirty="0"/>
              <a:t>mettra</a:t>
            </a:r>
            <a:r>
              <a:rPr spc="305" dirty="0"/>
              <a:t> </a:t>
            </a:r>
            <a:r>
              <a:rPr spc="160" dirty="0"/>
              <a:t>automatiquement </a:t>
            </a:r>
            <a:r>
              <a:rPr spc="-1115" dirty="0"/>
              <a:t> </a:t>
            </a:r>
            <a:r>
              <a:rPr spc="50" dirty="0"/>
              <a:t>la</a:t>
            </a:r>
            <a:r>
              <a:rPr spc="-65" dirty="0"/>
              <a:t> </a:t>
            </a:r>
            <a:r>
              <a:rPr spc="160" dirty="0"/>
              <a:t>13ème</a:t>
            </a:r>
            <a:r>
              <a:rPr spc="-60" dirty="0"/>
              <a:t> </a:t>
            </a:r>
            <a:r>
              <a:rPr spc="140" dirty="0"/>
              <a:t>colonne</a:t>
            </a:r>
            <a:r>
              <a:rPr spc="-60" dirty="0"/>
              <a:t> </a:t>
            </a:r>
            <a:r>
              <a:rPr spc="-40" dirty="0"/>
              <a:t>à</a:t>
            </a:r>
            <a:r>
              <a:rPr spc="-60" dirty="0"/>
              <a:t> </a:t>
            </a:r>
            <a:r>
              <a:rPr spc="50" dirty="0"/>
              <a:t>la</a:t>
            </a:r>
            <a:r>
              <a:rPr spc="-60" dirty="0"/>
              <a:t> </a:t>
            </a:r>
            <a:r>
              <a:rPr spc="170" dirty="0"/>
              <a:t>ligne</a:t>
            </a:r>
            <a:r>
              <a:rPr spc="-60" dirty="0"/>
              <a:t> </a:t>
            </a:r>
            <a:r>
              <a:rPr spc="250" dirty="0"/>
              <a:t>!</a:t>
            </a:r>
          </a:p>
          <a:p>
            <a:pPr marL="12700" marR="5080" rtl="0">
              <a:lnSpc>
                <a:spcPct val="114799"/>
              </a:lnSpc>
              <a:spcBef>
                <a:spcPts val="4865"/>
              </a:spcBef>
            </a:pPr>
            <a:r>
              <a:rPr spc="60" dirty="0"/>
              <a:t>Il</a:t>
            </a:r>
            <a:r>
              <a:rPr spc="300" dirty="0"/>
              <a:t> </a:t>
            </a:r>
            <a:r>
              <a:rPr spc="114" dirty="0"/>
              <a:t>faut</a:t>
            </a:r>
            <a:r>
              <a:rPr spc="300" dirty="0"/>
              <a:t> </a:t>
            </a:r>
            <a:r>
              <a:rPr spc="180" dirty="0"/>
              <a:t>donc</a:t>
            </a:r>
            <a:r>
              <a:rPr spc="300" dirty="0"/>
              <a:t> </a:t>
            </a:r>
            <a:r>
              <a:rPr spc="180" dirty="0"/>
              <a:t>bien</a:t>
            </a:r>
            <a:r>
              <a:rPr spc="300" dirty="0"/>
              <a:t> </a:t>
            </a:r>
            <a:r>
              <a:rPr spc="165" dirty="0"/>
              <a:t>définir</a:t>
            </a:r>
            <a:r>
              <a:rPr spc="300" dirty="0"/>
              <a:t> </a:t>
            </a:r>
            <a:r>
              <a:rPr spc="114" dirty="0"/>
              <a:t>le</a:t>
            </a:r>
            <a:r>
              <a:rPr spc="305" dirty="0"/>
              <a:t> </a:t>
            </a:r>
            <a:r>
              <a:rPr spc="190" dirty="0"/>
              <a:t>nombre</a:t>
            </a:r>
            <a:r>
              <a:rPr spc="300" dirty="0"/>
              <a:t> </a:t>
            </a:r>
            <a:r>
              <a:rPr spc="225" dirty="0"/>
              <a:t>de</a:t>
            </a:r>
            <a:r>
              <a:rPr spc="300" dirty="0"/>
              <a:t> </a:t>
            </a:r>
            <a:r>
              <a:rPr spc="95" dirty="0"/>
              <a:t>colonnes</a:t>
            </a:r>
            <a:r>
              <a:rPr spc="300" dirty="0"/>
              <a:t> </a:t>
            </a:r>
            <a:r>
              <a:rPr spc="55" dirty="0"/>
              <a:t>souhaitées</a:t>
            </a:r>
            <a:r>
              <a:rPr spc="300" dirty="0"/>
              <a:t> </a:t>
            </a:r>
            <a:r>
              <a:rPr spc="150" dirty="0"/>
              <a:t>par</a:t>
            </a:r>
            <a:r>
              <a:rPr spc="300" dirty="0"/>
              <a:t> </a:t>
            </a:r>
            <a:r>
              <a:rPr spc="175" dirty="0"/>
              <a:t>type </a:t>
            </a:r>
            <a:r>
              <a:rPr spc="-1110" dirty="0"/>
              <a:t> </a:t>
            </a:r>
            <a:r>
              <a:rPr spc="65" dirty="0"/>
              <a:t>d’écran</a:t>
            </a:r>
            <a:r>
              <a:rPr spc="-65" dirty="0"/>
              <a:t> </a:t>
            </a:r>
            <a:r>
              <a:rPr spc="215" dirty="0"/>
              <a:t>pour</a:t>
            </a:r>
            <a:r>
              <a:rPr spc="-60" dirty="0"/>
              <a:t> </a:t>
            </a:r>
            <a:r>
              <a:rPr spc="100" dirty="0"/>
              <a:t>plus</a:t>
            </a:r>
            <a:r>
              <a:rPr spc="-60" dirty="0"/>
              <a:t> </a:t>
            </a:r>
            <a:r>
              <a:rPr spc="225" dirty="0"/>
              <a:t>de</a:t>
            </a:r>
            <a:r>
              <a:rPr spc="-60" dirty="0"/>
              <a:t> </a:t>
            </a:r>
            <a:r>
              <a:rPr spc="110" dirty="0"/>
              <a:t>simplicité.</a:t>
            </a: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2701" y="5263548"/>
            <a:ext cx="18679160" cy="4542155"/>
          </a:xfrm>
          <a:custGeom>
            <a:avLst/>
            <a:gdLst/>
            <a:ahLst/>
            <a:cxnLst/>
            <a:rect l="l" t="t" r="r" b="b"/>
            <a:pathLst>
              <a:path w="18679160" h="4542155">
                <a:moveTo>
                  <a:pt x="0" y="0"/>
                </a:moveTo>
                <a:lnTo>
                  <a:pt x="18678697" y="0"/>
                </a:lnTo>
                <a:lnTo>
                  <a:pt x="18678697" y="4541530"/>
                </a:lnTo>
                <a:lnTo>
                  <a:pt x="0" y="4541530"/>
                </a:lnTo>
                <a:lnTo>
                  <a:pt x="0" y="0"/>
                </a:lnTo>
                <a:close/>
              </a:path>
            </a:pathLst>
          </a:custGeom>
          <a:solidFill>
            <a:srgbClr val="575757">
              <a:alpha val="50000"/>
            </a:srgbClr>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019953247"/>
              </p:ext>
            </p:extLst>
          </p:nvPr>
        </p:nvGraphicFramePr>
        <p:xfrm>
          <a:off x="1057222" y="5922737"/>
          <a:ext cx="15456534" cy="3403162"/>
        </p:xfrm>
        <a:graphic>
          <a:graphicData uri="http://schemas.openxmlformats.org/drawingml/2006/table">
            <a:tbl>
              <a:tblPr firstRow="1" bandRow="1">
                <a:tableStyleId>{2D5ABB26-0587-4C30-8999-92F81FD0307C}</a:tableStyleId>
              </a:tblPr>
              <a:tblGrid>
                <a:gridCol w="7413625"/>
                <a:gridCol w="2827020"/>
                <a:gridCol w="5215889"/>
              </a:tblGrid>
              <a:tr h="734270">
                <a:tc>
                  <a:txBody>
                    <a:bodyPr/>
                    <a:lstStyle/>
                    <a:p>
                      <a:pPr marL="31750">
                        <a:lnSpc>
                          <a:spcPts val="4560"/>
                        </a:lnSpc>
                      </a:pPr>
                      <a:r>
                        <a:rPr sz="4100" b="1" spc="5" dirty="0">
                          <a:solidFill>
                            <a:srgbClr val="FFFFFF"/>
                          </a:solidFill>
                          <a:latin typeface="Courier New"/>
                          <a:cs typeface="Courier New"/>
                        </a:rPr>
                        <a:t>&lt;div</a:t>
                      </a:r>
                      <a:r>
                        <a:rPr sz="4100" b="1" spc="-20" dirty="0">
                          <a:solidFill>
                            <a:srgbClr val="FFFFFF"/>
                          </a:solidFill>
                          <a:latin typeface="Courier New"/>
                          <a:cs typeface="Courier New"/>
                        </a:rPr>
                        <a:t> </a:t>
                      </a:r>
                      <a:r>
                        <a:rPr sz="4100" b="1" spc="5" dirty="0">
                          <a:solidFill>
                            <a:srgbClr val="FFFFFF"/>
                          </a:solidFill>
                          <a:latin typeface="Courier New"/>
                          <a:cs typeface="Courier New"/>
                        </a:rPr>
                        <a:t>class="row"&gt;</a:t>
                      </a:r>
                      <a:endParaRPr sz="4100" b="1" dirty="0">
                        <a:latin typeface="Courier New"/>
                        <a:cs typeface="Courier New"/>
                      </a:endParaRPr>
                    </a:p>
                  </a:txBody>
                  <a:tcPr marL="0" marR="0" marT="0" marB="0">
                    <a:solidFill>
                      <a:srgbClr val="5B4181"/>
                    </a:solidFill>
                  </a:tcPr>
                </a:tc>
                <a:tc gridSpan="2">
                  <a:txBody>
                    <a:bodyPr/>
                    <a:lstStyle/>
                    <a:p>
                      <a:pPr>
                        <a:lnSpc>
                          <a:spcPct val="100000"/>
                        </a:lnSpc>
                      </a:pPr>
                      <a:endParaRPr sz="4600">
                        <a:latin typeface="Times New Roman"/>
                        <a:cs typeface="Times New Roman"/>
                      </a:endParaRPr>
                    </a:p>
                  </a:txBody>
                  <a:tcPr marL="0" marR="0" marT="0" marB="0">
                    <a:solidFill>
                      <a:srgbClr val="5B4181"/>
                    </a:solidFill>
                  </a:tcPr>
                </a:tc>
                <a:tc hMerge="1">
                  <a:txBody>
                    <a:bodyPr/>
                    <a:lstStyle/>
                    <a:p>
                      <a:endParaRPr/>
                    </a:p>
                  </a:txBody>
                  <a:tcPr marL="0" marR="0" marT="0" marB="0"/>
                </a:tc>
              </a:tr>
              <a:tr h="1055068">
                <a:tc>
                  <a:txBody>
                    <a:bodyPr/>
                    <a:lstStyle/>
                    <a:p>
                      <a:pPr marR="149225" algn="r">
                        <a:lnSpc>
                          <a:spcPct val="100000"/>
                        </a:lnSpc>
                        <a:spcBef>
                          <a:spcPts val="780"/>
                        </a:spcBef>
                      </a:pPr>
                      <a:r>
                        <a:rPr sz="4100" b="1" spc="5" dirty="0">
                          <a:solidFill>
                            <a:srgbClr val="FFFFFF"/>
                          </a:solidFill>
                          <a:latin typeface="Courier New"/>
                          <a:cs typeface="Courier New"/>
                        </a:rPr>
                        <a:t>&lt;div</a:t>
                      </a:r>
                      <a:r>
                        <a:rPr sz="4100" b="1" spc="-10" dirty="0">
                          <a:solidFill>
                            <a:srgbClr val="FFFFFF"/>
                          </a:solidFill>
                          <a:latin typeface="Courier New"/>
                          <a:cs typeface="Courier New"/>
                        </a:rPr>
                        <a:t> </a:t>
                      </a:r>
                      <a:r>
                        <a:rPr sz="4100" b="1" spc="5" dirty="0">
                          <a:solidFill>
                            <a:srgbClr val="FFFFFF"/>
                          </a:solidFill>
                          <a:latin typeface="Courier New"/>
                          <a:cs typeface="Courier New"/>
                        </a:rPr>
                        <a:t>class="col-xs-12</a:t>
                      </a:r>
                      <a:endParaRPr sz="4100" b="1">
                        <a:latin typeface="Courier New"/>
                        <a:cs typeface="Courier New"/>
                      </a:endParaRPr>
                    </a:p>
                  </a:txBody>
                  <a:tcPr marL="0" marR="0" marT="99060" marB="0">
                    <a:solidFill>
                      <a:srgbClr val="5B4181"/>
                    </a:solidFill>
                  </a:tcPr>
                </a:tc>
                <a:tc>
                  <a:txBody>
                    <a:bodyPr/>
                    <a:lstStyle/>
                    <a:p>
                      <a:pPr algn="ctr">
                        <a:lnSpc>
                          <a:spcPct val="100000"/>
                        </a:lnSpc>
                        <a:spcBef>
                          <a:spcPts val="780"/>
                        </a:spcBef>
                      </a:pPr>
                      <a:r>
                        <a:rPr sz="4100" b="1" spc="5" dirty="0">
                          <a:solidFill>
                            <a:srgbClr val="FFFFFF"/>
                          </a:solidFill>
                          <a:latin typeface="Courier New"/>
                          <a:cs typeface="Courier New"/>
                        </a:rPr>
                        <a:t>col-sm-6</a:t>
                      </a:r>
                      <a:endParaRPr sz="4100" b="1" dirty="0">
                        <a:latin typeface="Courier New"/>
                        <a:cs typeface="Courier New"/>
                      </a:endParaRPr>
                    </a:p>
                  </a:txBody>
                  <a:tcPr marL="0" marR="0" marT="99060" marB="0">
                    <a:solidFill>
                      <a:srgbClr val="5B4181"/>
                    </a:solidFill>
                  </a:tcPr>
                </a:tc>
                <a:tc>
                  <a:txBody>
                    <a:bodyPr/>
                    <a:lstStyle/>
                    <a:p>
                      <a:pPr marR="25400" algn="r">
                        <a:lnSpc>
                          <a:spcPct val="100000"/>
                        </a:lnSpc>
                        <a:spcBef>
                          <a:spcPts val="780"/>
                        </a:spcBef>
                      </a:pPr>
                      <a:r>
                        <a:rPr sz="4100" b="1" spc="5" dirty="0">
                          <a:solidFill>
                            <a:srgbClr val="FFFFFF"/>
                          </a:solidFill>
                          <a:latin typeface="Courier New"/>
                          <a:cs typeface="Courier New"/>
                        </a:rPr>
                        <a:t>col-md-8"&gt;&lt;/div&gt;</a:t>
                      </a:r>
                      <a:endParaRPr sz="4100" b="1">
                        <a:latin typeface="Courier New"/>
                        <a:cs typeface="Courier New"/>
                      </a:endParaRPr>
                    </a:p>
                  </a:txBody>
                  <a:tcPr marL="0" marR="0" marT="99060" marB="0">
                    <a:solidFill>
                      <a:srgbClr val="5B4181"/>
                    </a:solidFill>
                  </a:tcPr>
                </a:tc>
              </a:tr>
              <a:tr h="879554">
                <a:tc>
                  <a:txBody>
                    <a:bodyPr/>
                    <a:lstStyle/>
                    <a:p>
                      <a:pPr marR="149225" algn="r">
                        <a:lnSpc>
                          <a:spcPct val="100000"/>
                        </a:lnSpc>
                        <a:spcBef>
                          <a:spcPts val="780"/>
                        </a:spcBef>
                      </a:pPr>
                      <a:r>
                        <a:rPr sz="4100" b="1" spc="5" dirty="0">
                          <a:solidFill>
                            <a:srgbClr val="FFFFFF"/>
                          </a:solidFill>
                          <a:latin typeface="Courier New"/>
                          <a:cs typeface="Courier New"/>
                        </a:rPr>
                        <a:t>&lt;div</a:t>
                      </a:r>
                      <a:r>
                        <a:rPr sz="4100" b="1" spc="-10" dirty="0">
                          <a:solidFill>
                            <a:srgbClr val="FFFFFF"/>
                          </a:solidFill>
                          <a:latin typeface="Courier New"/>
                          <a:cs typeface="Courier New"/>
                        </a:rPr>
                        <a:t> </a:t>
                      </a:r>
                      <a:r>
                        <a:rPr sz="4100" b="1" spc="5" dirty="0">
                          <a:solidFill>
                            <a:srgbClr val="FFFFFF"/>
                          </a:solidFill>
                          <a:latin typeface="Courier New"/>
                          <a:cs typeface="Courier New"/>
                        </a:rPr>
                        <a:t>class="col-xs-12</a:t>
                      </a:r>
                      <a:endParaRPr sz="4100" b="1">
                        <a:latin typeface="Courier New"/>
                        <a:cs typeface="Courier New"/>
                      </a:endParaRPr>
                    </a:p>
                  </a:txBody>
                  <a:tcPr marL="0" marR="0" marT="99060" marB="0">
                    <a:solidFill>
                      <a:srgbClr val="5B4181"/>
                    </a:solidFill>
                  </a:tcPr>
                </a:tc>
                <a:tc>
                  <a:txBody>
                    <a:bodyPr/>
                    <a:lstStyle/>
                    <a:p>
                      <a:pPr algn="ctr">
                        <a:lnSpc>
                          <a:spcPct val="100000"/>
                        </a:lnSpc>
                        <a:spcBef>
                          <a:spcPts val="780"/>
                        </a:spcBef>
                      </a:pPr>
                      <a:r>
                        <a:rPr sz="4100" b="1" spc="5" dirty="0">
                          <a:solidFill>
                            <a:srgbClr val="FFFFFF"/>
                          </a:solidFill>
                          <a:latin typeface="Courier New"/>
                          <a:cs typeface="Courier New"/>
                        </a:rPr>
                        <a:t>col-sm-6</a:t>
                      </a:r>
                      <a:endParaRPr sz="4100" b="1" dirty="0">
                        <a:latin typeface="Courier New"/>
                        <a:cs typeface="Courier New"/>
                      </a:endParaRPr>
                    </a:p>
                  </a:txBody>
                  <a:tcPr marL="0" marR="0" marT="99060" marB="0">
                    <a:solidFill>
                      <a:srgbClr val="5B4181"/>
                    </a:solidFill>
                  </a:tcPr>
                </a:tc>
                <a:tc>
                  <a:txBody>
                    <a:bodyPr/>
                    <a:lstStyle/>
                    <a:p>
                      <a:pPr marR="24130" algn="r">
                        <a:lnSpc>
                          <a:spcPct val="100000"/>
                        </a:lnSpc>
                        <a:spcBef>
                          <a:spcPts val="780"/>
                        </a:spcBef>
                      </a:pPr>
                      <a:r>
                        <a:rPr sz="4100" b="1" spc="5" dirty="0">
                          <a:solidFill>
                            <a:srgbClr val="FFFFFF"/>
                          </a:solidFill>
                          <a:latin typeface="Courier New"/>
                          <a:cs typeface="Courier New"/>
                        </a:rPr>
                        <a:t>col-md-4"&gt;&lt;/div&gt;</a:t>
                      </a:r>
                      <a:endParaRPr sz="4100" b="1" dirty="0">
                        <a:latin typeface="Courier New"/>
                        <a:cs typeface="Courier New"/>
                      </a:endParaRPr>
                    </a:p>
                  </a:txBody>
                  <a:tcPr marL="0" marR="0" marT="99060" marB="0">
                    <a:solidFill>
                      <a:srgbClr val="5B4181"/>
                    </a:solidFill>
                  </a:tcPr>
                </a:tc>
              </a:tr>
              <a:tr h="734270">
                <a:tc>
                  <a:txBody>
                    <a:bodyPr/>
                    <a:lstStyle/>
                    <a:p>
                      <a:pPr marL="31750">
                        <a:lnSpc>
                          <a:spcPts val="4900"/>
                        </a:lnSpc>
                        <a:spcBef>
                          <a:spcPts val="780"/>
                        </a:spcBef>
                      </a:pPr>
                      <a:r>
                        <a:rPr sz="4100" b="1" spc="10" dirty="0">
                          <a:solidFill>
                            <a:srgbClr val="FFFFFF"/>
                          </a:solidFill>
                          <a:latin typeface="Courier New"/>
                          <a:cs typeface="Courier New"/>
                        </a:rPr>
                        <a:t>&lt;/div&gt;</a:t>
                      </a:r>
                      <a:endParaRPr sz="4100" b="1" dirty="0">
                        <a:latin typeface="Courier New"/>
                        <a:cs typeface="Courier New"/>
                      </a:endParaRPr>
                    </a:p>
                  </a:txBody>
                  <a:tcPr marL="0" marR="0" marT="99060" marB="0">
                    <a:solidFill>
                      <a:srgbClr val="5B4181"/>
                    </a:solidFill>
                  </a:tcPr>
                </a:tc>
                <a:tc>
                  <a:txBody>
                    <a:bodyPr/>
                    <a:lstStyle/>
                    <a:p>
                      <a:pPr>
                        <a:lnSpc>
                          <a:spcPct val="100000"/>
                        </a:lnSpc>
                      </a:pPr>
                      <a:endParaRPr sz="4600" b="1">
                        <a:latin typeface="Times New Roman"/>
                        <a:cs typeface="Times New Roman"/>
                      </a:endParaRPr>
                    </a:p>
                  </a:txBody>
                  <a:tcPr marL="0" marR="0" marT="0" marB="0">
                    <a:solidFill>
                      <a:srgbClr val="5B4181"/>
                    </a:solidFill>
                  </a:tcPr>
                </a:tc>
                <a:tc>
                  <a:txBody>
                    <a:bodyPr/>
                    <a:lstStyle/>
                    <a:p>
                      <a:pPr>
                        <a:lnSpc>
                          <a:spcPct val="100000"/>
                        </a:lnSpc>
                      </a:pPr>
                      <a:endParaRPr sz="4600" b="1" dirty="0">
                        <a:latin typeface="Times New Roman"/>
                        <a:cs typeface="Times New Roman"/>
                      </a:endParaRPr>
                    </a:p>
                  </a:txBody>
                  <a:tcPr marL="0" marR="0" marT="0" marB="0">
                    <a:solidFill>
                      <a:srgbClr val="5B4181"/>
                    </a:solidFill>
                  </a:tcPr>
                </a:tc>
              </a:tr>
            </a:tbl>
          </a:graphicData>
        </a:graphic>
      </p:graphicFrame>
      <p:sp>
        <p:nvSpPr>
          <p:cNvPr id="4" name="object 4"/>
          <p:cNvSpPr txBox="1">
            <a:spLocks noGrp="1"/>
          </p:cNvSpPr>
          <p:nvPr>
            <p:ph type="title"/>
          </p:nvPr>
        </p:nvSpPr>
        <p:spPr>
          <a:xfrm>
            <a:off x="3660189" y="2814353"/>
            <a:ext cx="12741684" cy="2601595"/>
          </a:xfrm>
          <a:prstGeom prst="rect">
            <a:avLst/>
          </a:prstGeom>
        </p:spPr>
        <p:txBody>
          <a:bodyPr vert="horz" wrap="square" lIns="0" tIns="17145" rIns="0" bIns="0" rtlCol="0">
            <a:spAutoFit/>
          </a:bodyPr>
          <a:lstStyle/>
          <a:p>
            <a:pPr algn="ctr">
              <a:lnSpc>
                <a:spcPct val="100000"/>
              </a:lnSpc>
              <a:spcBef>
                <a:spcPts val="135"/>
              </a:spcBef>
            </a:pPr>
            <a:r>
              <a:rPr spc="-215" dirty="0"/>
              <a:t>Colonnes</a:t>
            </a:r>
          </a:p>
          <a:p>
            <a:pPr marL="6350" algn="ctr">
              <a:lnSpc>
                <a:spcPct val="100000"/>
              </a:lnSpc>
              <a:spcBef>
                <a:spcPts val="320"/>
              </a:spcBef>
            </a:pPr>
            <a:r>
              <a:rPr sz="7400" b="0" spc="100" dirty="0">
                <a:latin typeface="Microsoft Sans Serif"/>
                <a:cs typeface="Microsoft Sans Serif"/>
              </a:rPr>
              <a:t>Exemple</a:t>
            </a:r>
            <a:endParaRPr sz="7400" dirty="0">
              <a:latin typeface="Microsoft Sans Serif"/>
              <a:cs typeface="Microsoft Sans Serif"/>
            </a:endParaRPr>
          </a:p>
        </p:txBody>
      </p:sp>
      <p:grpSp>
        <p:nvGrpSpPr>
          <p:cNvPr id="5" name="Groupe 4"/>
          <p:cNvGrpSpPr/>
          <p:nvPr/>
        </p:nvGrpSpPr>
        <p:grpSpPr>
          <a:xfrm>
            <a:off x="8049831" y="244476"/>
            <a:ext cx="3962400" cy="2455846"/>
            <a:chOff x="8049831" y="244476"/>
            <a:chExt cx="3962400" cy="2455846"/>
          </a:xfrm>
        </p:grpSpPr>
        <p:sp>
          <p:nvSpPr>
            <p:cNvPr id="6" name="Rectangle 5"/>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grpSp>
        <p:nvGrpSpPr>
          <p:cNvPr id="8" name="Groupe 7"/>
          <p:cNvGrpSpPr/>
          <p:nvPr/>
        </p:nvGrpSpPr>
        <p:grpSpPr>
          <a:xfrm>
            <a:off x="8202231" y="396876"/>
            <a:ext cx="3962400" cy="2455846"/>
            <a:chOff x="8049831" y="244476"/>
            <a:chExt cx="3962400" cy="2455846"/>
          </a:xfrm>
        </p:grpSpPr>
        <p:sp>
          <p:nvSpPr>
            <p:cNvPr id="9" name="Rectangle 8"/>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89450" y="2599210"/>
            <a:ext cx="10877381" cy="1435862"/>
          </a:xfrm>
          <a:prstGeom prst="rect">
            <a:avLst/>
          </a:prstGeom>
        </p:spPr>
        <p:txBody>
          <a:bodyPr vert="horz" wrap="square" lIns="0" tIns="17145" rIns="0" bIns="0" rtlCol="0">
            <a:spAutoFit/>
          </a:bodyPr>
          <a:lstStyle/>
          <a:p>
            <a:pPr algn="ctr">
              <a:spcBef>
                <a:spcPts val="135"/>
              </a:spcBef>
            </a:pPr>
            <a:r>
              <a:rPr lang="fr-FR" spc="-215" dirty="0"/>
              <a:t>Bouton</a:t>
            </a:r>
            <a:endParaRPr spc="-215" dirty="0"/>
          </a:p>
        </p:txBody>
      </p:sp>
      <p:grpSp>
        <p:nvGrpSpPr>
          <p:cNvPr id="5" name="object 5"/>
          <p:cNvGrpSpPr/>
          <p:nvPr/>
        </p:nvGrpSpPr>
        <p:grpSpPr>
          <a:xfrm>
            <a:off x="3498850" y="4130675"/>
            <a:ext cx="13792200" cy="6856093"/>
            <a:chOff x="323532" y="1628736"/>
            <a:chExt cx="8602345" cy="4537075"/>
          </a:xfrm>
        </p:grpSpPr>
        <p:pic>
          <p:nvPicPr>
            <p:cNvPr id="6" name="object 6"/>
            <p:cNvPicPr/>
            <p:nvPr/>
          </p:nvPicPr>
          <p:blipFill>
            <a:blip r:embed="rId2" cstate="print"/>
            <a:stretch>
              <a:fillRect/>
            </a:stretch>
          </p:blipFill>
          <p:spPr>
            <a:xfrm>
              <a:off x="505637" y="5339308"/>
              <a:ext cx="8277225" cy="381000"/>
            </a:xfrm>
            <a:prstGeom prst="rect">
              <a:avLst/>
            </a:prstGeom>
          </p:spPr>
        </p:pic>
        <p:pic>
          <p:nvPicPr>
            <p:cNvPr id="7" name="object 7"/>
            <p:cNvPicPr/>
            <p:nvPr/>
          </p:nvPicPr>
          <p:blipFill>
            <a:blip r:embed="rId3" cstate="print"/>
            <a:stretch>
              <a:fillRect/>
            </a:stretch>
          </p:blipFill>
          <p:spPr>
            <a:xfrm>
              <a:off x="323532" y="1628736"/>
              <a:ext cx="8602218" cy="4536567"/>
            </a:xfrm>
            <a:prstGeom prst="rect">
              <a:avLst/>
            </a:prstGeom>
          </p:spPr>
        </p:pic>
      </p:grpSp>
      <p:grpSp>
        <p:nvGrpSpPr>
          <p:cNvPr id="8" name="Groupe 7"/>
          <p:cNvGrpSpPr/>
          <p:nvPr/>
        </p:nvGrpSpPr>
        <p:grpSpPr>
          <a:xfrm>
            <a:off x="8049831" y="244476"/>
            <a:ext cx="3962400" cy="2455846"/>
            <a:chOff x="8049831" y="244476"/>
            <a:chExt cx="3962400" cy="2455846"/>
          </a:xfrm>
        </p:grpSpPr>
        <p:sp>
          <p:nvSpPr>
            <p:cNvPr id="9" name="Rectangle 8"/>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3372553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093386" y="2412720"/>
            <a:ext cx="3929999" cy="7582482"/>
          </a:xfrm>
          <a:prstGeom prst="rect">
            <a:avLst/>
          </a:prstGeom>
        </p:spPr>
        <p:txBody>
          <a:bodyPr vert="horz" wrap="square" lIns="0" tIns="19896" rIns="0" bIns="0" rtlCol="0">
            <a:spAutoFit/>
          </a:bodyPr>
          <a:lstStyle/>
          <a:p>
            <a:pPr marL="473325" indent="-453428" algn="l" rtl="0">
              <a:spcBef>
                <a:spcPts val="157"/>
              </a:spcBef>
              <a:buClr>
                <a:schemeClr val="bg1"/>
              </a:buClr>
              <a:buSzPct val="83928"/>
              <a:buFont typeface="Segoe UI Symbol"/>
              <a:buChar char="⚫"/>
              <a:tabLst>
                <a:tab pos="474372" algn="l"/>
              </a:tabLst>
            </a:pPr>
            <a:r>
              <a:rPr sz="4617" b="1" spc="-25" dirty="0">
                <a:solidFill>
                  <a:schemeClr val="bg1"/>
                </a:solidFill>
                <a:latin typeface="Times New Roman"/>
                <a:cs typeface="Times New Roman"/>
              </a:rPr>
              <a:t>Bouton:</a:t>
            </a:r>
            <a:endParaRPr sz="4617" dirty="0">
              <a:solidFill>
                <a:schemeClr val="bg1"/>
              </a:solidFill>
              <a:latin typeface="Times New Roman"/>
              <a:cs typeface="Times New Roman"/>
            </a:endParaRPr>
          </a:p>
          <a:p>
            <a:pPr algn="l" rtl="0">
              <a:spcBef>
                <a:spcPts val="33"/>
              </a:spcBef>
              <a:buClr>
                <a:schemeClr val="bg1"/>
              </a:buClr>
              <a:buFont typeface="Segoe UI Symbol"/>
              <a:buChar char="⚫"/>
            </a:pPr>
            <a:endParaRPr sz="6514" dirty="0">
              <a:solidFill>
                <a:schemeClr val="bg1"/>
              </a:solidFill>
              <a:latin typeface="Times New Roman"/>
              <a:cs typeface="Times New Roman"/>
            </a:endParaRPr>
          </a:p>
          <a:p>
            <a:pPr marL="473325" indent="-453428" algn="l" rtl="0">
              <a:buClr>
                <a:schemeClr val="bg1"/>
              </a:buClr>
              <a:buSzPct val="83928"/>
              <a:buFont typeface="Segoe UI Symbol"/>
              <a:buChar char="⚫"/>
              <a:tabLst>
                <a:tab pos="474372" algn="l"/>
              </a:tabLst>
            </a:pPr>
            <a:r>
              <a:rPr sz="4617" b="1" spc="-305" dirty="0">
                <a:solidFill>
                  <a:schemeClr val="bg1"/>
                </a:solidFill>
                <a:latin typeface="Times New Roman"/>
                <a:cs typeface="Times New Roman"/>
              </a:rPr>
              <a:t>Tabs</a:t>
            </a:r>
            <a:endParaRPr sz="4617" dirty="0">
              <a:solidFill>
                <a:schemeClr val="bg1"/>
              </a:solidFill>
              <a:latin typeface="Times New Roman"/>
              <a:cs typeface="Times New Roman"/>
            </a:endParaRPr>
          </a:p>
          <a:p>
            <a:pPr algn="l" rtl="0">
              <a:spcBef>
                <a:spcPts val="33"/>
              </a:spcBef>
              <a:buClr>
                <a:schemeClr val="bg1"/>
              </a:buClr>
              <a:buFont typeface="Segoe UI Symbol"/>
              <a:buChar char="⚫"/>
            </a:pPr>
            <a:endParaRPr sz="6514" dirty="0">
              <a:solidFill>
                <a:schemeClr val="bg1"/>
              </a:solidFill>
              <a:latin typeface="Times New Roman"/>
              <a:cs typeface="Times New Roman"/>
            </a:endParaRPr>
          </a:p>
          <a:p>
            <a:pPr marL="473325" indent="-453428" algn="l" rtl="0">
              <a:buClr>
                <a:schemeClr val="bg1"/>
              </a:buClr>
              <a:buSzPct val="83928"/>
              <a:buFont typeface="Segoe UI Symbol"/>
              <a:buChar char="⚫"/>
              <a:tabLst>
                <a:tab pos="474372" algn="l"/>
              </a:tabLst>
            </a:pPr>
            <a:r>
              <a:rPr sz="4617" b="1" spc="-41" dirty="0">
                <a:solidFill>
                  <a:schemeClr val="bg1"/>
                </a:solidFill>
                <a:latin typeface="Times New Roman"/>
                <a:cs typeface="Times New Roman"/>
              </a:rPr>
              <a:t>Pagination</a:t>
            </a:r>
            <a:endParaRPr sz="4617" dirty="0">
              <a:solidFill>
                <a:schemeClr val="bg1"/>
              </a:solidFill>
              <a:latin typeface="Times New Roman"/>
              <a:cs typeface="Times New Roman"/>
            </a:endParaRPr>
          </a:p>
          <a:p>
            <a:pPr algn="l" rtl="0">
              <a:spcBef>
                <a:spcPts val="25"/>
              </a:spcBef>
              <a:buClr>
                <a:schemeClr val="bg1"/>
              </a:buClr>
              <a:buFont typeface="Segoe UI Symbol"/>
              <a:buChar char="⚫"/>
            </a:pPr>
            <a:endParaRPr sz="6514" dirty="0">
              <a:solidFill>
                <a:schemeClr val="bg1"/>
              </a:solidFill>
              <a:latin typeface="Times New Roman"/>
              <a:cs typeface="Times New Roman"/>
            </a:endParaRPr>
          </a:p>
          <a:p>
            <a:pPr marL="604222" indent="-584326" algn="l" rtl="0">
              <a:spcBef>
                <a:spcPts val="8"/>
              </a:spcBef>
              <a:buClr>
                <a:schemeClr val="bg1"/>
              </a:buClr>
              <a:buSzPct val="83928"/>
              <a:buFont typeface="Segoe UI Symbol"/>
              <a:buChar char="⚫"/>
              <a:tabLst>
                <a:tab pos="604222" algn="l"/>
                <a:tab pos="605269" algn="l"/>
              </a:tabLst>
            </a:pPr>
            <a:r>
              <a:rPr sz="4617" b="1" spc="-66" dirty="0">
                <a:solidFill>
                  <a:schemeClr val="bg1"/>
                </a:solidFill>
                <a:latin typeface="Times New Roman"/>
                <a:cs typeface="Times New Roman"/>
              </a:rPr>
              <a:t>Progress</a:t>
            </a:r>
            <a:r>
              <a:rPr sz="4617" b="1" spc="-198" dirty="0">
                <a:solidFill>
                  <a:schemeClr val="bg1"/>
                </a:solidFill>
                <a:latin typeface="Times New Roman"/>
                <a:cs typeface="Times New Roman"/>
              </a:rPr>
              <a:t> </a:t>
            </a:r>
            <a:r>
              <a:rPr sz="4617" b="1" spc="-124" dirty="0">
                <a:solidFill>
                  <a:schemeClr val="bg1"/>
                </a:solidFill>
                <a:latin typeface="Times New Roman"/>
                <a:cs typeface="Times New Roman"/>
              </a:rPr>
              <a:t>bars</a:t>
            </a:r>
            <a:endParaRPr sz="4617" dirty="0">
              <a:solidFill>
                <a:schemeClr val="bg1"/>
              </a:solidFill>
              <a:latin typeface="Times New Roman"/>
              <a:cs typeface="Times New Roman"/>
            </a:endParaRPr>
          </a:p>
          <a:p>
            <a:pPr algn="l" rtl="0">
              <a:spcBef>
                <a:spcPts val="25"/>
              </a:spcBef>
              <a:buClr>
                <a:schemeClr val="bg1"/>
              </a:buClr>
              <a:buFont typeface="Segoe UI Symbol"/>
              <a:buChar char="⚫"/>
            </a:pPr>
            <a:endParaRPr sz="6514" dirty="0">
              <a:solidFill>
                <a:schemeClr val="bg1"/>
              </a:solidFill>
              <a:latin typeface="Times New Roman"/>
              <a:cs typeface="Times New Roman"/>
            </a:endParaRPr>
          </a:p>
          <a:p>
            <a:pPr marL="473325" indent="-453428" algn="l" rtl="0">
              <a:spcBef>
                <a:spcPts val="8"/>
              </a:spcBef>
              <a:buClr>
                <a:schemeClr val="bg1"/>
              </a:buClr>
              <a:buSzPct val="83928"/>
              <a:buFont typeface="Segoe UI Symbol"/>
              <a:buChar char="⚫"/>
              <a:tabLst>
                <a:tab pos="474372" algn="l"/>
              </a:tabLst>
            </a:pPr>
            <a:r>
              <a:rPr sz="4617" b="1" spc="-33" dirty="0">
                <a:solidFill>
                  <a:schemeClr val="bg1"/>
                </a:solidFill>
                <a:latin typeface="Times New Roman"/>
                <a:cs typeface="Times New Roman"/>
              </a:rPr>
              <a:t>Alerts</a:t>
            </a:r>
            <a:endParaRPr sz="4617" dirty="0">
              <a:solidFill>
                <a:schemeClr val="bg1"/>
              </a:solidFill>
              <a:latin typeface="Times New Roman"/>
              <a:cs typeface="Times New Roman"/>
            </a:endParaRPr>
          </a:p>
        </p:txBody>
      </p:sp>
      <p:pic>
        <p:nvPicPr>
          <p:cNvPr id="5" name="object 5"/>
          <p:cNvPicPr/>
          <p:nvPr/>
        </p:nvPicPr>
        <p:blipFill>
          <a:blip r:embed="rId2" cstate="print"/>
          <a:stretch>
            <a:fillRect/>
          </a:stretch>
        </p:blipFill>
        <p:spPr>
          <a:xfrm>
            <a:off x="3395358" y="3347555"/>
            <a:ext cx="13022522" cy="641696"/>
          </a:xfrm>
          <a:prstGeom prst="rect">
            <a:avLst/>
          </a:prstGeom>
        </p:spPr>
      </p:pic>
      <p:pic>
        <p:nvPicPr>
          <p:cNvPr id="6" name="object 6"/>
          <p:cNvPicPr/>
          <p:nvPr/>
        </p:nvPicPr>
        <p:blipFill>
          <a:blip r:embed="rId3" cstate="print"/>
          <a:stretch>
            <a:fillRect/>
          </a:stretch>
        </p:blipFill>
        <p:spPr>
          <a:xfrm>
            <a:off x="4269850" y="4925594"/>
            <a:ext cx="5937828" cy="958885"/>
          </a:xfrm>
          <a:prstGeom prst="rect">
            <a:avLst/>
          </a:prstGeom>
        </p:spPr>
      </p:pic>
      <p:pic>
        <p:nvPicPr>
          <p:cNvPr id="7" name="object 7"/>
          <p:cNvPicPr/>
          <p:nvPr/>
        </p:nvPicPr>
        <p:blipFill>
          <a:blip r:embed="rId4" cstate="print"/>
          <a:stretch>
            <a:fillRect/>
          </a:stretch>
        </p:blipFill>
        <p:spPr>
          <a:xfrm>
            <a:off x="4216257" y="6478219"/>
            <a:ext cx="6465807" cy="1068732"/>
          </a:xfrm>
          <a:prstGeom prst="rect">
            <a:avLst/>
          </a:prstGeom>
        </p:spPr>
      </p:pic>
      <p:pic>
        <p:nvPicPr>
          <p:cNvPr id="8" name="object 8"/>
          <p:cNvPicPr/>
          <p:nvPr/>
        </p:nvPicPr>
        <p:blipFill>
          <a:blip r:embed="rId5" cstate="print"/>
          <a:stretch>
            <a:fillRect/>
          </a:stretch>
        </p:blipFill>
        <p:spPr>
          <a:xfrm>
            <a:off x="3723232" y="8353688"/>
            <a:ext cx="8403475" cy="314149"/>
          </a:xfrm>
          <a:prstGeom prst="rect">
            <a:avLst/>
          </a:prstGeom>
        </p:spPr>
      </p:pic>
      <p:pic>
        <p:nvPicPr>
          <p:cNvPr id="9" name="object 9"/>
          <p:cNvPicPr/>
          <p:nvPr/>
        </p:nvPicPr>
        <p:blipFill>
          <a:blip r:embed="rId6" cstate="print"/>
          <a:stretch>
            <a:fillRect/>
          </a:stretch>
        </p:blipFill>
        <p:spPr>
          <a:xfrm>
            <a:off x="3651250" y="9921875"/>
            <a:ext cx="13218326" cy="956216"/>
          </a:xfrm>
          <a:prstGeom prst="rect">
            <a:avLst/>
          </a:prstGeom>
        </p:spPr>
      </p:pic>
      <p:grpSp>
        <p:nvGrpSpPr>
          <p:cNvPr id="10" name="Groupe 9"/>
          <p:cNvGrpSpPr/>
          <p:nvPr/>
        </p:nvGrpSpPr>
        <p:grpSpPr>
          <a:xfrm>
            <a:off x="8049831" y="244476"/>
            <a:ext cx="3962400" cy="2455846"/>
            <a:chOff x="8049831" y="244476"/>
            <a:chExt cx="3962400" cy="2455846"/>
          </a:xfrm>
        </p:grpSpPr>
        <p:sp>
          <p:nvSpPr>
            <p:cNvPr id="11" name="Rectangle 10"/>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1796559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201476" y="2648512"/>
            <a:ext cx="11243948" cy="1433085"/>
          </a:xfrm>
          <a:prstGeom prst="rect">
            <a:avLst/>
          </a:prstGeom>
        </p:spPr>
        <p:txBody>
          <a:bodyPr vert="horz" wrap="square" lIns="0" tIns="17145" rIns="0" bIns="0" rtlCol="0">
            <a:spAutoFit/>
          </a:bodyPr>
          <a:lstStyle>
            <a:lvl1pPr algn="ctr">
              <a:lnSpc>
                <a:spcPct val="100000"/>
              </a:lnSpc>
              <a:spcBef>
                <a:spcPts val="135"/>
              </a:spcBef>
              <a:defRPr sz="9200" b="1" i="0" spc="-215">
                <a:solidFill>
                  <a:schemeClr val="bg1"/>
                </a:solidFill>
                <a:latin typeface="Arial"/>
                <a:ea typeface="+mj-ea"/>
                <a:cs typeface="Arial"/>
              </a:defRPr>
            </a:lvl1pPr>
          </a:lstStyle>
          <a:p>
            <a:r>
              <a:rPr dirty="0"/>
              <a:t>Images</a:t>
            </a:r>
          </a:p>
        </p:txBody>
      </p:sp>
      <p:sp>
        <p:nvSpPr>
          <p:cNvPr id="5" name="object 5"/>
          <p:cNvSpPr txBox="1"/>
          <p:nvPr/>
        </p:nvSpPr>
        <p:spPr>
          <a:xfrm>
            <a:off x="3532502" y="7364790"/>
            <a:ext cx="13148948" cy="2366591"/>
          </a:xfrm>
          <a:prstGeom prst="rect">
            <a:avLst/>
          </a:prstGeom>
        </p:spPr>
        <p:txBody>
          <a:bodyPr vert="horz" wrap="square" lIns="0" tIns="146603" rIns="0" bIns="0" rtlCol="0">
            <a:spAutoFit/>
          </a:bodyPr>
          <a:lstStyle/>
          <a:p>
            <a:pPr marL="20944" algn="l" rtl="0">
              <a:spcBef>
                <a:spcPts val="1154"/>
              </a:spcBef>
            </a:pPr>
            <a:r>
              <a:rPr sz="4250" spc="55" dirty="0">
                <a:solidFill>
                  <a:schemeClr val="bg1"/>
                </a:solidFill>
                <a:latin typeface="Microsoft Sans Serif"/>
                <a:cs typeface="Microsoft Sans Serif"/>
              </a:rPr>
              <a:t>&lt;img src="..." class="img-rounded"&gt;</a:t>
            </a:r>
          </a:p>
          <a:p>
            <a:pPr marL="20944" algn="l" rtl="0">
              <a:spcBef>
                <a:spcPts val="989"/>
              </a:spcBef>
            </a:pPr>
            <a:r>
              <a:rPr sz="4250" spc="55" dirty="0">
                <a:solidFill>
                  <a:schemeClr val="bg1"/>
                </a:solidFill>
                <a:latin typeface="Microsoft Sans Serif"/>
                <a:cs typeface="Microsoft Sans Serif"/>
              </a:rPr>
              <a:t>&lt;img src="..." class="img-circle"&gt;</a:t>
            </a:r>
          </a:p>
          <a:p>
            <a:pPr marL="20944" algn="l" rtl="0">
              <a:spcBef>
                <a:spcPts val="989"/>
              </a:spcBef>
            </a:pPr>
            <a:r>
              <a:rPr sz="4250" spc="55" dirty="0">
                <a:solidFill>
                  <a:schemeClr val="bg1"/>
                </a:solidFill>
                <a:latin typeface="Microsoft Sans Serif"/>
                <a:cs typeface="Microsoft Sans Serif"/>
              </a:rPr>
              <a:t>&lt;img src="..." class="img-polaroid"&gt;</a:t>
            </a:r>
          </a:p>
        </p:txBody>
      </p:sp>
      <p:sp>
        <p:nvSpPr>
          <p:cNvPr id="8" name="object 8"/>
          <p:cNvSpPr txBox="1"/>
          <p:nvPr/>
        </p:nvSpPr>
        <p:spPr>
          <a:xfrm>
            <a:off x="2894989" y="10437866"/>
            <a:ext cx="473317" cy="692497"/>
          </a:xfrm>
          <a:prstGeom prst="rect">
            <a:avLst/>
          </a:prstGeom>
        </p:spPr>
        <p:txBody>
          <a:bodyPr vert="horz" wrap="square" lIns="0" tIns="0" rIns="0" bIns="0" rtlCol="0">
            <a:spAutoFit/>
          </a:bodyPr>
          <a:lstStyle/>
          <a:p>
            <a:pPr marL="62831">
              <a:lnSpc>
                <a:spcPts val="2744"/>
              </a:lnSpc>
            </a:pPr>
            <a:fld id="{81D60167-4931-47E6-BA6A-407CBD079E47}" type="slidenum">
              <a:rPr sz="2309" dirty="0">
                <a:solidFill>
                  <a:srgbClr val="FFFFFF"/>
                </a:solidFill>
                <a:latin typeface="Franklin Gothic Medium"/>
                <a:cs typeface="Franklin Gothic Medium"/>
              </a:rPr>
              <a:pPr marL="62831">
                <a:lnSpc>
                  <a:spcPts val="2744"/>
                </a:lnSpc>
              </a:pPr>
              <a:t>39</a:t>
            </a:fld>
            <a:endParaRPr sz="2309">
              <a:latin typeface="Franklin Gothic Medium"/>
              <a:cs typeface="Franklin Gothic Medium"/>
            </a:endParaRPr>
          </a:p>
        </p:txBody>
      </p:sp>
      <p:pic>
        <p:nvPicPr>
          <p:cNvPr id="11" name="Image 10"/>
          <p:cNvPicPr>
            <a:picLocks noChangeAspect="1"/>
          </p:cNvPicPr>
          <p:nvPr/>
        </p:nvPicPr>
        <p:blipFill>
          <a:blip r:embed="rId2"/>
          <a:stretch>
            <a:fillRect/>
          </a:stretch>
        </p:blipFill>
        <p:spPr>
          <a:xfrm>
            <a:off x="4870450" y="4335456"/>
            <a:ext cx="9906000" cy="3171825"/>
          </a:xfrm>
          <a:prstGeom prst="rect">
            <a:avLst/>
          </a:prstGeom>
        </p:spPr>
      </p:pic>
      <p:grpSp>
        <p:nvGrpSpPr>
          <p:cNvPr id="9" name="Groupe 8"/>
          <p:cNvGrpSpPr/>
          <p:nvPr/>
        </p:nvGrpSpPr>
        <p:grpSpPr>
          <a:xfrm>
            <a:off x="8049831" y="244476"/>
            <a:ext cx="3962400" cy="2455846"/>
            <a:chOff x="8049831" y="244476"/>
            <a:chExt cx="3962400" cy="2455846"/>
          </a:xfrm>
        </p:grpSpPr>
        <p:sp>
          <p:nvSpPr>
            <p:cNvPr id="10" name="Rectangle 9"/>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2083982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5231" y="3140075"/>
            <a:ext cx="13487400" cy="1433085"/>
          </a:xfrm>
          <a:prstGeom prst="rect">
            <a:avLst/>
          </a:prstGeom>
        </p:spPr>
        <p:txBody>
          <a:bodyPr vert="horz" wrap="square" lIns="0" tIns="17145" rIns="0" bIns="0" rtlCol="0">
            <a:spAutoFit/>
          </a:bodyPr>
          <a:lstStyle/>
          <a:p>
            <a:pPr marL="12700" algn="ctr" rtl="0">
              <a:spcBef>
                <a:spcPts val="135"/>
              </a:spcBef>
            </a:pPr>
            <a:r>
              <a:rPr lang="fr-FR" sz="9200" b="1" spc="-185" dirty="0" smtClean="0">
                <a:solidFill>
                  <a:schemeClr val="bg1"/>
                </a:solidFill>
                <a:latin typeface="Arial"/>
                <a:ea typeface="+mj-ea"/>
                <a:cs typeface="Arial"/>
              </a:rPr>
              <a:t>Contenu </a:t>
            </a:r>
            <a:r>
              <a:rPr lang="fr-FR" sz="9200" b="1" spc="-185" dirty="0">
                <a:solidFill>
                  <a:schemeClr val="bg1"/>
                </a:solidFill>
                <a:latin typeface="Arial"/>
                <a:ea typeface="+mj-ea"/>
                <a:cs typeface="Arial"/>
              </a:rPr>
              <a:t>de la </a:t>
            </a:r>
            <a:r>
              <a:rPr lang="fr-FR" sz="9200" b="1" spc="-185" dirty="0" smtClean="0">
                <a:solidFill>
                  <a:schemeClr val="bg1"/>
                </a:solidFill>
                <a:latin typeface="Arial"/>
                <a:ea typeface="+mj-ea"/>
                <a:cs typeface="Arial"/>
              </a:rPr>
              <a:t>matière </a:t>
            </a:r>
            <a:endParaRPr lang="fr-FR" sz="9200" b="1" spc="-185" dirty="0">
              <a:solidFill>
                <a:schemeClr val="bg1"/>
              </a:solidFill>
              <a:latin typeface="Arial"/>
              <a:ea typeface="+mj-ea"/>
              <a:cs typeface="Arial"/>
            </a:endParaRP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graphicFrame>
        <p:nvGraphicFramePr>
          <p:cNvPr id="2" name="Tableau 1"/>
          <p:cNvGraphicFramePr>
            <a:graphicFrameLocks noGrp="1"/>
          </p:cNvGraphicFramePr>
          <p:nvPr>
            <p:extLst>
              <p:ext uri="{D42A27DB-BD31-4B8C-83A1-F6EECF244321}">
                <p14:modId xmlns:p14="http://schemas.microsoft.com/office/powerpoint/2010/main" val="1600713517"/>
              </p:ext>
            </p:extLst>
          </p:nvPr>
        </p:nvGraphicFramePr>
        <p:xfrm>
          <a:off x="-4" y="5426075"/>
          <a:ext cx="20104103" cy="4723315"/>
        </p:xfrm>
        <a:graphic>
          <a:graphicData uri="http://schemas.openxmlformats.org/drawingml/2006/table">
            <a:tbl>
              <a:tblPr firstRow="1" firstCol="1" bandRow="1">
                <a:tableStyleId>{5C22544A-7EE6-4342-B048-85BDC9FD1C3A}</a:tableStyleId>
              </a:tblPr>
              <a:tblGrid>
                <a:gridCol w="2511262"/>
                <a:gridCol w="2513263"/>
                <a:gridCol w="2513263"/>
                <a:gridCol w="2513263"/>
                <a:gridCol w="2513263"/>
                <a:gridCol w="2513263"/>
                <a:gridCol w="2513263"/>
                <a:gridCol w="2513263"/>
              </a:tblGrid>
              <a:tr h="1725826">
                <a:tc gridSpan="4">
                  <a:txBody>
                    <a:bodyPr/>
                    <a:lstStyle/>
                    <a:p>
                      <a:pPr algn="ctr" rtl="0">
                        <a:lnSpc>
                          <a:spcPct val="107000"/>
                        </a:lnSpc>
                        <a:spcAft>
                          <a:spcPts val="0"/>
                        </a:spcAft>
                      </a:pPr>
                      <a:r>
                        <a:rPr lang="fr-FR" sz="4000" dirty="0">
                          <a:solidFill>
                            <a:srgbClr val="5B4181"/>
                          </a:solidFill>
                          <a:effectLst/>
                        </a:rPr>
                        <a:t>V.H hebdomadaire</a:t>
                      </a:r>
                      <a:endParaRPr lang="fr-FR" sz="4000"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c rowSpan="2">
                  <a:txBody>
                    <a:bodyPr/>
                    <a:lstStyle/>
                    <a:p>
                      <a:pPr algn="ctr" rtl="0">
                        <a:lnSpc>
                          <a:spcPct val="107000"/>
                        </a:lnSpc>
                        <a:spcAft>
                          <a:spcPts val="0"/>
                        </a:spcAft>
                      </a:pPr>
                      <a:r>
                        <a:rPr lang="fr-FR" sz="4000" dirty="0" err="1">
                          <a:solidFill>
                            <a:srgbClr val="5B4181"/>
                          </a:solidFill>
                          <a:effectLst/>
                        </a:rPr>
                        <a:t>Coeff</a:t>
                      </a:r>
                      <a:endParaRPr lang="fr-FR" sz="4000"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rowSpan="2">
                  <a:txBody>
                    <a:bodyPr/>
                    <a:lstStyle/>
                    <a:p>
                      <a:pPr algn="l" rtl="0">
                        <a:lnSpc>
                          <a:spcPct val="107000"/>
                        </a:lnSpc>
                        <a:spcAft>
                          <a:spcPts val="0"/>
                        </a:spcAft>
                      </a:pPr>
                      <a:r>
                        <a:rPr lang="fr-FR" sz="4000" dirty="0">
                          <a:solidFill>
                            <a:srgbClr val="5B4181"/>
                          </a:solidFill>
                          <a:effectLst/>
                        </a:rPr>
                        <a:t>Crédits</a:t>
                      </a:r>
                      <a:endParaRPr lang="fr-FR" sz="4000"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gridSpan="2">
                  <a:txBody>
                    <a:bodyPr/>
                    <a:lstStyle/>
                    <a:p>
                      <a:pPr algn="ctr" rtl="0">
                        <a:lnSpc>
                          <a:spcPct val="107000"/>
                        </a:lnSpc>
                        <a:spcAft>
                          <a:spcPts val="0"/>
                        </a:spcAft>
                      </a:pPr>
                      <a:r>
                        <a:rPr lang="fr-FR" sz="4000" dirty="0">
                          <a:solidFill>
                            <a:srgbClr val="5B4181"/>
                          </a:solidFill>
                          <a:effectLst/>
                        </a:rPr>
                        <a:t>Mode d'évaluation</a:t>
                      </a:r>
                      <a:endParaRPr lang="fr-FR" sz="4000"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hMerge="1">
                  <a:txBody>
                    <a:bodyPr/>
                    <a:lstStyle/>
                    <a:p>
                      <a:endParaRPr lang="fr-FR"/>
                    </a:p>
                  </a:txBody>
                  <a:tcPr/>
                </a:tc>
              </a:tr>
              <a:tr h="1855574">
                <a:tc>
                  <a:txBody>
                    <a:bodyPr/>
                    <a:lstStyle/>
                    <a:p>
                      <a:pPr algn="ctr" rtl="0">
                        <a:lnSpc>
                          <a:spcPct val="107000"/>
                        </a:lnSpc>
                        <a:spcAft>
                          <a:spcPts val="0"/>
                        </a:spcAft>
                      </a:pPr>
                      <a:r>
                        <a:rPr lang="fr-FR" sz="4000" b="1" dirty="0">
                          <a:solidFill>
                            <a:schemeClr val="bg1"/>
                          </a:solidFill>
                          <a:effectLst/>
                        </a:rPr>
                        <a:t>C</a:t>
                      </a:r>
                      <a:endParaRPr lang="fr-FR"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5B4181"/>
                    </a:solidFill>
                  </a:tcPr>
                </a:tc>
                <a:tc>
                  <a:txBody>
                    <a:bodyPr/>
                    <a:lstStyle/>
                    <a:p>
                      <a:pPr algn="ctr" rtl="0">
                        <a:lnSpc>
                          <a:spcPct val="107000"/>
                        </a:lnSpc>
                        <a:spcAft>
                          <a:spcPts val="0"/>
                        </a:spcAft>
                      </a:pPr>
                      <a:r>
                        <a:rPr lang="fr-FR" sz="4000" b="1" dirty="0">
                          <a:solidFill>
                            <a:schemeClr val="bg1"/>
                          </a:solidFill>
                          <a:effectLst/>
                        </a:rPr>
                        <a:t>TD</a:t>
                      </a:r>
                      <a:endParaRPr lang="fr-FR"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5B4181"/>
                    </a:solidFill>
                  </a:tcPr>
                </a:tc>
                <a:tc>
                  <a:txBody>
                    <a:bodyPr/>
                    <a:lstStyle/>
                    <a:p>
                      <a:pPr algn="ctr" rtl="0">
                        <a:lnSpc>
                          <a:spcPct val="107000"/>
                        </a:lnSpc>
                        <a:spcAft>
                          <a:spcPts val="0"/>
                        </a:spcAft>
                      </a:pPr>
                      <a:r>
                        <a:rPr lang="fr-FR" sz="4000" b="1" dirty="0">
                          <a:solidFill>
                            <a:schemeClr val="bg1"/>
                          </a:solidFill>
                          <a:effectLst/>
                        </a:rPr>
                        <a:t>TP</a:t>
                      </a:r>
                      <a:endParaRPr lang="fr-FR"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5B4181"/>
                    </a:solidFill>
                  </a:tcPr>
                </a:tc>
                <a:tc>
                  <a:txBody>
                    <a:bodyPr/>
                    <a:lstStyle/>
                    <a:p>
                      <a:pPr algn="ctr" rtl="0">
                        <a:lnSpc>
                          <a:spcPct val="107000"/>
                        </a:lnSpc>
                        <a:spcAft>
                          <a:spcPts val="0"/>
                        </a:spcAft>
                      </a:pPr>
                      <a:r>
                        <a:rPr lang="fr-FR" sz="4000" b="1" dirty="0">
                          <a:solidFill>
                            <a:schemeClr val="bg1"/>
                          </a:solidFill>
                          <a:effectLst/>
                        </a:rPr>
                        <a:t>Travail personnel</a:t>
                      </a:r>
                      <a:endParaRPr lang="fr-FR"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5B4181"/>
                    </a:solidFill>
                  </a:tcPr>
                </a:tc>
                <a:tc vMerge="1">
                  <a:txBody>
                    <a:bodyPr/>
                    <a:lstStyle/>
                    <a:p>
                      <a:endParaRPr lang="fr-FR"/>
                    </a:p>
                  </a:txBody>
                  <a:tcPr/>
                </a:tc>
                <a:tc vMerge="1">
                  <a:txBody>
                    <a:bodyPr/>
                    <a:lstStyle/>
                    <a:p>
                      <a:endParaRPr lang="fr-FR"/>
                    </a:p>
                  </a:txBody>
                  <a:tcPr/>
                </a:tc>
                <a:tc>
                  <a:txBody>
                    <a:bodyPr/>
                    <a:lstStyle/>
                    <a:p>
                      <a:pPr algn="ctr" rtl="0">
                        <a:lnSpc>
                          <a:spcPct val="107000"/>
                        </a:lnSpc>
                        <a:spcAft>
                          <a:spcPts val="0"/>
                        </a:spcAft>
                      </a:pPr>
                      <a:r>
                        <a:rPr lang="fr-FR" sz="4000" b="1" dirty="0">
                          <a:solidFill>
                            <a:schemeClr val="bg1"/>
                          </a:solidFill>
                          <a:effectLst/>
                        </a:rPr>
                        <a:t>Continu</a:t>
                      </a:r>
                      <a:endParaRPr lang="fr-FR"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5B4181"/>
                    </a:solidFill>
                  </a:tcPr>
                </a:tc>
                <a:tc>
                  <a:txBody>
                    <a:bodyPr/>
                    <a:lstStyle/>
                    <a:p>
                      <a:pPr algn="ctr" rtl="0">
                        <a:lnSpc>
                          <a:spcPct val="107000"/>
                        </a:lnSpc>
                        <a:spcAft>
                          <a:spcPts val="0"/>
                        </a:spcAft>
                      </a:pPr>
                      <a:r>
                        <a:rPr lang="fr-FR" sz="4000" b="1" dirty="0">
                          <a:solidFill>
                            <a:schemeClr val="bg1"/>
                          </a:solidFill>
                          <a:effectLst/>
                        </a:rPr>
                        <a:t>Examen</a:t>
                      </a:r>
                      <a:endParaRPr lang="fr-FR"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5B4181"/>
                    </a:solidFill>
                  </a:tcPr>
                </a:tc>
              </a:tr>
              <a:tr h="1141915">
                <a:tc>
                  <a:txBody>
                    <a:bodyPr/>
                    <a:lstStyle/>
                    <a:p>
                      <a:pPr algn="ctr" rtl="0">
                        <a:lnSpc>
                          <a:spcPct val="107000"/>
                        </a:lnSpc>
                        <a:spcAft>
                          <a:spcPts val="0"/>
                        </a:spcAft>
                      </a:pPr>
                      <a:r>
                        <a:rPr lang="fr-FR" sz="4000" b="1" dirty="0">
                          <a:solidFill>
                            <a:srgbClr val="5B4181"/>
                          </a:solidFill>
                          <a:effectLst/>
                        </a:rPr>
                        <a:t>1h30</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rtl="0">
                        <a:lnSpc>
                          <a:spcPct val="107000"/>
                        </a:lnSpc>
                        <a:spcAft>
                          <a:spcPts val="0"/>
                        </a:spcAft>
                      </a:pPr>
                      <a:r>
                        <a:rPr lang="fr-FR" sz="4000" b="1" dirty="0">
                          <a:solidFill>
                            <a:srgbClr val="5B4181"/>
                          </a:solidFill>
                          <a:effectLst/>
                        </a:rPr>
                        <a:t>-</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rtl="0">
                        <a:lnSpc>
                          <a:spcPct val="107000"/>
                        </a:lnSpc>
                        <a:spcAft>
                          <a:spcPts val="0"/>
                        </a:spcAft>
                      </a:pPr>
                      <a:r>
                        <a:rPr lang="fr-FR" sz="4000" b="1" dirty="0">
                          <a:solidFill>
                            <a:srgbClr val="5B4181"/>
                          </a:solidFill>
                          <a:effectLst/>
                        </a:rPr>
                        <a:t>1h30</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rtl="0">
                        <a:lnSpc>
                          <a:spcPct val="107000"/>
                        </a:lnSpc>
                        <a:spcAft>
                          <a:spcPts val="0"/>
                        </a:spcAft>
                      </a:pPr>
                      <a:r>
                        <a:rPr lang="fr-FR" sz="4000" b="1" dirty="0">
                          <a:solidFill>
                            <a:srgbClr val="5B4181"/>
                          </a:solidFill>
                          <a:effectLst/>
                        </a:rPr>
                        <a:t>3h</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rtl="0">
                        <a:lnSpc>
                          <a:spcPct val="107000"/>
                        </a:lnSpc>
                        <a:spcAft>
                          <a:spcPts val="0"/>
                        </a:spcAft>
                      </a:pPr>
                      <a:r>
                        <a:rPr lang="fr-FR" sz="4000" b="1" dirty="0">
                          <a:solidFill>
                            <a:srgbClr val="5B4181"/>
                          </a:solidFill>
                          <a:effectLst/>
                        </a:rPr>
                        <a:t>2</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rtl="0">
                        <a:lnSpc>
                          <a:spcPct val="107000"/>
                        </a:lnSpc>
                        <a:spcAft>
                          <a:spcPts val="0"/>
                        </a:spcAft>
                      </a:pPr>
                      <a:r>
                        <a:rPr lang="fr-FR" sz="4000" b="1" dirty="0">
                          <a:solidFill>
                            <a:srgbClr val="5B4181"/>
                          </a:solidFill>
                          <a:effectLst/>
                        </a:rPr>
                        <a:t>4</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rtl="0">
                        <a:lnSpc>
                          <a:spcPct val="107000"/>
                        </a:lnSpc>
                        <a:spcAft>
                          <a:spcPts val="0"/>
                        </a:spcAft>
                      </a:pPr>
                      <a:r>
                        <a:rPr lang="fr-FR" sz="4000" b="1" dirty="0">
                          <a:solidFill>
                            <a:srgbClr val="5B4181"/>
                          </a:solidFill>
                          <a:effectLst/>
                        </a:rPr>
                        <a:t>X</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rtl="0">
                        <a:lnSpc>
                          <a:spcPct val="107000"/>
                        </a:lnSpc>
                        <a:spcAft>
                          <a:spcPts val="0"/>
                        </a:spcAft>
                      </a:pPr>
                      <a:r>
                        <a:rPr lang="fr-FR" sz="4000" b="1" dirty="0">
                          <a:solidFill>
                            <a:srgbClr val="5B4181"/>
                          </a:solidFill>
                          <a:effectLst/>
                        </a:rPr>
                        <a:t>X</a:t>
                      </a:r>
                      <a:endParaRPr lang="fr-FR" sz="4000" b="1" dirty="0">
                        <a:solidFill>
                          <a:srgbClr val="5B418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r>
            </a:tbl>
          </a:graphicData>
        </a:graphic>
      </p:graphicFrame>
    </p:spTree>
    <p:extLst>
      <p:ext uri="{BB962C8B-B14F-4D97-AF65-F5344CB8AC3E}">
        <p14:creationId xmlns:p14="http://schemas.microsoft.com/office/powerpoint/2010/main" val="1823176723"/>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1050" y="5121275"/>
            <a:ext cx="10322617" cy="1437977"/>
          </a:xfrm>
          <a:prstGeom prst="rect">
            <a:avLst/>
          </a:prstGeom>
        </p:spPr>
        <p:txBody>
          <a:bodyPr vert="horz" wrap="square" lIns="0" tIns="21990" rIns="0" bIns="0" rtlCol="0">
            <a:spAutoFit/>
          </a:bodyPr>
          <a:lstStyle/>
          <a:p>
            <a:pPr marL="20944">
              <a:spcBef>
                <a:spcPts val="173"/>
              </a:spcBef>
            </a:pPr>
            <a:r>
              <a:rPr spc="-270" dirty="0"/>
              <a:t>Démonstration</a:t>
            </a:r>
          </a:p>
        </p:txBody>
      </p:sp>
      <p:grpSp>
        <p:nvGrpSpPr>
          <p:cNvPr id="3" name="Groupe 2"/>
          <p:cNvGrpSpPr/>
          <p:nvPr/>
        </p:nvGrpSpPr>
        <p:grpSpPr>
          <a:xfrm>
            <a:off x="8049831" y="244476"/>
            <a:ext cx="3962400" cy="2455846"/>
            <a:chOff x="8049831" y="244476"/>
            <a:chExt cx="3962400" cy="2455846"/>
          </a:xfrm>
        </p:grpSpPr>
        <p:sp>
          <p:nvSpPr>
            <p:cNvPr id="4" name="Rectangle 3"/>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491460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4120993402"/>
              </p:ext>
            </p:extLst>
          </p:nvPr>
        </p:nvGraphicFramePr>
        <p:xfrm>
          <a:off x="125331" y="4363337"/>
          <a:ext cx="19577050" cy="7145558"/>
        </p:xfrm>
        <a:graphic>
          <a:graphicData uri="http://schemas.openxmlformats.org/drawingml/2006/table">
            <a:tbl>
              <a:tblPr firstRow="1" firstCol="1" bandRow="1">
                <a:tableStyleId>{C4B1156A-380E-4F78-BDF5-A606A8083BF9}</a:tableStyleId>
              </a:tblPr>
              <a:tblGrid>
                <a:gridCol w="2128538"/>
                <a:gridCol w="17448512"/>
              </a:tblGrid>
              <a:tr h="1501215">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3200" dirty="0" smtClean="0">
                          <a:solidFill>
                            <a:srgbClr val="5B4181"/>
                          </a:solidFill>
                          <a:effectLst/>
                          <a:latin typeface="+mn-lt"/>
                          <a:ea typeface="+mn-ea"/>
                          <a:cs typeface="+mn-cs"/>
                        </a:rPr>
                        <a:t>08-10-23</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rtl="0">
                        <a:lnSpc>
                          <a:spcPct val="107000"/>
                        </a:lnSpc>
                        <a:spcAft>
                          <a:spcPts val="0"/>
                        </a:spcAft>
                      </a:pPr>
                      <a:r>
                        <a:rPr lang="fr-FR" sz="3200" b="0" dirty="0" smtClean="0">
                          <a:solidFill>
                            <a:srgbClr val="5B4181"/>
                          </a:solidFill>
                          <a:effectLst/>
                          <a:latin typeface="+mn-lt"/>
                          <a:ea typeface="+mn-ea"/>
                          <a:cs typeface="+mn-cs"/>
                        </a:rPr>
                        <a:t>1- La</a:t>
                      </a:r>
                      <a:r>
                        <a:rPr lang="fr-FR" sz="3200" b="0" baseline="0" dirty="0" smtClean="0">
                          <a:solidFill>
                            <a:srgbClr val="5B4181"/>
                          </a:solidFill>
                          <a:effectLst/>
                          <a:latin typeface="+mn-lt"/>
                          <a:ea typeface="+mn-ea"/>
                          <a:cs typeface="+mn-cs"/>
                        </a:rPr>
                        <a:t> programmation avancée web </a:t>
                      </a:r>
                      <a:r>
                        <a:rPr lang="fr-FR" sz="3200" b="0" baseline="0" smtClean="0">
                          <a:solidFill>
                            <a:srgbClr val="5B4181"/>
                          </a:solidFill>
                          <a:effectLst/>
                          <a:latin typeface="+mn-lt"/>
                          <a:ea typeface="+mn-ea"/>
                          <a:cs typeface="+mn-cs"/>
                        </a:rPr>
                        <a:t>-Introduction-</a:t>
                      </a:r>
                      <a:endParaRPr lang="fr-FR" sz="3200" b="0" baseline="0" dirty="0" smtClean="0">
                        <a:solidFill>
                          <a:srgbClr val="5B4181"/>
                        </a:solidFill>
                        <a:effectLst/>
                        <a:latin typeface="+mn-lt"/>
                        <a:ea typeface="+mn-ea"/>
                        <a:cs typeface="+mn-cs"/>
                      </a:endParaRPr>
                    </a:p>
                    <a:p>
                      <a:pPr algn="l" rtl="0">
                        <a:lnSpc>
                          <a:spcPct val="107000"/>
                        </a:lnSpc>
                        <a:spcAft>
                          <a:spcPts val="0"/>
                        </a:spcAft>
                      </a:pPr>
                      <a:r>
                        <a:rPr lang="fr-FR" sz="3200" b="0" dirty="0" smtClean="0">
                          <a:solidFill>
                            <a:srgbClr val="5B4181"/>
                          </a:solidFill>
                          <a:effectLst/>
                          <a:latin typeface="+mn-lt"/>
                          <a:ea typeface="+mn-ea"/>
                          <a:cs typeface="+mn-cs"/>
                        </a:rPr>
                        <a:t>2-Introduction </a:t>
                      </a:r>
                      <a:r>
                        <a:rPr lang="fr-FR" sz="3200" b="0" dirty="0">
                          <a:solidFill>
                            <a:srgbClr val="5B4181"/>
                          </a:solidFill>
                          <a:effectLst/>
                          <a:latin typeface="+mn-lt"/>
                          <a:ea typeface="+mn-ea"/>
                          <a:cs typeface="+mn-cs"/>
                        </a:rPr>
                        <a:t>à la programmation Web </a:t>
                      </a:r>
                      <a:r>
                        <a:rPr lang="fr-FR" sz="3200" b="0" dirty="0" smtClean="0">
                          <a:solidFill>
                            <a:srgbClr val="5B4181"/>
                          </a:solidFill>
                          <a:effectLst/>
                          <a:latin typeface="+mn-lt"/>
                          <a:ea typeface="+mn-ea"/>
                          <a:cs typeface="+mn-cs"/>
                        </a:rPr>
                        <a:t>côté </a:t>
                      </a:r>
                      <a:r>
                        <a:rPr lang="fr-FR" sz="3200" b="0" dirty="0">
                          <a:solidFill>
                            <a:srgbClr val="5B4181"/>
                          </a:solidFill>
                          <a:effectLst/>
                          <a:latin typeface="+mn-lt"/>
                          <a:ea typeface="+mn-ea"/>
                          <a:cs typeface="+mn-cs"/>
                        </a:rPr>
                        <a:t>client </a:t>
                      </a:r>
                      <a:endParaRPr lang="fr-FR" sz="3200" b="0" dirty="0" smtClean="0">
                        <a:solidFill>
                          <a:srgbClr val="5B4181"/>
                        </a:solidFill>
                        <a:effectLst/>
                        <a:latin typeface="+mn-lt"/>
                        <a:ea typeface="+mn-ea"/>
                        <a:cs typeface="+mn-cs"/>
                      </a:endParaRPr>
                    </a:p>
                    <a:p>
                      <a:pPr algn="l" rtl="0">
                        <a:lnSpc>
                          <a:spcPct val="107000"/>
                        </a:lnSpc>
                        <a:spcAft>
                          <a:spcPts val="0"/>
                        </a:spcAft>
                      </a:pPr>
                      <a:r>
                        <a:rPr lang="en-US" sz="3200" b="0" dirty="0" smtClean="0">
                          <a:solidFill>
                            <a:srgbClr val="5B4181"/>
                          </a:solidFill>
                          <a:effectLst/>
                          <a:latin typeface="+mn-lt"/>
                          <a:ea typeface="+mn-ea"/>
                          <a:cs typeface="+mn-cs"/>
                        </a:rPr>
                        <a:t>TP</a:t>
                      </a:r>
                      <a:r>
                        <a:rPr lang="en-US" sz="3200" b="0" dirty="0">
                          <a:solidFill>
                            <a:srgbClr val="5B4181"/>
                          </a:solidFill>
                          <a:effectLst/>
                          <a:latin typeface="+mn-lt"/>
                          <a:ea typeface="+mn-ea"/>
                          <a:cs typeface="+mn-cs"/>
                        </a:rPr>
                        <a:t> : Page web responsive </a:t>
                      </a:r>
                      <a:r>
                        <a:rPr lang="en-US" sz="3200" b="0" dirty="0" smtClean="0">
                          <a:solidFill>
                            <a:srgbClr val="5B4181"/>
                          </a:solidFill>
                          <a:effectLst/>
                          <a:latin typeface="+mn-lt"/>
                          <a:ea typeface="+mn-ea"/>
                          <a:cs typeface="+mn-cs"/>
                        </a:rPr>
                        <a:t>avec bootstrap</a:t>
                      </a:r>
                      <a:endParaRPr lang="en-US" sz="3200" b="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999507">
                <a:tc>
                  <a:txBody>
                    <a:bodyPr/>
                    <a:lstStyle/>
                    <a:p>
                      <a:pPr algn="ctr" rtl="0">
                        <a:lnSpc>
                          <a:spcPct val="107000"/>
                        </a:lnSpc>
                        <a:spcAft>
                          <a:spcPts val="0"/>
                        </a:spcAft>
                      </a:pPr>
                      <a:r>
                        <a:rPr lang="fr-FR" sz="3200" dirty="0" smtClean="0">
                          <a:solidFill>
                            <a:schemeClr val="bg1"/>
                          </a:solidFill>
                          <a:effectLst/>
                          <a:latin typeface="+mn-lt"/>
                          <a:ea typeface="+mn-ea"/>
                          <a:cs typeface="+mn-cs"/>
                        </a:rPr>
                        <a:t>15-10-23</a:t>
                      </a:r>
                      <a:endParaRPr lang="en-US" sz="3200" dirty="0">
                        <a:solidFill>
                          <a:schemeClr val="bg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B4181"/>
                    </a:solidFill>
                  </a:tcPr>
                </a:tc>
                <a:tc>
                  <a:txBody>
                    <a:bodyPr/>
                    <a:lstStyle/>
                    <a:p>
                      <a:pPr algn="l" rtl="0">
                        <a:lnSpc>
                          <a:spcPct val="107000"/>
                        </a:lnSpc>
                        <a:spcAft>
                          <a:spcPts val="0"/>
                        </a:spcAft>
                      </a:pPr>
                      <a:r>
                        <a:rPr lang="fr-FR" sz="3200" dirty="0" smtClean="0">
                          <a:solidFill>
                            <a:schemeClr val="bg1"/>
                          </a:solidFill>
                          <a:effectLst/>
                          <a:latin typeface="+mn-lt"/>
                          <a:ea typeface="+mn-ea"/>
                          <a:cs typeface="+mn-cs"/>
                        </a:rPr>
                        <a:t>Introduction </a:t>
                      </a:r>
                      <a:r>
                        <a:rPr lang="fr-FR" sz="3200" dirty="0">
                          <a:solidFill>
                            <a:schemeClr val="bg1"/>
                          </a:solidFill>
                          <a:effectLst/>
                          <a:latin typeface="+mn-lt"/>
                          <a:ea typeface="+mn-ea"/>
                          <a:cs typeface="+mn-cs"/>
                        </a:rPr>
                        <a:t>à la programmation </a:t>
                      </a:r>
                      <a:r>
                        <a:rPr lang="fr-FR" sz="3200" dirty="0" smtClean="0">
                          <a:solidFill>
                            <a:schemeClr val="bg1"/>
                          </a:solidFill>
                          <a:effectLst/>
                          <a:latin typeface="+mn-lt"/>
                          <a:ea typeface="+mn-ea"/>
                          <a:cs typeface="+mn-cs"/>
                        </a:rPr>
                        <a:t>en JavaScript</a:t>
                      </a:r>
                      <a:endParaRPr lang="en-US" sz="3200" dirty="0">
                        <a:solidFill>
                          <a:schemeClr val="bg1"/>
                        </a:solidFill>
                        <a:effectLst/>
                        <a:latin typeface="+mn-lt"/>
                        <a:ea typeface="+mn-ea"/>
                        <a:cs typeface="+mn-cs"/>
                      </a:endParaRPr>
                    </a:p>
                    <a:p>
                      <a:pPr algn="l" rtl="0">
                        <a:lnSpc>
                          <a:spcPct val="107000"/>
                        </a:lnSpc>
                        <a:spcAft>
                          <a:spcPts val="0"/>
                        </a:spcAft>
                      </a:pPr>
                      <a:r>
                        <a:rPr lang="fr-FR" sz="3200" dirty="0" smtClean="0">
                          <a:solidFill>
                            <a:schemeClr val="bg1"/>
                          </a:solidFill>
                          <a:effectLst/>
                          <a:latin typeface="+mn-lt"/>
                          <a:ea typeface="+mn-ea"/>
                          <a:cs typeface="+mn-cs"/>
                        </a:rPr>
                        <a:t> </a:t>
                      </a:r>
                      <a:r>
                        <a:rPr lang="fr-FR" sz="3200" dirty="0" smtClean="0">
                          <a:solidFill>
                            <a:schemeClr val="bg1"/>
                          </a:solidFill>
                          <a:effectLst/>
                          <a:latin typeface="+mn-lt"/>
                          <a:ea typeface="+mn-ea"/>
                          <a:cs typeface="+mn-cs"/>
                        </a:rPr>
                        <a:t>TP</a:t>
                      </a:r>
                      <a:r>
                        <a:rPr lang="fr-FR" sz="3200" dirty="0">
                          <a:solidFill>
                            <a:schemeClr val="bg1"/>
                          </a:solidFill>
                          <a:effectLst/>
                          <a:latin typeface="+mn-lt"/>
                          <a:ea typeface="+mn-ea"/>
                          <a:cs typeface="+mn-cs"/>
                        </a:rPr>
                        <a:t> : Hello World ! </a:t>
                      </a:r>
                      <a:endParaRPr lang="en-US" sz="3200" dirty="0">
                        <a:solidFill>
                          <a:schemeClr val="bg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B4181"/>
                    </a:solidFill>
                  </a:tcPr>
                </a:tc>
              </a:tr>
              <a:tr h="999507">
                <a:tc>
                  <a:txBody>
                    <a:bodyPr/>
                    <a:lstStyle/>
                    <a:p>
                      <a:pPr marL="0" algn="ctr" rtl="0">
                        <a:lnSpc>
                          <a:spcPct val="107000"/>
                        </a:lnSpc>
                        <a:spcAft>
                          <a:spcPts val="0"/>
                        </a:spcAft>
                      </a:pPr>
                      <a:r>
                        <a:rPr lang="fr-FR" sz="3200" dirty="0" smtClean="0">
                          <a:solidFill>
                            <a:srgbClr val="5B4181"/>
                          </a:solidFill>
                          <a:effectLst/>
                          <a:latin typeface="+mn-lt"/>
                          <a:ea typeface="+mn-ea"/>
                          <a:cs typeface="+mn-cs"/>
                        </a:rPr>
                        <a:t>22-10-23</a:t>
                      </a:r>
                      <a:endParaRPr lang="en-US" sz="320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rtl="0">
                        <a:lnSpc>
                          <a:spcPct val="107000"/>
                        </a:lnSpc>
                        <a:spcAft>
                          <a:spcPts val="0"/>
                        </a:spcAft>
                      </a:pPr>
                      <a:r>
                        <a:rPr lang="fr-FR" sz="3200" dirty="0" smtClean="0">
                          <a:solidFill>
                            <a:srgbClr val="5B4181"/>
                          </a:solidFill>
                          <a:effectLst/>
                          <a:latin typeface="+mn-lt"/>
                          <a:ea typeface="+mn-ea"/>
                          <a:cs typeface="+mn-cs"/>
                        </a:rPr>
                        <a:t>Éléments </a:t>
                      </a:r>
                      <a:r>
                        <a:rPr lang="fr-FR" sz="3200" dirty="0">
                          <a:solidFill>
                            <a:srgbClr val="5B4181"/>
                          </a:solidFill>
                          <a:effectLst/>
                          <a:latin typeface="+mn-lt"/>
                          <a:ea typeface="+mn-ea"/>
                          <a:cs typeface="+mn-cs"/>
                        </a:rPr>
                        <a:t>du langage JavaScript, Objets, prototypes et héritage.</a:t>
                      </a:r>
                      <a:br>
                        <a:rPr lang="fr-FR" sz="3200" dirty="0">
                          <a:solidFill>
                            <a:srgbClr val="5B4181"/>
                          </a:solidFill>
                          <a:effectLst/>
                          <a:latin typeface="+mn-lt"/>
                          <a:ea typeface="+mn-ea"/>
                          <a:cs typeface="+mn-cs"/>
                        </a:rPr>
                      </a:br>
                      <a:r>
                        <a:rPr lang="fr-FR" sz="3200" dirty="0" smtClean="0">
                          <a:solidFill>
                            <a:srgbClr val="5B4181"/>
                          </a:solidFill>
                          <a:effectLst/>
                          <a:latin typeface="+mn-lt"/>
                          <a:ea typeface="+mn-ea"/>
                          <a:cs typeface="+mn-cs"/>
                        </a:rPr>
                        <a:t> </a:t>
                      </a:r>
                      <a:r>
                        <a:rPr lang="fr-FR" sz="3200" dirty="0" smtClean="0">
                          <a:solidFill>
                            <a:srgbClr val="5B4181"/>
                          </a:solidFill>
                          <a:effectLst/>
                          <a:latin typeface="+mn-lt"/>
                          <a:ea typeface="+mn-ea"/>
                          <a:cs typeface="+mn-cs"/>
                        </a:rPr>
                        <a:t>TP</a:t>
                      </a:r>
                      <a:r>
                        <a:rPr lang="fr-FR" sz="3200" dirty="0">
                          <a:solidFill>
                            <a:srgbClr val="5B4181"/>
                          </a:solidFill>
                          <a:effectLst/>
                          <a:latin typeface="+mn-lt"/>
                          <a:ea typeface="+mn-ea"/>
                          <a:cs typeface="+mn-cs"/>
                        </a:rPr>
                        <a:t> : Calculatrice, </a:t>
                      </a:r>
                      <a:endParaRPr lang="en-US" sz="320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999507">
                <a:tc>
                  <a:txBody>
                    <a:bodyPr/>
                    <a:lstStyle/>
                    <a:p>
                      <a:pPr algn="ctr" rtl="0">
                        <a:lnSpc>
                          <a:spcPct val="107000"/>
                        </a:lnSpc>
                        <a:spcAft>
                          <a:spcPts val="0"/>
                        </a:spcAft>
                      </a:pPr>
                      <a:r>
                        <a:rPr lang="en-US" sz="3200" dirty="0" smtClean="0">
                          <a:solidFill>
                            <a:schemeClr val="bg1"/>
                          </a:solidFill>
                          <a:effectLst/>
                        </a:rPr>
                        <a:t>05-11-23</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a:lnSpc>
                          <a:spcPct val="107000"/>
                        </a:lnSpc>
                        <a:spcAft>
                          <a:spcPts val="0"/>
                        </a:spcAft>
                      </a:pPr>
                      <a:r>
                        <a:rPr lang="fr-FR" sz="3200" dirty="0" smtClean="0">
                          <a:solidFill>
                            <a:schemeClr val="bg1"/>
                          </a:solidFill>
                          <a:effectLst/>
                        </a:rPr>
                        <a:t>Objets </a:t>
                      </a:r>
                      <a:r>
                        <a:rPr lang="fr-FR" sz="3200" dirty="0">
                          <a:solidFill>
                            <a:schemeClr val="bg1"/>
                          </a:solidFill>
                          <a:effectLst/>
                        </a:rPr>
                        <a:t>standard et gestion des erreurs en JavaScript.</a:t>
                      </a:r>
                      <a:br>
                        <a:rPr lang="fr-FR" sz="3200" dirty="0">
                          <a:solidFill>
                            <a:schemeClr val="bg1"/>
                          </a:solidFill>
                          <a:effectLst/>
                        </a:rPr>
                      </a:br>
                      <a:r>
                        <a:rPr lang="fr-FR" sz="3200" dirty="0" smtClean="0">
                          <a:solidFill>
                            <a:schemeClr val="bg1"/>
                          </a:solidFill>
                          <a:effectLst/>
                        </a:rPr>
                        <a:t> </a:t>
                      </a:r>
                      <a:r>
                        <a:rPr lang="fr-FR" sz="3200" dirty="0" smtClean="0">
                          <a:solidFill>
                            <a:schemeClr val="bg1"/>
                          </a:solidFill>
                          <a:effectLst/>
                        </a:rPr>
                        <a:t>TP</a:t>
                      </a:r>
                      <a:r>
                        <a:rPr lang="fr-FR" sz="3200" dirty="0">
                          <a:solidFill>
                            <a:schemeClr val="bg1"/>
                          </a:solidFill>
                          <a:effectLst/>
                        </a:rPr>
                        <a:t> : Gestion des erreurs.</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26584">
                <a:tc>
                  <a:txBody>
                    <a:bodyPr/>
                    <a:lstStyle/>
                    <a:p>
                      <a:pPr marL="0" algn="ctr" rtl="0">
                        <a:lnSpc>
                          <a:spcPct val="107000"/>
                        </a:lnSpc>
                        <a:spcAft>
                          <a:spcPts val="0"/>
                        </a:spcAft>
                      </a:pPr>
                      <a:r>
                        <a:rPr lang="en-US" sz="3200" dirty="0" smtClean="0">
                          <a:solidFill>
                            <a:srgbClr val="5B4181"/>
                          </a:solidFill>
                          <a:effectLst/>
                          <a:latin typeface="+mn-lt"/>
                          <a:ea typeface="+mn-ea"/>
                          <a:cs typeface="+mn-cs"/>
                        </a:rPr>
                        <a:t>12-11-23</a:t>
                      </a:r>
                      <a:endParaRPr lang="en-US" sz="320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rtl="0">
                        <a:lnSpc>
                          <a:spcPct val="107000"/>
                        </a:lnSpc>
                        <a:spcAft>
                          <a:spcPts val="0"/>
                        </a:spcAft>
                      </a:pPr>
                      <a:r>
                        <a:rPr lang="fr-FR" sz="3200" dirty="0" smtClean="0">
                          <a:solidFill>
                            <a:srgbClr val="5B4181"/>
                          </a:solidFill>
                          <a:effectLst/>
                          <a:latin typeface="+mn-lt"/>
                          <a:ea typeface="+mn-ea"/>
                          <a:cs typeface="+mn-cs"/>
                        </a:rPr>
                        <a:t>HTML5 </a:t>
                      </a:r>
                      <a:r>
                        <a:rPr lang="fr-FR" sz="3200" dirty="0">
                          <a:solidFill>
                            <a:srgbClr val="5B4181"/>
                          </a:solidFill>
                          <a:effectLst/>
                          <a:latin typeface="+mn-lt"/>
                          <a:ea typeface="+mn-ea"/>
                          <a:cs typeface="+mn-cs"/>
                        </a:rPr>
                        <a:t>et utilisation des </a:t>
                      </a:r>
                      <a:r>
                        <a:rPr lang="fr-FR" sz="3200" dirty="0" err="1">
                          <a:solidFill>
                            <a:srgbClr val="5B4181"/>
                          </a:solidFill>
                          <a:effectLst/>
                          <a:latin typeface="+mn-lt"/>
                          <a:ea typeface="+mn-ea"/>
                          <a:cs typeface="+mn-cs"/>
                        </a:rPr>
                        <a:t>canvas</a:t>
                      </a:r>
                      <a:r>
                        <a:rPr lang="fr-FR" sz="3200" dirty="0">
                          <a:solidFill>
                            <a:srgbClr val="5B4181"/>
                          </a:solidFill>
                          <a:effectLst/>
                          <a:latin typeface="+mn-lt"/>
                          <a:ea typeface="+mn-ea"/>
                          <a:cs typeface="+mn-cs"/>
                        </a:rPr>
                        <a:t> et </a:t>
                      </a:r>
                      <a:r>
                        <a:rPr lang="fr-FR" sz="3200" dirty="0" err="1">
                          <a:solidFill>
                            <a:srgbClr val="5B4181"/>
                          </a:solidFill>
                          <a:effectLst/>
                          <a:latin typeface="+mn-lt"/>
                          <a:ea typeface="+mn-ea"/>
                          <a:cs typeface="+mn-cs"/>
                        </a:rPr>
                        <a:t>multimedia</a:t>
                      </a:r>
                      <a:r>
                        <a:rPr lang="fr-FR" sz="3200" dirty="0">
                          <a:solidFill>
                            <a:srgbClr val="5B4181"/>
                          </a:solidFill>
                          <a:effectLst/>
                          <a:latin typeface="+mn-lt"/>
                          <a:ea typeface="+mn-ea"/>
                          <a:cs typeface="+mn-cs"/>
                        </a:rPr>
                        <a:t/>
                      </a:r>
                      <a:br>
                        <a:rPr lang="fr-FR" sz="3200" dirty="0">
                          <a:solidFill>
                            <a:srgbClr val="5B4181"/>
                          </a:solidFill>
                          <a:effectLst/>
                          <a:latin typeface="+mn-lt"/>
                          <a:ea typeface="+mn-ea"/>
                          <a:cs typeface="+mn-cs"/>
                        </a:rPr>
                      </a:br>
                      <a:r>
                        <a:rPr lang="fr-FR" sz="3200" dirty="0" smtClean="0">
                          <a:solidFill>
                            <a:srgbClr val="5B4181"/>
                          </a:solidFill>
                          <a:effectLst/>
                          <a:latin typeface="+mn-lt"/>
                          <a:ea typeface="+mn-ea"/>
                          <a:cs typeface="+mn-cs"/>
                        </a:rPr>
                        <a:t> </a:t>
                      </a:r>
                      <a:r>
                        <a:rPr lang="fr-FR" sz="3200" dirty="0" smtClean="0">
                          <a:solidFill>
                            <a:srgbClr val="5B4181"/>
                          </a:solidFill>
                          <a:effectLst/>
                          <a:latin typeface="+mn-lt"/>
                          <a:ea typeface="+mn-ea"/>
                          <a:cs typeface="+mn-cs"/>
                        </a:rPr>
                        <a:t>TP</a:t>
                      </a:r>
                      <a:r>
                        <a:rPr lang="fr-FR" sz="3200" dirty="0">
                          <a:solidFill>
                            <a:srgbClr val="5B4181"/>
                          </a:solidFill>
                          <a:effectLst/>
                          <a:latin typeface="+mn-lt"/>
                          <a:ea typeface="+mn-ea"/>
                          <a:cs typeface="+mn-cs"/>
                        </a:rPr>
                        <a:t> : Jeu de serpent</a:t>
                      </a:r>
                      <a:endParaRPr lang="en-US" sz="320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1425605">
                <a:tc>
                  <a:txBody>
                    <a:bodyPr/>
                    <a:lstStyle/>
                    <a:p>
                      <a:pPr algn="ctr" rtl="0">
                        <a:lnSpc>
                          <a:spcPct val="107000"/>
                        </a:lnSpc>
                        <a:spcAft>
                          <a:spcPts val="0"/>
                        </a:spcAft>
                      </a:pPr>
                      <a:r>
                        <a:rPr lang="en-US" sz="3200" dirty="0" smtClean="0">
                          <a:solidFill>
                            <a:schemeClr val="bg1"/>
                          </a:solidFill>
                          <a:effectLst/>
                        </a:rPr>
                        <a:t>19-11-23</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a:lnSpc>
                          <a:spcPct val="107000"/>
                        </a:lnSpc>
                        <a:spcAft>
                          <a:spcPts val="0"/>
                        </a:spcAft>
                      </a:pPr>
                      <a:r>
                        <a:rPr lang="fr-FR" sz="3200" dirty="0" smtClean="0">
                          <a:solidFill>
                            <a:schemeClr val="bg1"/>
                          </a:solidFill>
                          <a:effectLst/>
                          <a:latin typeface="+mn-lt"/>
                          <a:ea typeface="+mn-ea"/>
                          <a:cs typeface="+mn-cs"/>
                        </a:rPr>
                        <a:t>Persistance côté client</a:t>
                      </a:r>
                      <a:r>
                        <a:rPr lang="fr-FR" sz="3200" b="0" dirty="0" smtClean="0">
                          <a:solidFill>
                            <a:srgbClr val="5B4181"/>
                          </a:solidFill>
                          <a:effectLst/>
                          <a:latin typeface="+mn-lt"/>
                          <a:ea typeface="+mn-ea"/>
                          <a:cs typeface="+mn-cs"/>
                        </a:rPr>
                        <a:t> </a:t>
                      </a:r>
                    </a:p>
                    <a:p>
                      <a:pPr algn="l" rtl="0">
                        <a:lnSpc>
                          <a:spcPct val="107000"/>
                        </a:lnSpc>
                        <a:spcAft>
                          <a:spcPts val="0"/>
                        </a:spcAft>
                      </a:pPr>
                      <a:r>
                        <a:rPr lang="fr-FR" sz="3200" dirty="0" smtClean="0">
                          <a:solidFill>
                            <a:schemeClr val="bg1"/>
                          </a:solidFill>
                          <a:effectLst/>
                        </a:rPr>
                        <a:t>TP</a:t>
                      </a:r>
                      <a:r>
                        <a:rPr lang="fr-FR" sz="3200" dirty="0">
                          <a:solidFill>
                            <a:schemeClr val="bg1"/>
                          </a:solidFill>
                          <a:effectLst/>
                        </a:rPr>
                        <a:t> : Gestion des cookies </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4" name="Groupe 3"/>
          <p:cNvGrpSpPr/>
          <p:nvPr/>
        </p:nvGrpSpPr>
        <p:grpSpPr>
          <a:xfrm>
            <a:off x="8070850" y="34925"/>
            <a:ext cx="3962400" cy="2455846"/>
            <a:chOff x="8049831" y="244476"/>
            <a:chExt cx="3962400" cy="2455846"/>
          </a:xfrm>
        </p:grpSpPr>
        <p:sp>
          <p:nvSpPr>
            <p:cNvPr id="6" name="Rectangle 5"/>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
        <p:nvSpPr>
          <p:cNvPr id="3" name="Rectangle 2"/>
          <p:cNvSpPr/>
          <p:nvPr/>
        </p:nvSpPr>
        <p:spPr>
          <a:xfrm>
            <a:off x="125331" y="2301875"/>
            <a:ext cx="19507200" cy="2061462"/>
          </a:xfrm>
          <a:prstGeom prst="rect">
            <a:avLst/>
          </a:prstGeom>
        </p:spPr>
        <p:txBody>
          <a:bodyPr vert="horz" wrap="square" lIns="0" tIns="17145" rIns="0" bIns="0" rtlCol="0">
            <a:spAutoFit/>
          </a:bodyPr>
          <a:lstStyle/>
          <a:p>
            <a:pPr marL="12700" algn="ctr" rtl="0">
              <a:spcBef>
                <a:spcPts val="135"/>
              </a:spcBef>
            </a:pPr>
            <a:r>
              <a:rPr lang="fr-FR" sz="6600" b="1" spc="-185" dirty="0" smtClean="0">
                <a:solidFill>
                  <a:schemeClr val="bg1"/>
                </a:solidFill>
                <a:latin typeface="Arial"/>
                <a:ea typeface="+mj-ea"/>
                <a:cs typeface="Arial"/>
              </a:rPr>
              <a:t>Parie </a:t>
            </a:r>
            <a:r>
              <a:rPr lang="fr-FR" sz="6600" b="1" spc="-185" dirty="0">
                <a:solidFill>
                  <a:schemeClr val="bg1"/>
                </a:solidFill>
                <a:latin typeface="Arial"/>
                <a:ea typeface="+mj-ea"/>
                <a:cs typeface="Arial"/>
              </a:rPr>
              <a:t>1 : Programmation Web côté client </a:t>
            </a:r>
            <a:endParaRPr lang="fr-FR" sz="6600" b="1" spc="-185" dirty="0" smtClean="0">
              <a:solidFill>
                <a:schemeClr val="bg1"/>
              </a:solidFill>
              <a:latin typeface="Arial"/>
              <a:ea typeface="+mj-ea"/>
              <a:cs typeface="Arial"/>
            </a:endParaRPr>
          </a:p>
          <a:p>
            <a:pPr marL="12700" algn="ctr" rtl="0">
              <a:spcBef>
                <a:spcPts val="135"/>
              </a:spcBef>
            </a:pPr>
            <a:r>
              <a:rPr lang="fr-FR" sz="6600" b="1" spc="-185" dirty="0" smtClean="0">
                <a:solidFill>
                  <a:schemeClr val="bg1"/>
                </a:solidFill>
                <a:latin typeface="Arial"/>
                <a:ea typeface="+mj-ea"/>
                <a:cs typeface="Arial"/>
              </a:rPr>
              <a:t>(</a:t>
            </a:r>
            <a:r>
              <a:rPr lang="fr-FR" sz="6600" b="1" spc="-185" dirty="0">
                <a:solidFill>
                  <a:schemeClr val="bg1"/>
                </a:solidFill>
                <a:latin typeface="Arial"/>
                <a:ea typeface="+mj-ea"/>
                <a:cs typeface="Arial"/>
              </a:rPr>
              <a:t>front-end</a:t>
            </a:r>
            <a:r>
              <a:rPr lang="en-US" sz="6600" b="1" spc="-185" dirty="0" smtClean="0">
                <a:solidFill>
                  <a:schemeClr val="bg1"/>
                </a:solidFill>
                <a:latin typeface="Arial"/>
                <a:ea typeface="+mj-ea"/>
                <a:cs typeface="Arial"/>
              </a:rPr>
              <a:t>)</a:t>
            </a:r>
            <a:r>
              <a:rPr lang="fr-FR" sz="6600" b="1" spc="-185" dirty="0" smtClean="0">
                <a:solidFill>
                  <a:schemeClr val="bg1"/>
                </a:solidFill>
                <a:latin typeface="Arial"/>
                <a:ea typeface="+mj-ea"/>
                <a:cs typeface="Arial"/>
              </a:rPr>
              <a:t> </a:t>
            </a:r>
            <a:endParaRPr lang="fr-FR" sz="6600" b="1" spc="-185" dirty="0">
              <a:solidFill>
                <a:schemeClr val="bg1"/>
              </a:solidFill>
              <a:latin typeface="Arial"/>
              <a:ea typeface="+mj-ea"/>
              <a:cs typeface="Arial"/>
            </a:endParaRPr>
          </a:p>
        </p:txBody>
      </p:sp>
    </p:spTree>
    <p:extLst>
      <p:ext uri="{BB962C8B-B14F-4D97-AF65-F5344CB8AC3E}">
        <p14:creationId xmlns:p14="http://schemas.microsoft.com/office/powerpoint/2010/main" val="148535049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445721337"/>
              </p:ext>
            </p:extLst>
          </p:nvPr>
        </p:nvGraphicFramePr>
        <p:xfrm>
          <a:off x="187325" y="4528057"/>
          <a:ext cx="19577050" cy="4664203"/>
        </p:xfrm>
        <a:graphic>
          <a:graphicData uri="http://schemas.openxmlformats.org/drawingml/2006/table">
            <a:tbl>
              <a:tblPr firstRow="1" firstCol="1" bandRow="1">
                <a:tableStyleId>{C4B1156A-380E-4F78-BDF5-A606A8083BF9}</a:tableStyleId>
              </a:tblPr>
              <a:tblGrid>
                <a:gridCol w="2128538"/>
                <a:gridCol w="17448512"/>
              </a:tblGrid>
              <a:tr h="1020699">
                <a:tc>
                  <a:txBody>
                    <a:bodyPr/>
                    <a:lstStyle/>
                    <a:p>
                      <a:pPr algn="ctr" rtl="0">
                        <a:lnSpc>
                          <a:spcPct val="107000"/>
                        </a:lnSpc>
                        <a:spcAft>
                          <a:spcPts val="0"/>
                        </a:spcAft>
                      </a:pPr>
                      <a:r>
                        <a:rPr lang="en-US" sz="3200" dirty="0" smtClean="0">
                          <a:solidFill>
                            <a:srgbClr val="5B4181"/>
                          </a:solidFill>
                          <a:effectLst/>
                          <a:latin typeface="+mn-lt"/>
                          <a:ea typeface="+mn-ea"/>
                          <a:cs typeface="+mn-cs"/>
                        </a:rPr>
                        <a:t>26-11-23</a:t>
                      </a:r>
                      <a:endParaRPr lang="en-US" sz="320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rtl="0"/>
                      <a:r>
                        <a:rPr lang="fr-FR" sz="3200" b="0" dirty="0" smtClean="0">
                          <a:solidFill>
                            <a:srgbClr val="5B4181"/>
                          </a:solidFill>
                          <a:effectLst/>
                          <a:latin typeface="+mn-lt"/>
                          <a:ea typeface="+mn-ea"/>
                          <a:cs typeface="+mn-cs"/>
                        </a:rPr>
                        <a:t> </a:t>
                      </a:r>
                      <a:r>
                        <a:rPr lang="fr-FR" sz="3200" b="0" dirty="0" smtClean="0">
                          <a:solidFill>
                            <a:srgbClr val="5B4181"/>
                          </a:solidFill>
                          <a:effectLst/>
                          <a:latin typeface="+mn-lt"/>
                          <a:ea typeface="+mn-ea"/>
                          <a:cs typeface="+mn-cs"/>
                        </a:rPr>
                        <a:t>Introduction à la programmation Web côté serveur</a:t>
                      </a:r>
                      <a:endParaRPr lang="en-US" sz="3200" b="0" dirty="0" smtClean="0">
                        <a:solidFill>
                          <a:srgbClr val="5B4181"/>
                        </a:solidFill>
                        <a:effectLst/>
                        <a:latin typeface="+mn-lt"/>
                        <a:ea typeface="+mn-ea"/>
                        <a:cs typeface="+mn-cs"/>
                      </a:endParaRPr>
                    </a:p>
                    <a:p>
                      <a:r>
                        <a:rPr lang="fr-FR" sz="3200" b="0" dirty="0" smtClean="0">
                          <a:solidFill>
                            <a:srgbClr val="5B4181"/>
                          </a:solidFill>
                          <a:effectLst/>
                          <a:latin typeface="+mn-lt"/>
                          <a:ea typeface="+mn-ea"/>
                          <a:cs typeface="+mn-cs"/>
                        </a:rPr>
                        <a:t>TP</a:t>
                      </a:r>
                      <a:r>
                        <a:rPr lang="fr-FR" sz="3200" b="0" dirty="0" smtClean="0">
                          <a:solidFill>
                            <a:srgbClr val="5B4181"/>
                          </a:solidFill>
                          <a:effectLst/>
                          <a:latin typeface="+mn-lt"/>
                          <a:ea typeface="+mn-ea"/>
                          <a:cs typeface="+mn-cs"/>
                        </a:rPr>
                        <a:t> : Installation de serveurs Web :  Apache, etc.</a:t>
                      </a:r>
                      <a:endParaRPr lang="en-US" sz="3200" b="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1020699">
                <a:tc>
                  <a:txBody>
                    <a:bodyPr/>
                    <a:lstStyle/>
                    <a:p>
                      <a:pPr algn="ctr" rtl="0">
                        <a:lnSpc>
                          <a:spcPct val="107000"/>
                        </a:lnSpc>
                        <a:spcAft>
                          <a:spcPts val="0"/>
                        </a:spcAft>
                      </a:pPr>
                      <a:r>
                        <a:rPr lang="fr-FR" sz="3200" dirty="0" smtClean="0">
                          <a:solidFill>
                            <a:schemeClr val="bg1"/>
                          </a:solidFill>
                          <a:effectLst/>
                          <a:latin typeface="+mn-lt"/>
                          <a:ea typeface="+mn-ea"/>
                          <a:cs typeface="+mn-cs"/>
                        </a:rPr>
                        <a:t>03-12-23</a:t>
                      </a:r>
                      <a:endParaRPr lang="en-US" sz="3200" dirty="0">
                        <a:solidFill>
                          <a:schemeClr val="bg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B4181"/>
                    </a:solidFill>
                  </a:tcPr>
                </a:tc>
                <a:tc>
                  <a:txBody>
                    <a:bodyPr/>
                    <a:lstStyle/>
                    <a:p>
                      <a:pPr rtl="0"/>
                      <a:r>
                        <a:rPr lang="fr-FR" sz="3200" b="0" dirty="0" smtClean="0">
                          <a:solidFill>
                            <a:schemeClr val="bg1"/>
                          </a:solidFill>
                          <a:effectLst/>
                          <a:latin typeface="+mn-lt"/>
                          <a:ea typeface="+mn-ea"/>
                          <a:cs typeface="+mn-cs"/>
                        </a:rPr>
                        <a:t> </a:t>
                      </a:r>
                      <a:r>
                        <a:rPr lang="fr-FR" sz="3200" b="0" dirty="0" smtClean="0">
                          <a:solidFill>
                            <a:schemeClr val="bg1"/>
                          </a:solidFill>
                          <a:effectLst/>
                          <a:latin typeface="+mn-lt"/>
                          <a:ea typeface="+mn-ea"/>
                          <a:cs typeface="+mn-cs"/>
                        </a:rPr>
                        <a:t>Éléments du langage PHP, </a:t>
                      </a:r>
                      <a:endParaRPr lang="en-US" sz="3200" b="0" dirty="0" smtClean="0">
                        <a:solidFill>
                          <a:schemeClr val="bg1"/>
                        </a:solidFill>
                        <a:effectLst/>
                        <a:latin typeface="+mn-lt"/>
                        <a:ea typeface="+mn-ea"/>
                        <a:cs typeface="+mn-cs"/>
                      </a:endParaRPr>
                    </a:p>
                    <a:p>
                      <a:r>
                        <a:rPr lang="fr-FR" sz="3200" b="0" dirty="0" smtClean="0">
                          <a:solidFill>
                            <a:schemeClr val="bg1"/>
                          </a:solidFill>
                          <a:effectLst/>
                          <a:latin typeface="+mn-lt"/>
                          <a:ea typeface="+mn-ea"/>
                          <a:cs typeface="+mn-cs"/>
                        </a:rPr>
                        <a:t> </a:t>
                      </a:r>
                      <a:r>
                        <a:rPr lang="fr-FR" sz="3200" b="0" dirty="0" smtClean="0">
                          <a:solidFill>
                            <a:schemeClr val="bg1"/>
                          </a:solidFill>
                          <a:effectLst/>
                          <a:latin typeface="+mn-lt"/>
                          <a:ea typeface="+mn-ea"/>
                          <a:cs typeface="+mn-cs"/>
                        </a:rPr>
                        <a:t>TP : Page web dynamique avec PHP.</a:t>
                      </a:r>
                      <a:endParaRPr lang="en-US" sz="3200" b="0" dirty="0">
                        <a:solidFill>
                          <a:schemeClr val="bg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B4181"/>
                    </a:solidFill>
                  </a:tcPr>
                </a:tc>
              </a:tr>
              <a:tr h="1139984">
                <a:tc>
                  <a:txBody>
                    <a:bodyPr/>
                    <a:lstStyle/>
                    <a:p>
                      <a:pPr marL="0" algn="ctr" rtl="0">
                        <a:lnSpc>
                          <a:spcPct val="107000"/>
                        </a:lnSpc>
                        <a:spcAft>
                          <a:spcPts val="0"/>
                        </a:spcAft>
                      </a:pPr>
                      <a:r>
                        <a:rPr lang="fr-FR" sz="3200" dirty="0" smtClean="0">
                          <a:solidFill>
                            <a:srgbClr val="5B4181"/>
                          </a:solidFill>
                          <a:effectLst/>
                          <a:latin typeface="+mn-lt"/>
                          <a:ea typeface="+mn-ea"/>
                          <a:cs typeface="+mn-cs"/>
                        </a:rPr>
                        <a:t>10-12-23</a:t>
                      </a:r>
                      <a:endParaRPr lang="en-US" sz="320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rtl="0"/>
                      <a:r>
                        <a:rPr lang="fr-FR" sz="3200" b="0" dirty="0" smtClean="0">
                          <a:solidFill>
                            <a:srgbClr val="5B4181"/>
                          </a:solidFill>
                          <a:effectLst/>
                          <a:latin typeface="+mn-lt"/>
                          <a:ea typeface="+mn-ea"/>
                          <a:cs typeface="+mn-cs"/>
                        </a:rPr>
                        <a:t> </a:t>
                      </a:r>
                      <a:r>
                        <a:rPr lang="fr-FR" sz="3200" b="0" dirty="0" smtClean="0">
                          <a:solidFill>
                            <a:srgbClr val="5B4181"/>
                          </a:solidFill>
                          <a:effectLst/>
                          <a:latin typeface="+mn-lt"/>
                          <a:ea typeface="+mn-ea"/>
                          <a:cs typeface="+mn-cs"/>
                        </a:rPr>
                        <a:t>Les bases de données avec PHP, </a:t>
                      </a:r>
                      <a:endParaRPr lang="en-US" sz="3200" b="0" dirty="0" smtClean="0">
                        <a:solidFill>
                          <a:srgbClr val="5B4181"/>
                        </a:solidFill>
                        <a:effectLst/>
                        <a:latin typeface="+mn-lt"/>
                        <a:ea typeface="+mn-ea"/>
                        <a:cs typeface="+mn-cs"/>
                      </a:endParaRPr>
                    </a:p>
                    <a:p>
                      <a:r>
                        <a:rPr lang="fr-FR" sz="3200" b="0" dirty="0" smtClean="0">
                          <a:solidFill>
                            <a:srgbClr val="5B4181"/>
                          </a:solidFill>
                          <a:effectLst/>
                          <a:latin typeface="+mn-lt"/>
                          <a:ea typeface="+mn-ea"/>
                          <a:cs typeface="+mn-cs"/>
                        </a:rPr>
                        <a:t> </a:t>
                      </a:r>
                      <a:r>
                        <a:rPr lang="fr-FR" sz="3200" b="0" dirty="0" smtClean="0">
                          <a:solidFill>
                            <a:srgbClr val="5B4181"/>
                          </a:solidFill>
                          <a:effectLst/>
                          <a:latin typeface="+mn-lt"/>
                          <a:ea typeface="+mn-ea"/>
                          <a:cs typeface="+mn-cs"/>
                        </a:rPr>
                        <a:t>TP : </a:t>
                      </a:r>
                      <a:r>
                        <a:rPr lang="fr-FR" sz="3200" b="0" dirty="0" err="1" smtClean="0">
                          <a:solidFill>
                            <a:srgbClr val="5B4181"/>
                          </a:solidFill>
                          <a:effectLst/>
                          <a:latin typeface="+mn-lt"/>
                          <a:ea typeface="+mn-ea"/>
                          <a:cs typeface="+mn-cs"/>
                        </a:rPr>
                        <a:t>Accés</a:t>
                      </a:r>
                      <a:r>
                        <a:rPr lang="fr-FR" sz="3200" b="0" dirty="0" smtClean="0">
                          <a:solidFill>
                            <a:srgbClr val="5B4181"/>
                          </a:solidFill>
                          <a:effectLst/>
                          <a:latin typeface="+mn-lt"/>
                          <a:ea typeface="+mn-ea"/>
                          <a:cs typeface="+mn-cs"/>
                        </a:rPr>
                        <a:t> aux bases de données sur le Web avec PHP et MySQL</a:t>
                      </a:r>
                      <a:endParaRPr lang="en-US" sz="3200" b="0" dirty="0">
                        <a:solidFill>
                          <a:srgbClr val="5B418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1482821">
                <a:tc>
                  <a:txBody>
                    <a:bodyPr/>
                    <a:lstStyle/>
                    <a:p>
                      <a:pPr algn="ctr" rtl="0">
                        <a:lnSpc>
                          <a:spcPct val="107000"/>
                        </a:lnSpc>
                        <a:spcAft>
                          <a:spcPts val="0"/>
                        </a:spcAft>
                      </a:pPr>
                      <a:r>
                        <a:rPr lang="en-US" sz="3200" dirty="0" smtClean="0">
                          <a:solidFill>
                            <a:schemeClr val="bg1"/>
                          </a:solidFill>
                          <a:effectLst/>
                        </a:rPr>
                        <a:t>17-12-23</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rtl="0"/>
                      <a:r>
                        <a:rPr lang="fr-FR" sz="3200" dirty="0" smtClean="0">
                          <a:solidFill>
                            <a:schemeClr val="bg1"/>
                          </a:solidFill>
                          <a:effectLst/>
                          <a:latin typeface="+mn-lt"/>
                          <a:ea typeface="+mn-ea"/>
                          <a:cs typeface="+mn-cs"/>
                        </a:rPr>
                        <a:t> </a:t>
                      </a:r>
                      <a:r>
                        <a:rPr lang="fr-FR" sz="3200" dirty="0" smtClean="0">
                          <a:solidFill>
                            <a:schemeClr val="bg1"/>
                          </a:solidFill>
                          <a:effectLst/>
                          <a:latin typeface="+mn-lt"/>
                          <a:ea typeface="+mn-ea"/>
                          <a:cs typeface="+mn-cs"/>
                        </a:rPr>
                        <a:t>Méthodologies de développement de projets Web.</a:t>
                      </a:r>
                      <a:endParaRPr lang="en-US" sz="3200" dirty="0" smtClean="0">
                        <a:solidFill>
                          <a:schemeClr val="bg1"/>
                        </a:solidFill>
                        <a:effectLst/>
                        <a:latin typeface="+mn-lt"/>
                        <a:ea typeface="+mn-ea"/>
                        <a:cs typeface="+mn-cs"/>
                      </a:endParaRPr>
                    </a:p>
                    <a:p>
                      <a:pPr marL="0"/>
                      <a:r>
                        <a:rPr lang="fr-FR" sz="3200" dirty="0" smtClean="0">
                          <a:solidFill>
                            <a:schemeClr val="bg1"/>
                          </a:solidFill>
                          <a:effectLst/>
                          <a:latin typeface="+mn-lt"/>
                          <a:ea typeface="+mn-ea"/>
                          <a:cs typeface="+mn-cs"/>
                        </a:rPr>
                        <a:t>TP  </a:t>
                      </a:r>
                      <a:r>
                        <a:rPr lang="fr-FR" sz="3200" dirty="0" smtClean="0">
                          <a:solidFill>
                            <a:schemeClr val="bg1"/>
                          </a:solidFill>
                          <a:effectLst/>
                          <a:latin typeface="+mn-lt"/>
                          <a:ea typeface="+mn-ea"/>
                          <a:cs typeface="+mn-cs"/>
                        </a:rPr>
                        <a:t>: Application de gestion avancée web.</a:t>
                      </a:r>
                      <a:endParaRPr lang="en-US" sz="3200" dirty="0">
                        <a:solidFill>
                          <a:schemeClr val="bg1"/>
                        </a:solidFill>
                        <a:effectLst/>
                        <a:latin typeface="+mn-lt"/>
                        <a:ea typeface="+mn-ea"/>
                        <a:cs typeface="+mn-cs"/>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3" name="Rectangle 2"/>
          <p:cNvSpPr/>
          <p:nvPr/>
        </p:nvSpPr>
        <p:spPr>
          <a:xfrm>
            <a:off x="277431" y="2632637"/>
            <a:ext cx="19507200" cy="1876796"/>
          </a:xfrm>
          <a:prstGeom prst="rect">
            <a:avLst/>
          </a:prstGeom>
        </p:spPr>
        <p:txBody>
          <a:bodyPr vert="horz" wrap="square" lIns="0" tIns="17145" rIns="0" bIns="0" rtlCol="0">
            <a:spAutoFit/>
          </a:bodyPr>
          <a:lstStyle/>
          <a:p>
            <a:pPr marL="12700" algn="ctr" rtl="0">
              <a:spcBef>
                <a:spcPts val="135"/>
              </a:spcBef>
            </a:pPr>
            <a:r>
              <a:rPr lang="fr-FR" sz="6000" b="1" spc="-185" dirty="0" smtClean="0">
                <a:solidFill>
                  <a:schemeClr val="bg1"/>
                </a:solidFill>
                <a:latin typeface="Arial"/>
                <a:ea typeface="+mj-ea"/>
                <a:cs typeface="Arial"/>
              </a:rPr>
              <a:t>Parie 2 </a:t>
            </a:r>
            <a:r>
              <a:rPr lang="fr-FR" sz="6000" b="1" spc="-185" dirty="0">
                <a:solidFill>
                  <a:schemeClr val="bg1"/>
                </a:solidFill>
                <a:latin typeface="Arial"/>
                <a:ea typeface="+mj-ea"/>
                <a:cs typeface="Arial"/>
              </a:rPr>
              <a:t>: Programmation Web côté </a:t>
            </a:r>
            <a:r>
              <a:rPr lang="fr-FR" sz="6000" b="1" spc="-185" dirty="0" smtClean="0">
                <a:solidFill>
                  <a:schemeClr val="bg1"/>
                </a:solidFill>
                <a:latin typeface="Arial"/>
                <a:ea typeface="+mj-ea"/>
                <a:cs typeface="Arial"/>
              </a:rPr>
              <a:t>serveur</a:t>
            </a:r>
          </a:p>
          <a:p>
            <a:pPr marL="12700" algn="ctr" rtl="0">
              <a:spcBef>
                <a:spcPts val="135"/>
              </a:spcBef>
            </a:pPr>
            <a:r>
              <a:rPr lang="fr-FR" sz="6000" b="1" spc="-185" dirty="0" smtClean="0">
                <a:solidFill>
                  <a:schemeClr val="bg1"/>
                </a:solidFill>
                <a:latin typeface="Arial"/>
                <a:ea typeface="+mj-ea"/>
                <a:cs typeface="Arial"/>
              </a:rPr>
              <a:t> </a:t>
            </a:r>
            <a:r>
              <a:rPr lang="fr-FR" sz="6000" b="1" spc="-185" dirty="0">
                <a:solidFill>
                  <a:schemeClr val="bg1"/>
                </a:solidFill>
                <a:latin typeface="Arial"/>
                <a:ea typeface="+mj-ea"/>
                <a:cs typeface="Arial"/>
              </a:rPr>
              <a:t>(back-end</a:t>
            </a:r>
            <a:r>
              <a:rPr lang="en-US" sz="6000" b="1" spc="-185" dirty="0">
                <a:solidFill>
                  <a:schemeClr val="bg1"/>
                </a:solidFill>
                <a:latin typeface="Arial"/>
                <a:ea typeface="+mj-ea"/>
                <a:cs typeface="Arial"/>
              </a:rPr>
              <a:t>)</a:t>
            </a:r>
            <a:endParaRPr lang="fr-FR" sz="6000" b="1" spc="-185" dirty="0">
              <a:solidFill>
                <a:schemeClr val="bg1"/>
              </a:solidFill>
              <a:latin typeface="Arial"/>
              <a:ea typeface="+mj-ea"/>
              <a:cs typeface="Arial"/>
            </a:endParaRPr>
          </a:p>
        </p:txBody>
      </p:sp>
      <p:grpSp>
        <p:nvGrpSpPr>
          <p:cNvPr id="4" name="Groupe 3"/>
          <p:cNvGrpSpPr/>
          <p:nvPr/>
        </p:nvGrpSpPr>
        <p:grpSpPr>
          <a:xfrm>
            <a:off x="8049831" y="244476"/>
            <a:ext cx="3962400" cy="2455846"/>
            <a:chOff x="8049831" y="244476"/>
            <a:chExt cx="3962400" cy="2455846"/>
          </a:xfrm>
        </p:grpSpPr>
        <p:sp>
          <p:nvSpPr>
            <p:cNvPr id="6" name="Rectangle 5"/>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423426685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73885" y="4054475"/>
            <a:ext cx="16356330" cy="2861681"/>
          </a:xfrm>
          <a:prstGeom prst="rect">
            <a:avLst/>
          </a:prstGeom>
        </p:spPr>
        <p:txBody>
          <a:bodyPr vert="horz" wrap="square" lIns="0" tIns="17145" rIns="0" bIns="0" rtlCol="0">
            <a:spAutoFit/>
          </a:bodyPr>
          <a:lstStyle/>
          <a:p>
            <a:pPr marL="12700" algn="ctr" rtl="0">
              <a:lnSpc>
                <a:spcPct val="100000"/>
              </a:lnSpc>
              <a:spcBef>
                <a:spcPts val="135"/>
              </a:spcBef>
            </a:pPr>
            <a:r>
              <a:rPr lang="fr-FR" sz="9200" b="1" spc="-185" dirty="0" smtClean="0">
                <a:solidFill>
                  <a:srgbClr val="5B4181"/>
                </a:solidFill>
                <a:latin typeface="Arial"/>
                <a:cs typeface="Arial"/>
              </a:rPr>
              <a:t>La </a:t>
            </a:r>
            <a:r>
              <a:rPr lang="fr-FR" sz="9200" b="1" spc="-185" dirty="0">
                <a:solidFill>
                  <a:srgbClr val="5B4181"/>
                </a:solidFill>
                <a:latin typeface="Arial"/>
                <a:cs typeface="Arial"/>
              </a:rPr>
              <a:t>programmation </a:t>
            </a:r>
            <a:r>
              <a:rPr lang="fr-FR" sz="9200" b="1" spc="-185" dirty="0" smtClean="0">
                <a:solidFill>
                  <a:srgbClr val="5B4181"/>
                </a:solidFill>
                <a:latin typeface="Arial"/>
                <a:cs typeface="Arial"/>
              </a:rPr>
              <a:t>web</a:t>
            </a:r>
          </a:p>
          <a:p>
            <a:pPr marL="12700" algn="ctr" rtl="0">
              <a:lnSpc>
                <a:spcPct val="100000"/>
              </a:lnSpc>
              <a:spcBef>
                <a:spcPts val="135"/>
              </a:spcBef>
            </a:pPr>
            <a:r>
              <a:rPr lang="fr-FR" sz="9200" b="1" spc="-185" dirty="0" smtClean="0">
                <a:solidFill>
                  <a:srgbClr val="5B4181"/>
                </a:solidFill>
                <a:latin typeface="Arial"/>
                <a:cs typeface="Arial"/>
              </a:rPr>
              <a:t>- Introduction -</a:t>
            </a:r>
            <a:endParaRPr sz="9200" b="1" spc="-185" dirty="0">
              <a:solidFill>
                <a:srgbClr val="5B4181"/>
              </a:solidFill>
              <a:latin typeface="Arial"/>
              <a:cs typeface="Aria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200" y="175334"/>
            <a:ext cx="1720850" cy="2990822"/>
          </a:xfrm>
          <a:prstGeom prst="rect">
            <a:avLst/>
          </a:prstGeom>
        </p:spPr>
      </p:pic>
    </p:spTree>
    <p:extLst>
      <p:ext uri="{BB962C8B-B14F-4D97-AF65-F5344CB8AC3E}">
        <p14:creationId xmlns:p14="http://schemas.microsoft.com/office/powerpoint/2010/main" val="4215678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6450" y="2768006"/>
            <a:ext cx="14478000" cy="1433085"/>
          </a:xfrm>
          <a:prstGeom prst="rect">
            <a:avLst/>
          </a:prstGeom>
        </p:spPr>
        <p:txBody>
          <a:bodyPr vert="horz" wrap="square" lIns="0" tIns="17145" rIns="0" bIns="0" rtlCol="0">
            <a:spAutoFit/>
          </a:bodyPr>
          <a:lstStyle/>
          <a:p>
            <a:pPr marL="12700" rtl="0">
              <a:lnSpc>
                <a:spcPct val="100000"/>
              </a:lnSpc>
              <a:spcBef>
                <a:spcPts val="135"/>
              </a:spcBef>
            </a:pPr>
            <a:r>
              <a:rPr lang="fr-FR" spc="60" dirty="0" smtClean="0"/>
              <a:t>La </a:t>
            </a:r>
            <a:r>
              <a:rPr lang="fr-FR" spc="60" dirty="0"/>
              <a:t>programmation web </a:t>
            </a:r>
            <a:r>
              <a:rPr spc="-830" dirty="0" smtClean="0"/>
              <a:t>?</a:t>
            </a:r>
            <a:endParaRPr spc="-830" dirty="0"/>
          </a:p>
        </p:txBody>
      </p:sp>
      <p:sp>
        <p:nvSpPr>
          <p:cNvPr id="3" name="object 3"/>
          <p:cNvSpPr txBox="1">
            <a:spLocks noGrp="1"/>
          </p:cNvSpPr>
          <p:nvPr>
            <p:ph type="body" idx="1"/>
          </p:nvPr>
        </p:nvSpPr>
        <p:spPr>
          <a:xfrm>
            <a:off x="755650" y="4435475"/>
            <a:ext cx="18973800" cy="5522409"/>
          </a:xfrm>
          <a:prstGeom prst="rect">
            <a:avLst/>
          </a:prstGeom>
        </p:spPr>
        <p:txBody>
          <a:bodyPr vert="horz" wrap="square" lIns="0" tIns="11430" rIns="0" bIns="0" rtlCol="0">
            <a:spAutoFit/>
          </a:bodyPr>
          <a:lstStyle/>
          <a:p>
            <a:pPr marL="584200" marR="5080" indent="-571500" algn="l" rtl="0">
              <a:lnSpc>
                <a:spcPct val="114799"/>
              </a:lnSpc>
              <a:spcBef>
                <a:spcPts val="90"/>
              </a:spcBef>
              <a:buFont typeface="Arial" panose="020B0604020202020204" pitchFamily="34" charset="0"/>
              <a:buChar char="•"/>
            </a:pPr>
            <a:r>
              <a:rPr lang="en-US" spc="60" dirty="0"/>
              <a:t>E</a:t>
            </a:r>
            <a:r>
              <a:rPr lang="fr-FR" spc="60" dirty="0" smtClean="0"/>
              <a:t>st </a:t>
            </a:r>
            <a:r>
              <a:rPr lang="fr-FR" spc="60" dirty="0"/>
              <a:t>la programmation informatique qui permet d'éditer des sites web. </a:t>
            </a:r>
            <a:endParaRPr lang="fr-FR" spc="60" dirty="0" smtClean="0"/>
          </a:p>
          <a:p>
            <a:pPr marL="584200" marR="5080" indent="-571500" algn="l" rtl="0">
              <a:lnSpc>
                <a:spcPct val="114799"/>
              </a:lnSpc>
              <a:spcBef>
                <a:spcPts val="90"/>
              </a:spcBef>
              <a:buFont typeface="Arial" panose="020B0604020202020204" pitchFamily="34" charset="0"/>
              <a:buChar char="•"/>
            </a:pPr>
            <a:r>
              <a:rPr lang="fr-FR" spc="60" dirty="0" smtClean="0"/>
              <a:t>Elle </a:t>
            </a:r>
            <a:r>
              <a:rPr lang="fr-FR" spc="60" dirty="0"/>
              <a:t>permet la création d'applications, destinées à être déployées sur Internet ou en Intranet. </a:t>
            </a:r>
            <a:endParaRPr lang="fr-FR" spc="60" dirty="0" smtClean="0"/>
          </a:p>
          <a:p>
            <a:pPr marL="584200" marR="5080" indent="-571500" algn="l" rtl="0">
              <a:lnSpc>
                <a:spcPct val="114799"/>
              </a:lnSpc>
              <a:spcBef>
                <a:spcPts val="90"/>
              </a:spcBef>
              <a:buFont typeface="Arial" panose="020B0604020202020204" pitchFamily="34" charset="0"/>
              <a:buChar char="•"/>
            </a:pPr>
            <a:r>
              <a:rPr lang="fr-FR" spc="60" dirty="0" smtClean="0"/>
              <a:t>Ces </a:t>
            </a:r>
            <a:r>
              <a:rPr lang="fr-FR" spc="60" dirty="0"/>
              <a:t>applications web sont constituées de pages web pouvant prendre différentes formes, telles que  </a:t>
            </a:r>
            <a:r>
              <a:rPr lang="fr-FR" spc="60" dirty="0" smtClean="0"/>
              <a:t>:</a:t>
            </a:r>
          </a:p>
          <a:p>
            <a:pPr marL="4241800" marR="5080" lvl="8" indent="-571500" algn="l" rtl="0">
              <a:lnSpc>
                <a:spcPct val="114799"/>
              </a:lnSpc>
              <a:spcBef>
                <a:spcPts val="90"/>
              </a:spcBef>
              <a:buFont typeface="Arial" panose="020B0604020202020204" pitchFamily="34" charset="0"/>
              <a:buChar char="•"/>
            </a:pPr>
            <a:r>
              <a:rPr lang="fr-FR" sz="4800" spc="60" dirty="0" smtClean="0">
                <a:solidFill>
                  <a:schemeClr val="bg1"/>
                </a:solidFill>
              </a:rPr>
              <a:t>Les pages </a:t>
            </a:r>
            <a:r>
              <a:rPr lang="fr-FR" sz="4800" spc="60" dirty="0">
                <a:solidFill>
                  <a:schemeClr val="bg1"/>
                </a:solidFill>
              </a:rPr>
              <a:t>« statiques </a:t>
            </a:r>
            <a:r>
              <a:rPr lang="fr-FR" sz="4800" spc="60" dirty="0" smtClean="0">
                <a:solidFill>
                  <a:schemeClr val="bg1"/>
                </a:solidFill>
              </a:rPr>
              <a:t>»</a:t>
            </a:r>
          </a:p>
          <a:p>
            <a:pPr marL="4241800" marR="5080" lvl="8" indent="-571500" algn="l" rtl="0">
              <a:lnSpc>
                <a:spcPct val="114799"/>
              </a:lnSpc>
              <a:spcBef>
                <a:spcPts val="90"/>
              </a:spcBef>
              <a:buFont typeface="Arial" panose="020B0604020202020204" pitchFamily="34" charset="0"/>
              <a:buChar char="•"/>
            </a:pPr>
            <a:r>
              <a:rPr lang="fr-FR" sz="4800" spc="60" dirty="0" smtClean="0">
                <a:solidFill>
                  <a:schemeClr val="bg1"/>
                </a:solidFill>
              </a:rPr>
              <a:t>Les </a:t>
            </a:r>
            <a:r>
              <a:rPr lang="fr-FR" sz="4800" spc="60" dirty="0">
                <a:solidFill>
                  <a:schemeClr val="bg1"/>
                </a:solidFill>
              </a:rPr>
              <a:t>pages « dynamiques » </a:t>
            </a:r>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3607192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6450" y="3216275"/>
            <a:ext cx="14478000" cy="1433085"/>
          </a:xfrm>
          <a:prstGeom prst="rect">
            <a:avLst/>
          </a:prstGeom>
        </p:spPr>
        <p:txBody>
          <a:bodyPr vert="horz" wrap="square" lIns="0" tIns="17145" rIns="0" bIns="0" rtlCol="0">
            <a:spAutoFit/>
          </a:bodyPr>
          <a:lstStyle/>
          <a:p>
            <a:pPr marL="12700" rtl="0">
              <a:lnSpc>
                <a:spcPct val="100000"/>
              </a:lnSpc>
              <a:spcBef>
                <a:spcPts val="135"/>
              </a:spcBef>
            </a:pPr>
            <a:r>
              <a:rPr lang="fr-FR" spc="60" dirty="0" smtClean="0"/>
              <a:t>Les </a:t>
            </a:r>
            <a:r>
              <a:rPr lang="fr-FR" spc="60" dirty="0"/>
              <a:t>pages « statiques </a:t>
            </a:r>
            <a:r>
              <a:rPr lang="fr-FR" spc="60" dirty="0" smtClean="0"/>
              <a:t>»</a:t>
            </a:r>
            <a:endParaRPr spc="-830" dirty="0"/>
          </a:p>
        </p:txBody>
      </p:sp>
      <p:sp>
        <p:nvSpPr>
          <p:cNvPr id="3" name="object 3"/>
          <p:cNvSpPr txBox="1">
            <a:spLocks noGrp="1"/>
          </p:cNvSpPr>
          <p:nvPr>
            <p:ph type="body" idx="1"/>
          </p:nvPr>
        </p:nvSpPr>
        <p:spPr>
          <a:xfrm>
            <a:off x="1670050" y="6111875"/>
            <a:ext cx="17227550" cy="2280753"/>
          </a:xfrm>
          <a:prstGeom prst="rect">
            <a:avLst/>
          </a:prstGeom>
        </p:spPr>
        <p:txBody>
          <a:bodyPr vert="horz" wrap="square" lIns="0" tIns="11430" rIns="0" bIns="0" rtlCol="0">
            <a:spAutoFit/>
          </a:bodyPr>
          <a:lstStyle/>
          <a:p>
            <a:pPr marL="12700" marR="5080" algn="l" rtl="0">
              <a:lnSpc>
                <a:spcPct val="114799"/>
              </a:lnSpc>
              <a:spcBef>
                <a:spcPts val="90"/>
              </a:spcBef>
            </a:pPr>
            <a:r>
              <a:rPr lang="fr-FR" spc="60" dirty="0"/>
              <a:t>S</a:t>
            </a:r>
            <a:r>
              <a:rPr lang="fr-FR" spc="60" dirty="0" smtClean="0"/>
              <a:t>on </a:t>
            </a:r>
            <a:r>
              <a:rPr lang="fr-FR" spc="60" dirty="0"/>
              <a:t>contenu n'est pas influencé par l'internaute qui la demande et évolue avec une intervention manuelle sur son code source.</a:t>
            </a:r>
          </a:p>
          <a:p>
            <a:pPr marL="12700" marR="5080" algn="l" rtl="0">
              <a:lnSpc>
                <a:spcPct val="114799"/>
              </a:lnSpc>
              <a:spcBef>
                <a:spcPts val="90"/>
              </a:spcBef>
            </a:pPr>
            <a:endParaRPr lang="fr-FR" spc="60" dirty="0"/>
          </a:p>
        </p:txBody>
      </p:sp>
      <p:grpSp>
        <p:nvGrpSpPr>
          <p:cNvPr id="4" name="Groupe 3"/>
          <p:cNvGrpSpPr/>
          <p:nvPr/>
        </p:nvGrpSpPr>
        <p:grpSpPr>
          <a:xfrm>
            <a:off x="8049831" y="244476"/>
            <a:ext cx="3962400" cy="2455846"/>
            <a:chOff x="8049831" y="244476"/>
            <a:chExt cx="3962400" cy="2455846"/>
          </a:xfrm>
        </p:grpSpPr>
        <p:sp>
          <p:nvSpPr>
            <p:cNvPr id="5" name="Rectangle 4"/>
            <p:cNvSpPr/>
            <p:nvPr/>
          </p:nvSpPr>
          <p:spPr>
            <a:xfrm>
              <a:off x="8049831" y="312160"/>
              <a:ext cx="3962400" cy="2320477"/>
            </a:xfrm>
            <a:prstGeom prst="rect">
              <a:avLst/>
            </a:prstGeom>
            <a:solidFill>
              <a:srgbClr val="5B4181"/>
            </a:solidFill>
            <a:ln>
              <a:solidFill>
                <a:srgbClr val="5B4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13" y="244476"/>
              <a:ext cx="1413037" cy="2455846"/>
            </a:xfrm>
            <a:prstGeom prst="rect">
              <a:avLst/>
            </a:prstGeom>
          </p:spPr>
        </p:pic>
      </p:grpSp>
    </p:spTree>
    <p:extLst>
      <p:ext uri="{BB962C8B-B14F-4D97-AF65-F5344CB8AC3E}">
        <p14:creationId xmlns:p14="http://schemas.microsoft.com/office/powerpoint/2010/main" val="3583170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702</TotalTime>
  <Words>1058</Words>
  <Application>Microsoft Office PowerPoint</Application>
  <PresentationFormat>Personnalisé</PresentationFormat>
  <Paragraphs>214</Paragraphs>
  <Slides>40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40</vt:i4>
      </vt:variant>
    </vt:vector>
  </HeadingPairs>
  <TitlesOfParts>
    <vt:vector size="49" baseType="lpstr">
      <vt:lpstr>Arial</vt:lpstr>
      <vt:lpstr>Arial MT</vt:lpstr>
      <vt:lpstr>Calibri</vt:lpstr>
      <vt:lpstr>Courier New</vt:lpstr>
      <vt:lpstr>Franklin Gothic Medium</vt:lpstr>
      <vt:lpstr>Microsoft Sans Serif</vt:lpstr>
      <vt:lpstr>Segoe UI Symbol</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programmation web ?</vt:lpstr>
      <vt:lpstr>Les pages « statiques »</vt:lpstr>
      <vt:lpstr>Les pages « dynamiques » </vt:lpstr>
      <vt:lpstr>Présentation PowerPoint</vt:lpstr>
      <vt:lpstr>Pour un internaute qui fait appel à une URL</vt:lpstr>
      <vt:lpstr>Présentation PowerPoint</vt:lpstr>
      <vt:lpstr>Présentation PowerPoint</vt:lpstr>
      <vt:lpstr>Programmation web </vt:lpstr>
      <vt:lpstr>Programmation web côté serveur (back-end) 1/2</vt:lpstr>
      <vt:lpstr>Programmation web côté serveur (back-end) 2/2 </vt:lpstr>
      <vt:lpstr>Programmation web côté client (front-end) 1/2</vt:lpstr>
      <vt:lpstr>Programmation web côté client (front-end) 2/2</vt:lpstr>
      <vt:lpstr>Présentation PowerPoint</vt:lpstr>
      <vt:lpstr>Bootstrap ?</vt:lpstr>
      <vt:lpstr>Origine</vt:lpstr>
      <vt:lpstr>Pourquoi utiliser bootstrap</vt:lpstr>
      <vt:lpstr>Notion de template</vt:lpstr>
      <vt:lpstr>Installation</vt:lpstr>
      <vt:lpstr>Installation par CDN (Content Delivery Network)</vt:lpstr>
      <vt:lpstr>Télécharger de Bootstrap </vt:lpstr>
      <vt:lpstr>Structure de Bootstrap</vt:lpstr>
      <vt:lpstr>Composition de Bootstrap</vt:lpstr>
      <vt:lpstr>Utilisation</vt:lpstr>
      <vt:lpstr>Fonctionnalité</vt:lpstr>
      <vt:lpstr>Grid</vt:lpstr>
      <vt:lpstr>Types d’écrans</vt:lpstr>
      <vt:lpstr>Colonnes</vt:lpstr>
      <vt:lpstr>Colonnes</vt:lpstr>
      <vt:lpstr>Colonnes Exemple</vt:lpstr>
      <vt:lpstr>Bouton</vt:lpstr>
      <vt:lpstr>Présentation PowerPoint</vt:lpstr>
      <vt:lpstr>Présentation PowerPoint</vt:lpstr>
      <vt:lpstr>Démonstration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HP</cp:lastModifiedBy>
  <cp:revision>45</cp:revision>
  <dcterms:created xsi:type="dcterms:W3CDTF">2022-09-24T13:55:17Z</dcterms:created>
  <dcterms:modified xsi:type="dcterms:W3CDTF">2023-10-10T18:38:59Z</dcterms:modified>
</cp:coreProperties>
</file>