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32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2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7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1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54EC7-17BB-4C1E-AC78-869CDC386921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277D6-82B7-4779-9980-001348E1B2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6404"/>
            <a:ext cx="8229600" cy="619016"/>
          </a:xfrm>
        </p:spPr>
        <p:txBody>
          <a:bodyPr vert="horz" lIns="0" tIns="9525" rIns="0" bIns="0" rtlCol="0" anchor="ctr">
            <a:spAutoFit/>
          </a:bodyPr>
          <a:lstStyle/>
          <a:p>
            <a:pPr marL="10001">
              <a:spcBef>
                <a:spcPts val="75"/>
              </a:spcBef>
              <a:defRPr/>
            </a:pPr>
            <a:r>
              <a:rPr lang="en-US" spc="-8" dirty="0"/>
              <a:t>M</a:t>
            </a:r>
            <a:r>
              <a:rPr spc="-4" dirty="0"/>
              <a:t>odel</a:t>
            </a:r>
            <a:r>
              <a:rPr spc="-8" dirty="0"/>
              <a:t> </a:t>
            </a:r>
            <a:r>
              <a:rPr lang="en-US" spc="-11" dirty="0"/>
              <a:t>S</a:t>
            </a:r>
            <a:r>
              <a:rPr spc="-11" dirty="0"/>
              <a:t>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2279" y="404815"/>
            <a:ext cx="6911975" cy="585256"/>
          </a:xfrm>
          <a:prstGeom prst="rect">
            <a:avLst/>
          </a:prstGeom>
        </p:spPr>
        <p:txBody>
          <a:bodyPr lIns="0" tIns="213836" rIns="0" bIns="0">
            <a:spAutoFit/>
          </a:bodyPr>
          <a:lstStyle/>
          <a:p>
            <a:pPr marL="72388" algn="ctr" defTabSz="685766">
              <a:spcBef>
                <a:spcPts val="1684"/>
              </a:spcBef>
              <a:defRPr/>
            </a:pPr>
            <a:r>
              <a:rPr lang="en-US" sz="1200" spc="-11" dirty="0">
                <a:solidFill>
                  <a:prstClr val="black"/>
                </a:solidFill>
                <a:latin typeface="Calibri"/>
                <a:cs typeface="Calibri"/>
              </a:rPr>
              <a:t>(g</a:t>
            </a:r>
            <a:r>
              <a:rPr sz="1200" spc="-11" dirty="0">
                <a:solidFill>
                  <a:prstClr val="black"/>
                </a:solidFill>
                <a:latin typeface="Calibri"/>
                <a:cs typeface="Calibri"/>
              </a:rPr>
              <a:t>reater </a:t>
            </a:r>
            <a:r>
              <a:rPr sz="1200" spc="-8" dirty="0">
                <a:solidFill>
                  <a:prstClr val="black"/>
                </a:solidFill>
                <a:latin typeface="Calibri"/>
                <a:cs typeface="Calibri"/>
              </a:rPr>
              <a:t>severity </a:t>
            </a:r>
            <a:r>
              <a:rPr sz="1200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1200" spc="-4" dirty="0">
                <a:solidFill>
                  <a:prstClr val="black"/>
                </a:solidFill>
                <a:latin typeface="Calibri"/>
                <a:cs typeface="Calibri"/>
              </a:rPr>
              <a:t>disease</a:t>
            </a:r>
            <a:r>
              <a:rPr lang="en-US" sz="1200" spc="-4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r>
              <a:rPr sz="1200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br>
              <a:rPr lang="en-US" sz="1200" spc="-4" dirty="0">
                <a:solidFill>
                  <a:prstClr val="black"/>
                </a:solidFill>
                <a:latin typeface="Calibri"/>
                <a:cs typeface="Calibri"/>
              </a:rPr>
            </a:br>
            <a:r>
              <a:rPr lang="en-US" sz="1200" spc="-4" dirty="0">
                <a:solidFill>
                  <a:prstClr val="black"/>
                </a:solidFill>
                <a:latin typeface="Calibri"/>
                <a:cs typeface="Calibri"/>
              </a:rPr>
              <a:t>(lower level of susceptibility)</a:t>
            </a:r>
            <a:endParaRPr sz="1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614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"/>
          <a:stretch>
            <a:fillRect/>
          </a:stretch>
        </p:blipFill>
        <p:spPr bwMode="auto">
          <a:xfrm>
            <a:off x="701678" y="1079501"/>
            <a:ext cx="76866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9"/>
          <p:cNvSpPr txBox="1">
            <a:spLocks noChangeArrowheads="1"/>
          </p:cNvSpPr>
          <p:nvPr/>
        </p:nvSpPr>
        <p:spPr bwMode="auto">
          <a:xfrm>
            <a:off x="8820150" y="6638927"/>
            <a:ext cx="3238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48D5AD56-98ED-491A-BE7E-F3E3FA6BFEC6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250829" y="6229352"/>
            <a:ext cx="8785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S – susceptible    	E- infected, no symptoms, not infectious   </a:t>
            </a:r>
          </a:p>
          <a:p>
            <a:r>
              <a:rPr lang="en-US" altLang="en-US" sz="1600"/>
              <a:t>V – vaccinated		I – infected, infectious, symptoms – mild (asymp), moderate, severe)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03351" y="990600"/>
            <a:ext cx="6624639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844801" y="658816"/>
            <a:ext cx="21605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From left to right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4140203" y="620716"/>
            <a:ext cx="73025" cy="331787"/>
          </a:xfrm>
          <a:prstGeom prst="lef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5288" y="4437065"/>
            <a:ext cx="3744912" cy="720725"/>
          </a:xfrm>
          <a:prstGeom prst="rect">
            <a:avLst/>
          </a:prstGeom>
          <a:noFill/>
          <a:ln>
            <a:solidFill>
              <a:srgbClr val="FFC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5" name="TextBox 14"/>
          <p:cNvSpPr txBox="1">
            <a:spLocks noChangeArrowheads="1"/>
          </p:cNvSpPr>
          <p:nvPr/>
        </p:nvSpPr>
        <p:spPr bwMode="auto">
          <a:xfrm rot="16200000">
            <a:off x="-788192" y="4468298"/>
            <a:ext cx="2016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C000"/>
                </a:solidFill>
              </a:rPr>
              <a:t>Non- neutralizing</a:t>
            </a:r>
          </a:p>
        </p:txBody>
      </p:sp>
      <p:sp>
        <p:nvSpPr>
          <p:cNvPr id="6156" name="TextBox 1"/>
          <p:cNvSpPr txBox="1">
            <a:spLocks noChangeArrowheads="1"/>
          </p:cNvSpPr>
          <p:nvPr/>
        </p:nvSpPr>
        <p:spPr bwMode="auto">
          <a:xfrm>
            <a:off x="1476377" y="990601"/>
            <a:ext cx="6551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        mild                              moderate                     severe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640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Developed by </a:t>
            </a:r>
            <a:r>
              <a:rPr lang="en-US" sz="1600" dirty="0" err="1"/>
              <a:t>LChilds</a:t>
            </a:r>
            <a:r>
              <a:rPr lang="en-US" sz="1600" dirty="0"/>
              <a:t>, </a:t>
            </a:r>
            <a:r>
              <a:rPr lang="en-US" sz="1600" dirty="0" err="1"/>
              <a:t>JGlasser</a:t>
            </a:r>
            <a:r>
              <a:rPr lang="en-US" sz="1600" dirty="0"/>
              <a:t>, </a:t>
            </a:r>
            <a:r>
              <a:rPr lang="en-US" sz="1600" dirty="0" err="1"/>
              <a:t>ZFeng</a:t>
            </a:r>
            <a:r>
              <a:rPr lang="en-US" sz="1600" dirty="0"/>
              <a:t>, </a:t>
            </a:r>
            <a:r>
              <a:rPr lang="en-US" sz="1600" dirty="0" err="1"/>
              <a:t>JHeffernan</a:t>
            </a:r>
            <a:r>
              <a:rPr lang="en-US" sz="1600" dirty="0"/>
              <a:t>, </a:t>
            </a:r>
            <a:r>
              <a:rPr lang="en-US" sz="1600" dirty="0" err="1"/>
              <a:t>JLi</a:t>
            </a:r>
            <a:r>
              <a:rPr lang="en-US" sz="1600" dirty="0"/>
              <a:t>, </a:t>
            </a:r>
            <a:r>
              <a:rPr lang="en-US" sz="1600" dirty="0" err="1"/>
              <a:t>GRost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53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-26988"/>
            <a:ext cx="8229600" cy="685801"/>
          </a:xfrm>
        </p:spPr>
        <p:txBody>
          <a:bodyPr lIns="0" tIns="9525" rIns="0" bIns="0" rtlCol="0">
            <a:spAutoFit/>
          </a:bodyPr>
          <a:lstStyle/>
          <a:p>
            <a:pPr marL="10001">
              <a:spcBef>
                <a:spcPts val="75"/>
              </a:spcBef>
              <a:defRPr/>
            </a:pPr>
            <a:r>
              <a:rPr lang="en-US" spc="-8" dirty="0"/>
              <a:t>M</a:t>
            </a:r>
            <a:r>
              <a:rPr spc="-4" dirty="0"/>
              <a:t>odel</a:t>
            </a:r>
            <a:r>
              <a:rPr spc="-8" dirty="0"/>
              <a:t> </a:t>
            </a:r>
            <a:r>
              <a:rPr lang="en-US" spc="-11" dirty="0"/>
              <a:t>S</a:t>
            </a:r>
            <a:r>
              <a:rPr spc="-11" dirty="0"/>
              <a:t>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2275" y="404813"/>
            <a:ext cx="6911975" cy="585787"/>
          </a:xfrm>
          <a:prstGeom prst="rect">
            <a:avLst/>
          </a:prstGeom>
        </p:spPr>
        <p:txBody>
          <a:bodyPr lIns="0" tIns="213836" rIns="0" bIns="0">
            <a:spAutoFit/>
          </a:bodyPr>
          <a:lstStyle/>
          <a:p>
            <a:pPr marL="72389" algn="ctr" defTabSz="685783" eaLnBrk="1" fontAlgn="auto" hangingPunct="1">
              <a:spcBef>
                <a:spcPts val="1684"/>
              </a:spcBef>
              <a:spcAft>
                <a:spcPts val="0"/>
              </a:spcAft>
              <a:defRPr/>
            </a:pPr>
            <a:r>
              <a:rPr lang="en-US" sz="1200" spc="-11" dirty="0">
                <a:solidFill>
                  <a:prstClr val="black"/>
                </a:solidFill>
                <a:latin typeface="Calibri"/>
                <a:cs typeface="Calibri"/>
              </a:rPr>
              <a:t>(g</a:t>
            </a:r>
            <a:r>
              <a:rPr sz="1200" spc="-11" dirty="0">
                <a:solidFill>
                  <a:prstClr val="black"/>
                </a:solidFill>
                <a:latin typeface="Calibri"/>
                <a:cs typeface="Calibri"/>
              </a:rPr>
              <a:t>reater </a:t>
            </a:r>
            <a:r>
              <a:rPr sz="1200" spc="-8" dirty="0">
                <a:solidFill>
                  <a:prstClr val="black"/>
                </a:solidFill>
                <a:latin typeface="Calibri"/>
                <a:cs typeface="Calibri"/>
              </a:rPr>
              <a:t>severity </a:t>
            </a:r>
            <a:r>
              <a:rPr sz="1200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1200" spc="-4" dirty="0">
                <a:solidFill>
                  <a:prstClr val="black"/>
                </a:solidFill>
                <a:latin typeface="Calibri"/>
                <a:cs typeface="Calibri"/>
              </a:rPr>
              <a:t>disease</a:t>
            </a:r>
            <a:r>
              <a:rPr lang="en-US" sz="1200" spc="-4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r>
              <a:rPr sz="1200" spc="-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br>
              <a:rPr lang="en-US" sz="1200" spc="-4" dirty="0">
                <a:solidFill>
                  <a:prstClr val="black"/>
                </a:solidFill>
                <a:latin typeface="Calibri"/>
                <a:cs typeface="Calibri"/>
              </a:rPr>
            </a:br>
            <a:r>
              <a:rPr lang="en-US" sz="1200" spc="-4" dirty="0">
                <a:solidFill>
                  <a:prstClr val="black"/>
                </a:solidFill>
                <a:latin typeface="Calibri"/>
                <a:cs typeface="Calibri"/>
              </a:rPr>
              <a:t>(lower level of susceptibility)</a:t>
            </a:r>
            <a:endParaRPr sz="1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8"/>
          <a:stretch>
            <a:fillRect/>
          </a:stretch>
        </p:blipFill>
        <p:spPr bwMode="auto">
          <a:xfrm>
            <a:off x="701675" y="1079500"/>
            <a:ext cx="76866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9"/>
          <p:cNvSpPr txBox="1">
            <a:spLocks noChangeArrowheads="1"/>
          </p:cNvSpPr>
          <p:nvPr/>
        </p:nvSpPr>
        <p:spPr bwMode="auto">
          <a:xfrm>
            <a:off x="8820150" y="6638925"/>
            <a:ext cx="323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E17A0AB7-6BBA-45C4-A754-96A15C97E366}" type="slidenum">
              <a:rPr lang="en-US" altLang="en-US" sz="1000"/>
              <a:pPr/>
              <a:t>2</a:t>
            </a:fld>
            <a:endParaRPr lang="en-US" altLang="en-US" sz="1000"/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250825" y="6229350"/>
            <a:ext cx="8785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S – susceptible    	E- infected, no symptoms, not infectious   </a:t>
            </a:r>
          </a:p>
          <a:p>
            <a:r>
              <a:rPr lang="en-US" altLang="en-US" sz="1600"/>
              <a:t>V – vaccinated		I – infected, infectious, symptoms – mild (asymp), moderate, severe)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03350" y="990600"/>
            <a:ext cx="6624638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TextBox 11"/>
          <p:cNvSpPr txBox="1">
            <a:spLocks noChangeArrowheads="1"/>
          </p:cNvSpPr>
          <p:nvPr/>
        </p:nvSpPr>
        <p:spPr bwMode="auto">
          <a:xfrm>
            <a:off x="2844800" y="658813"/>
            <a:ext cx="2160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/>
              <a:t>From left to right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4140200" y="620713"/>
            <a:ext cx="73025" cy="331787"/>
          </a:xfrm>
          <a:prstGeom prst="lef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178" name="TextBox 1"/>
          <p:cNvSpPr txBox="1">
            <a:spLocks noChangeArrowheads="1"/>
          </p:cNvSpPr>
          <p:nvPr/>
        </p:nvSpPr>
        <p:spPr bwMode="auto">
          <a:xfrm>
            <a:off x="6353175" y="2205038"/>
            <a:ext cx="2682875" cy="1200150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These infections are reported, will need to see doctor and/or have a hospital stay</a:t>
            </a:r>
          </a:p>
        </p:txBody>
      </p:sp>
      <p:sp>
        <p:nvSpPr>
          <p:cNvPr id="7179" name="TextBox 14"/>
          <p:cNvSpPr txBox="1">
            <a:spLocks noChangeArrowheads="1"/>
          </p:cNvSpPr>
          <p:nvPr/>
        </p:nvSpPr>
        <p:spPr bwMode="auto">
          <a:xfrm>
            <a:off x="3563938" y="2205038"/>
            <a:ext cx="2682875" cy="147637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Some of these infections are reported since they have some mild symptoms, also, contact tracing</a:t>
            </a:r>
          </a:p>
        </p:txBody>
      </p:sp>
      <p:sp>
        <p:nvSpPr>
          <p:cNvPr id="7180" name="TextBox 15"/>
          <p:cNvSpPr txBox="1">
            <a:spLocks noChangeArrowheads="1"/>
          </p:cNvSpPr>
          <p:nvPr/>
        </p:nvSpPr>
        <p:spPr bwMode="auto">
          <a:xfrm>
            <a:off x="809625" y="2239963"/>
            <a:ext cx="2682875" cy="922337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These infections are reported only through contact tracing 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5292725" y="1189038"/>
            <a:ext cx="863600" cy="1016000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667625" y="1196975"/>
            <a:ext cx="865188" cy="1016000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2916238" y="1189038"/>
            <a:ext cx="863600" cy="1016000"/>
          </a:xfrm>
          <a:prstGeom prst="star5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0" y="640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Developed by </a:t>
            </a:r>
            <a:r>
              <a:rPr lang="en-US" sz="1600" dirty="0" err="1"/>
              <a:t>LChilds</a:t>
            </a:r>
            <a:r>
              <a:rPr lang="en-US" sz="1600" dirty="0"/>
              <a:t>, </a:t>
            </a:r>
            <a:r>
              <a:rPr lang="en-US" sz="1600" dirty="0" err="1"/>
              <a:t>JGlasser</a:t>
            </a:r>
            <a:r>
              <a:rPr lang="en-US" sz="1600" dirty="0"/>
              <a:t>, </a:t>
            </a:r>
            <a:r>
              <a:rPr lang="en-US" sz="1600" dirty="0" err="1"/>
              <a:t>ZFeng</a:t>
            </a:r>
            <a:r>
              <a:rPr lang="en-US" sz="1600" dirty="0"/>
              <a:t>, </a:t>
            </a:r>
            <a:r>
              <a:rPr lang="en-US" sz="1600" dirty="0" err="1"/>
              <a:t>JHeffernan</a:t>
            </a:r>
            <a:r>
              <a:rPr lang="en-US" sz="1600" dirty="0"/>
              <a:t>, </a:t>
            </a:r>
            <a:r>
              <a:rPr lang="en-US" sz="1600" dirty="0" err="1"/>
              <a:t>JLi</a:t>
            </a:r>
            <a:r>
              <a:rPr lang="en-US" sz="1600" dirty="0"/>
              <a:t>, </a:t>
            </a:r>
            <a:r>
              <a:rPr lang="en-US" sz="1600" dirty="0" err="1"/>
              <a:t>GRost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041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87388"/>
          </a:xfrm>
        </p:spPr>
        <p:txBody>
          <a:bodyPr lIns="0" tIns="9525" rIns="0" bIns="0" rtlCol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lang="en-US" spc="-37" dirty="0"/>
              <a:t>P</a:t>
            </a:r>
            <a:r>
              <a:rPr spc="-19" dirty="0"/>
              <a:t>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88" y="692150"/>
            <a:ext cx="8732837" cy="1206500"/>
          </a:xfrm>
          <a:prstGeom prst="rect">
            <a:avLst/>
          </a:prstGeom>
        </p:spPr>
        <p:txBody>
          <a:bodyPr lIns="0" tIns="36195" rIns="0" bIns="0">
            <a:spAutoFit/>
          </a:bodyPr>
          <a:lstStyle/>
          <a:p>
            <a:pPr indent="-171446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0970" algn="l"/>
              </a:tabLst>
              <a:defRPr/>
            </a:pPr>
            <a:r>
              <a:rPr sz="2400" spc="-8" dirty="0">
                <a:solidFill>
                  <a:prstClr val="black"/>
                </a:solidFill>
                <a:latin typeface="Calibri"/>
                <a:cs typeface="Calibri"/>
              </a:rPr>
              <a:t>Knowledge-base</a:t>
            </a:r>
            <a:r>
              <a:rPr lang="en-US" sz="2400" spc="-8" dirty="0">
                <a:solidFill>
                  <a:prstClr val="black"/>
                </a:solidFill>
                <a:latin typeface="Calibri"/>
                <a:cs typeface="Calibri"/>
              </a:rPr>
              <a:t>d </a:t>
            </a:r>
            <a:r>
              <a:rPr lang="en-US" spc="-23" dirty="0">
                <a:solidFill>
                  <a:prstClr val="black"/>
                </a:solidFill>
                <a:latin typeface="Calibri"/>
                <a:cs typeface="Calibri"/>
              </a:rPr>
              <a:t>(V</a:t>
            </a:r>
            <a:r>
              <a:rPr spc="-23" dirty="0">
                <a:solidFill>
                  <a:prstClr val="black"/>
                </a:solidFill>
                <a:latin typeface="Calibri"/>
                <a:cs typeface="Calibri"/>
              </a:rPr>
              <a:t>alues or trends taken from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2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1" dirty="0">
                <a:solidFill>
                  <a:prstClr val="black"/>
                </a:solidFill>
                <a:latin typeface="Calibri"/>
                <a:cs typeface="Calibri"/>
              </a:rPr>
              <a:t>literature</a:t>
            </a:r>
            <a:r>
              <a:rPr lang="en-US" spc="-11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0970" indent="-171446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0970" algn="l"/>
              </a:tabLst>
              <a:defRPr/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/</a:t>
            </a:r>
            <a:r>
              <a:rPr sz="2400" spc="-8" dirty="0">
                <a:solidFill>
                  <a:prstClr val="black"/>
                </a:solidFill>
                <a:latin typeface="Calibri"/>
                <a:cs typeface="Calibri"/>
              </a:rPr>
              <a:t>expertise</a:t>
            </a:r>
            <a:r>
              <a:rPr lang="en-US" sz="2400" spc="-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pc="-23" dirty="0">
                <a:solidFill>
                  <a:prstClr val="black"/>
                </a:solidFill>
                <a:latin typeface="Calibri"/>
                <a:cs typeface="Calibri"/>
              </a:rPr>
              <a:t>(T</a:t>
            </a:r>
            <a:r>
              <a:rPr spc="-23" dirty="0">
                <a:solidFill>
                  <a:prstClr val="black"/>
                </a:solidFill>
                <a:latin typeface="Calibri"/>
                <a:cs typeface="Calibri"/>
              </a:rPr>
              <a:t>rends </a:t>
            </a:r>
            <a:r>
              <a:rPr spc="-11" dirty="0">
                <a:solidFill>
                  <a:prstClr val="black"/>
                </a:solidFill>
                <a:latin typeface="Calibri"/>
                <a:cs typeface="Calibri"/>
              </a:rPr>
              <a:t>consistent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w </a:t>
            </a:r>
            <a:r>
              <a:rPr lang="en-US" spc="-4" dirty="0">
                <a:solidFill>
                  <a:prstClr val="black"/>
                </a:solidFill>
                <a:latin typeface="Calibri"/>
                <a:cs typeface="Calibri"/>
              </a:rPr>
              <a:t>immunity/</a:t>
            </a:r>
            <a:r>
              <a:rPr lang="en-US" spc="-8" dirty="0">
                <a:solidFill>
                  <a:prstClr val="black"/>
                </a:solidFill>
                <a:latin typeface="Calibri"/>
                <a:cs typeface="Calibri"/>
              </a:rPr>
              <a:t>vaccination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knowledge</a:t>
            </a:r>
            <a:r>
              <a:rPr lang="en-US" spc="-4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0970" indent="-171446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0970" algn="l"/>
              </a:tabLst>
              <a:defRPr/>
            </a:pPr>
            <a:r>
              <a:rPr sz="2400" spc="-11" dirty="0">
                <a:solidFill>
                  <a:prstClr val="black"/>
                </a:solidFill>
                <a:latin typeface="Calibri"/>
                <a:cs typeface="Calibri"/>
              </a:rPr>
              <a:t>Fit to</a:t>
            </a:r>
            <a:r>
              <a:rPr sz="2400" spc="1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lang="en-US" sz="24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pc="-11" dirty="0">
                <a:solidFill>
                  <a:prstClr val="black"/>
                </a:solidFill>
                <a:latin typeface="Calibri"/>
                <a:cs typeface="Calibri"/>
              </a:rPr>
              <a:t>(R</a:t>
            </a:r>
            <a:r>
              <a:rPr spc="-11" dirty="0">
                <a:solidFill>
                  <a:prstClr val="black"/>
                </a:solidFill>
                <a:latin typeface="Calibri"/>
                <a:cs typeface="Calibri"/>
              </a:rPr>
              <a:t>estricted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by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4" dirty="0" err="1">
                <a:solidFill>
                  <a:prstClr val="black"/>
                </a:solidFill>
                <a:latin typeface="Calibri"/>
                <a:cs typeface="Calibri"/>
              </a:rPr>
              <a:t>identifiability</a:t>
            </a:r>
            <a:r>
              <a:rPr lang="en-US" spc="-4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292080" y="4166344"/>
            <a:ext cx="3240360" cy="2575024"/>
          </a:xfrm>
          <a:prstGeom prst="rect">
            <a:avLst/>
          </a:prstGeom>
          <a:blipFill>
            <a:blip r:embed="rId2" cstate="print"/>
            <a:srcRect/>
            <a:stretch>
              <a:fillRect l="-99023" r="-96689"/>
            </a:stretch>
          </a:blipFill>
        </p:spPr>
        <p:txBody>
          <a:bodyPr lIns="0" tIns="0" rIns="0" bIns="0"/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351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8199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3770313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90688"/>
            <a:ext cx="3186113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1" name="Rectangle 5"/>
          <p:cNvSpPr>
            <a:spLocks noChangeArrowheads="1"/>
          </p:cNvSpPr>
          <p:nvPr/>
        </p:nvSpPr>
        <p:spPr bwMode="auto">
          <a:xfrm>
            <a:off x="26988" y="6259513"/>
            <a:ext cx="90090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Knight &amp; Mishra, Infectious Disease Modelling, https://doi.org/10.1016/j.idm.2020.10.009.</a:t>
            </a:r>
            <a:br>
              <a:rPr lang="en-US" altLang="en-US" sz="1000"/>
            </a:br>
            <a:r>
              <a:rPr lang="en-US" altLang="en-US" sz="1000"/>
              <a:t>Clark, Andrew, et al. </a:t>
            </a:r>
            <a:r>
              <a:rPr lang="en-US" altLang="en-US" sz="1000" i="1"/>
              <a:t>The Lancet Global Health</a:t>
            </a:r>
            <a:r>
              <a:rPr lang="en-US" altLang="en-US" sz="1000"/>
              <a:t> 8.8 (2020): e1003-e1017.</a:t>
            </a:r>
            <a:br>
              <a:rPr lang="en-US" altLang="en-US" sz="1000"/>
            </a:br>
            <a:r>
              <a:rPr lang="en-US" altLang="en-US" sz="1000"/>
              <a:t>Prem, Cook, Jit. </a:t>
            </a:r>
            <a:r>
              <a:rPr lang="en-US" altLang="en-US" sz="1000" i="1"/>
              <a:t>PLoS computational biology</a:t>
            </a:r>
            <a:r>
              <a:rPr lang="en-US" altLang="en-US" sz="1000"/>
              <a:t> 13.9 (2017): e1005697.</a:t>
            </a:r>
          </a:p>
        </p:txBody>
      </p:sp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8820150" y="6638925"/>
            <a:ext cx="323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C20D4A16-6485-4C69-A538-D93150657B93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6096000" y="640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Developed by </a:t>
            </a:r>
            <a:r>
              <a:rPr lang="en-US" sz="1600" dirty="0" err="1"/>
              <a:t>LChilds</a:t>
            </a:r>
            <a:r>
              <a:rPr lang="en-US" sz="1600" dirty="0"/>
              <a:t>, </a:t>
            </a:r>
            <a:r>
              <a:rPr lang="en-US" sz="1600" dirty="0" err="1"/>
              <a:t>JGlasser</a:t>
            </a:r>
            <a:r>
              <a:rPr lang="en-US" sz="1600" dirty="0"/>
              <a:t>, </a:t>
            </a:r>
            <a:r>
              <a:rPr lang="en-US" sz="1600" dirty="0" err="1"/>
              <a:t>ZFeng</a:t>
            </a:r>
            <a:r>
              <a:rPr lang="en-US" sz="1600" dirty="0"/>
              <a:t>, </a:t>
            </a:r>
            <a:r>
              <a:rPr lang="en-US" sz="1600" dirty="0" err="1"/>
              <a:t>JHeffernan</a:t>
            </a:r>
            <a:r>
              <a:rPr lang="en-US" sz="1600" dirty="0"/>
              <a:t>, </a:t>
            </a:r>
            <a:r>
              <a:rPr lang="en-US" sz="1600" dirty="0" err="1"/>
              <a:t>JLi</a:t>
            </a:r>
            <a:r>
              <a:rPr lang="en-US" sz="1600" dirty="0"/>
              <a:t>, </a:t>
            </a:r>
            <a:r>
              <a:rPr lang="en-US" sz="1600" dirty="0" err="1"/>
              <a:t>GRost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7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87388"/>
          </a:xfrm>
        </p:spPr>
        <p:txBody>
          <a:bodyPr lIns="0" tIns="9525" rIns="0" bIns="0" rtlCol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lang="en-US" spc="-37" dirty="0"/>
              <a:t>P</a:t>
            </a:r>
            <a:r>
              <a:rPr spc="-19" dirty="0"/>
              <a:t>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88" y="692150"/>
            <a:ext cx="8732837" cy="1206500"/>
          </a:xfrm>
          <a:prstGeom prst="rect">
            <a:avLst/>
          </a:prstGeom>
        </p:spPr>
        <p:txBody>
          <a:bodyPr lIns="0" tIns="36195" rIns="0" bIns="0">
            <a:spAutoFit/>
          </a:bodyPr>
          <a:lstStyle/>
          <a:p>
            <a:pPr indent="-171446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0970" algn="l"/>
              </a:tabLst>
              <a:defRPr/>
            </a:pPr>
            <a:r>
              <a:rPr sz="2400" spc="-8" dirty="0">
                <a:solidFill>
                  <a:prstClr val="black"/>
                </a:solidFill>
                <a:latin typeface="Calibri"/>
                <a:cs typeface="Calibri"/>
              </a:rPr>
              <a:t>Knowledge-base</a:t>
            </a:r>
            <a:r>
              <a:rPr lang="en-US" sz="2400" spc="-8" dirty="0">
                <a:solidFill>
                  <a:prstClr val="black"/>
                </a:solidFill>
                <a:latin typeface="Calibri"/>
                <a:cs typeface="Calibri"/>
              </a:rPr>
              <a:t>d </a:t>
            </a:r>
            <a:r>
              <a:rPr lang="en-US" spc="-23" dirty="0">
                <a:solidFill>
                  <a:prstClr val="black"/>
                </a:solidFill>
                <a:latin typeface="Calibri"/>
                <a:cs typeface="Calibri"/>
              </a:rPr>
              <a:t>(V</a:t>
            </a:r>
            <a:r>
              <a:rPr spc="-23" dirty="0">
                <a:solidFill>
                  <a:prstClr val="black"/>
                </a:solidFill>
                <a:latin typeface="Calibri"/>
                <a:cs typeface="Calibri"/>
              </a:rPr>
              <a:t>alues or trends taken from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23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1" dirty="0">
                <a:solidFill>
                  <a:prstClr val="black"/>
                </a:solidFill>
                <a:latin typeface="Calibri"/>
                <a:cs typeface="Calibri"/>
              </a:rPr>
              <a:t>literature</a:t>
            </a:r>
            <a:r>
              <a:rPr lang="en-US" spc="-11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0970" indent="-171446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0970" algn="l"/>
              </a:tabLst>
              <a:defRPr/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Assumed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alibri"/>
              </a:rPr>
              <a:t>/</a:t>
            </a:r>
            <a:r>
              <a:rPr sz="2400" spc="-8" dirty="0">
                <a:solidFill>
                  <a:prstClr val="black"/>
                </a:solidFill>
                <a:latin typeface="Calibri"/>
                <a:cs typeface="Calibri"/>
              </a:rPr>
              <a:t>expertise</a:t>
            </a:r>
            <a:r>
              <a:rPr lang="en-US" sz="2400" spc="-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pc="-23" dirty="0">
                <a:solidFill>
                  <a:prstClr val="black"/>
                </a:solidFill>
                <a:latin typeface="Calibri"/>
                <a:cs typeface="Calibri"/>
              </a:rPr>
              <a:t>(T</a:t>
            </a:r>
            <a:r>
              <a:rPr spc="-23" dirty="0">
                <a:solidFill>
                  <a:prstClr val="black"/>
                </a:solidFill>
                <a:latin typeface="Calibri"/>
                <a:cs typeface="Calibri"/>
              </a:rPr>
              <a:t>rends </a:t>
            </a:r>
            <a:r>
              <a:rPr spc="-11" dirty="0">
                <a:solidFill>
                  <a:prstClr val="black"/>
                </a:solidFill>
                <a:latin typeface="Calibri"/>
                <a:cs typeface="Calibri"/>
              </a:rPr>
              <a:t>consistent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w </a:t>
            </a:r>
            <a:r>
              <a:rPr lang="en-US" spc="-4" dirty="0">
                <a:solidFill>
                  <a:prstClr val="black"/>
                </a:solidFill>
                <a:latin typeface="Calibri"/>
                <a:cs typeface="Calibri"/>
              </a:rPr>
              <a:t>immunity/</a:t>
            </a:r>
            <a:r>
              <a:rPr lang="en-US" spc="-8" dirty="0">
                <a:solidFill>
                  <a:prstClr val="black"/>
                </a:solidFill>
                <a:latin typeface="Calibri"/>
                <a:cs typeface="Calibri"/>
              </a:rPr>
              <a:t>vaccination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knowledge</a:t>
            </a:r>
            <a:r>
              <a:rPr lang="en-US" spc="-4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80970" indent="-171446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180970" algn="l"/>
              </a:tabLst>
              <a:defRPr/>
            </a:pPr>
            <a:r>
              <a:rPr sz="2400" spc="-11" dirty="0">
                <a:solidFill>
                  <a:prstClr val="black"/>
                </a:solidFill>
                <a:latin typeface="Calibri"/>
                <a:cs typeface="Calibri"/>
              </a:rPr>
              <a:t>Fit to</a:t>
            </a:r>
            <a:r>
              <a:rPr sz="2400" spc="1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lang="en-US" sz="24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pc="-11" dirty="0">
                <a:solidFill>
                  <a:prstClr val="black"/>
                </a:solidFill>
                <a:latin typeface="Calibri"/>
                <a:cs typeface="Calibri"/>
              </a:rPr>
              <a:t>(R</a:t>
            </a:r>
            <a:r>
              <a:rPr spc="-11" dirty="0">
                <a:solidFill>
                  <a:prstClr val="black"/>
                </a:solidFill>
                <a:latin typeface="Calibri"/>
                <a:cs typeface="Calibri"/>
              </a:rPr>
              <a:t>estricted </a:t>
            </a:r>
            <a:r>
              <a:rPr spc="-4" dirty="0">
                <a:solidFill>
                  <a:prstClr val="black"/>
                </a:solidFill>
                <a:latin typeface="Calibri"/>
                <a:cs typeface="Calibri"/>
              </a:rPr>
              <a:t>by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4" dirty="0" err="1">
                <a:solidFill>
                  <a:prstClr val="black"/>
                </a:solidFill>
                <a:latin typeface="Calibri"/>
                <a:cs typeface="Calibri"/>
              </a:rPr>
              <a:t>identifiability</a:t>
            </a:r>
            <a:r>
              <a:rPr lang="en-US" spc="-4" dirty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292080" y="4166344"/>
            <a:ext cx="3240360" cy="2575024"/>
          </a:xfrm>
          <a:prstGeom prst="rect">
            <a:avLst/>
          </a:prstGeom>
          <a:blipFill>
            <a:blip r:embed="rId2" cstate="print"/>
            <a:srcRect/>
            <a:stretch>
              <a:fillRect l="-99023" r="-96689"/>
            </a:stretch>
          </a:blipFill>
        </p:spPr>
        <p:txBody>
          <a:bodyPr lIns="0" tIns="0" rIns="0" bIns="0"/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351">
              <a:solidFill>
                <a:prstClr val="black"/>
              </a:solidFill>
              <a:latin typeface="Calibri"/>
              <a:cs typeface="+mn-cs"/>
            </a:endParaRPr>
          </a:p>
        </p:txBody>
      </p:sp>
      <p:pic>
        <p:nvPicPr>
          <p:cNvPr id="922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5038"/>
            <a:ext cx="3770313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90688"/>
            <a:ext cx="3186113" cy="236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5"/>
          <p:cNvSpPr>
            <a:spLocks noChangeArrowheads="1"/>
          </p:cNvSpPr>
          <p:nvPr/>
        </p:nvSpPr>
        <p:spPr bwMode="auto">
          <a:xfrm>
            <a:off x="26988" y="6259513"/>
            <a:ext cx="90090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/>
              <a:t>Knight &amp; Mishra, Infectious Disease Modelling, https://doi.org/10.1016/j.idm.2020.10.009.</a:t>
            </a:r>
            <a:br>
              <a:rPr lang="en-US" altLang="en-US" sz="1000"/>
            </a:br>
            <a:r>
              <a:rPr lang="en-US" altLang="en-US" sz="1000"/>
              <a:t>Clark, Andrew, et al. </a:t>
            </a:r>
            <a:r>
              <a:rPr lang="en-US" altLang="en-US" sz="1000" i="1"/>
              <a:t>The Lancet Global Health</a:t>
            </a:r>
            <a:r>
              <a:rPr lang="en-US" altLang="en-US" sz="1000"/>
              <a:t> 8.8 (2020): e1003-e1017.</a:t>
            </a:r>
            <a:br>
              <a:rPr lang="en-US" altLang="en-US" sz="1000"/>
            </a:br>
            <a:r>
              <a:rPr lang="en-US" altLang="en-US" sz="1000"/>
              <a:t>Prem, Cook, Jit. </a:t>
            </a:r>
            <a:r>
              <a:rPr lang="en-US" altLang="en-US" sz="1000" i="1"/>
              <a:t>PLoS computational biology</a:t>
            </a:r>
            <a:r>
              <a:rPr lang="en-US" altLang="en-US" sz="1000"/>
              <a:t> 13.9 (2017): e1005697.</a:t>
            </a:r>
          </a:p>
        </p:txBody>
      </p:sp>
      <p:sp>
        <p:nvSpPr>
          <p:cNvPr id="9226" name="TextBox 9"/>
          <p:cNvSpPr txBox="1">
            <a:spLocks noChangeArrowheads="1"/>
          </p:cNvSpPr>
          <p:nvPr/>
        </p:nvSpPr>
        <p:spPr bwMode="auto">
          <a:xfrm>
            <a:off x="8820150" y="6638925"/>
            <a:ext cx="323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fld id="{5DB90B74-BC0F-4C09-9A29-876BB3BFB175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323850" y="2565400"/>
            <a:ext cx="3770313" cy="30464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dirty="0"/>
              <a:t>Comorbidities in each age group determine the probability of mild, moderate and severe infection</a:t>
            </a:r>
          </a:p>
        </p:txBody>
      </p:sp>
      <p:sp>
        <p:nvSpPr>
          <p:cNvPr id="9228" name="TextBox 9"/>
          <p:cNvSpPr txBox="1">
            <a:spLocks noChangeArrowheads="1"/>
          </p:cNvSpPr>
          <p:nvPr/>
        </p:nvSpPr>
        <p:spPr bwMode="auto">
          <a:xfrm>
            <a:off x="5651500" y="2060575"/>
            <a:ext cx="2736850" cy="107721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200" dirty="0"/>
              <a:t>Fit </a:t>
            </a:r>
            <a:r>
              <a:rPr lang="el-GR" altLang="en-US" sz="3200" i="1" dirty="0"/>
              <a:t>β</a:t>
            </a:r>
            <a:r>
              <a:rPr lang="en-US" altLang="en-US" sz="3200" i="1" dirty="0"/>
              <a:t> </a:t>
            </a:r>
            <a:r>
              <a:rPr lang="en-US" altLang="en-US" sz="3200" dirty="0"/>
              <a:t>to </a:t>
            </a:r>
            <a:br>
              <a:rPr lang="en-US" altLang="en-US" sz="3200" dirty="0"/>
            </a:br>
            <a:r>
              <a:rPr lang="en-US" altLang="en-US" sz="3200" dirty="0"/>
              <a:t>R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 = 2.6</a:t>
            </a:r>
          </a:p>
        </p:txBody>
      </p:sp>
      <p:sp>
        <p:nvSpPr>
          <p:cNvPr id="9229" name="TextBox 10"/>
          <p:cNvSpPr txBox="1">
            <a:spLocks noChangeArrowheads="1"/>
          </p:cNvSpPr>
          <p:nvPr/>
        </p:nvSpPr>
        <p:spPr bwMode="auto">
          <a:xfrm>
            <a:off x="5292081" y="4149080"/>
            <a:ext cx="3620144" cy="206210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3200" dirty="0"/>
              <a:t>Contact matrices from Prem et al.</a:t>
            </a:r>
          </a:p>
          <a:p>
            <a:r>
              <a:rPr lang="en-US" altLang="en-US" sz="3200" dirty="0"/>
              <a:t>Modify for different mitigation periods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640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Developed by </a:t>
            </a:r>
            <a:r>
              <a:rPr lang="en-US" sz="1600" dirty="0" err="1"/>
              <a:t>LChilds</a:t>
            </a:r>
            <a:r>
              <a:rPr lang="en-US" sz="1600" dirty="0"/>
              <a:t>, </a:t>
            </a:r>
            <a:r>
              <a:rPr lang="en-US" sz="1600" dirty="0" err="1"/>
              <a:t>JGlasser</a:t>
            </a:r>
            <a:r>
              <a:rPr lang="en-US" sz="1600" dirty="0"/>
              <a:t>, </a:t>
            </a:r>
            <a:r>
              <a:rPr lang="en-US" sz="1600" dirty="0" err="1"/>
              <a:t>ZFeng</a:t>
            </a:r>
            <a:r>
              <a:rPr lang="en-US" sz="1600" dirty="0"/>
              <a:t>, </a:t>
            </a:r>
            <a:r>
              <a:rPr lang="en-US" sz="1600" dirty="0" err="1"/>
              <a:t>JHeffernan</a:t>
            </a:r>
            <a:r>
              <a:rPr lang="en-US" sz="1600" dirty="0"/>
              <a:t>, </a:t>
            </a:r>
            <a:r>
              <a:rPr lang="en-US" sz="1600" dirty="0" err="1"/>
              <a:t>JLi</a:t>
            </a:r>
            <a:r>
              <a:rPr lang="en-US" sz="1600" dirty="0"/>
              <a:t>, </a:t>
            </a:r>
            <a:r>
              <a:rPr lang="en-US" sz="1600" dirty="0" err="1"/>
              <a:t>GRost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71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450"/>
            <a:ext cx="8640960" cy="1143000"/>
          </a:xfrm>
        </p:spPr>
        <p:txBody>
          <a:bodyPr/>
          <a:lstStyle/>
          <a:p>
            <a:r>
              <a:rPr lang="en-US" dirty="0"/>
              <a:t>Preliminary (not great) 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33487"/>
            <a:ext cx="4715929" cy="47847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5684"/>
            <a:ext cx="4283968" cy="4752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6" y="1556792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ages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2644" y="2708920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0-9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35696" y="3779748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10-19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5696" y="4797152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20-29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1565" y="4797152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60-69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2160" y="3789040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50-59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2160" y="2780928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40-49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2160" y="1628800"/>
            <a:ext cx="108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30-39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168" y="6093296"/>
            <a:ext cx="2771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Other age group not shown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180409"/>
            <a:ext cx="433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</a:t>
            </a:r>
            <a:r>
              <a:rPr lang="en-US" sz="1600" dirty="0" err="1"/>
              <a:t>LChilds</a:t>
            </a:r>
            <a:r>
              <a:rPr lang="en-US" sz="1600" dirty="0"/>
              <a:t>, </a:t>
            </a:r>
            <a:r>
              <a:rPr lang="en-US" sz="1600" dirty="0" err="1"/>
              <a:t>JGlasser</a:t>
            </a:r>
            <a:r>
              <a:rPr lang="en-US" sz="1600" dirty="0"/>
              <a:t>, </a:t>
            </a:r>
            <a:r>
              <a:rPr lang="en-US" sz="1600" dirty="0" err="1"/>
              <a:t>ZFeng</a:t>
            </a:r>
            <a:r>
              <a:rPr lang="en-US" sz="1600" dirty="0"/>
              <a:t>, </a:t>
            </a:r>
            <a:r>
              <a:rPr lang="en-US" sz="1600" dirty="0" err="1"/>
              <a:t>JHeffernan</a:t>
            </a:r>
            <a:r>
              <a:rPr lang="en-US" sz="1600" dirty="0"/>
              <a:t>, </a:t>
            </a:r>
            <a:r>
              <a:rPr lang="en-US" sz="1600" dirty="0" err="1"/>
              <a:t>JLi</a:t>
            </a:r>
            <a:r>
              <a:rPr lang="en-US" sz="1600" dirty="0"/>
              <a:t>, </a:t>
            </a:r>
            <a:r>
              <a:rPr lang="en-US" sz="1600" dirty="0" err="1"/>
              <a:t>GRost</a:t>
            </a:r>
            <a:r>
              <a:rPr lang="en-US" sz="1600" dirty="0"/>
              <a:t>, </a:t>
            </a:r>
            <a:r>
              <a:rPr lang="en-US" sz="1600" dirty="0" err="1"/>
              <a:t>DDick</a:t>
            </a:r>
            <a:r>
              <a:rPr lang="en-US" sz="1600" dirty="0"/>
              <a:t>, </a:t>
            </a:r>
            <a:r>
              <a:rPr lang="en-US" sz="1600" dirty="0" err="1"/>
              <a:t>MPrague</a:t>
            </a:r>
            <a:r>
              <a:rPr lang="en-US" sz="1600" dirty="0"/>
              <a:t>, </a:t>
            </a:r>
            <a:r>
              <a:rPr lang="en-US" sz="1600" dirty="0" err="1"/>
              <a:t>LWittkop</a:t>
            </a:r>
            <a:r>
              <a:rPr lang="en-US" sz="1600" dirty="0"/>
              <a:t>, </a:t>
            </a:r>
            <a:r>
              <a:rPr lang="en-US" sz="1600" dirty="0" err="1"/>
              <a:t>CVignals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048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contact rate with fitted infectivity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737"/>
          <a:stretch/>
        </p:blipFill>
        <p:spPr>
          <a:xfrm>
            <a:off x="1048190" y="1777999"/>
            <a:ext cx="7047619" cy="47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478</Words>
  <Application>Microsoft Macintosh PowerPoint</Application>
  <PresentationFormat>Affichage à l'écran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Model Structure</vt:lpstr>
      <vt:lpstr>Model Structure</vt:lpstr>
      <vt:lpstr>Parameters</vt:lpstr>
      <vt:lpstr>Parameters</vt:lpstr>
      <vt:lpstr>Preliminary (not great) Results</vt:lpstr>
      <vt:lpstr>Scaling contact rate with fitted infectivity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Structure</dc:title>
  <dc:creator>Windows User</dc:creator>
  <cp:lastModifiedBy>Melanie PRAGUE</cp:lastModifiedBy>
  <cp:revision>2</cp:revision>
  <dcterms:created xsi:type="dcterms:W3CDTF">2021-02-24T15:29:56Z</dcterms:created>
  <dcterms:modified xsi:type="dcterms:W3CDTF">2021-04-07T10:25:04Z</dcterms:modified>
</cp:coreProperties>
</file>