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8"/>
  </p:notesMasterIdLst>
  <p:sldIdLst>
    <p:sldId id="256" r:id="rId2"/>
    <p:sldId id="258" r:id="rId3"/>
    <p:sldId id="259" r:id="rId4"/>
    <p:sldId id="336" r:id="rId5"/>
    <p:sldId id="261" r:id="rId6"/>
    <p:sldId id="301" r:id="rId7"/>
    <p:sldId id="302" r:id="rId8"/>
    <p:sldId id="304" r:id="rId9"/>
    <p:sldId id="305" r:id="rId10"/>
    <p:sldId id="263" r:id="rId11"/>
    <p:sldId id="306" r:id="rId12"/>
    <p:sldId id="307" r:id="rId13"/>
    <p:sldId id="317" r:id="rId14"/>
    <p:sldId id="318" r:id="rId15"/>
    <p:sldId id="308" r:id="rId16"/>
    <p:sldId id="319" r:id="rId17"/>
    <p:sldId id="311" r:id="rId18"/>
    <p:sldId id="312" r:id="rId19"/>
    <p:sldId id="313" r:id="rId20"/>
    <p:sldId id="314" r:id="rId21"/>
    <p:sldId id="315" r:id="rId22"/>
    <p:sldId id="324" r:id="rId23"/>
    <p:sldId id="326" r:id="rId24"/>
    <p:sldId id="320" r:id="rId25"/>
    <p:sldId id="325" r:id="rId26"/>
    <p:sldId id="321" r:id="rId27"/>
    <p:sldId id="327" r:id="rId28"/>
    <p:sldId id="329" r:id="rId29"/>
    <p:sldId id="337" r:id="rId30"/>
    <p:sldId id="330" r:id="rId31"/>
    <p:sldId id="331" r:id="rId32"/>
    <p:sldId id="332" r:id="rId33"/>
    <p:sldId id="333" r:id="rId34"/>
    <p:sldId id="334" r:id="rId35"/>
    <p:sldId id="322" r:id="rId36"/>
    <p:sldId id="32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6603B-846D-4115-A474-528C983206C9}">
  <a:tblStyle styleId="{7866603B-846D-4115-A474-528C983206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4" d="100"/>
          <a:sy n="64"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2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7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7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67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516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59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61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7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72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27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440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89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98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90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776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062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20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764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801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470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277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542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13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2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29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78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77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43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54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66824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reserve="1">
  <p:cSld name="1_Section title and description">
    <p:bg>
      <p:bgPr>
        <a:solidFill>
          <a:schemeClr val="accent3"/>
        </a:solidFill>
        <a:effectLst/>
      </p:bgPr>
    </p:bg>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0" name="Google Shape;569;p32">
            <a:extLst>
              <a:ext uri="{FF2B5EF4-FFF2-40B4-BE49-F238E27FC236}">
                <a16:creationId xmlns:a16="http://schemas.microsoft.com/office/drawing/2014/main" id="{344A8EC9-7248-4D00-B55C-59A73697A00C}"/>
              </a:ext>
            </a:extLst>
          </p:cNvPr>
          <p:cNvSpPr txBox="1">
            <a:spLocks/>
          </p:cNvSpPr>
          <p:nvPr userDrawn="1"/>
        </p:nvSpPr>
        <p:spPr>
          <a:xfrm>
            <a:off x="710125" y="4694725"/>
            <a:ext cx="48651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9pPr>
          </a:lstStyle>
          <a:p>
            <a:pPr marL="0" indent="0">
              <a:buClr>
                <a:srgbClr val="72D9F0"/>
              </a:buClr>
              <a:buSzPts val="2800"/>
              <a:defRPr/>
            </a:pPr>
            <a:r>
              <a:rPr lang="en-US" sz="600">
                <a:solidFill>
                  <a:schemeClr val="tx1"/>
                </a:solidFill>
              </a:rPr>
              <a:t>And Omar Nader (Technical Support)</a:t>
            </a:r>
            <a:endParaRPr lang="en-US" sz="600" dirty="0">
              <a:solidFill>
                <a:schemeClr val="tx1"/>
              </a:solidFill>
            </a:endParaRPr>
          </a:p>
        </p:txBody>
      </p:sp>
    </p:spTree>
    <p:extLst>
      <p:ext uri="{BB962C8B-B14F-4D97-AF65-F5344CB8AC3E}">
        <p14:creationId xmlns:p14="http://schemas.microsoft.com/office/powerpoint/2010/main" val="340404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4" r:id="rId3"/>
    <p:sldLayoutId id="2147483652" r:id="rId4"/>
    <p:sldLayoutId id="2147483655" r:id="rId5"/>
    <p:sldLayoutId id="2147483675" r:id="rId6"/>
    <p:sldLayoutId id="2147483658" r:id="rId7"/>
    <p:sldLayoutId id="2147483659"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Dijkstra </a:t>
            </a:r>
            <a:r>
              <a:rPr lang="en" dirty="0">
                <a:solidFill>
                  <a:schemeClr val="accent2"/>
                </a:solidFill>
              </a:rPr>
              <a:t>‘Algorithm’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By Abdelrahman Nader &gt;</a:t>
            </a:r>
            <a:endParaRPr dirty="0"/>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6"/>
                </a:solidFill>
              </a:rPr>
              <a:t>[</a:t>
            </a:r>
            <a:r>
              <a:rPr lang="en-US" dirty="0">
                <a:solidFill>
                  <a:schemeClr val="accent1"/>
                </a:solidFill>
              </a:rPr>
              <a:t>S</a:t>
            </a:r>
            <a:r>
              <a:rPr lang="en" dirty="0">
                <a:solidFill>
                  <a:schemeClr val="accent1"/>
                </a:solidFill>
              </a:rPr>
              <a:t>ingle Source Shortest</a:t>
            </a:r>
            <a:r>
              <a:rPr lang="en" dirty="0">
                <a:solidFill>
                  <a:schemeClr val="lt1"/>
                </a:solidFill>
              </a:rPr>
              <a:t> </a:t>
            </a:r>
            <a:r>
              <a:rPr lang="en" dirty="0">
                <a:solidFill>
                  <a:schemeClr val="lt2"/>
                </a:solidFill>
              </a:rPr>
              <a:t>Path</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slow" p14:dur="30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r>
              <a:rPr lang="en" dirty="0">
                <a:solidFill>
                  <a:schemeClr val="accent2"/>
                </a:solidFill>
              </a:rPr>
              <a:t>‘</a:t>
            </a:r>
            <a:r>
              <a:rPr lang="en-US" dirty="0">
                <a:solidFill>
                  <a:schemeClr val="accent2"/>
                </a:solidFill>
              </a:rPr>
              <a:t>(cont.)</a:t>
            </a:r>
            <a:r>
              <a:rPr lang="en" dirty="0">
                <a:solidFill>
                  <a:schemeClr val="accent2"/>
                </a:solidFill>
              </a:rPr>
              <a:t>’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7" name="Google Shape;637;p34"/>
          <p:cNvSpPr txBox="1"/>
          <p:nvPr/>
        </p:nvSpPr>
        <p:spPr>
          <a:xfrm>
            <a:off x="2888874" y="1261450"/>
            <a:ext cx="616252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First, as mentioned before we always need the least cost available to do that we can utilize the priority queue which as the value lessens the priority rises.</a:t>
            </a:r>
          </a:p>
        </p:txBody>
      </p:sp>
      <p:sp>
        <p:nvSpPr>
          <p:cNvPr id="639" name="Google Shape;639;p34"/>
          <p:cNvSpPr txBox="1"/>
          <p:nvPr/>
        </p:nvSpPr>
        <p:spPr>
          <a:xfrm>
            <a:off x="2888874" y="1984008"/>
            <a:ext cx="572447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We will loop V times since each Node will be visited one time only</a:t>
            </a:r>
          </a:p>
        </p:txBody>
      </p:sp>
      <p:sp>
        <p:nvSpPr>
          <p:cNvPr id="641" name="Google Shape;641;p34"/>
          <p:cNvSpPr txBox="1"/>
          <p:nvPr/>
        </p:nvSpPr>
        <p:spPr>
          <a:xfrm>
            <a:off x="288887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We pop the node with highest priority</a:t>
            </a:r>
          </a:p>
        </p:txBody>
      </p:sp>
      <p:sp>
        <p:nvSpPr>
          <p:cNvPr id="643" name="Google Shape;643;p34"/>
          <p:cNvSpPr txBox="1"/>
          <p:nvPr/>
        </p:nvSpPr>
        <p:spPr>
          <a:xfrm>
            <a:off x="2888874" y="3429125"/>
            <a:ext cx="609546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Iterate over the neighbors and check if the current cost of the neighbor is more than the cost to the current node plus the cost of movement. If yes then change the neighbor cost to the current plus the cost and push the neighbor to the queue.</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grpSp>
        <p:nvGrpSpPr>
          <p:cNvPr id="2" name="!!Group 24">
            <a:extLst>
              <a:ext uri="{FF2B5EF4-FFF2-40B4-BE49-F238E27FC236}">
                <a16:creationId xmlns:a16="http://schemas.microsoft.com/office/drawing/2014/main" id="{A4520B32-77EB-4739-97DD-8827F2BFC976}"/>
              </a:ext>
            </a:extLst>
          </p:cNvPr>
          <p:cNvGrpSpPr/>
          <p:nvPr/>
        </p:nvGrpSpPr>
        <p:grpSpPr>
          <a:xfrm>
            <a:off x="1280125" y="1154900"/>
            <a:ext cx="1644750" cy="2858625"/>
            <a:chOff x="1280125" y="1154900"/>
            <a:chExt cx="1644750" cy="2858625"/>
          </a:xfrm>
        </p:grpSpPr>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8" name="Google Shape;638;p34"/>
            <p:cNvSpPr txBox="1"/>
            <p:nvPr/>
          </p:nvSpPr>
          <p:spPr>
            <a:xfrm>
              <a:off x="163037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Step 02</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163037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16303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Step 04</a:t>
              </a:r>
              <a:endParaRPr sz="2000" dirty="0">
                <a:solidFill>
                  <a:schemeClr val="accent2"/>
                </a:solidFill>
                <a:latin typeface="Fira Code"/>
                <a:ea typeface="Fira Code"/>
                <a:cs typeface="Fira Code"/>
                <a:sym typeface="Fira Code"/>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648;p34">
              <a:extLst>
                <a:ext uri="{FF2B5EF4-FFF2-40B4-BE49-F238E27FC236}">
                  <a16:creationId xmlns:a16="http://schemas.microsoft.com/office/drawing/2014/main" id="{555B7C9D-02E2-43CA-A8B5-BCD93D5C4708}"/>
                </a:ext>
              </a:extLst>
            </p:cNvPr>
            <p:cNvCxnSpPr/>
            <p:nvPr/>
          </p:nvCxnSpPr>
          <p:spPr>
            <a:xfrm>
              <a:off x="1337875" y="2276842"/>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648;p34">
              <a:extLst>
                <a:ext uri="{FF2B5EF4-FFF2-40B4-BE49-F238E27FC236}">
                  <a16:creationId xmlns:a16="http://schemas.microsoft.com/office/drawing/2014/main" id="{C7D90A08-C156-47AD-BBCE-EEA4180ED421}"/>
                </a:ext>
              </a:extLst>
            </p:cNvPr>
            <p:cNvCxnSpPr/>
            <p:nvPr/>
          </p:nvCxnSpPr>
          <p:spPr>
            <a:xfrm>
              <a:off x="1337875" y="2998750"/>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25" name="Google Shape;648;p34">
              <a:extLst>
                <a:ext uri="{FF2B5EF4-FFF2-40B4-BE49-F238E27FC236}">
                  <a16:creationId xmlns:a16="http://schemas.microsoft.com/office/drawing/2014/main" id="{A019EB7C-C451-44A2-B615-834215EA7B49}"/>
                </a:ext>
              </a:extLst>
            </p:cNvPr>
            <p:cNvCxnSpPr/>
            <p:nvPr/>
          </p:nvCxnSpPr>
          <p:spPr>
            <a:xfrm>
              <a:off x="1337875" y="3721313"/>
              <a:ext cx="292500" cy="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iterate type="lt">
                                    <p:tmPct val="3000"/>
                                  </p:iterate>
                                  <p:childTnLst>
                                    <p:set>
                                      <p:cBhvr>
                                        <p:cTn id="6" dur="1" fill="hold">
                                          <p:stCondLst>
                                            <p:cond delay="0"/>
                                          </p:stCondLst>
                                        </p:cTn>
                                        <p:tgtEl>
                                          <p:spTgt spid="637"/>
                                        </p:tgtEl>
                                        <p:attrNameLst>
                                          <p:attrName>style.visibility</p:attrName>
                                        </p:attrNameLst>
                                      </p:cBhvr>
                                      <p:to>
                                        <p:strVal val="visible"/>
                                      </p:to>
                                    </p:set>
                                    <p:anim calcmode="lin" valueType="num">
                                      <p:cBhvr>
                                        <p:cTn id="7" dur="250" fill="hold"/>
                                        <p:tgtEl>
                                          <p:spTgt spid="637"/>
                                        </p:tgtEl>
                                        <p:attrNameLst>
                                          <p:attrName>ppt_w</p:attrName>
                                        </p:attrNameLst>
                                      </p:cBhvr>
                                      <p:tavLst>
                                        <p:tav tm="0">
                                          <p:val>
                                            <p:strVal val="#ppt_w+.3"/>
                                          </p:val>
                                        </p:tav>
                                        <p:tav tm="100000">
                                          <p:val>
                                            <p:strVal val="#ppt_w"/>
                                          </p:val>
                                        </p:tav>
                                      </p:tavLst>
                                    </p:anim>
                                    <p:anim calcmode="lin" valueType="num">
                                      <p:cBhvr>
                                        <p:cTn id="8" dur="250" fill="hold"/>
                                        <p:tgtEl>
                                          <p:spTgt spid="637"/>
                                        </p:tgtEl>
                                        <p:attrNameLst>
                                          <p:attrName>ppt_h</p:attrName>
                                        </p:attrNameLst>
                                      </p:cBhvr>
                                      <p:tavLst>
                                        <p:tav tm="0">
                                          <p:val>
                                            <p:strVal val="#ppt_h"/>
                                          </p:val>
                                        </p:tav>
                                        <p:tav tm="100000">
                                          <p:val>
                                            <p:strVal val="#ppt_h"/>
                                          </p:val>
                                        </p:tav>
                                      </p:tavLst>
                                    </p:anim>
                                    <p:animEffect transition="in" filter="fade">
                                      <p:cBhvr>
                                        <p:cTn id="9" dur="250"/>
                                        <p:tgtEl>
                                          <p:spTgt spid="637"/>
                                        </p:tgtEl>
                                      </p:cBhvr>
                                    </p:animEffect>
                                  </p:childTnLst>
                                </p:cTn>
                              </p:par>
                            </p:childTnLst>
                          </p:cTn>
                        </p:par>
                        <p:par>
                          <p:cTn id="10" fill="hold">
                            <p:stCondLst>
                              <p:cond delay="1225"/>
                            </p:stCondLst>
                            <p:childTnLst>
                              <p:par>
                                <p:cTn id="11" presetID="50" presetClass="entr" presetSubtype="0" decel="100000" fill="hold" grpId="0" nodeType="afterEffect">
                                  <p:stCondLst>
                                    <p:cond delay="0"/>
                                  </p:stCondLst>
                                  <p:iterate type="lt">
                                    <p:tmPct val="3000"/>
                                  </p:iterate>
                                  <p:childTnLst>
                                    <p:set>
                                      <p:cBhvr>
                                        <p:cTn id="12" dur="1" fill="hold">
                                          <p:stCondLst>
                                            <p:cond delay="0"/>
                                          </p:stCondLst>
                                        </p:cTn>
                                        <p:tgtEl>
                                          <p:spTgt spid="639"/>
                                        </p:tgtEl>
                                        <p:attrNameLst>
                                          <p:attrName>style.visibility</p:attrName>
                                        </p:attrNameLst>
                                      </p:cBhvr>
                                      <p:to>
                                        <p:strVal val="visible"/>
                                      </p:to>
                                    </p:set>
                                    <p:anim calcmode="lin" valueType="num">
                                      <p:cBhvr>
                                        <p:cTn id="13" dur="250" fill="hold"/>
                                        <p:tgtEl>
                                          <p:spTgt spid="639"/>
                                        </p:tgtEl>
                                        <p:attrNameLst>
                                          <p:attrName>ppt_w</p:attrName>
                                        </p:attrNameLst>
                                      </p:cBhvr>
                                      <p:tavLst>
                                        <p:tav tm="0">
                                          <p:val>
                                            <p:strVal val="#ppt_w+.3"/>
                                          </p:val>
                                        </p:tav>
                                        <p:tav tm="100000">
                                          <p:val>
                                            <p:strVal val="#ppt_w"/>
                                          </p:val>
                                        </p:tav>
                                      </p:tavLst>
                                    </p:anim>
                                    <p:anim calcmode="lin" valueType="num">
                                      <p:cBhvr>
                                        <p:cTn id="14" dur="250" fill="hold"/>
                                        <p:tgtEl>
                                          <p:spTgt spid="639"/>
                                        </p:tgtEl>
                                        <p:attrNameLst>
                                          <p:attrName>ppt_h</p:attrName>
                                        </p:attrNameLst>
                                      </p:cBhvr>
                                      <p:tavLst>
                                        <p:tav tm="0">
                                          <p:val>
                                            <p:strVal val="#ppt_h"/>
                                          </p:val>
                                        </p:tav>
                                        <p:tav tm="100000">
                                          <p:val>
                                            <p:strVal val="#ppt_h"/>
                                          </p:val>
                                        </p:tav>
                                      </p:tavLst>
                                    </p:anim>
                                    <p:animEffect transition="in" filter="fade">
                                      <p:cBhvr>
                                        <p:cTn id="15" dur="250"/>
                                        <p:tgtEl>
                                          <p:spTgt spid="639"/>
                                        </p:tgtEl>
                                      </p:cBhvr>
                                    </p:animEffect>
                                  </p:childTnLst>
                                </p:cTn>
                              </p:par>
                            </p:childTnLst>
                          </p:cTn>
                        </p:par>
                        <p:par>
                          <p:cTn id="16" fill="hold">
                            <p:stCondLst>
                              <p:cond delay="1865"/>
                            </p:stCondLst>
                            <p:childTnLst>
                              <p:par>
                                <p:cTn id="17" presetID="50" presetClass="entr" presetSubtype="0" decel="100000" fill="hold" grpId="0" nodeType="afterEffect">
                                  <p:stCondLst>
                                    <p:cond delay="0"/>
                                  </p:stCondLst>
                                  <p:iterate type="lt">
                                    <p:tmPct val="3000"/>
                                  </p:iterate>
                                  <p:childTnLst>
                                    <p:set>
                                      <p:cBhvr>
                                        <p:cTn id="18" dur="1" fill="hold">
                                          <p:stCondLst>
                                            <p:cond delay="0"/>
                                          </p:stCondLst>
                                        </p:cTn>
                                        <p:tgtEl>
                                          <p:spTgt spid="641"/>
                                        </p:tgtEl>
                                        <p:attrNameLst>
                                          <p:attrName>style.visibility</p:attrName>
                                        </p:attrNameLst>
                                      </p:cBhvr>
                                      <p:to>
                                        <p:strVal val="visible"/>
                                      </p:to>
                                    </p:set>
                                    <p:anim calcmode="lin" valueType="num">
                                      <p:cBhvr>
                                        <p:cTn id="19" dur="250" fill="hold"/>
                                        <p:tgtEl>
                                          <p:spTgt spid="641"/>
                                        </p:tgtEl>
                                        <p:attrNameLst>
                                          <p:attrName>ppt_w</p:attrName>
                                        </p:attrNameLst>
                                      </p:cBhvr>
                                      <p:tavLst>
                                        <p:tav tm="0">
                                          <p:val>
                                            <p:strVal val="#ppt_w+.3"/>
                                          </p:val>
                                        </p:tav>
                                        <p:tav tm="100000">
                                          <p:val>
                                            <p:strVal val="#ppt_w"/>
                                          </p:val>
                                        </p:tav>
                                      </p:tavLst>
                                    </p:anim>
                                    <p:anim calcmode="lin" valueType="num">
                                      <p:cBhvr>
                                        <p:cTn id="20" dur="250" fill="hold"/>
                                        <p:tgtEl>
                                          <p:spTgt spid="641"/>
                                        </p:tgtEl>
                                        <p:attrNameLst>
                                          <p:attrName>ppt_h</p:attrName>
                                        </p:attrNameLst>
                                      </p:cBhvr>
                                      <p:tavLst>
                                        <p:tav tm="0">
                                          <p:val>
                                            <p:strVal val="#ppt_h"/>
                                          </p:val>
                                        </p:tav>
                                        <p:tav tm="100000">
                                          <p:val>
                                            <p:strVal val="#ppt_h"/>
                                          </p:val>
                                        </p:tav>
                                      </p:tavLst>
                                    </p:anim>
                                    <p:animEffect transition="in" filter="fade">
                                      <p:cBhvr>
                                        <p:cTn id="21" dur="250"/>
                                        <p:tgtEl>
                                          <p:spTgt spid="641"/>
                                        </p:tgtEl>
                                      </p:cBhvr>
                                    </p:animEffect>
                                  </p:childTnLst>
                                </p:cTn>
                              </p:par>
                            </p:childTnLst>
                          </p:cTn>
                        </p:par>
                        <p:par>
                          <p:cTn id="22" fill="hold">
                            <p:stCondLst>
                              <p:cond delay="2340"/>
                            </p:stCondLst>
                            <p:childTnLst>
                              <p:par>
                                <p:cTn id="23" presetID="50" presetClass="entr" presetSubtype="0" decel="100000" fill="hold" grpId="0" nodeType="afterEffect">
                                  <p:stCondLst>
                                    <p:cond delay="0"/>
                                  </p:stCondLst>
                                  <p:iterate type="lt">
                                    <p:tmPct val="3000"/>
                                  </p:iterate>
                                  <p:childTnLst>
                                    <p:set>
                                      <p:cBhvr>
                                        <p:cTn id="24" dur="1" fill="hold">
                                          <p:stCondLst>
                                            <p:cond delay="0"/>
                                          </p:stCondLst>
                                        </p:cTn>
                                        <p:tgtEl>
                                          <p:spTgt spid="643"/>
                                        </p:tgtEl>
                                        <p:attrNameLst>
                                          <p:attrName>style.visibility</p:attrName>
                                        </p:attrNameLst>
                                      </p:cBhvr>
                                      <p:to>
                                        <p:strVal val="visible"/>
                                      </p:to>
                                    </p:set>
                                    <p:anim calcmode="lin" valueType="num">
                                      <p:cBhvr>
                                        <p:cTn id="25" dur="250" fill="hold"/>
                                        <p:tgtEl>
                                          <p:spTgt spid="643"/>
                                        </p:tgtEl>
                                        <p:attrNameLst>
                                          <p:attrName>ppt_w</p:attrName>
                                        </p:attrNameLst>
                                      </p:cBhvr>
                                      <p:tavLst>
                                        <p:tav tm="0">
                                          <p:val>
                                            <p:strVal val="#ppt_w+.3"/>
                                          </p:val>
                                        </p:tav>
                                        <p:tav tm="100000">
                                          <p:val>
                                            <p:strVal val="#ppt_w"/>
                                          </p:val>
                                        </p:tav>
                                      </p:tavLst>
                                    </p:anim>
                                    <p:anim calcmode="lin" valueType="num">
                                      <p:cBhvr>
                                        <p:cTn id="26" dur="250" fill="hold"/>
                                        <p:tgtEl>
                                          <p:spTgt spid="643"/>
                                        </p:tgtEl>
                                        <p:attrNameLst>
                                          <p:attrName>ppt_h</p:attrName>
                                        </p:attrNameLst>
                                      </p:cBhvr>
                                      <p:tavLst>
                                        <p:tav tm="0">
                                          <p:val>
                                            <p:strVal val="#ppt_h"/>
                                          </p:val>
                                        </p:tav>
                                        <p:tav tm="100000">
                                          <p:val>
                                            <p:strVal val="#ppt_h"/>
                                          </p:val>
                                        </p:tav>
                                      </p:tavLst>
                                    </p:anim>
                                    <p:animEffect transition="in" filter="fade">
                                      <p:cBhvr>
                                        <p:cTn id="27" dur="25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 grpId="0"/>
      <p:bldP spid="639" grpId="0"/>
      <p:bldP spid="641" grpId="0"/>
      <p:bldP spid="6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Data-Structures Used</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49" y="1399735"/>
            <a:ext cx="7110809"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There are different ways to realize this algorithm although all share the same general structure. In my implementation I will be representing the graph with an undirected adjacency list, additionally I will be using a priority queue(python’s  priority queue utilizes the min-heap) to queue the nodes yet to be explored. Lastly I will use a list to save the values of least cost for each node with each value except the start initialized as infinity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2961146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380425" y="2304000"/>
            <a:ext cx="6763571"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bg2"/>
                </a:solidFill>
              </a:rPr>
              <a:t>Visualization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L"/>
          <p:cNvCxnSpPr>
            <a:cxnSpLocks/>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
        <p:nvSpPr>
          <p:cNvPr id="12" name="Rectangle: Rounded Corners 11">
            <a:extLst>
              <a:ext uri="{FF2B5EF4-FFF2-40B4-BE49-F238E27FC236}">
                <a16:creationId xmlns:a16="http://schemas.microsoft.com/office/drawing/2014/main" id="{73842D5D-D3A2-4BA5-8E23-D972CBF1D2C4}"/>
              </a:ext>
            </a:extLst>
          </p:cNvPr>
          <p:cNvSpPr/>
          <p:nvPr/>
        </p:nvSpPr>
        <p:spPr>
          <a:xfrm>
            <a:off x="2380424" y="1150675"/>
            <a:ext cx="142551" cy="276720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66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Settings</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
        <p:nvSpPr>
          <p:cNvPr id="6" name="Rectangle: Rounded Corners 5">
            <a:extLst>
              <a:ext uri="{FF2B5EF4-FFF2-40B4-BE49-F238E27FC236}">
                <a16:creationId xmlns:a16="http://schemas.microsoft.com/office/drawing/2014/main" id="{D3383211-184D-4218-89FF-62A42EB713CA}"/>
              </a:ext>
            </a:extLst>
          </p:cNvPr>
          <p:cNvSpPr/>
          <p:nvPr/>
        </p:nvSpPr>
        <p:spPr>
          <a:xfrm>
            <a:off x="3573780" y="1985010"/>
            <a:ext cx="2278380" cy="1173480"/>
          </a:xfrm>
          <a:prstGeom prst="roundRect">
            <a:avLst>
              <a:gd name="adj" fmla="val 50000"/>
            </a:avLst>
          </a:prstGeom>
          <a:solidFill>
            <a:schemeClr val="accent6">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5429857-88AA-404C-9B91-0905A581EF0B}"/>
              </a:ext>
            </a:extLst>
          </p:cNvPr>
          <p:cNvSpPr/>
          <p:nvPr/>
        </p:nvSpPr>
        <p:spPr>
          <a:xfrm>
            <a:off x="3663575" y="2090045"/>
            <a:ext cx="963410" cy="9634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274C6D0-6080-4673-8A09-701A8DA7BB46}"/>
              </a:ext>
            </a:extLst>
          </p:cNvPr>
          <p:cNvSpPr txBox="1"/>
          <p:nvPr/>
        </p:nvSpPr>
        <p:spPr>
          <a:xfrm>
            <a:off x="1130400" y="622800"/>
            <a:ext cx="7212330" cy="523220"/>
          </a:xfrm>
          <a:prstGeom prst="rect">
            <a:avLst/>
          </a:prstGeom>
          <a:noFill/>
        </p:spPr>
        <p:txBody>
          <a:bodyPr wrap="square">
            <a:spAutoFit/>
          </a:bodyPr>
          <a:lstStyle/>
          <a:p>
            <a:r>
              <a:rPr lang="en-US" sz="2800" dirty="0">
                <a:solidFill>
                  <a:srgbClr val="FF5858"/>
                </a:solidFill>
                <a:latin typeface="Fira Code"/>
                <a:ea typeface="Fira Code"/>
                <a:cs typeface="Fira Code"/>
                <a:sym typeface="Fira Code"/>
              </a:rPr>
              <a:t>Light Mode</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accent6"/>
                </a:solidFill>
                <a:effectLst/>
                <a:uLnTx/>
                <a:uFillTx/>
                <a:latin typeface="Fira Code"/>
                <a:ea typeface="Fira Code"/>
                <a:cs typeface="Fira Code"/>
                <a:sym typeface="Fira Code"/>
              </a:rPr>
              <a:t> {</a:t>
            </a:r>
            <a:endParaRPr lang="en-US" dirty="0">
              <a:solidFill>
                <a:schemeClr val="accent6"/>
              </a:solidFill>
            </a:endParaRPr>
          </a:p>
        </p:txBody>
      </p:sp>
    </p:spTree>
    <p:extLst>
      <p:ext uri="{BB962C8B-B14F-4D97-AF65-F5344CB8AC3E}">
        <p14:creationId xmlns:p14="http://schemas.microsoft.com/office/powerpoint/2010/main" val="383053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63" presetClass="path" presetSubtype="0" accel="30000" decel="50000" fill="hold" grpId="0" nodeType="withEffect" nodePh="1">
                                  <p:stCondLst>
                                    <p:cond delay="0"/>
                                  </p:stCondLst>
                                  <p:endCondLst>
                                    <p:cond evt="begin" delay="0">
                                      <p:tn val="10"/>
                                    </p:cond>
                                  </p:endCondLst>
                                  <p:childTnLst>
                                    <p:animMotion origin="layout" path="M 1.38889E-6 0 L 0.21337 0 " pathEditMode="relative" rAng="0" ptsTypes="AA">
                                      <p:cBhvr>
                                        <p:cTn id="11" dur="1000" spd="-100000" fill="hold"/>
                                        <p:tgtEl>
                                          <p:spTgt spid="7"/>
                                        </p:tgtEl>
                                        <p:attrNameLst>
                                          <p:attrName>ppt_x</p:attrName>
                                          <p:attrName>ppt_y</p:attrName>
                                        </p:attrNameLst>
                                      </p:cBhvr>
                                      <p:rCtr x="10660" y="0"/>
                                    </p:animMotion>
                                  </p:childTnLst>
                                </p:cTn>
                              </p:par>
                              <p:par>
                                <p:cTn id="12" presetID="10" presetClass="entr" presetSubtype="0" fill="hold" grpId="1" nodeType="withEffect" nodePh="1">
                                  <p:stCondLst>
                                    <p:cond delay="25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1" presetClass="emph" presetSubtype="2" fill="hold" nodeType="withEffect">
                                  <p:stCondLst>
                                    <p:cond delay="250"/>
                                  </p:stCondLst>
                                  <p:childTnLst>
                                    <p:animClr clrSpc="rgb" dir="cw">
                                      <p:cBhvr>
                                        <p:cTn id="16" dur="750" fill="hold"/>
                                        <p:tgtEl>
                                          <p:spTgt spid="7"/>
                                        </p:tgtEl>
                                        <p:attrNameLst>
                                          <p:attrName>fillcolor</p:attrName>
                                        </p:attrNameLst>
                                      </p:cBhvr>
                                      <p:to>
                                        <a:srgbClr val="FFFFFF"/>
                                      </p:to>
                                    </p:animClr>
                                    <p:set>
                                      <p:cBhvr>
                                        <p:cTn id="17" dur="750" fill="hold"/>
                                        <p:tgtEl>
                                          <p:spTgt spid="7"/>
                                        </p:tgtEl>
                                        <p:attrNameLst>
                                          <p:attrName>fill.type</p:attrName>
                                        </p:attrNameLst>
                                      </p:cBhvr>
                                      <p:to>
                                        <p:strVal val="solid"/>
                                      </p:to>
                                    </p:set>
                                    <p:set>
                                      <p:cBhvr>
                                        <p:cTn id="18" dur="75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99"/>
        <p:cNvGrpSpPr/>
        <p:nvPr/>
      </p:nvGrpSpPr>
      <p:grpSpPr>
        <a:xfrm>
          <a:off x="0" y="0"/>
          <a:ext cx="0" cy="0"/>
          <a:chOff x="0" y="0"/>
          <a:chExt cx="0" cy="0"/>
        </a:xfrm>
      </p:grpSpPr>
      <p:sp>
        <p:nvSpPr>
          <p:cNvPr id="506" name="Google Shape;506;p30"/>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Settings</a:t>
            </a:r>
          </a:p>
        </p:txBody>
      </p:sp>
      <p:sp>
        <p:nvSpPr>
          <p:cNvPr id="507" name="Google Shape;507;p30"/>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sp>
        <p:nvSpPr>
          <p:cNvPr id="6" name="Rectangle: Rounded Corners 5">
            <a:extLst>
              <a:ext uri="{FF2B5EF4-FFF2-40B4-BE49-F238E27FC236}">
                <a16:creationId xmlns:a16="http://schemas.microsoft.com/office/drawing/2014/main" id="{D3383211-184D-4218-89FF-62A42EB713CA}"/>
              </a:ext>
            </a:extLst>
          </p:cNvPr>
          <p:cNvSpPr/>
          <p:nvPr/>
        </p:nvSpPr>
        <p:spPr>
          <a:xfrm>
            <a:off x="3573780" y="1985010"/>
            <a:ext cx="2278380" cy="1173480"/>
          </a:xfrm>
          <a:prstGeom prst="roundRect">
            <a:avLst>
              <a:gd name="adj" fmla="val 50000"/>
            </a:avLst>
          </a:prstGeom>
          <a:solidFill>
            <a:srgbClr val="00B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5429857-88AA-404C-9B91-0905A581EF0B}"/>
              </a:ext>
            </a:extLst>
          </p:cNvPr>
          <p:cNvSpPr/>
          <p:nvPr/>
        </p:nvSpPr>
        <p:spPr>
          <a:xfrm>
            <a:off x="4791335" y="2090045"/>
            <a:ext cx="963410" cy="9634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FE3D9CB-BBFF-4409-93F7-896BE438E8E8}"/>
              </a:ext>
            </a:extLst>
          </p:cNvPr>
          <p:cNvSpPr txBox="1"/>
          <p:nvPr/>
        </p:nvSpPr>
        <p:spPr>
          <a:xfrm>
            <a:off x="1130400" y="622800"/>
            <a:ext cx="7212330" cy="523220"/>
          </a:xfrm>
          <a:prstGeom prst="rect">
            <a:avLst/>
          </a:prstGeom>
          <a:noFill/>
        </p:spPr>
        <p:txBody>
          <a:bodyPr wrap="square">
            <a:spAutoFit/>
          </a:bodyPr>
          <a:lstStyle/>
          <a:p>
            <a:r>
              <a:rPr lang="en-US" sz="2800" dirty="0">
                <a:solidFill>
                  <a:srgbClr val="FF5858"/>
                </a:solidFill>
                <a:latin typeface="Fira Code"/>
                <a:ea typeface="Fira Code"/>
                <a:cs typeface="Fira Code"/>
                <a:sym typeface="Fira Code"/>
              </a:rPr>
              <a:t>Light Mode</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accent5"/>
                </a:solidFill>
                <a:effectLst/>
                <a:uLnTx/>
                <a:uFillTx/>
                <a:latin typeface="Fira Code"/>
                <a:ea typeface="Fira Code"/>
                <a:cs typeface="Fira Code"/>
                <a:sym typeface="Fira Code"/>
              </a:rPr>
              <a:t> </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a:t>
            </a:r>
            <a:endParaRPr lang="en-US" dirty="0">
              <a:solidFill>
                <a:schemeClr val="tx1"/>
              </a:solidFill>
            </a:endParaRPr>
          </a:p>
        </p:txBody>
      </p:sp>
    </p:spTree>
    <p:extLst>
      <p:ext uri="{BB962C8B-B14F-4D97-AF65-F5344CB8AC3E}">
        <p14:creationId xmlns:p14="http://schemas.microsoft.com/office/powerpoint/2010/main" val="1453776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89" name="Rectangle: Rounded Corners 88">
            <a:extLst>
              <a:ext uri="{FF2B5EF4-FFF2-40B4-BE49-F238E27FC236}">
                <a16:creationId xmlns:a16="http://schemas.microsoft.com/office/drawing/2014/main" id="{7D927BF2-64DE-41DF-AE55-DEEF0BEB607D}"/>
              </a:ext>
            </a:extLst>
          </p:cNvPr>
          <p:cNvSpPr/>
          <p:nvPr/>
        </p:nvSpPr>
        <p:spPr>
          <a:xfrm>
            <a:off x="2392681" y="1319557"/>
            <a:ext cx="4373878" cy="2429436"/>
          </a:xfrm>
          <a:prstGeom prst="roundRect">
            <a:avLst>
              <a:gd name="adj" fmla="val 27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(0,cost:0)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inf / inf / inf / inf</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sp>
        <p:nvSpPr>
          <p:cNvPr id="71" name="Google Shape;501;p30">
            <a:extLst>
              <a:ext uri="{FF2B5EF4-FFF2-40B4-BE49-F238E27FC236}">
                <a16:creationId xmlns:a16="http://schemas.microsoft.com/office/drawing/2014/main" id="{1F28872D-3CCA-433E-A964-6B187A85DEBA}"/>
              </a:ext>
            </a:extLst>
          </p:cNvPr>
          <p:cNvSpPr txBox="1">
            <a:spLocks/>
          </p:cNvSpPr>
          <p:nvPr/>
        </p:nvSpPr>
        <p:spPr>
          <a:xfrm>
            <a:off x="9143997" y="2304000"/>
            <a:ext cx="5282778" cy="53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800">
                <a:solidFill>
                  <a:schemeClr val="accent6"/>
                </a:solidFill>
              </a:rPr>
              <a:t>[</a:t>
            </a:r>
            <a:r>
              <a:rPr lang="en-US" sz="4800">
                <a:solidFill>
                  <a:schemeClr val="bg2"/>
                </a:solidFill>
              </a:rPr>
              <a:t>Visualization</a:t>
            </a:r>
            <a:r>
              <a:rPr lang="en-US" sz="4800">
                <a:solidFill>
                  <a:schemeClr val="accent6"/>
                </a:solidFill>
              </a:rPr>
              <a:t>]</a:t>
            </a:r>
            <a:r>
              <a:rPr lang="en-US" sz="4800">
                <a:solidFill>
                  <a:schemeClr val="accent1"/>
                </a:solidFill>
              </a:rPr>
              <a:t> </a:t>
            </a:r>
            <a:endParaRPr lang="en-US" sz="4800" dirty="0">
              <a:solidFill>
                <a:schemeClr val="accent3"/>
              </a:solidFill>
            </a:endParaRPr>
          </a:p>
        </p:txBody>
      </p: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F2DFCC72-7138-482B-88AB-36E61F15D889}"/>
              </a:ext>
            </a:extLst>
          </p:cNvPr>
          <p:cNvSpPr txBox="1"/>
          <p:nvPr/>
        </p:nvSpPr>
        <p:spPr>
          <a:xfrm>
            <a:off x="1130400" y="622800"/>
            <a:ext cx="721233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5858"/>
                </a:solidFill>
                <a:effectLst/>
                <a:uLnTx/>
                <a:uFillTx/>
                <a:latin typeface="Fira Code"/>
                <a:ea typeface="Fira Code"/>
                <a:cs typeface="Fira Code"/>
                <a:sym typeface="Fira Code"/>
              </a:rPr>
              <a:t>Visualization</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 {</a:t>
            </a:r>
            <a:endParaRPr lang="en-US" dirty="0">
              <a:solidFill>
                <a:schemeClr val="tx1"/>
              </a:solidFill>
            </a:endParaRPr>
          </a:p>
        </p:txBody>
      </p:sp>
      <p:sp>
        <p:nvSpPr>
          <p:cNvPr id="90" name="TextBox 89">
            <a:extLst>
              <a:ext uri="{FF2B5EF4-FFF2-40B4-BE49-F238E27FC236}">
                <a16:creationId xmlns:a16="http://schemas.microsoft.com/office/drawing/2014/main" id="{6765480F-F87C-444D-817B-E0535C138D9B}"/>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91" name="TextBox 90">
            <a:extLst>
              <a:ext uri="{FF2B5EF4-FFF2-40B4-BE49-F238E27FC236}">
                <a16:creationId xmlns:a16="http://schemas.microsoft.com/office/drawing/2014/main" id="{6E60D4E7-5B3F-45B8-B6EB-B9E4CB45B0E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92" name="TextBox 91">
            <a:extLst>
              <a:ext uri="{FF2B5EF4-FFF2-40B4-BE49-F238E27FC236}">
                <a16:creationId xmlns:a16="http://schemas.microsoft.com/office/drawing/2014/main" id="{7A0CC1FC-6077-4A0C-A08B-6E1790F8BA8F}"/>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93" name="TextBox 92">
            <a:extLst>
              <a:ext uri="{FF2B5EF4-FFF2-40B4-BE49-F238E27FC236}">
                <a16:creationId xmlns:a16="http://schemas.microsoft.com/office/drawing/2014/main" id="{899A2481-CEEA-4B7D-B277-D26055A1610A}"/>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94" name="TextBox 93">
            <a:extLst>
              <a:ext uri="{FF2B5EF4-FFF2-40B4-BE49-F238E27FC236}">
                <a16:creationId xmlns:a16="http://schemas.microsoft.com/office/drawing/2014/main" id="{FEBA6A41-CD7A-4698-9275-CD8EE4BF7BF0}"/>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95" name="TextBox 94">
            <a:extLst>
              <a:ext uri="{FF2B5EF4-FFF2-40B4-BE49-F238E27FC236}">
                <a16:creationId xmlns:a16="http://schemas.microsoft.com/office/drawing/2014/main" id="{CC15D910-A80C-4B7F-96E2-4D179BD1F1DC}"/>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96" name="TextBox 95">
            <a:extLst>
              <a:ext uri="{FF2B5EF4-FFF2-40B4-BE49-F238E27FC236}">
                <a16:creationId xmlns:a16="http://schemas.microsoft.com/office/drawing/2014/main" id="{67975CEC-7690-4BEC-9236-30002375A13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Tree>
    <p:extLst>
      <p:ext uri="{BB962C8B-B14F-4D97-AF65-F5344CB8AC3E}">
        <p14:creationId xmlns:p14="http://schemas.microsoft.com/office/powerpoint/2010/main" val="309834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(1,cost:3),(3,cost:7)</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inf / 7 / inf</a:t>
            </a:r>
          </a:p>
        </p:txBody>
      </p:sp>
      <p:sp>
        <p:nvSpPr>
          <p:cNvPr id="87" name="TextBox 86">
            <a:extLst>
              <a:ext uri="{FF2B5EF4-FFF2-40B4-BE49-F238E27FC236}">
                <a16:creationId xmlns:a16="http://schemas.microsoft.com/office/drawing/2014/main" id="{F2DFCC72-7138-482B-88AB-36E61F15D889}"/>
              </a:ext>
            </a:extLst>
          </p:cNvPr>
          <p:cNvSpPr txBox="1"/>
          <p:nvPr/>
        </p:nvSpPr>
        <p:spPr>
          <a:xfrm>
            <a:off x="1130400" y="622800"/>
            <a:ext cx="721233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5858"/>
                </a:solidFill>
                <a:effectLst/>
                <a:uLnTx/>
                <a:uFillTx/>
                <a:latin typeface="Fira Code"/>
                <a:ea typeface="Fira Code"/>
                <a:cs typeface="Fira Code"/>
                <a:sym typeface="Fira Code"/>
              </a:rPr>
              <a:t>Visualization</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 {</a:t>
            </a:r>
            <a:endParaRPr lang="en-US" dirty="0">
              <a:solidFill>
                <a:schemeClr val="tx1"/>
              </a:solidFill>
            </a:endParaRPr>
          </a:p>
        </p:txBody>
      </p:sp>
      <p:cxnSp>
        <p:nvCxnSpPr>
          <p:cNvPr id="26" name="Straight Connector 25">
            <a:extLst>
              <a:ext uri="{FF2B5EF4-FFF2-40B4-BE49-F238E27FC236}">
                <a16:creationId xmlns:a16="http://schemas.microsoft.com/office/drawing/2014/main" id="{9572A5F6-171B-4BFC-A1A9-49DA6FCB032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00045-19C5-445C-8286-3BA93CBF1538}"/>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52FF30-179E-44F5-9DE8-384EC28F8DF6}"/>
              </a:ext>
            </a:extLst>
          </p:cNvPr>
          <p:cNvCxnSpPr>
            <a:cxnSpLocks/>
            <a:stCxn id="33" idx="7"/>
            <a:endCxn id="44" idx="3"/>
          </p:cNvCxnSpPr>
          <p:nvPr/>
        </p:nvCxnSpPr>
        <p:spPr>
          <a:xfrm flipV="1">
            <a:off x="3083565" y="2020035"/>
            <a:ext cx="390477" cy="109420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A5CFAC-FF87-48AF-B754-AD0C2EB70590}"/>
              </a:ext>
            </a:extLst>
          </p:cNvPr>
          <p:cNvCxnSpPr>
            <a:cxnSpLocks/>
            <a:stCxn id="33" idx="6"/>
            <a:endCxn id="32" idx="2"/>
          </p:cNvCxnSpPr>
          <p:nvPr/>
        </p:nvCxnSpPr>
        <p:spPr>
          <a:xfrm>
            <a:off x="3184862" y="3358790"/>
            <a:ext cx="1036672" cy="923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CC3AAAA-E968-4FC2-89B8-F70DBAFFD404}"/>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31" name="Oval 30">
            <a:extLst>
              <a:ext uri="{FF2B5EF4-FFF2-40B4-BE49-F238E27FC236}">
                <a16:creationId xmlns:a16="http://schemas.microsoft.com/office/drawing/2014/main" id="{C8A019BA-7526-4390-91B5-9DA947797E37}"/>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32" name="Oval 31">
            <a:extLst>
              <a:ext uri="{FF2B5EF4-FFF2-40B4-BE49-F238E27FC236}">
                <a16:creationId xmlns:a16="http://schemas.microsoft.com/office/drawing/2014/main" id="{65674DFB-8C65-4119-8DFD-7DFFDE0A700B}"/>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33" name="Oval 32">
            <a:extLst>
              <a:ext uri="{FF2B5EF4-FFF2-40B4-BE49-F238E27FC236}">
                <a16:creationId xmlns:a16="http://schemas.microsoft.com/office/drawing/2014/main" id="{CB890FD2-8C11-47D6-BFF5-1EF2DDA1ECCC}"/>
              </a:ext>
            </a:extLst>
          </p:cNvPr>
          <p:cNvSpPr/>
          <p:nvPr/>
        </p:nvSpPr>
        <p:spPr>
          <a:xfrm>
            <a:off x="2493161" y="3012938"/>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4" name="Straight Connector 33">
            <a:extLst>
              <a:ext uri="{FF2B5EF4-FFF2-40B4-BE49-F238E27FC236}">
                <a16:creationId xmlns:a16="http://schemas.microsoft.com/office/drawing/2014/main" id="{0CFBAD39-D9DD-4778-A62D-2D59272D45FF}"/>
              </a:ext>
            </a:extLst>
          </p:cNvPr>
          <p:cNvCxnSpPr>
            <a:cxnSpLocks/>
            <a:stCxn id="44" idx="5"/>
            <a:endCxn id="32"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B9E99EA-5698-4E6A-855F-2E336C1C9DEA}"/>
              </a:ext>
            </a:extLst>
          </p:cNvPr>
          <p:cNvCxnSpPr>
            <a:cxnSpLocks/>
            <a:stCxn id="32" idx="6"/>
            <a:endCxn id="31"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02E953-3A81-4050-B963-F61C8B48E062}"/>
              </a:ext>
            </a:extLst>
          </p:cNvPr>
          <p:cNvCxnSpPr>
            <a:cxnSpLocks/>
            <a:stCxn id="44" idx="6"/>
            <a:endCxn id="30"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4CBF68-8201-485B-88D8-8C2D85CA02A6}"/>
              </a:ext>
            </a:extLst>
          </p:cNvPr>
          <p:cNvCxnSpPr>
            <a:cxnSpLocks/>
            <a:stCxn id="30" idx="5"/>
            <a:endCxn id="31"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58C8E7-36B6-4047-88EE-A10B65D898CA}"/>
              </a:ext>
            </a:extLst>
          </p:cNvPr>
          <p:cNvCxnSpPr>
            <a:cxnSpLocks/>
            <a:stCxn id="30" idx="3"/>
            <a:endCxn id="32"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B80C034-0F5C-47C8-BCFE-0CAE682E7A8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44" name="Oval 43">
            <a:extLst>
              <a:ext uri="{FF2B5EF4-FFF2-40B4-BE49-F238E27FC236}">
                <a16:creationId xmlns:a16="http://schemas.microsoft.com/office/drawing/2014/main" id="{63DBB1C2-D068-4BB2-AB13-4308E97E3233}"/>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45" name="TextBox 44">
            <a:extLst>
              <a:ext uri="{FF2B5EF4-FFF2-40B4-BE49-F238E27FC236}">
                <a16:creationId xmlns:a16="http://schemas.microsoft.com/office/drawing/2014/main" id="{928D5C62-1BF8-4F36-B380-40E98F65F3C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Tree>
    <p:extLst>
      <p:ext uri="{BB962C8B-B14F-4D97-AF65-F5344CB8AC3E}">
        <p14:creationId xmlns:p14="http://schemas.microsoft.com/office/powerpoint/2010/main" val="4246775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3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par>
                                <p:cTn id="8" presetID="22" presetClass="entr" presetSubtype="4" repeatCount="300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750"/>
                                        <p:tgtEl>
                                          <p:spTgt spid="28"/>
                                        </p:tgtEl>
                                      </p:cBhvr>
                                    </p:animEffect>
                                  </p:childTnLst>
                                </p:cTn>
                              </p:par>
                            </p:childTnLst>
                          </p:cTn>
                        </p:par>
                        <p:par>
                          <p:cTn id="11" fill="hold">
                            <p:stCondLst>
                              <p:cond delay="2250"/>
                            </p:stCondLst>
                            <p:childTnLst>
                              <p:par>
                                <p:cTn id="12" presetID="26" presetClass="emph" presetSubtype="0" repeatCount="2000" fill="hold" grpId="0" nodeType="afterEffect">
                                  <p:stCondLst>
                                    <p:cond delay="0"/>
                                  </p:stCondLst>
                                  <p:childTnLst>
                                    <p:animEffect transition="out" filter="fade">
                                      <p:cBhvr>
                                        <p:cTn id="13" dur="1000" tmFilter="0, 0; .2, .5; .8, .5; 1, 0"/>
                                        <p:tgtEl>
                                          <p:spTgt spid="44"/>
                                        </p:tgtEl>
                                      </p:cBhvr>
                                    </p:animEffect>
                                    <p:animScale>
                                      <p:cBhvr>
                                        <p:cTn id="14" dur="500" autoRev="1" fill="hold"/>
                                        <p:tgtEl>
                                          <p:spTgt spid="44"/>
                                        </p:tgtEl>
                                      </p:cBhvr>
                                      <p:by x="105000" y="105000"/>
                                    </p:animScale>
                                  </p:childTnLst>
                                </p:cTn>
                              </p:par>
                              <p:par>
                                <p:cTn id="15" presetID="26" presetClass="emph" presetSubtype="0" repeatCount="2000" fill="hold" grpId="0" nodeType="withEffect">
                                  <p:stCondLst>
                                    <p:cond delay="0"/>
                                  </p:stCondLst>
                                  <p:childTnLst>
                                    <p:animEffect transition="out" filter="fade">
                                      <p:cBhvr>
                                        <p:cTn id="16" dur="1000" tmFilter="0, 0; .2, .5; .8, .5; 1, 0"/>
                                        <p:tgtEl>
                                          <p:spTgt spid="32"/>
                                        </p:tgtEl>
                                      </p:cBhvr>
                                    </p:animEffect>
                                    <p:animScale>
                                      <p:cBhvr>
                                        <p:cTn id="17" dur="500" autoRev="1" fill="hold"/>
                                        <p:tgtEl>
                                          <p:spTgt spid="32"/>
                                        </p:tgtEl>
                                      </p:cBhvr>
                                      <p:by x="105000" y="105000"/>
                                    </p:animScale>
                                  </p:childTnLst>
                                </p:cTn>
                              </p:par>
                              <p:par>
                                <p:cTn id="18" presetID="27" presetClass="emph" presetSubtype="0" repeatCount="2000" fill="remove" grpId="1" nodeType="withEffect">
                                  <p:stCondLst>
                                    <p:cond delay="0"/>
                                  </p:stCondLst>
                                  <p:childTnLst>
                                    <p:animClr clrSpc="rgb" dir="cw">
                                      <p:cBhvr override="childStyle">
                                        <p:cTn id="19" dur="500" autoRev="1" fill="remove"/>
                                        <p:tgtEl>
                                          <p:spTgt spid="44"/>
                                        </p:tgtEl>
                                        <p:attrNameLst>
                                          <p:attrName>style.color</p:attrName>
                                        </p:attrNameLst>
                                      </p:cBhvr>
                                      <p:to>
                                        <a:srgbClr val="72D9F0"/>
                                      </p:to>
                                    </p:animClr>
                                    <p:animClr clrSpc="rgb" dir="cw">
                                      <p:cBhvr>
                                        <p:cTn id="20" dur="500" autoRev="1" fill="remove"/>
                                        <p:tgtEl>
                                          <p:spTgt spid="44"/>
                                        </p:tgtEl>
                                        <p:attrNameLst>
                                          <p:attrName>fillcolor</p:attrName>
                                        </p:attrNameLst>
                                      </p:cBhvr>
                                      <p:to>
                                        <a:srgbClr val="72D9F0"/>
                                      </p:to>
                                    </p:animClr>
                                    <p:set>
                                      <p:cBhvr>
                                        <p:cTn id="21" dur="500" autoRev="1" fill="remove"/>
                                        <p:tgtEl>
                                          <p:spTgt spid="44"/>
                                        </p:tgtEl>
                                        <p:attrNameLst>
                                          <p:attrName>fill.type</p:attrName>
                                        </p:attrNameLst>
                                      </p:cBhvr>
                                      <p:to>
                                        <p:strVal val="solid"/>
                                      </p:to>
                                    </p:set>
                                    <p:set>
                                      <p:cBhvr>
                                        <p:cTn id="22" dur="500" autoRev="1" fill="remove"/>
                                        <p:tgtEl>
                                          <p:spTgt spid="44"/>
                                        </p:tgtEl>
                                        <p:attrNameLst>
                                          <p:attrName>fill.on</p:attrName>
                                        </p:attrNameLst>
                                      </p:cBhvr>
                                      <p:to>
                                        <p:strVal val="true"/>
                                      </p:to>
                                    </p:set>
                                  </p:childTnLst>
                                </p:cTn>
                              </p:par>
                              <p:par>
                                <p:cTn id="23" presetID="27" presetClass="emph" presetSubtype="0" repeatCount="2000" fill="remove" grpId="1" nodeType="withEffect">
                                  <p:stCondLst>
                                    <p:cond delay="0"/>
                                  </p:stCondLst>
                                  <p:childTnLst>
                                    <p:animClr clrSpc="rgb" dir="cw">
                                      <p:cBhvr override="childStyle">
                                        <p:cTn id="24" dur="500" autoRev="1" fill="remove"/>
                                        <p:tgtEl>
                                          <p:spTgt spid="32"/>
                                        </p:tgtEl>
                                        <p:attrNameLst>
                                          <p:attrName>style.color</p:attrName>
                                        </p:attrNameLst>
                                      </p:cBhvr>
                                      <p:to>
                                        <a:srgbClr val="72D9F0"/>
                                      </p:to>
                                    </p:animClr>
                                    <p:animClr clrSpc="rgb" dir="cw">
                                      <p:cBhvr>
                                        <p:cTn id="25" dur="500" autoRev="1" fill="remove"/>
                                        <p:tgtEl>
                                          <p:spTgt spid="32"/>
                                        </p:tgtEl>
                                        <p:attrNameLst>
                                          <p:attrName>fillcolor</p:attrName>
                                        </p:attrNameLst>
                                      </p:cBhvr>
                                      <p:to>
                                        <a:srgbClr val="72D9F0"/>
                                      </p:to>
                                    </p:animClr>
                                    <p:set>
                                      <p:cBhvr>
                                        <p:cTn id="26" dur="500" autoRev="1" fill="remove"/>
                                        <p:tgtEl>
                                          <p:spTgt spid="32"/>
                                        </p:tgtEl>
                                        <p:attrNameLst>
                                          <p:attrName>fill.type</p:attrName>
                                        </p:attrNameLst>
                                      </p:cBhvr>
                                      <p:to>
                                        <p:strVal val="solid"/>
                                      </p:to>
                                    </p:set>
                                    <p:set>
                                      <p:cBhvr>
                                        <p:cTn id="27" dur="500" autoRev="1" fill="remove"/>
                                        <p:tgtEl>
                                          <p:spTgt spid="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44" grpId="0" animBg="1"/>
      <p:bldP spid="4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(1,cost:3),(3,cost:7)</a:t>
            </a:r>
          </a:p>
          <a:p>
            <a:pPr lvl="0"/>
            <a:r>
              <a:rPr lang="en-US" sz="1600" dirty="0">
                <a:solidFill>
                  <a:schemeClr val="tx1"/>
                </a:solidFill>
                <a:latin typeface="Fira Code"/>
                <a:ea typeface="Fira Code"/>
                <a:cs typeface="Fira Code"/>
                <a:sym typeface="Fira Code"/>
              </a:rPr>
              <a:t>min-cost: 0/ 3 / inf / 7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2" name="TextBox 31">
            <a:extLst>
              <a:ext uri="{FF2B5EF4-FFF2-40B4-BE49-F238E27FC236}">
                <a16:creationId xmlns:a16="http://schemas.microsoft.com/office/drawing/2014/main" id="{A144BE9F-F746-4F43-AD60-D93BBA38748D}"/>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5" name="Rectangle 4">
            <a:extLst>
              <a:ext uri="{FF2B5EF4-FFF2-40B4-BE49-F238E27FC236}">
                <a16:creationId xmlns:a16="http://schemas.microsoft.com/office/drawing/2014/main" id="{49BF49BC-C9F4-4EDC-A48D-E7F6E2C7608A}"/>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40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(3,cost:7)</a:t>
            </a:r>
          </a:p>
          <a:p>
            <a:pPr lvl="0"/>
            <a:r>
              <a:rPr lang="en-US" sz="1600" dirty="0">
                <a:solidFill>
                  <a:schemeClr val="tx1"/>
                </a:solidFill>
                <a:latin typeface="Fira Code"/>
                <a:ea typeface="Fira Code"/>
                <a:cs typeface="Fira Code"/>
                <a:sym typeface="Fira Code"/>
              </a:rPr>
              <a:t>min-cost: 0/ 3 / 7 / 5 / inf</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27" name="TextBox 26">
            <a:extLst>
              <a:ext uri="{FF2B5EF4-FFF2-40B4-BE49-F238E27FC236}">
                <a16:creationId xmlns:a16="http://schemas.microsoft.com/office/drawing/2014/main" id="{7D63197F-0EE2-4082-8542-E9BE00497000}"/>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8" name="TextBox 27">
            <a:extLst>
              <a:ext uri="{FF2B5EF4-FFF2-40B4-BE49-F238E27FC236}">
                <a16:creationId xmlns:a16="http://schemas.microsoft.com/office/drawing/2014/main" id="{E21C201D-327F-42C1-A677-2AFDF8B6FB42}"/>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9" name="TextBox 28">
            <a:extLst>
              <a:ext uri="{FF2B5EF4-FFF2-40B4-BE49-F238E27FC236}">
                <a16:creationId xmlns:a16="http://schemas.microsoft.com/office/drawing/2014/main" id="{27C46E59-5169-4F2B-9C6D-49369B2FD007}"/>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0" name="TextBox 29">
            <a:extLst>
              <a:ext uri="{FF2B5EF4-FFF2-40B4-BE49-F238E27FC236}">
                <a16:creationId xmlns:a16="http://schemas.microsoft.com/office/drawing/2014/main" id="{CA0F5078-8A4C-4276-9003-19954C54358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1" name="TextBox 30">
            <a:extLst>
              <a:ext uri="{FF2B5EF4-FFF2-40B4-BE49-F238E27FC236}">
                <a16:creationId xmlns:a16="http://schemas.microsoft.com/office/drawing/2014/main" id="{02E95B05-34FF-42DF-8502-784F3DC621C6}"/>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2" name="TextBox 31">
            <a:extLst>
              <a:ext uri="{FF2B5EF4-FFF2-40B4-BE49-F238E27FC236}">
                <a16:creationId xmlns:a16="http://schemas.microsoft.com/office/drawing/2014/main" id="{BABE0BA7-D87C-4631-9559-547875339EC5}"/>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3" name="TextBox 32">
            <a:extLst>
              <a:ext uri="{FF2B5EF4-FFF2-40B4-BE49-F238E27FC236}">
                <a16:creationId xmlns:a16="http://schemas.microsoft.com/office/drawing/2014/main" id="{7E7BD557-103B-4192-B115-428874B280EA}"/>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34" name="Rectangle 33">
            <a:extLst>
              <a:ext uri="{FF2B5EF4-FFF2-40B4-BE49-F238E27FC236}">
                <a16:creationId xmlns:a16="http://schemas.microsoft.com/office/drawing/2014/main" id="{FE65A2F2-CDC2-4792-A34D-CB3AFDC26F0B}"/>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358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816C3C-577E-4883-A834-B7DEABA09213}"/>
              </a:ext>
            </a:extLst>
          </p:cNvPr>
          <p:cNvCxnSpPr>
            <a:cxnSpLocks/>
            <a:stCxn id="4" idx="5"/>
            <a:endCxn id="23" idx="1"/>
          </p:cNvCxnSpPr>
          <p:nvPr/>
        </p:nvCxnSpPr>
        <p:spPr>
          <a:xfrm>
            <a:off x="3963149" y="2020035"/>
            <a:ext cx="359682" cy="110343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(3,cost:5),(2,cost:7),(3,cost:7)</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9" name="TextBox 28">
            <a:extLst>
              <a:ext uri="{FF2B5EF4-FFF2-40B4-BE49-F238E27FC236}">
                <a16:creationId xmlns:a16="http://schemas.microsoft.com/office/drawing/2014/main" id="{0404B82A-E543-4425-8A1C-92D1CCFF9349}"/>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27" name="TextBox 26">
            <a:extLst>
              <a:ext uri="{FF2B5EF4-FFF2-40B4-BE49-F238E27FC236}">
                <a16:creationId xmlns:a16="http://schemas.microsoft.com/office/drawing/2014/main" id="{100E7D35-E6B7-4541-9094-0ECB03AAD7C7}"/>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cxnSp>
        <p:nvCxnSpPr>
          <p:cNvPr id="32" name="Straight Connector 31">
            <a:extLst>
              <a:ext uri="{FF2B5EF4-FFF2-40B4-BE49-F238E27FC236}">
                <a16:creationId xmlns:a16="http://schemas.microsoft.com/office/drawing/2014/main" id="{622D2040-AACA-40EC-8D2D-90D963823DC8}"/>
              </a:ext>
            </a:extLst>
          </p:cNvPr>
          <p:cNvCxnSpPr>
            <a:cxnSpLocks/>
            <a:stCxn id="4" idx="6"/>
            <a:endCxn id="19" idx="2"/>
          </p:cNvCxnSpPr>
          <p:nvPr/>
        </p:nvCxnSpPr>
        <p:spPr>
          <a:xfrm>
            <a:off x="4064446" y="1775481"/>
            <a:ext cx="1137660" cy="18464"/>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8" name="Rectangle 27">
            <a:extLst>
              <a:ext uri="{FF2B5EF4-FFF2-40B4-BE49-F238E27FC236}">
                <a16:creationId xmlns:a16="http://schemas.microsoft.com/office/drawing/2014/main" id="{CEDC822A-59D4-4C2A-AAAC-C97BD265D23B}"/>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04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750"/>
                                        <p:tgtEl>
                                          <p:spTgt spid="33"/>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750"/>
                                        <p:tgtEl>
                                          <p:spTgt spid="12"/>
                                        </p:tgtEl>
                                      </p:cBhvr>
                                    </p:animEffect>
                                  </p:childTnLst>
                                </p:cTn>
                              </p:par>
                              <p:par>
                                <p:cTn id="11" presetID="22" presetClass="entr" presetSubtype="8" repeatCount="300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750"/>
                                        <p:tgtEl>
                                          <p:spTgt spid="32"/>
                                        </p:tgtEl>
                                      </p:cBhvr>
                                    </p:animEffect>
                                  </p:childTnLst>
                                </p:cTn>
                              </p:par>
                            </p:childTnLst>
                          </p:cTn>
                        </p:par>
                        <p:par>
                          <p:cTn id="14" fill="hold">
                            <p:stCondLst>
                              <p:cond delay="2250"/>
                            </p:stCondLst>
                            <p:childTnLst>
                              <p:par>
                                <p:cTn id="15" presetID="26" presetClass="emph" presetSubtype="0" repeatCount="2000" fill="hold" grpId="0" nodeType="afterEffect">
                                  <p:stCondLst>
                                    <p:cond delay="0"/>
                                  </p:stCondLst>
                                  <p:childTnLst>
                                    <p:animEffect transition="out" filter="fade">
                                      <p:cBhvr>
                                        <p:cTn id="16" dur="1000" tmFilter="0, 0; .2, .5; .8, .5; 1, 0"/>
                                        <p:tgtEl>
                                          <p:spTgt spid="23"/>
                                        </p:tgtEl>
                                      </p:cBhvr>
                                    </p:animEffect>
                                    <p:animScale>
                                      <p:cBhvr>
                                        <p:cTn id="17" dur="500" autoRev="1" fill="hold"/>
                                        <p:tgtEl>
                                          <p:spTgt spid="23"/>
                                        </p:tgtEl>
                                      </p:cBhvr>
                                      <p:by x="105000" y="105000"/>
                                    </p:animScale>
                                  </p:childTnLst>
                                </p:cTn>
                              </p:par>
                              <p:par>
                                <p:cTn id="18" presetID="27" presetClass="emph" presetSubtype="0" repeatCount="2000" fill="remove" grpId="1" nodeType="withEffect">
                                  <p:stCondLst>
                                    <p:cond delay="0"/>
                                  </p:stCondLst>
                                  <p:childTnLst>
                                    <p:animClr clrSpc="rgb" dir="cw">
                                      <p:cBhvr override="childStyle">
                                        <p:cTn id="19" dur="500" autoRev="1" fill="remove"/>
                                        <p:tgtEl>
                                          <p:spTgt spid="23"/>
                                        </p:tgtEl>
                                        <p:attrNameLst>
                                          <p:attrName>style.color</p:attrName>
                                        </p:attrNameLst>
                                      </p:cBhvr>
                                      <p:to>
                                        <a:srgbClr val="72D9F0"/>
                                      </p:to>
                                    </p:animClr>
                                    <p:animClr clrSpc="rgb" dir="cw">
                                      <p:cBhvr>
                                        <p:cTn id="20" dur="500" autoRev="1" fill="remove"/>
                                        <p:tgtEl>
                                          <p:spTgt spid="23"/>
                                        </p:tgtEl>
                                        <p:attrNameLst>
                                          <p:attrName>fillcolor</p:attrName>
                                        </p:attrNameLst>
                                      </p:cBhvr>
                                      <p:to>
                                        <a:srgbClr val="72D9F0"/>
                                      </p:to>
                                    </p:animClr>
                                    <p:set>
                                      <p:cBhvr>
                                        <p:cTn id="21" dur="500" autoRev="1" fill="remove"/>
                                        <p:tgtEl>
                                          <p:spTgt spid="23"/>
                                        </p:tgtEl>
                                        <p:attrNameLst>
                                          <p:attrName>fill.type</p:attrName>
                                        </p:attrNameLst>
                                      </p:cBhvr>
                                      <p:to>
                                        <p:strVal val="solid"/>
                                      </p:to>
                                    </p:set>
                                    <p:set>
                                      <p:cBhvr>
                                        <p:cTn id="22" dur="500" autoRev="1" fill="remove"/>
                                        <p:tgtEl>
                                          <p:spTgt spid="23"/>
                                        </p:tgtEl>
                                        <p:attrNameLst>
                                          <p:attrName>fill.on</p:attrName>
                                        </p:attrNameLst>
                                      </p:cBhvr>
                                      <p:to>
                                        <p:strVal val="true"/>
                                      </p:to>
                                    </p:set>
                                  </p:childTnLst>
                                </p:cTn>
                              </p:par>
                              <p:par>
                                <p:cTn id="23" presetID="26" presetClass="emph" presetSubtype="0" repeatCount="2000" fill="hold" grpId="0" nodeType="withEffect">
                                  <p:stCondLst>
                                    <p:cond delay="0"/>
                                  </p:stCondLst>
                                  <p:childTnLst>
                                    <p:animEffect transition="out" filter="fade">
                                      <p:cBhvr>
                                        <p:cTn id="24" dur="1000" tmFilter="0, 0; .2, .5; .8, .5; 1, 0"/>
                                        <p:tgtEl>
                                          <p:spTgt spid="24"/>
                                        </p:tgtEl>
                                      </p:cBhvr>
                                    </p:animEffect>
                                    <p:animScale>
                                      <p:cBhvr>
                                        <p:cTn id="25" dur="500" autoRev="1" fill="hold"/>
                                        <p:tgtEl>
                                          <p:spTgt spid="24"/>
                                        </p:tgtEl>
                                      </p:cBhvr>
                                      <p:by x="105000" y="105000"/>
                                    </p:animScale>
                                  </p:childTnLst>
                                </p:cTn>
                              </p:par>
                              <p:par>
                                <p:cTn id="26" presetID="27" presetClass="emph" presetSubtype="0" repeatCount="2000" fill="remove" grpId="1" nodeType="withEffect">
                                  <p:stCondLst>
                                    <p:cond delay="0"/>
                                  </p:stCondLst>
                                  <p:childTnLst>
                                    <p:animClr clrSpc="rgb" dir="cw">
                                      <p:cBhvr override="childStyle">
                                        <p:cTn id="27" dur="500" autoRev="1" fill="remove"/>
                                        <p:tgtEl>
                                          <p:spTgt spid="24"/>
                                        </p:tgtEl>
                                        <p:attrNameLst>
                                          <p:attrName>style.color</p:attrName>
                                        </p:attrNameLst>
                                      </p:cBhvr>
                                      <p:to>
                                        <a:srgbClr val="FF5858"/>
                                      </p:to>
                                    </p:animClr>
                                    <p:animClr clrSpc="rgb" dir="cw">
                                      <p:cBhvr>
                                        <p:cTn id="28" dur="500" autoRev="1" fill="remove"/>
                                        <p:tgtEl>
                                          <p:spTgt spid="24"/>
                                        </p:tgtEl>
                                        <p:attrNameLst>
                                          <p:attrName>fillcolor</p:attrName>
                                        </p:attrNameLst>
                                      </p:cBhvr>
                                      <p:to>
                                        <a:srgbClr val="FF5858"/>
                                      </p:to>
                                    </p:animClr>
                                    <p:set>
                                      <p:cBhvr>
                                        <p:cTn id="29" dur="500" autoRev="1" fill="remove"/>
                                        <p:tgtEl>
                                          <p:spTgt spid="24"/>
                                        </p:tgtEl>
                                        <p:attrNameLst>
                                          <p:attrName>fill.type</p:attrName>
                                        </p:attrNameLst>
                                      </p:cBhvr>
                                      <p:to>
                                        <p:strVal val="solid"/>
                                      </p:to>
                                    </p:set>
                                    <p:set>
                                      <p:cBhvr>
                                        <p:cTn id="30" dur="500" autoRev="1" fill="remove"/>
                                        <p:tgtEl>
                                          <p:spTgt spid="24"/>
                                        </p:tgtEl>
                                        <p:attrNameLst>
                                          <p:attrName>fill.on</p:attrName>
                                        </p:attrNameLst>
                                      </p:cBhvr>
                                      <p:to>
                                        <p:strVal val="true"/>
                                      </p:to>
                                    </p:set>
                                  </p:childTnLst>
                                </p:cTn>
                              </p:par>
                              <p:par>
                                <p:cTn id="31" presetID="26" presetClass="emph" presetSubtype="0" repeatCount="2000" fill="hold" grpId="0" nodeType="withEffect">
                                  <p:stCondLst>
                                    <p:cond delay="0"/>
                                  </p:stCondLst>
                                  <p:childTnLst>
                                    <p:animEffect transition="out" filter="fade">
                                      <p:cBhvr>
                                        <p:cTn id="32" dur="1000" tmFilter="0, 0; .2, .5; .8, .5; 1, 0"/>
                                        <p:tgtEl>
                                          <p:spTgt spid="19"/>
                                        </p:tgtEl>
                                      </p:cBhvr>
                                    </p:animEffect>
                                    <p:animScale>
                                      <p:cBhvr>
                                        <p:cTn id="33" dur="500" autoRev="1" fill="hold"/>
                                        <p:tgtEl>
                                          <p:spTgt spid="19"/>
                                        </p:tgtEl>
                                      </p:cBhvr>
                                      <p:by x="105000" y="105000"/>
                                    </p:animScale>
                                  </p:childTnLst>
                                </p:cTn>
                              </p:par>
                              <p:par>
                                <p:cTn id="34" presetID="27" presetClass="emph" presetSubtype="0" repeatCount="2000" fill="remove" grpId="1" nodeType="withEffect">
                                  <p:stCondLst>
                                    <p:cond delay="0"/>
                                  </p:stCondLst>
                                  <p:childTnLst>
                                    <p:animClr clrSpc="rgb" dir="cw">
                                      <p:cBhvr override="childStyle">
                                        <p:cTn id="35" dur="500" autoRev="1" fill="remove"/>
                                        <p:tgtEl>
                                          <p:spTgt spid="19"/>
                                        </p:tgtEl>
                                        <p:attrNameLst>
                                          <p:attrName>style.color</p:attrName>
                                        </p:attrNameLst>
                                      </p:cBhvr>
                                      <p:to>
                                        <a:srgbClr val="72D9F0"/>
                                      </p:to>
                                    </p:animClr>
                                    <p:animClr clrSpc="rgb" dir="cw">
                                      <p:cBhvr>
                                        <p:cTn id="36" dur="500" autoRev="1" fill="remove"/>
                                        <p:tgtEl>
                                          <p:spTgt spid="19"/>
                                        </p:tgtEl>
                                        <p:attrNameLst>
                                          <p:attrName>fillcolor</p:attrName>
                                        </p:attrNameLst>
                                      </p:cBhvr>
                                      <p:to>
                                        <a:srgbClr val="72D9F0"/>
                                      </p:to>
                                    </p:animClr>
                                    <p:set>
                                      <p:cBhvr>
                                        <p:cTn id="37" dur="500" autoRev="1" fill="remove"/>
                                        <p:tgtEl>
                                          <p:spTgt spid="19"/>
                                        </p:tgtEl>
                                        <p:attrNameLst>
                                          <p:attrName>fill.type</p:attrName>
                                        </p:attrNameLst>
                                      </p:cBhvr>
                                      <p:to>
                                        <p:strVal val="solid"/>
                                      </p:to>
                                    </p:set>
                                    <p:set>
                                      <p:cBhvr>
                                        <p:cTn id="38" dur="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19" grpId="0" animBg="1"/>
      <p:bldP spid="1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2" name="Google Shape;482;p29"/>
          <p:cNvSpPr txBox="1">
            <a:spLocks noGrp="1"/>
          </p:cNvSpPr>
          <p:nvPr>
            <p:ph type="subTitle" idx="2"/>
          </p:nvPr>
        </p:nvSpPr>
        <p:spPr>
          <a:xfrm>
            <a:off x="2332549" y="1436725"/>
            <a:ext cx="338191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Introduction</a:t>
            </a:r>
            <a:endParaRPr sz="2800"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5" name="Google Shape;485;p29"/>
          <p:cNvSpPr txBox="1">
            <a:spLocks noGrp="1"/>
          </p:cNvSpPr>
          <p:nvPr>
            <p:ph type="subTitle" idx="5"/>
          </p:nvPr>
        </p:nvSpPr>
        <p:spPr>
          <a:xfrm>
            <a:off x="3722224" y="2419850"/>
            <a:ext cx="338191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Implementation</a:t>
            </a:r>
            <a:endParaRPr sz="2800"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8" name="Google Shape;488;p29"/>
          <p:cNvSpPr txBox="1">
            <a:spLocks noGrp="1"/>
          </p:cNvSpPr>
          <p:nvPr>
            <p:ph type="subTitle" idx="8"/>
          </p:nvPr>
        </p:nvSpPr>
        <p:spPr>
          <a:xfrm>
            <a:off x="5114974" y="3400200"/>
            <a:ext cx="3381911"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Visualization</a:t>
            </a:r>
            <a:endParaRPr sz="2800"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‘Index’</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(3,cost:5),(2,cost:7),(3,cost:7)</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8" name="TextBox 27">
            <a:extLst>
              <a:ext uri="{FF2B5EF4-FFF2-40B4-BE49-F238E27FC236}">
                <a16:creationId xmlns:a16="http://schemas.microsoft.com/office/drawing/2014/main" id="{588346B7-2AF4-4A50-ABE1-60B0CCF3CA24}"/>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CD8B8EC3-5099-4EB3-8C91-542676B8EDD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25" name="Rectangle 24">
            <a:extLst>
              <a:ext uri="{FF2B5EF4-FFF2-40B4-BE49-F238E27FC236}">
                <a16:creationId xmlns:a16="http://schemas.microsoft.com/office/drawing/2014/main" id="{C68758CC-6CA4-4B76-AD62-388BFE12E015}"/>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002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(2,cost:7),(3,cost:7)</a:t>
            </a:r>
          </a:p>
          <a:p>
            <a:pPr lvl="0"/>
            <a:r>
              <a:rPr lang="en-US" sz="1600" dirty="0">
                <a:solidFill>
                  <a:schemeClr val="tx1"/>
                </a:solidFill>
                <a:latin typeface="Fira Code"/>
                <a:ea typeface="Fira Code"/>
                <a:cs typeface="Fira Code"/>
                <a:sym typeface="Fira Code"/>
              </a:rPr>
              <a:t>min-cost: 0/ 3 / 7 / 5 / 9</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B1A8D9-92D6-4876-AD29-2EE98B39340F}"/>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9" name="TextBox 28">
            <a:extLst>
              <a:ext uri="{FF2B5EF4-FFF2-40B4-BE49-F238E27FC236}">
                <a16:creationId xmlns:a16="http://schemas.microsoft.com/office/drawing/2014/main" id="{7284184A-BBC2-4586-971D-5FD9C313019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30" name="TextBox 29">
            <a:extLst>
              <a:ext uri="{FF2B5EF4-FFF2-40B4-BE49-F238E27FC236}">
                <a16:creationId xmlns:a16="http://schemas.microsoft.com/office/drawing/2014/main" id="{2B119DBC-0E7D-4100-9582-CA0201647762}"/>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1" name="TextBox 30">
            <a:extLst>
              <a:ext uri="{FF2B5EF4-FFF2-40B4-BE49-F238E27FC236}">
                <a16:creationId xmlns:a16="http://schemas.microsoft.com/office/drawing/2014/main" id="{E70B3CBF-F1B0-4106-B298-56443043EBA8}"/>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02EA79F4-0380-4D9D-B5E3-18EFA2F073D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3" name="TextBox 32">
            <a:extLst>
              <a:ext uri="{FF2B5EF4-FFF2-40B4-BE49-F238E27FC236}">
                <a16:creationId xmlns:a16="http://schemas.microsoft.com/office/drawing/2014/main" id="{1284596C-6F25-4C75-ACDA-6F49952A820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4" name="TextBox 33">
            <a:extLst>
              <a:ext uri="{FF2B5EF4-FFF2-40B4-BE49-F238E27FC236}">
                <a16:creationId xmlns:a16="http://schemas.microsoft.com/office/drawing/2014/main" id="{6D86FA0C-2576-4404-B7B9-67F9A6A954B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36" name="Rectangle 35">
            <a:extLst>
              <a:ext uri="{FF2B5EF4-FFF2-40B4-BE49-F238E27FC236}">
                <a16:creationId xmlns:a16="http://schemas.microsoft.com/office/drawing/2014/main" id="{B39CD891-AF47-4BA3-B26E-4A0FD7D34F6F}"/>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059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816C3C-577E-4883-A834-B7DEABA09213}"/>
              </a:ext>
            </a:extLst>
          </p:cNvPr>
          <p:cNvCxnSpPr>
            <a:cxnSpLocks/>
            <a:stCxn id="24" idx="6"/>
            <a:endCxn id="23" idx="2"/>
          </p:cNvCxnSpPr>
          <p:nvPr/>
        </p:nvCxnSpPr>
        <p:spPr>
          <a:xfrm>
            <a:off x="3184862" y="3358790"/>
            <a:ext cx="1036672" cy="92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4058C0A-713C-4AF9-9637-C5B97B54F98D}"/>
              </a:ext>
            </a:extLst>
          </p:cNvPr>
          <p:cNvCxnSpPr>
            <a:cxnSpLocks/>
            <a:stCxn id="23" idx="6"/>
            <a:endCxn id="20" idx="2"/>
          </p:cNvCxnSpPr>
          <p:nvPr/>
        </p:nvCxnSpPr>
        <p:spPr>
          <a:xfrm flipV="1">
            <a:off x="4913235" y="3321861"/>
            <a:ext cx="1045905" cy="4616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(2,cost:7),(3,cost:7),(4,cost:9),(2,cost:10)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cxnSp>
        <p:nvCxnSpPr>
          <p:cNvPr id="34" name="Straight Connector 33">
            <a:extLst>
              <a:ext uri="{FF2B5EF4-FFF2-40B4-BE49-F238E27FC236}">
                <a16:creationId xmlns:a16="http://schemas.microsoft.com/office/drawing/2014/main" id="{4015CBFC-CEA4-4F4B-9379-4C550E21B803}"/>
              </a:ext>
            </a:extLst>
          </p:cNvPr>
          <p:cNvCxnSpPr>
            <a:cxnSpLocks/>
            <a:stCxn id="23" idx="7"/>
            <a:endCxn id="19" idx="3"/>
          </p:cNvCxnSpPr>
          <p:nvPr/>
        </p:nvCxnSpPr>
        <p:spPr>
          <a:xfrm flipV="1">
            <a:off x="4811938" y="2038499"/>
            <a:ext cx="491465" cy="1084968"/>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36" name="Rectangle 35">
            <a:extLst>
              <a:ext uri="{FF2B5EF4-FFF2-40B4-BE49-F238E27FC236}">
                <a16:creationId xmlns:a16="http://schemas.microsoft.com/office/drawing/2014/main" id="{FB83F390-3D0D-4394-B008-AB1CDA6D584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88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3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750"/>
                                        <p:tgtEl>
                                          <p:spTgt spid="33"/>
                                        </p:tgtEl>
                                      </p:cBhvr>
                                    </p:animEffect>
                                  </p:childTnLst>
                                </p:cTn>
                              </p:par>
                              <p:par>
                                <p:cTn id="8" presetID="22" presetClass="entr" presetSubtype="4" repeatCount="300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750"/>
                                        <p:tgtEl>
                                          <p:spTgt spid="12"/>
                                        </p:tgtEl>
                                      </p:cBhvr>
                                    </p:animEffect>
                                  </p:childTnLst>
                                </p:cTn>
                              </p:par>
                              <p:par>
                                <p:cTn id="11" presetID="22" presetClass="entr" presetSubtype="4" repeatCount="300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750"/>
                                        <p:tgtEl>
                                          <p:spTgt spid="34"/>
                                        </p:tgtEl>
                                      </p:cBhvr>
                                    </p:animEffect>
                                  </p:childTnLst>
                                </p:cTn>
                              </p:par>
                              <p:par>
                                <p:cTn id="14" presetID="22" presetClass="entr" presetSubtype="8" repeatCount="300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750"/>
                                        <p:tgtEl>
                                          <p:spTgt spid="38"/>
                                        </p:tgtEl>
                                      </p:cBhvr>
                                    </p:animEffect>
                                  </p:childTnLst>
                                </p:cTn>
                              </p:par>
                            </p:childTnLst>
                          </p:cTn>
                        </p:par>
                        <p:par>
                          <p:cTn id="17" fill="hold">
                            <p:stCondLst>
                              <p:cond delay="2250"/>
                            </p:stCondLst>
                            <p:childTnLst>
                              <p:par>
                                <p:cTn id="18" presetID="26" presetClass="emph" presetSubtype="0" repeatCount="2000" fill="hold" grpId="0" nodeType="afterEffect">
                                  <p:stCondLst>
                                    <p:cond delay="0"/>
                                  </p:stCondLst>
                                  <p:childTnLst>
                                    <p:animEffect transition="out" filter="fade">
                                      <p:cBhvr>
                                        <p:cTn id="19" dur="1000" tmFilter="0, 0; .2, .5; .8, .5; 1, 0"/>
                                        <p:tgtEl>
                                          <p:spTgt spid="24"/>
                                        </p:tgtEl>
                                      </p:cBhvr>
                                    </p:animEffect>
                                    <p:animScale>
                                      <p:cBhvr>
                                        <p:cTn id="20" dur="500" autoRev="1" fill="hold"/>
                                        <p:tgtEl>
                                          <p:spTgt spid="24"/>
                                        </p:tgtEl>
                                      </p:cBhvr>
                                      <p:by x="105000" y="105000"/>
                                    </p:animScale>
                                  </p:childTnLst>
                                </p:cTn>
                              </p:par>
                              <p:par>
                                <p:cTn id="21" presetID="27" presetClass="emph" presetSubtype="0" repeatCount="2000" fill="remove" grpId="1" nodeType="withEffect">
                                  <p:stCondLst>
                                    <p:cond delay="0"/>
                                  </p:stCondLst>
                                  <p:childTnLst>
                                    <p:animClr clrSpc="rgb" dir="cw">
                                      <p:cBhvr override="childStyle">
                                        <p:cTn id="22" dur="500" autoRev="1" fill="remove"/>
                                        <p:tgtEl>
                                          <p:spTgt spid="24"/>
                                        </p:tgtEl>
                                        <p:attrNameLst>
                                          <p:attrName>style.color</p:attrName>
                                        </p:attrNameLst>
                                      </p:cBhvr>
                                      <p:to>
                                        <a:srgbClr val="FF5858"/>
                                      </p:to>
                                    </p:animClr>
                                    <p:animClr clrSpc="rgb" dir="cw">
                                      <p:cBhvr>
                                        <p:cTn id="23" dur="500" autoRev="1" fill="remove"/>
                                        <p:tgtEl>
                                          <p:spTgt spid="24"/>
                                        </p:tgtEl>
                                        <p:attrNameLst>
                                          <p:attrName>fillcolor</p:attrName>
                                        </p:attrNameLst>
                                      </p:cBhvr>
                                      <p:to>
                                        <a:srgbClr val="FF5858"/>
                                      </p:to>
                                    </p:animClr>
                                    <p:set>
                                      <p:cBhvr>
                                        <p:cTn id="24" dur="500" autoRev="1" fill="remove"/>
                                        <p:tgtEl>
                                          <p:spTgt spid="24"/>
                                        </p:tgtEl>
                                        <p:attrNameLst>
                                          <p:attrName>fill.type</p:attrName>
                                        </p:attrNameLst>
                                      </p:cBhvr>
                                      <p:to>
                                        <p:strVal val="solid"/>
                                      </p:to>
                                    </p:set>
                                    <p:set>
                                      <p:cBhvr>
                                        <p:cTn id="25" dur="500" autoRev="1" fill="remove"/>
                                        <p:tgtEl>
                                          <p:spTgt spid="24"/>
                                        </p:tgtEl>
                                        <p:attrNameLst>
                                          <p:attrName>fill.on</p:attrName>
                                        </p:attrNameLst>
                                      </p:cBhvr>
                                      <p:to>
                                        <p:strVal val="true"/>
                                      </p:to>
                                    </p:set>
                                  </p:childTnLst>
                                </p:cTn>
                              </p:par>
                              <p:par>
                                <p:cTn id="26" presetID="26" presetClass="emph" presetSubtype="0" repeatCount="2000" fill="hold" grpId="0" nodeType="withEffect">
                                  <p:stCondLst>
                                    <p:cond delay="0"/>
                                  </p:stCondLst>
                                  <p:childTnLst>
                                    <p:animEffect transition="out" filter="fade">
                                      <p:cBhvr>
                                        <p:cTn id="27" dur="1000" tmFilter="0, 0; .2, .5; .8, .5; 1, 0"/>
                                        <p:tgtEl>
                                          <p:spTgt spid="4"/>
                                        </p:tgtEl>
                                      </p:cBhvr>
                                    </p:animEffect>
                                    <p:animScale>
                                      <p:cBhvr>
                                        <p:cTn id="28" dur="500" autoRev="1" fill="hold"/>
                                        <p:tgtEl>
                                          <p:spTgt spid="4"/>
                                        </p:tgtEl>
                                      </p:cBhvr>
                                      <p:by x="105000" y="105000"/>
                                    </p:animScale>
                                  </p:childTnLst>
                                </p:cTn>
                              </p:par>
                              <p:par>
                                <p:cTn id="29" presetID="27" presetClass="emph" presetSubtype="0" repeatCount="2000" fill="remove" grpId="1" nodeType="withEffect">
                                  <p:stCondLst>
                                    <p:cond delay="0"/>
                                  </p:stCondLst>
                                  <p:childTnLst>
                                    <p:animClr clrSpc="rgb" dir="cw">
                                      <p:cBhvr override="childStyle">
                                        <p:cTn id="30" dur="500" autoRev="1" fill="remove"/>
                                        <p:tgtEl>
                                          <p:spTgt spid="4"/>
                                        </p:tgtEl>
                                        <p:attrNameLst>
                                          <p:attrName>style.color</p:attrName>
                                        </p:attrNameLst>
                                      </p:cBhvr>
                                      <p:to>
                                        <a:srgbClr val="FF5858"/>
                                      </p:to>
                                    </p:animClr>
                                    <p:animClr clrSpc="rgb" dir="cw">
                                      <p:cBhvr>
                                        <p:cTn id="31" dur="500" autoRev="1" fill="remove"/>
                                        <p:tgtEl>
                                          <p:spTgt spid="4"/>
                                        </p:tgtEl>
                                        <p:attrNameLst>
                                          <p:attrName>fillcolor</p:attrName>
                                        </p:attrNameLst>
                                      </p:cBhvr>
                                      <p:to>
                                        <a:srgbClr val="FF5858"/>
                                      </p:to>
                                    </p:animClr>
                                    <p:set>
                                      <p:cBhvr>
                                        <p:cTn id="32" dur="500" autoRev="1" fill="remove"/>
                                        <p:tgtEl>
                                          <p:spTgt spid="4"/>
                                        </p:tgtEl>
                                        <p:attrNameLst>
                                          <p:attrName>fill.type</p:attrName>
                                        </p:attrNameLst>
                                      </p:cBhvr>
                                      <p:to>
                                        <p:strVal val="solid"/>
                                      </p:to>
                                    </p:set>
                                    <p:set>
                                      <p:cBhvr>
                                        <p:cTn id="33" dur="500" autoRev="1" fill="remove"/>
                                        <p:tgtEl>
                                          <p:spTgt spid="4"/>
                                        </p:tgtEl>
                                        <p:attrNameLst>
                                          <p:attrName>fill.on</p:attrName>
                                        </p:attrNameLst>
                                      </p:cBhvr>
                                      <p:to>
                                        <p:strVal val="true"/>
                                      </p:to>
                                    </p:set>
                                  </p:childTnLst>
                                </p:cTn>
                              </p:par>
                              <p:par>
                                <p:cTn id="34" presetID="26" presetClass="emph" presetSubtype="0" repeatCount="2000" fill="hold" grpId="0" nodeType="withEffect">
                                  <p:stCondLst>
                                    <p:cond delay="0"/>
                                  </p:stCondLst>
                                  <p:childTnLst>
                                    <p:animEffect transition="out" filter="fade">
                                      <p:cBhvr>
                                        <p:cTn id="35" dur="1000" tmFilter="0, 0; .2, .5; .8, .5; 1, 0"/>
                                        <p:tgtEl>
                                          <p:spTgt spid="19"/>
                                        </p:tgtEl>
                                      </p:cBhvr>
                                    </p:animEffect>
                                    <p:animScale>
                                      <p:cBhvr>
                                        <p:cTn id="36" dur="500" autoRev="1" fill="hold"/>
                                        <p:tgtEl>
                                          <p:spTgt spid="19"/>
                                        </p:tgtEl>
                                      </p:cBhvr>
                                      <p:by x="105000" y="105000"/>
                                    </p:animScale>
                                  </p:childTnLst>
                                </p:cTn>
                              </p:par>
                              <p:par>
                                <p:cTn id="37" presetID="26" presetClass="emph" presetSubtype="0" repeatCount="2000" fill="hold" grpId="0" nodeType="withEffect">
                                  <p:stCondLst>
                                    <p:cond delay="0"/>
                                  </p:stCondLst>
                                  <p:childTnLst>
                                    <p:animEffect transition="out" filter="fade">
                                      <p:cBhvr>
                                        <p:cTn id="38" dur="1000" tmFilter="0, 0; .2, .5; .8, .5; 1, 0"/>
                                        <p:tgtEl>
                                          <p:spTgt spid="20"/>
                                        </p:tgtEl>
                                      </p:cBhvr>
                                    </p:animEffect>
                                    <p:animScale>
                                      <p:cBhvr>
                                        <p:cTn id="39" dur="500" autoRev="1" fill="hold"/>
                                        <p:tgtEl>
                                          <p:spTgt spid="20"/>
                                        </p:tgtEl>
                                      </p:cBhvr>
                                      <p:by x="105000" y="105000"/>
                                    </p:animScale>
                                  </p:childTnLst>
                                </p:cTn>
                              </p:par>
                              <p:par>
                                <p:cTn id="40" presetID="27" presetClass="emph" presetSubtype="0" repeatCount="2000" fill="remove" grpId="1" nodeType="withEffect">
                                  <p:stCondLst>
                                    <p:cond delay="0"/>
                                  </p:stCondLst>
                                  <p:childTnLst>
                                    <p:animClr clrSpc="rgb" dir="cw">
                                      <p:cBhvr override="childStyle">
                                        <p:cTn id="41" dur="500" autoRev="1" fill="remove"/>
                                        <p:tgtEl>
                                          <p:spTgt spid="19"/>
                                        </p:tgtEl>
                                        <p:attrNameLst>
                                          <p:attrName>style.color</p:attrName>
                                        </p:attrNameLst>
                                      </p:cBhvr>
                                      <p:to>
                                        <a:srgbClr val="72D9F0"/>
                                      </p:to>
                                    </p:animClr>
                                    <p:animClr clrSpc="rgb" dir="cw">
                                      <p:cBhvr>
                                        <p:cTn id="42" dur="500" autoRev="1" fill="remove"/>
                                        <p:tgtEl>
                                          <p:spTgt spid="19"/>
                                        </p:tgtEl>
                                        <p:attrNameLst>
                                          <p:attrName>fillcolor</p:attrName>
                                        </p:attrNameLst>
                                      </p:cBhvr>
                                      <p:to>
                                        <a:srgbClr val="72D9F0"/>
                                      </p:to>
                                    </p:animClr>
                                    <p:set>
                                      <p:cBhvr>
                                        <p:cTn id="43" dur="500" autoRev="1" fill="remove"/>
                                        <p:tgtEl>
                                          <p:spTgt spid="19"/>
                                        </p:tgtEl>
                                        <p:attrNameLst>
                                          <p:attrName>fill.type</p:attrName>
                                        </p:attrNameLst>
                                      </p:cBhvr>
                                      <p:to>
                                        <p:strVal val="solid"/>
                                      </p:to>
                                    </p:set>
                                    <p:set>
                                      <p:cBhvr>
                                        <p:cTn id="44" dur="500" autoRev="1" fill="remove"/>
                                        <p:tgtEl>
                                          <p:spTgt spid="19"/>
                                        </p:tgtEl>
                                        <p:attrNameLst>
                                          <p:attrName>fill.on</p:attrName>
                                        </p:attrNameLst>
                                      </p:cBhvr>
                                      <p:to>
                                        <p:strVal val="true"/>
                                      </p:to>
                                    </p:set>
                                  </p:childTnLst>
                                </p:cTn>
                              </p:par>
                              <p:par>
                                <p:cTn id="45" presetID="27" presetClass="emph" presetSubtype="0" repeatCount="2000" fill="remove" grpId="1" nodeType="withEffect">
                                  <p:stCondLst>
                                    <p:cond delay="0"/>
                                  </p:stCondLst>
                                  <p:childTnLst>
                                    <p:animClr clrSpc="rgb" dir="cw">
                                      <p:cBhvr override="childStyle">
                                        <p:cTn id="46" dur="500" autoRev="1" fill="remove"/>
                                        <p:tgtEl>
                                          <p:spTgt spid="20"/>
                                        </p:tgtEl>
                                        <p:attrNameLst>
                                          <p:attrName>style.color</p:attrName>
                                        </p:attrNameLst>
                                      </p:cBhvr>
                                      <p:to>
                                        <a:srgbClr val="72D9F0"/>
                                      </p:to>
                                    </p:animClr>
                                    <p:animClr clrSpc="rgb" dir="cw">
                                      <p:cBhvr>
                                        <p:cTn id="47" dur="500" autoRev="1" fill="remove"/>
                                        <p:tgtEl>
                                          <p:spTgt spid="20"/>
                                        </p:tgtEl>
                                        <p:attrNameLst>
                                          <p:attrName>fillcolor</p:attrName>
                                        </p:attrNameLst>
                                      </p:cBhvr>
                                      <p:to>
                                        <a:srgbClr val="72D9F0"/>
                                      </p:to>
                                    </p:animClr>
                                    <p:set>
                                      <p:cBhvr>
                                        <p:cTn id="48" dur="500" autoRev="1" fill="remove"/>
                                        <p:tgtEl>
                                          <p:spTgt spid="20"/>
                                        </p:tgtEl>
                                        <p:attrNameLst>
                                          <p:attrName>fill.type</p:attrName>
                                        </p:attrNameLst>
                                      </p:cBhvr>
                                      <p:to>
                                        <p:strVal val="solid"/>
                                      </p:to>
                                    </p:set>
                                    <p:set>
                                      <p:cBhvr>
                                        <p:cTn id="49" dur="50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4" grpId="0" animBg="1"/>
      <p:bldP spid="4" grpId="1" animBg="1"/>
      <p:bldP spid="20" grpId="0" animBg="1"/>
      <p:bldP spid="20" grpId="1" animBg="1"/>
      <p:bldP spid="19" grpId="0" animBg="1"/>
      <p:bldP spid="1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a:t>
            </a:r>
            <a:r>
              <a:rPr lang="ar-EG" sz="1600" dirty="0">
                <a:solidFill>
                  <a:schemeClr val="tx1"/>
                </a:solidFill>
                <a:latin typeface="Fira Code"/>
                <a:ea typeface="Fira Code"/>
                <a:cs typeface="Fira Code"/>
                <a:sym typeface="Fira Code"/>
              </a:rPr>
              <a:t>: </a:t>
            </a:r>
            <a:r>
              <a:rPr lang="en-US" sz="1600" dirty="0">
                <a:solidFill>
                  <a:schemeClr val="tx1"/>
                </a:solidFill>
                <a:latin typeface="Fira Code"/>
                <a:ea typeface="Fira Code"/>
                <a:cs typeface="Fira Code"/>
                <a:sym typeface="Fira Code"/>
              </a:rPr>
              <a:t>(2,cost:7),(3,cost:7),(4,cost:9),(2,cost:10)</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8" name="TextBox 27">
            <a:extLst>
              <a:ext uri="{FF2B5EF4-FFF2-40B4-BE49-F238E27FC236}">
                <a16:creationId xmlns:a16="http://schemas.microsoft.com/office/drawing/2014/main" id="{588346B7-2AF4-4A50-ABE1-60B0CCF3CA24}"/>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CD8B8EC3-5099-4EB3-8C91-542676B8EDD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25" name="Rectangle 24">
            <a:extLst>
              <a:ext uri="{FF2B5EF4-FFF2-40B4-BE49-F238E27FC236}">
                <a16:creationId xmlns:a16="http://schemas.microsoft.com/office/drawing/2014/main" id="{4F3346D3-7577-40CB-9D03-210B5F7BA504}"/>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54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(2,cost:7),(3,cost:7),(4,cost:9),(2,cost:10)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33" name="Rectangle 32">
            <a:extLst>
              <a:ext uri="{FF2B5EF4-FFF2-40B4-BE49-F238E27FC236}">
                <a16:creationId xmlns:a16="http://schemas.microsoft.com/office/drawing/2014/main" id="{6A29E08F-77B0-4CD0-A105-C28D1D619F1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437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33" name="Rectangle 32">
            <a:extLst>
              <a:ext uri="{FF2B5EF4-FFF2-40B4-BE49-F238E27FC236}">
                <a16:creationId xmlns:a16="http://schemas.microsoft.com/office/drawing/2014/main" id="{7FA96250-4B2B-4BBA-AECA-C7D0F6D56A9E}"/>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DD4C24-1212-442D-826C-15975BD4A17D}"/>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Tree>
    <p:extLst>
      <p:ext uri="{BB962C8B-B14F-4D97-AF65-F5344CB8AC3E}">
        <p14:creationId xmlns:p14="http://schemas.microsoft.com/office/powerpoint/2010/main" val="8647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(4,cost:9),(2,cost:10)</a:t>
            </a:r>
          </a:p>
          <a:p>
            <a:pPr lvl="0"/>
            <a:r>
              <a:rPr lang="en-US" sz="1600" dirty="0">
                <a:solidFill>
                  <a:schemeClr val="tx1"/>
                </a:solidFill>
                <a:latin typeface="Fira Code"/>
                <a:ea typeface="Fira Code"/>
                <a:cs typeface="Fira Code"/>
                <a:sym typeface="Fira Code"/>
              </a:rPr>
              <a:t>min-cost: 0/ 3 / 7 / 5 / 9</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B1A8D9-92D6-4876-AD29-2EE98B39340F}"/>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9" name="TextBox 28">
            <a:extLst>
              <a:ext uri="{FF2B5EF4-FFF2-40B4-BE49-F238E27FC236}">
                <a16:creationId xmlns:a16="http://schemas.microsoft.com/office/drawing/2014/main" id="{7284184A-BBC2-4586-971D-5FD9C313019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30" name="TextBox 29">
            <a:extLst>
              <a:ext uri="{FF2B5EF4-FFF2-40B4-BE49-F238E27FC236}">
                <a16:creationId xmlns:a16="http://schemas.microsoft.com/office/drawing/2014/main" id="{2B119DBC-0E7D-4100-9582-CA0201647762}"/>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1" name="TextBox 30">
            <a:extLst>
              <a:ext uri="{FF2B5EF4-FFF2-40B4-BE49-F238E27FC236}">
                <a16:creationId xmlns:a16="http://schemas.microsoft.com/office/drawing/2014/main" id="{E70B3CBF-F1B0-4106-B298-56443043EBA8}"/>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02EA79F4-0380-4D9D-B5E3-18EFA2F073D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3" name="TextBox 32">
            <a:extLst>
              <a:ext uri="{FF2B5EF4-FFF2-40B4-BE49-F238E27FC236}">
                <a16:creationId xmlns:a16="http://schemas.microsoft.com/office/drawing/2014/main" id="{1284596C-6F25-4C75-ACDA-6F49952A820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4" name="TextBox 33">
            <a:extLst>
              <a:ext uri="{FF2B5EF4-FFF2-40B4-BE49-F238E27FC236}">
                <a16:creationId xmlns:a16="http://schemas.microsoft.com/office/drawing/2014/main" id="{64DE0D95-79DF-416C-A7CC-4FBB33917EA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36" name="Rectangle 35">
            <a:extLst>
              <a:ext uri="{FF2B5EF4-FFF2-40B4-BE49-F238E27FC236}">
                <a16:creationId xmlns:a16="http://schemas.microsoft.com/office/drawing/2014/main" id="{56A870CC-3ADC-4DAE-9DA1-BC7504519055}"/>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18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CF7FCE-E72D-48F0-89E3-8870089920FA}"/>
              </a:ext>
            </a:extLst>
          </p:cNvPr>
          <p:cNvCxnSpPr>
            <a:cxnSpLocks/>
            <a:stCxn id="23" idx="6"/>
            <a:endCxn id="20" idx="2"/>
          </p:cNvCxnSpPr>
          <p:nvPr/>
        </p:nvCxnSpPr>
        <p:spPr>
          <a:xfrm flipV="1">
            <a:off x="4913235" y="3321861"/>
            <a:ext cx="1045905" cy="4616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5960B3-7AD6-4A3C-A37D-871B4383C69D}"/>
              </a:ext>
            </a:extLst>
          </p:cNvPr>
          <p:cNvCxnSpPr>
            <a:cxnSpLocks/>
            <a:stCxn id="4" idx="6"/>
            <a:endCxn id="19" idx="2"/>
          </p:cNvCxnSpPr>
          <p:nvPr/>
        </p:nvCxnSpPr>
        <p:spPr>
          <a:xfrm>
            <a:off x="4064446" y="1775481"/>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gradFill flip="none" rotWithShape="1">
              <a:gsLst>
                <a:gs pos="0">
                  <a:schemeClr val="bg1"/>
                </a:gs>
                <a:gs pos="100000">
                  <a:srgbClr val="00B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B05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40" name="Rectangle 39">
            <a:extLst>
              <a:ext uri="{FF2B5EF4-FFF2-40B4-BE49-F238E27FC236}">
                <a16:creationId xmlns:a16="http://schemas.microsoft.com/office/drawing/2014/main" id="{5A738263-B06E-4178-9A89-5E3F46D43E4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44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CF7FCE-E72D-48F0-89E3-8870089920FA}"/>
              </a:ext>
            </a:extLst>
          </p:cNvPr>
          <p:cNvCxnSpPr>
            <a:cxnSpLocks/>
            <a:stCxn id="23" idx="6"/>
            <a:endCxn id="20" idx="2"/>
          </p:cNvCxnSpPr>
          <p:nvPr/>
        </p:nvCxnSpPr>
        <p:spPr>
          <a:xfrm flipV="1">
            <a:off x="4913235" y="3321861"/>
            <a:ext cx="1045905" cy="4616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5960B3-7AD6-4A3C-A37D-871B4383C69D}"/>
              </a:ext>
            </a:extLst>
          </p:cNvPr>
          <p:cNvCxnSpPr>
            <a:cxnSpLocks/>
            <a:stCxn id="4" idx="6"/>
            <a:endCxn id="19" idx="2"/>
          </p:cNvCxnSpPr>
          <p:nvPr/>
        </p:nvCxnSpPr>
        <p:spPr>
          <a:xfrm>
            <a:off x="4064446" y="1775481"/>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gradFill flip="none" rotWithShape="1">
              <a:gsLst>
                <a:gs pos="0">
                  <a:schemeClr val="bg1"/>
                </a:gs>
                <a:gs pos="100000">
                  <a:srgbClr val="00B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err="1">
                <a:solidFill>
                  <a:schemeClr val="tx1"/>
                </a:solidFill>
                <a:latin typeface="Fira Code"/>
                <a:ea typeface="Fira Code"/>
                <a:cs typeface="Fira Code"/>
                <a:sym typeface="Fira Code"/>
              </a:rPr>
              <a:t>Queue:Complete</a:t>
            </a:r>
            <a:endParaRPr lang="en-US" sz="1600" dirty="0">
              <a:solidFill>
                <a:schemeClr val="tx1"/>
              </a:solidFill>
              <a:latin typeface="Fira Code"/>
              <a:ea typeface="Fira Code"/>
              <a:cs typeface="Fira Code"/>
              <a:sym typeface="Fira Code"/>
            </a:endParaRP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B05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40" name="Rectangle 39">
            <a:extLst>
              <a:ext uri="{FF2B5EF4-FFF2-40B4-BE49-F238E27FC236}">
                <a16:creationId xmlns:a16="http://schemas.microsoft.com/office/drawing/2014/main" id="{F2EC92F5-7599-4234-AF8E-2810957B5329}"/>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852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1D47-BCF2-4E5B-9757-E63534E3F208}"/>
              </a:ext>
            </a:extLst>
          </p:cNvPr>
          <p:cNvSpPr>
            <a:spLocks noGrp="1"/>
          </p:cNvSpPr>
          <p:nvPr>
            <p:ph type="title"/>
          </p:nvPr>
        </p:nvSpPr>
        <p:spPr/>
        <p:txBody>
          <a:bodyPr/>
          <a:lstStyle/>
          <a:p>
            <a:r>
              <a:rPr lang="en-US" dirty="0"/>
              <a:t>The shortest route</a:t>
            </a:r>
          </a:p>
        </p:txBody>
      </p:sp>
      <p:sp>
        <p:nvSpPr>
          <p:cNvPr id="3" name="Subtitle 2">
            <a:extLst>
              <a:ext uri="{FF2B5EF4-FFF2-40B4-BE49-F238E27FC236}">
                <a16:creationId xmlns:a16="http://schemas.microsoft.com/office/drawing/2014/main" id="{7C4A56E9-6103-4454-9EC2-BAD391309C31}"/>
              </a:ext>
            </a:extLst>
          </p:cNvPr>
          <p:cNvSpPr>
            <a:spLocks noGrp="1"/>
          </p:cNvSpPr>
          <p:nvPr>
            <p:ph type="subTitle" idx="1"/>
          </p:nvPr>
        </p:nvSpPr>
        <p:spPr/>
        <p:txBody>
          <a:bodyPr/>
          <a:lstStyle/>
          <a:p>
            <a:r>
              <a:rPr lang="en-US" dirty="0">
                <a:solidFill>
                  <a:schemeClr val="tx1"/>
                </a:solidFill>
              </a:rPr>
              <a:t>the path to node 0 is 0</a:t>
            </a:r>
          </a:p>
          <a:p>
            <a:r>
              <a:rPr lang="en-US" dirty="0">
                <a:solidFill>
                  <a:schemeClr val="tx1"/>
                </a:solidFill>
              </a:rPr>
              <a:t>the path to node 1 is 1&lt;-0</a:t>
            </a:r>
          </a:p>
          <a:p>
            <a:r>
              <a:rPr lang="en-US" dirty="0">
                <a:solidFill>
                  <a:schemeClr val="tx1"/>
                </a:solidFill>
              </a:rPr>
              <a:t>the path to node 2 is 2&lt;1&lt;-0</a:t>
            </a:r>
          </a:p>
          <a:p>
            <a:r>
              <a:rPr lang="en-US" dirty="0">
                <a:solidFill>
                  <a:schemeClr val="tx1"/>
                </a:solidFill>
              </a:rPr>
              <a:t>the path to node 3 is 3&lt;-1&lt;-0</a:t>
            </a:r>
          </a:p>
          <a:p>
            <a:r>
              <a:rPr lang="en-US" dirty="0">
                <a:solidFill>
                  <a:schemeClr val="tx1"/>
                </a:solidFill>
              </a:rPr>
              <a:t>the path to node 4 is 4&lt;-3&lt;-1&lt;-0</a:t>
            </a:r>
          </a:p>
        </p:txBody>
      </p:sp>
    </p:spTree>
    <p:extLst>
      <p:ext uri="{BB962C8B-B14F-4D97-AF65-F5344CB8AC3E}">
        <p14:creationId xmlns:p14="http://schemas.microsoft.com/office/powerpoint/2010/main" val="220075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380425" y="2304000"/>
            <a:ext cx="6763571"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accent1"/>
                </a:solidFill>
              </a:rPr>
              <a:t>Introduction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48" y="1399735"/>
            <a:ext cx="7550652"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First, let’s start by writing the L.H.S of the equation.</a:t>
            </a:r>
          </a:p>
          <a:p>
            <a:pPr marL="449116" lvl="0" indent="0" algn="l" rtl="0">
              <a:spcBef>
                <a:spcPts val="1000"/>
              </a:spcBef>
              <a:spcAft>
                <a:spcPts val="0"/>
              </a:spcAft>
              <a:buNone/>
            </a:pPr>
            <a:r>
              <a:rPr lang="en-US" sz="1200" dirty="0">
                <a:solidFill>
                  <a:schemeClr val="accent1"/>
                </a:solidFill>
              </a:rPr>
              <a:t>	Since we have V the number of vertices and E the max number of a edges</a:t>
            </a:r>
          </a:p>
          <a:p>
            <a:pPr marL="449116" lvl="0" indent="0" algn="l" rtl="0">
              <a:spcBef>
                <a:spcPts val="1000"/>
              </a:spcBef>
              <a:spcAft>
                <a:spcPts val="0"/>
              </a:spcAft>
              <a:buNone/>
            </a:pPr>
            <a:r>
              <a:rPr lang="en-US" sz="1200" dirty="0">
                <a:solidFill>
                  <a:schemeClr val="accent1"/>
                </a:solidFill>
              </a:rPr>
              <a:t>	for a node which is (V-1) at most, we can start like this:</a:t>
            </a:r>
          </a:p>
          <a:p>
            <a:pPr marL="449116" lvl="0" indent="0" algn="l" rtl="0">
              <a:spcBef>
                <a:spcPts val="1000"/>
              </a:spcBef>
              <a:spcAft>
                <a:spcPts val="0"/>
              </a:spcAft>
              <a:buNone/>
            </a:pPr>
            <a:r>
              <a:rPr lang="en-US" sz="1200" dirty="0">
                <a:solidFill>
                  <a:schemeClr val="accent1"/>
                </a:solidFill>
              </a:rPr>
              <a:t>	T(V,E) =</a:t>
            </a:r>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498934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5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62">
                                            <p:txEl>
                                              <p:pRg st="3" end="3"/>
                                            </p:txEl>
                                          </p:spTgt>
                                        </p:tgtEl>
                                        <p:attrNameLst>
                                          <p:attrName>style.visibility</p:attrName>
                                        </p:attrNameLst>
                                      </p:cBhvr>
                                      <p:to>
                                        <p:strVal val="visible"/>
                                      </p:to>
                                    </p:set>
                                    <p:animEffect transition="in" filter="fade">
                                      <p:cBhvr>
                                        <p:cTn id="19" dur="500"/>
                                        <p:tgtEl>
                                          <p:spTgt spid="562">
                                            <p:txEl>
                                              <p:pRg st="3" end="3"/>
                                            </p:txEl>
                                          </p:spTgt>
                                        </p:tgtEl>
                                      </p:cBhvr>
                                    </p:animEffect>
                                  </p:childTnLst>
                                </p:cTn>
                              </p:par>
                              <p:par>
                                <p:cTn id="20" presetID="1" presetClass="entr" presetSubtype="0" fill="hold" grpId="0" nodeType="withEffect">
                                  <p:stCondLst>
                                    <p:cond delay="0"/>
                                  </p:stCondLst>
                                  <p:iterate type="lt">
                                    <p:tmAbs val="20"/>
                                  </p:iterate>
                                  <p:childTnLst>
                                    <p:set>
                                      <p:cBhvr>
                                        <p:cTn id="21" dur="1" fill="hold">
                                          <p:stCondLst>
                                            <p:cond delay="0"/>
                                          </p:stCondLst>
                                        </p:cTn>
                                        <p:tgtEl>
                                          <p:spTgt spid="5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7" y="1399735"/>
                <a:ext cx="7672571"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now lets add the inner loop which iterates over E, if a value is found</a:t>
                </a:r>
              </a:p>
              <a:p>
                <a:pPr marL="449116" lvl="0" indent="0" algn="l" rtl="0">
                  <a:spcBef>
                    <a:spcPts val="1000"/>
                  </a:spcBef>
                  <a:spcAft>
                    <a:spcPts val="0"/>
                  </a:spcAft>
                  <a:buNone/>
                </a:pPr>
                <a:r>
                  <a:rPr lang="en-US" sz="1200" dirty="0">
                    <a:solidFill>
                      <a:schemeClr val="accent1"/>
                    </a:solidFill>
                  </a:rPr>
                  <a:t>	we put it in the Priority Queue which takes Log(V) (uses min-heap rep.)</a:t>
                </a:r>
              </a:p>
              <a:p>
                <a:pPr marL="449116" lvl="0" indent="0" algn="l" rtl="0">
                  <a:spcBef>
                    <a:spcPts val="1000"/>
                  </a:spcBef>
                  <a:spcAft>
                    <a:spcPts val="0"/>
                  </a:spcAft>
                  <a:buNone/>
                </a:pPr>
                <a:r>
                  <a:rPr lang="en-US" sz="1200" dirty="0">
                    <a:solidFill>
                      <a:schemeClr val="accent1"/>
                    </a:solidFill>
                  </a:rPr>
                  <a:t>	T(V,E) =	 </a:t>
                </a:r>
                <a14:m>
                  <m:oMath xmlns:m="http://schemas.openxmlformats.org/officeDocument/2006/math">
                    <m:nary>
                      <m:naryPr>
                        <m:chr m:val="∑"/>
                        <m:limLoc m:val="subSup"/>
                        <m:ctrlPr>
                          <a:rPr lang="en-US" sz="1200" i="1" smtClean="0">
                            <a:solidFill>
                              <a:schemeClr val="accent1"/>
                            </a:solidFill>
                            <a:latin typeface="Cambria Math" panose="02040503050406030204" pitchFamily="18" charset="0"/>
                          </a:rPr>
                        </m:ctrlPr>
                      </m:naryPr>
                      <m:sub>
                        <m:r>
                          <m:rPr>
                            <m:brk m:alnAt="25"/>
                          </m:rPr>
                          <a:rPr lang="en-US" sz="1200" b="0" i="1" smtClean="0">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𝐸</m:t>
                        </m:r>
                        <m:r>
                          <a:rPr lang="en-US" sz="1200" b="0" i="1" smtClean="0">
                            <a:solidFill>
                              <a:schemeClr val="accent1"/>
                            </a:solidFill>
                            <a:latin typeface="Cambria Math" panose="02040503050406030204" pitchFamily="18" charset="0"/>
                          </a:rPr>
                          <m:t>−1</m:t>
                        </m:r>
                      </m:sup>
                      <m:e>
                        <m:r>
                          <a:rPr lang="en-US" sz="1200" b="0" i="1" smtClean="0">
                            <a:solidFill>
                              <a:schemeClr val="accent1"/>
                            </a:solidFill>
                            <a:latin typeface="Cambria Math" panose="02040503050406030204" pitchFamily="18" charset="0"/>
                          </a:rPr>
                          <m:t>𝐿𝑜𝑔</m:t>
                        </m:r>
                        <m:r>
                          <a:rPr lang="en-US" sz="1200" b="0" i="1" smtClean="0">
                            <a:solidFill>
                              <a:schemeClr val="accent1"/>
                            </a:solidFill>
                            <a:latin typeface="Cambria Math" panose="02040503050406030204" pitchFamily="18" charset="0"/>
                          </a:rPr>
                          <m:t>(</m:t>
                        </m:r>
                        <m:r>
                          <a:rPr lang="en-US" sz="1200" b="0" i="1" smtClean="0">
                            <a:solidFill>
                              <a:schemeClr val="accent1"/>
                            </a:solidFill>
                            <a:latin typeface="Cambria Math" panose="02040503050406030204" pitchFamily="18" charset="0"/>
                          </a:rPr>
                          <m:t>𝑉</m:t>
                        </m:r>
                        <m:r>
                          <a:rPr lang="en-US" sz="1200" b="0" i="1" smtClean="0">
                            <a:solidFill>
                              <a:schemeClr val="accent1"/>
                            </a:solidFill>
                            <a:latin typeface="Cambria Math" panose="02040503050406030204" pitchFamily="18" charset="0"/>
                          </a:rPr>
                          <m:t>)</m:t>
                        </m:r>
                      </m:e>
                    </m:nary>
                  </m:oMath>
                </a14:m>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7" y="1399735"/>
                <a:ext cx="7672571" cy="1980165"/>
              </a:xfrm>
              <a:prstGeom prst="rect">
                <a:avLst/>
              </a:prstGeom>
              <a:blipFill>
                <a:blip r:embed="rId3"/>
                <a:stretch>
                  <a:fillRect/>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1818076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20"/>
                                  </p:iterate>
                                  <p:childTnLst>
                                    <p:set>
                                      <p:cBhvr>
                                        <p:cTn id="14" dur="1" fill="hold">
                                          <p:stCondLst>
                                            <p:cond delay="0"/>
                                          </p:stCondLst>
                                        </p:cTn>
                                        <p:tgtEl>
                                          <p:spTgt spid="5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8" y="1399735"/>
                <a:ext cx="7550652"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now lets add the outer loop( the get line costs O(1) so we can neglect 	it ).</a:t>
                </a:r>
              </a:p>
              <a:p>
                <a:pPr marL="449116" lvl="0" indent="0">
                  <a:spcBef>
                    <a:spcPts val="1000"/>
                  </a:spcBef>
                </a:pPr>
                <a:r>
                  <a:rPr lang="en-US" sz="1200" dirty="0">
                    <a:solidFill>
                      <a:schemeClr val="accent1"/>
                    </a:solidFill>
                  </a:rPr>
                  <a:t>	T(V,E) = </a:t>
                </a:r>
                <a14:m>
                  <m:oMath xmlns:m="http://schemas.openxmlformats.org/officeDocument/2006/math">
                    <m:nary>
                      <m:naryPr>
                        <m:chr m:val="∑"/>
                        <m:limLoc m:val="subSup"/>
                        <m:ctrlPr>
                          <a:rPr lang="en-US" sz="1200" i="1" smtClean="0">
                            <a:solidFill>
                              <a:schemeClr val="accent1"/>
                            </a:solidFill>
                            <a:latin typeface="Cambria Math" panose="02040503050406030204" pitchFamily="18" charset="0"/>
                          </a:rPr>
                        </m:ctrlPr>
                      </m:naryPr>
                      <m:sub>
                        <m:r>
                          <m:rPr>
                            <m:brk m:alnAt="25"/>
                          </m:rPr>
                          <a:rPr lang="en-US" sz="1200" b="0" i="1" smtClean="0">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𝑉</m:t>
                        </m:r>
                        <m:r>
                          <a:rPr lang="en-US" sz="1200" b="0" i="1" smtClean="0">
                            <a:solidFill>
                              <a:schemeClr val="accent1"/>
                            </a:solidFill>
                            <a:latin typeface="Cambria Math" panose="02040503050406030204" pitchFamily="18" charset="0"/>
                          </a:rPr>
                          <m:t>−1</m:t>
                        </m:r>
                      </m:sup>
                      <m:e>
                        <m:nary>
                          <m:naryPr>
                            <m:chr m:val="∑"/>
                            <m:limLoc m:val="subSup"/>
                            <m:ctrlPr>
                              <a:rPr lang="en-US" sz="1200" i="1">
                                <a:solidFill>
                                  <a:schemeClr val="accent1"/>
                                </a:solidFill>
                                <a:latin typeface="Cambria Math" panose="02040503050406030204" pitchFamily="18" charset="0"/>
                              </a:rPr>
                            </m:ctrlPr>
                          </m:naryPr>
                          <m:sub>
                            <m:r>
                              <m:rPr>
                                <m:brk m:alnAt="25"/>
                              </m:rPr>
                              <a:rPr lang="en-US" sz="1200" i="1">
                                <a:solidFill>
                                  <a:schemeClr val="accent1"/>
                                </a:solidFill>
                                <a:latin typeface="Cambria Math" panose="02040503050406030204" pitchFamily="18" charset="0"/>
                              </a:rPr>
                              <m:t>0</m:t>
                            </m:r>
                          </m:sub>
                          <m:sup>
                            <m:r>
                              <a:rPr lang="en-US" sz="1200" i="1">
                                <a:solidFill>
                                  <a:schemeClr val="accent1"/>
                                </a:solidFill>
                                <a:latin typeface="Cambria Math" panose="02040503050406030204" pitchFamily="18" charset="0"/>
                              </a:rPr>
                              <m:t>𝐸</m:t>
                            </m:r>
                            <m:r>
                              <a:rPr lang="en-US" sz="1200" i="1">
                                <a:solidFill>
                                  <a:schemeClr val="accent1"/>
                                </a:solidFill>
                                <a:latin typeface="Cambria Math" panose="02040503050406030204" pitchFamily="18" charset="0"/>
                              </a:rPr>
                              <m:t>−1</m:t>
                            </m:r>
                          </m:sup>
                          <m:e>
                            <m:r>
                              <a:rPr lang="en-US" sz="1200" i="1">
                                <a:solidFill>
                                  <a:schemeClr val="accent1"/>
                                </a:solidFill>
                                <a:latin typeface="Cambria Math" panose="02040503050406030204" pitchFamily="18" charset="0"/>
                              </a:rPr>
                              <m:t>𝐿𝑜𝑔</m:t>
                            </m:r>
                            <m:r>
                              <a:rPr lang="en-US" sz="1200" i="1">
                                <a:solidFill>
                                  <a:schemeClr val="accent1"/>
                                </a:solidFill>
                                <a:latin typeface="Cambria Math" panose="02040503050406030204" pitchFamily="18" charset="0"/>
                              </a:rPr>
                              <m:t>(</m:t>
                            </m:r>
                            <m:r>
                              <a:rPr lang="en-US" sz="1200" i="1">
                                <a:solidFill>
                                  <a:schemeClr val="accent1"/>
                                </a:solidFill>
                                <a:latin typeface="Cambria Math" panose="02040503050406030204" pitchFamily="18" charset="0"/>
                              </a:rPr>
                              <m:t>𝑉</m:t>
                            </m:r>
                            <m:r>
                              <a:rPr lang="en-US" sz="1200" i="1">
                                <a:solidFill>
                                  <a:schemeClr val="accent1"/>
                                </a:solidFill>
                                <a:latin typeface="Cambria Math" panose="02040503050406030204" pitchFamily="18" charset="0"/>
                              </a:rPr>
                              <m:t>)</m:t>
                            </m:r>
                          </m:e>
                        </m:nary>
                      </m:e>
                    </m:nary>
                  </m:oMath>
                </a14:m>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8" y="1399735"/>
                <a:ext cx="7550652" cy="1980165"/>
              </a:xfrm>
              <a:prstGeom prst="rect">
                <a:avLst/>
              </a:prstGeom>
              <a:blipFill>
                <a:blip r:embed="rId3"/>
                <a:stretch>
                  <a:fillRect r="-1130"/>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634680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8" y="1399735"/>
                <a:ext cx="7550652" cy="2554690"/>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Solving this expression:</a:t>
                </a:r>
              </a:p>
              <a:p>
                <a:pPr marL="449116" lvl="0" indent="0">
                  <a:spcBef>
                    <a:spcPts val="1000"/>
                  </a:spcBef>
                </a:pPr>
                <a:r>
                  <a:rPr lang="en-US" sz="1200" dirty="0">
                    <a:solidFill>
                      <a:schemeClr val="accent1"/>
                    </a:solidFill>
                  </a:rPr>
                  <a:t>	 T(V,E) = </a:t>
                </a:r>
                <a14:m>
                  <m:oMath xmlns:m="http://schemas.openxmlformats.org/officeDocument/2006/math">
                    <m:nary>
                      <m:naryPr>
                        <m:chr m:val="∑"/>
                        <m:limLoc m:val="subSup"/>
                        <m:ctrlPr>
                          <a:rPr lang="en-US" sz="1200" i="1" smtClean="0">
                            <a:solidFill>
                              <a:schemeClr val="accent1"/>
                            </a:solidFill>
                            <a:latin typeface="Cambria Math" panose="02040503050406030204" pitchFamily="18" charset="0"/>
                          </a:rPr>
                        </m:ctrlPr>
                      </m:naryPr>
                      <m:sub>
                        <m:r>
                          <m:rPr>
                            <m:brk m:alnAt="25"/>
                          </m:rPr>
                          <a:rPr lang="en-US" sz="1200" b="0" i="1" smtClean="0">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𝑉</m:t>
                        </m:r>
                        <m:r>
                          <a:rPr lang="en-US" sz="1200" b="0" i="1" smtClean="0">
                            <a:solidFill>
                              <a:schemeClr val="accent1"/>
                            </a:solidFill>
                            <a:latin typeface="Cambria Math" panose="02040503050406030204" pitchFamily="18" charset="0"/>
                          </a:rPr>
                          <m:t>−1</m:t>
                        </m:r>
                      </m:sup>
                      <m:e>
                        <m:nary>
                          <m:naryPr>
                            <m:chr m:val="∑"/>
                            <m:limLoc m:val="subSup"/>
                            <m:ctrlPr>
                              <a:rPr lang="en-US" sz="1200" i="1">
                                <a:solidFill>
                                  <a:schemeClr val="accent1"/>
                                </a:solidFill>
                                <a:latin typeface="Cambria Math" panose="02040503050406030204" pitchFamily="18" charset="0"/>
                              </a:rPr>
                            </m:ctrlPr>
                          </m:naryPr>
                          <m:sub>
                            <m:r>
                              <m:rPr>
                                <m:brk m:alnAt="25"/>
                              </m:rPr>
                              <a:rPr lang="en-US" sz="1200" i="1">
                                <a:solidFill>
                                  <a:schemeClr val="accent1"/>
                                </a:solidFill>
                                <a:latin typeface="Cambria Math" panose="02040503050406030204" pitchFamily="18" charset="0"/>
                              </a:rPr>
                              <m:t>0</m:t>
                            </m:r>
                          </m:sub>
                          <m:sup>
                            <m:r>
                              <a:rPr lang="en-US" sz="1200" i="1">
                                <a:solidFill>
                                  <a:schemeClr val="accent1"/>
                                </a:solidFill>
                                <a:latin typeface="Cambria Math" panose="02040503050406030204" pitchFamily="18" charset="0"/>
                              </a:rPr>
                              <m:t>𝐸</m:t>
                            </m:r>
                            <m:r>
                              <a:rPr lang="en-US" sz="1200" i="1">
                                <a:solidFill>
                                  <a:schemeClr val="accent1"/>
                                </a:solidFill>
                                <a:latin typeface="Cambria Math" panose="02040503050406030204" pitchFamily="18" charset="0"/>
                              </a:rPr>
                              <m:t>−1</m:t>
                            </m:r>
                          </m:sup>
                          <m:e>
                            <m:r>
                              <a:rPr lang="en-US" sz="1200" i="1">
                                <a:solidFill>
                                  <a:schemeClr val="accent1"/>
                                </a:solidFill>
                                <a:latin typeface="Cambria Math" panose="02040503050406030204" pitchFamily="18" charset="0"/>
                              </a:rPr>
                              <m:t>𝐿𝑜𝑔</m:t>
                            </m:r>
                            <m:r>
                              <a:rPr lang="en-US" sz="1200" i="1">
                                <a:solidFill>
                                  <a:schemeClr val="accent1"/>
                                </a:solidFill>
                                <a:latin typeface="Cambria Math" panose="02040503050406030204" pitchFamily="18" charset="0"/>
                              </a:rPr>
                              <m:t>(</m:t>
                            </m:r>
                            <m:r>
                              <a:rPr lang="en-US" sz="1200" b="0" i="1" smtClean="0">
                                <a:solidFill>
                                  <a:schemeClr val="accent1"/>
                                </a:solidFill>
                                <a:latin typeface="Cambria Math" panose="02040503050406030204" pitchFamily="18" charset="0"/>
                              </a:rPr>
                              <m:t>𝑉</m:t>
                            </m:r>
                            <m:r>
                              <a:rPr lang="en-US" sz="1200" i="1">
                                <a:solidFill>
                                  <a:schemeClr val="accent1"/>
                                </a:solidFill>
                                <a:latin typeface="Cambria Math" panose="02040503050406030204" pitchFamily="18" charset="0"/>
                              </a:rPr>
                              <m:t>)</m:t>
                            </m:r>
                          </m:e>
                        </m:nary>
                      </m:e>
                    </m:nary>
                  </m:oMath>
                </a14:m>
                <a:endParaRPr lang="en-US" sz="1200" dirty="0">
                  <a:solidFill>
                    <a:schemeClr val="accent1"/>
                  </a:solidFill>
                </a:endParaRPr>
              </a:p>
              <a:p>
                <a:pPr marL="449116" lvl="0" indent="0">
                  <a:spcBef>
                    <a:spcPts val="1000"/>
                  </a:spcBef>
                </a:pPr>
                <a:r>
                  <a:rPr lang="en-US" sz="1200" dirty="0">
                    <a:solidFill>
                      <a:schemeClr val="accent1"/>
                    </a:solidFill>
                  </a:rPr>
                  <a:t> 	  T(V,E) = </a:t>
                </a:r>
                <a14:m>
                  <m:oMath xmlns:m="http://schemas.openxmlformats.org/officeDocument/2006/math">
                    <m:nary>
                      <m:naryPr>
                        <m:chr m:val="∑"/>
                        <m:limLoc m:val="subSup"/>
                        <m:ctrlPr>
                          <a:rPr lang="en-US" sz="1200" i="1">
                            <a:solidFill>
                              <a:schemeClr val="accent1"/>
                            </a:solidFill>
                            <a:latin typeface="Cambria Math" panose="02040503050406030204" pitchFamily="18" charset="0"/>
                          </a:rPr>
                        </m:ctrlPr>
                      </m:naryPr>
                      <m:sub>
                        <m:r>
                          <m:rPr>
                            <m:brk m:alnAt="25"/>
                          </m:rPr>
                          <a:rPr lang="en-US" sz="1200" i="1">
                            <a:solidFill>
                              <a:schemeClr val="accent1"/>
                            </a:solidFill>
                            <a:latin typeface="Cambria Math" panose="02040503050406030204" pitchFamily="18" charset="0"/>
                          </a:rPr>
                          <m:t>0</m:t>
                        </m:r>
                      </m:sub>
                      <m:sup>
                        <m:r>
                          <a:rPr lang="en-US" sz="1200" i="1">
                            <a:solidFill>
                              <a:schemeClr val="accent1"/>
                            </a:solidFill>
                            <a:latin typeface="Cambria Math" panose="02040503050406030204" pitchFamily="18" charset="0"/>
                          </a:rPr>
                          <m:t>𝑉</m:t>
                        </m:r>
                        <m:r>
                          <a:rPr lang="en-US" sz="1200" i="1">
                            <a:solidFill>
                              <a:schemeClr val="accent1"/>
                            </a:solidFill>
                            <a:latin typeface="Cambria Math" panose="02040503050406030204" pitchFamily="18" charset="0"/>
                          </a:rPr>
                          <m:t>−1</m:t>
                        </m:r>
                      </m:sup>
                      <m:e>
                        <m:r>
                          <a:rPr lang="en-US" sz="1200" i="1">
                            <a:solidFill>
                              <a:schemeClr val="accent1"/>
                            </a:solidFill>
                            <a:latin typeface="Cambria Math" panose="02040503050406030204" pitchFamily="18" charset="0"/>
                          </a:rPr>
                          <m:t>𝐿𝑜𝑔</m:t>
                        </m:r>
                        <m:r>
                          <a:rPr lang="en-US" sz="1200" i="1">
                            <a:solidFill>
                              <a:schemeClr val="accent1"/>
                            </a:solidFill>
                            <a:latin typeface="Cambria Math" panose="02040503050406030204" pitchFamily="18" charset="0"/>
                          </a:rPr>
                          <m:t>(</m:t>
                        </m:r>
                        <m:r>
                          <a:rPr lang="en-US" sz="1200" i="1">
                            <a:solidFill>
                              <a:schemeClr val="accent1"/>
                            </a:solidFill>
                            <a:latin typeface="Cambria Math" panose="02040503050406030204" pitchFamily="18" charset="0"/>
                          </a:rPr>
                          <m:t>𝑉</m:t>
                        </m:r>
                        <m:r>
                          <a:rPr lang="en-US" sz="1200" i="1">
                            <a:solidFill>
                              <a:schemeClr val="accent1"/>
                            </a:solidFill>
                            <a:latin typeface="Cambria Math" panose="02040503050406030204" pitchFamily="18" charset="0"/>
                          </a:rPr>
                          <m:t>)</m:t>
                        </m:r>
                        <m:nary>
                          <m:naryPr>
                            <m:chr m:val="∑"/>
                            <m:limLoc m:val="subSup"/>
                            <m:ctrlPr>
                              <a:rPr lang="en-US" sz="1200" i="1">
                                <a:solidFill>
                                  <a:schemeClr val="accent1"/>
                                </a:solidFill>
                                <a:latin typeface="Cambria Math" panose="02040503050406030204" pitchFamily="18" charset="0"/>
                              </a:rPr>
                            </m:ctrlPr>
                          </m:naryPr>
                          <m:sub>
                            <m:r>
                              <m:rPr>
                                <m:brk m:alnAt="25"/>
                              </m:rPr>
                              <a:rPr lang="en-US" sz="1200" i="1">
                                <a:solidFill>
                                  <a:schemeClr val="accent1"/>
                                </a:solidFill>
                                <a:latin typeface="Cambria Math" panose="02040503050406030204" pitchFamily="18" charset="0"/>
                              </a:rPr>
                              <m:t>0</m:t>
                            </m:r>
                          </m:sub>
                          <m:sup>
                            <m:r>
                              <a:rPr lang="en-US" sz="1200" i="1">
                                <a:solidFill>
                                  <a:schemeClr val="accent1"/>
                                </a:solidFill>
                                <a:latin typeface="Cambria Math" panose="02040503050406030204" pitchFamily="18" charset="0"/>
                              </a:rPr>
                              <m:t>𝐸</m:t>
                            </m:r>
                            <m:r>
                              <a:rPr lang="en-US" sz="1200" i="1">
                                <a:solidFill>
                                  <a:schemeClr val="accent1"/>
                                </a:solidFill>
                                <a:latin typeface="Cambria Math" panose="02040503050406030204" pitchFamily="18" charset="0"/>
                              </a:rPr>
                              <m:t>−1</m:t>
                            </m:r>
                          </m:sup>
                          <m:e>
                            <m:r>
                              <a:rPr lang="en-US" sz="1200" b="0" i="1" smtClean="0">
                                <a:solidFill>
                                  <a:schemeClr val="accent1"/>
                                </a:solidFill>
                                <a:latin typeface="Cambria Math" panose="02040503050406030204" pitchFamily="18" charset="0"/>
                              </a:rPr>
                              <m:t>1</m:t>
                            </m:r>
                          </m:e>
                        </m:nary>
                      </m:e>
                    </m:nary>
                  </m:oMath>
                </a14:m>
                <a:endParaRPr lang="en-US" sz="1200" dirty="0">
                  <a:solidFill>
                    <a:schemeClr val="accent1"/>
                  </a:solidFill>
                </a:endParaRPr>
              </a:p>
              <a:p>
                <a:pPr marL="449116" lvl="0" indent="0">
                  <a:spcBef>
                    <a:spcPts val="1000"/>
                  </a:spcBef>
                </a:pPr>
                <a:r>
                  <a:rPr lang="en-US" dirty="0">
                    <a:solidFill>
                      <a:schemeClr val="accent3"/>
                    </a:solidFill>
                  </a:rPr>
                  <a:t>	   </a:t>
                </a:r>
                <a:r>
                  <a:rPr lang="en-US" dirty="0">
                    <a:solidFill>
                      <a:schemeClr val="accent1"/>
                    </a:solidFill>
                  </a:rPr>
                  <a:t>T(V,E) = </a:t>
                </a:r>
                <a14:m>
                  <m:oMath xmlns:m="http://schemas.openxmlformats.org/officeDocument/2006/math">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−1</m:t>
                        </m:r>
                      </m:sup>
                      <m:e>
                        <m:r>
                          <a:rPr lang="en-US" b="0" i="1" smtClean="0">
                            <a:solidFill>
                              <a:schemeClr val="accent1"/>
                            </a:solidFill>
                            <a:latin typeface="Cambria Math" panose="02040503050406030204" pitchFamily="18" charset="0"/>
                          </a:rPr>
                          <m:t>𝐿𝑜𝑔</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𝐸</m:t>
                        </m:r>
                      </m:e>
                    </m:nary>
                  </m:oMath>
                </a14:m>
                <a:endParaRPr lang="en-US" dirty="0">
                  <a:solidFill>
                    <a:schemeClr val="accent1"/>
                  </a:solidFill>
                </a:endParaRPr>
              </a:p>
              <a:p>
                <a:pPr marL="449116" lvl="0" indent="0">
                  <a:spcBef>
                    <a:spcPts val="1000"/>
                  </a:spcBef>
                </a:pPr>
                <a:r>
                  <a:rPr lang="en-US" dirty="0">
                    <a:solidFill>
                      <a:schemeClr val="accent3"/>
                    </a:solidFill>
                  </a:rPr>
                  <a:t>	    </a:t>
                </a:r>
                <a:r>
                  <a:rPr lang="en-US" dirty="0">
                    <a:solidFill>
                      <a:schemeClr val="accent1"/>
                    </a:solidFill>
                  </a:rPr>
                  <a:t>T(V,E) =</a:t>
                </a:r>
                <a14:m>
                  <m:oMath xmlns:m="http://schemas.openxmlformats.org/officeDocument/2006/math">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𝐸</m:t>
                    </m:r>
                    <m:r>
                      <a:rPr lang="en-US" b="0" i="1" smtClean="0">
                        <a:solidFill>
                          <a:schemeClr val="accent1"/>
                        </a:solidFill>
                        <a:latin typeface="Cambria Math" panose="02040503050406030204" pitchFamily="18" charset="0"/>
                      </a:rPr>
                      <m:t>(</m:t>
                    </m:r>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−1</m:t>
                        </m:r>
                      </m:sup>
                      <m:e>
                        <m:r>
                          <a:rPr lang="en-US" b="0" i="1" smtClean="0">
                            <a:solidFill>
                              <a:schemeClr val="accent1"/>
                            </a:solidFill>
                            <a:latin typeface="Cambria Math" panose="02040503050406030204" pitchFamily="18" charset="0"/>
                          </a:rPr>
                          <m:t>1)</m:t>
                        </m:r>
                      </m:e>
                    </m:nary>
                  </m:oMath>
                </a14:m>
                <a:endParaRPr lang="en-US" dirty="0">
                  <a:solidFill>
                    <a:schemeClr val="accent3"/>
                  </a:solidFill>
                </a:endParaRPr>
              </a:p>
              <a:p>
                <a:pPr marL="449116" lvl="0" indent="0">
                  <a:spcBef>
                    <a:spcPts val="1000"/>
                  </a:spcBef>
                </a:pPr>
                <a:r>
                  <a:rPr lang="en-US" dirty="0">
                    <a:solidFill>
                      <a:schemeClr val="accent3"/>
                    </a:solidFill>
                  </a:rPr>
                  <a:t>	</a:t>
                </a:r>
                <a:r>
                  <a:rPr lang="en-US" dirty="0">
                    <a:solidFill>
                      <a:schemeClr val="accent1"/>
                    </a:solidFill>
                  </a:rPr>
                  <a:t>     T(V,E) =</a:t>
                </a:r>
                <a14:m>
                  <m:oMath xmlns:m="http://schemas.openxmlformats.org/officeDocument/2006/math">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𝐸</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𝑉</m:t>
                    </m:r>
                  </m:oMath>
                </a14:m>
                <a:r>
                  <a:rPr lang="en-US" dirty="0">
                    <a:solidFill>
                      <a:schemeClr val="accent3"/>
                    </a:solidFill>
                  </a:rPr>
                  <a:t>	</a:t>
                </a:r>
              </a:p>
              <a:p>
                <a:pPr marL="449116" lvl="0" indent="0" algn="l" rtl="0">
                  <a:spcBef>
                    <a:spcPts val="1000"/>
                  </a:spcBef>
                  <a:spcAft>
                    <a:spcPts val="0"/>
                  </a:spcAft>
                  <a:buNone/>
                </a:pPr>
                <a:r>
                  <a:rPr lang="en-US" dirty="0">
                    <a:solidFill>
                      <a:schemeClr val="accent3"/>
                    </a:solidFill>
                  </a:rPr>
                  <a:t>&gt;</a:t>
                </a: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8" y="1399735"/>
                <a:ext cx="7550652" cy="2554690"/>
              </a:xfrm>
              <a:prstGeom prst="rect">
                <a:avLst/>
              </a:prstGeom>
              <a:blipFill>
                <a:blip r:embed="rId3"/>
                <a:stretch>
                  <a:fillRect b="-11456"/>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508738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20"/>
                                  </p:iterate>
                                  <p:childTnLst>
                                    <p:set>
                                      <p:cBhvr>
                                        <p:cTn id="14" dur="1" fill="hold">
                                          <p:stCondLst>
                                            <p:cond delay="0"/>
                                          </p:stCondLst>
                                        </p:cTn>
                                        <p:tgtEl>
                                          <p:spTgt spid="56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20"/>
                                  </p:iterate>
                                  <p:childTnLst>
                                    <p:set>
                                      <p:cBhvr>
                                        <p:cTn id="16" dur="1" fill="hold">
                                          <p:stCondLst>
                                            <p:cond delay="0"/>
                                          </p:stCondLst>
                                        </p:cTn>
                                        <p:tgtEl>
                                          <p:spTgt spid="56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20"/>
                                  </p:iterate>
                                  <p:childTnLst>
                                    <p:set>
                                      <p:cBhvr>
                                        <p:cTn id="18" dur="1" fill="hold">
                                          <p:stCondLst>
                                            <p:cond delay="0"/>
                                          </p:stCondLst>
                                        </p:cTn>
                                        <p:tgtEl>
                                          <p:spTgt spid="56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20"/>
                                  </p:iterate>
                                  <p:childTnLst>
                                    <p:set>
                                      <p:cBhvr>
                                        <p:cTn id="20" dur="1" fill="hold">
                                          <p:stCondLst>
                                            <p:cond delay="0"/>
                                          </p:stCondLst>
                                        </p:cTn>
                                        <p:tgtEl>
                                          <p:spTgt spid="5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09528" y="1109820"/>
                <a:ext cx="7695432" cy="284460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Since E is the max number of edges a node can have and V is the number 	of vertices, we can use the formula for finding the total number of 	edges</a:t>
                </a:r>
                <a:r>
                  <a:rPr lang="ar-EG" sz="1200" dirty="0">
                    <a:solidFill>
                      <a:schemeClr val="accent1"/>
                    </a:solidFill>
                  </a:rPr>
                  <a:t> </a:t>
                </a:r>
                <a:r>
                  <a:rPr lang="en-US" sz="1200" dirty="0">
                    <a:solidFill>
                      <a:schemeClr val="accent1"/>
                    </a:solidFill>
                  </a:rPr>
                  <a:t>E = N(max number of edges for a node) * V</a:t>
                </a:r>
                <a:r>
                  <a:rPr lang="ar-EG" sz="1200" dirty="0">
                    <a:solidFill>
                      <a:schemeClr val="accent1"/>
                    </a:solidFill>
                  </a:rPr>
                  <a:t>                        </a:t>
                </a:r>
                <a:r>
                  <a:rPr lang="en-US" sz="1200" dirty="0">
                    <a:solidFill>
                      <a:schemeClr val="accent1"/>
                    </a:solidFill>
                  </a:rPr>
                  <a:t>	(while this formula is for directed graphs we can still use it here 	since the graph never iterates over back-edges) </a:t>
                </a:r>
                <a:r>
                  <a:rPr lang="ar-EG" sz="1200" dirty="0">
                    <a:solidFill>
                      <a:schemeClr val="accent1"/>
                    </a:solidFill>
                  </a:rPr>
                  <a:t>                       	</a:t>
                </a:r>
                <a:r>
                  <a:rPr lang="en-US" sz="1200" dirty="0">
                    <a:solidFill>
                      <a:schemeClr val="accent1"/>
                    </a:solidFill>
                  </a:rPr>
                  <a:t>giving us the Time Complexity:</a:t>
                </a:r>
              </a:p>
              <a:p>
                <a:pPr marL="449116" lvl="0" indent="0" algn="l" rtl="0">
                  <a:spcBef>
                    <a:spcPts val="1000"/>
                  </a:spcBef>
                  <a:spcAft>
                    <a:spcPts val="0"/>
                  </a:spcAft>
                  <a:buNone/>
                </a:pPr>
                <a:r>
                  <a:rPr lang="en-US" sz="1200" dirty="0">
                    <a:solidFill>
                      <a:schemeClr val="accent1"/>
                    </a:solidFill>
                  </a:rPr>
                  <a:t>	</a:t>
                </a:r>
                <a:r>
                  <a:rPr lang="en-US" dirty="0">
                    <a:solidFill>
                      <a:schemeClr val="accent3"/>
                    </a:solidFill>
                  </a:rPr>
                  <a:t> </a:t>
                </a:r>
                <a:r>
                  <a:rPr lang="en-US" dirty="0">
                    <a:solidFill>
                      <a:schemeClr val="accent1"/>
                    </a:solidFill>
                  </a:rPr>
                  <a:t>T(V,E) =</a:t>
                </a:r>
                <a14:m>
                  <m:oMath xmlns:m="http://schemas.openxmlformats.org/officeDocument/2006/math">
                    <m:r>
                      <m:rPr>
                        <m:sty m:val="p"/>
                      </m:rPr>
                      <a:rPr lang="en-US" b="0" i="0" smtClean="0">
                        <a:solidFill>
                          <a:schemeClr val="accent1"/>
                        </a:solidFill>
                        <a:latin typeface="Cambria Math" panose="02040503050406030204" pitchFamily="18" charset="0"/>
                      </a:rPr>
                      <m:t>E</m:t>
                    </m:r>
                    <m:r>
                      <a:rPr lang="en-US" b="0" i="1" smtClean="0">
                        <a:solidFill>
                          <a:schemeClr val="accent1"/>
                        </a:solidFill>
                        <a:latin typeface="Cambria Math" panose="02040503050406030204" pitchFamily="18" charset="0"/>
                      </a:rPr>
                      <m:t> ∗</m:t>
                    </m:r>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a:rPr lang="en-US" b="0" i="1" smtClean="0">
                        <a:solidFill>
                          <a:schemeClr val="accent1"/>
                        </a:solidFill>
                        <a:latin typeface="Cambria Math" panose="02040503050406030204" pitchFamily="18" charset="0"/>
                      </a:rPr>
                      <m:t> , </m:t>
                    </m:r>
                    <m:r>
                      <a:rPr lang="en-US" b="0" i="1" smtClean="0">
                        <a:solidFill>
                          <a:schemeClr val="accent1"/>
                        </a:solidFill>
                        <a:latin typeface="Cambria Math" panose="02040503050406030204" pitchFamily="18" charset="0"/>
                      </a:rPr>
                      <m:t>𝑤h𝑒𝑟𝑒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𝐸</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𝑖𝑠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𝑡h𝑒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𝑡𝑜𝑡𝑎𝑙</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𝑛𝑜</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𝑜𝑓</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𝐸𝑑𝑔𝑒𝑠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𝑎𝑛𝑑</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𝑉</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𝑖𝑠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𝑡h𝑒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𝑡𝑜𝑡𝑎𝑙</m:t>
                    </m:r>
                    <m:r>
                      <a:rPr lang="en-US" b="0" i="1" smtClean="0">
                        <a:solidFill>
                          <a:schemeClr val="accent1"/>
                        </a:solidFill>
                        <a:latin typeface="Cambria Math" panose="02040503050406030204" pitchFamily="18" charset="0"/>
                      </a:rPr>
                      <m:t> </m:t>
                    </m:r>
                  </m:oMath>
                </a14:m>
                <a:endParaRPr lang="en-US" b="0" i="1" dirty="0">
                  <a:solidFill>
                    <a:schemeClr val="accent1"/>
                  </a:solidFill>
                  <a:latin typeface="Cambria Math" panose="02040503050406030204" pitchFamily="18" charset="0"/>
                </a:endParaRPr>
              </a:p>
              <a:p>
                <a:pPr marL="449116" lvl="0" indent="0" algn="l" rtl="0">
                  <a:spcBef>
                    <a:spcPts val="100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𝑛𝑜</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𝑜𝑓</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𝑉𝑒𝑟𝑡𝑖𝑐𝑒𝑠</m:t>
                      </m:r>
                      <m:r>
                        <a:rPr lang="en-US" b="0" i="1" smtClean="0">
                          <a:solidFill>
                            <a:schemeClr val="accent1"/>
                          </a:solidFill>
                          <a:latin typeface="Cambria Math" panose="02040503050406030204" pitchFamily="18" charset="0"/>
                        </a:rPr>
                        <m:t> </m:t>
                      </m:r>
                    </m:oMath>
                  </m:oMathPara>
                </a14:m>
                <a:endParaRPr lang="en-US" b="0" dirty="0">
                  <a:solidFill>
                    <a:schemeClr val="accent1"/>
                  </a:solidFill>
                </a:endParaRPr>
              </a:p>
              <a:p>
                <a:pPr marL="449116" lvl="0" indent="0" algn="l" rtl="0">
                  <a:spcBef>
                    <a:spcPts val="1000"/>
                  </a:spcBef>
                  <a:spcAft>
                    <a:spcPts val="0"/>
                  </a:spcAft>
                  <a:buNone/>
                </a:pPr>
                <a:r>
                  <a:rPr lang="en-US" dirty="0">
                    <a:solidFill>
                      <a:schemeClr val="accent3"/>
                    </a:solidFill>
                  </a:rPr>
                  <a:t>&gt;</a:t>
                </a:r>
              </a:p>
              <a:p>
                <a:pPr marL="449116" lvl="0" indent="0" algn="l" rtl="0">
                  <a:spcBef>
                    <a:spcPts val="1000"/>
                  </a:spcBef>
                  <a:spcAft>
                    <a:spcPts val="0"/>
                  </a:spcAft>
                  <a:buNone/>
                </a:pPr>
                <a:endParaRPr lang="en-US" dirty="0">
                  <a:solidFill>
                    <a:schemeClr val="accent3"/>
                  </a:solidFill>
                </a:endParaRPr>
              </a:p>
              <a:p>
                <a:pPr marL="449116" lvl="0" indent="0" algn="l" rtl="0">
                  <a:spcBef>
                    <a:spcPts val="1000"/>
                  </a:spcBef>
                  <a:spcAft>
                    <a:spcPts val="0"/>
                  </a:spcAft>
                  <a:buNone/>
                </a:pPr>
                <a:endParaRPr lang="en-US" dirty="0">
                  <a:solidFill>
                    <a:schemeClr val="accent3"/>
                  </a:solidFill>
                </a:endParaRP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09528" y="1109820"/>
                <a:ext cx="7695432" cy="2844605"/>
              </a:xfrm>
              <a:prstGeom prst="rect">
                <a:avLst/>
              </a:prstGeom>
              <a:blipFill>
                <a:blip r:embed="rId3"/>
                <a:stretch>
                  <a:fillRect/>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946125" y="3707011"/>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755234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20"/>
                                  </p:iterate>
                                  <p:childTnLst>
                                    <p:set>
                                      <p:cBhvr>
                                        <p:cTn id="14" dur="1" fill="hold">
                                          <p:stCondLst>
                                            <p:cond delay="0"/>
                                          </p:stCondLst>
                                        </p:cTn>
                                        <p:tgtEl>
                                          <p:spTgt spid="5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27"/>
          <p:cNvSpPr txBox="1">
            <a:spLocks noGrp="1"/>
          </p:cNvSpPr>
          <p:nvPr>
            <p:ph type="subTitle" idx="2"/>
          </p:nvPr>
        </p:nvSpPr>
        <p:spPr>
          <a:xfrm>
            <a:off x="1677600" y="2341350"/>
            <a:ext cx="5788800" cy="4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6"/>
                </a:solidFill>
              </a:rPr>
              <a:t>[] </a:t>
            </a:r>
            <a:endParaRPr sz="6600" dirty="0">
              <a:solidFill>
                <a:schemeClr val="accent6"/>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
        <p:nvSpPr>
          <p:cNvPr id="17" name="Google Shape;461;p27">
            <a:extLst>
              <a:ext uri="{FF2B5EF4-FFF2-40B4-BE49-F238E27FC236}">
                <a16:creationId xmlns:a16="http://schemas.microsoft.com/office/drawing/2014/main" id="{25722A82-321D-4118-8A67-EE2487EAAA83}"/>
              </a:ext>
            </a:extLst>
          </p:cNvPr>
          <p:cNvSpPr txBox="1">
            <a:spLocks/>
          </p:cNvSpPr>
          <p:nvPr/>
        </p:nvSpPr>
        <p:spPr>
          <a:xfrm>
            <a:off x="1677600" y="2341350"/>
            <a:ext cx="5788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US" sz="500" dirty="0">
                <a:noFill/>
              </a:rPr>
              <a:t>Thank </a:t>
            </a:r>
            <a:r>
              <a:rPr lang="en-US" sz="500" dirty="0" err="1">
                <a:noFill/>
              </a:rPr>
              <a:t>Yolm;lk;lu</a:t>
            </a:r>
            <a:endParaRPr lang="en-US" sz="500" dirty="0">
              <a:noFill/>
            </a:endParaRPr>
          </a:p>
        </p:txBody>
      </p:sp>
    </p:spTree>
    <p:extLst>
      <p:ext uri="{BB962C8B-B14F-4D97-AF65-F5344CB8AC3E}">
        <p14:creationId xmlns:p14="http://schemas.microsoft.com/office/powerpoint/2010/main" val="15827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27"/>
          <p:cNvSpPr txBox="1">
            <a:spLocks noGrp="1"/>
          </p:cNvSpPr>
          <p:nvPr>
            <p:ph type="subTitle" idx="2"/>
          </p:nvPr>
        </p:nvSpPr>
        <p:spPr>
          <a:xfrm>
            <a:off x="1677600" y="2341350"/>
            <a:ext cx="5788800" cy="4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6"/>
                </a:solidFill>
              </a:rPr>
              <a:t>[</a:t>
            </a:r>
            <a:r>
              <a:rPr lang="en-US" sz="6600" dirty="0">
                <a:solidFill>
                  <a:schemeClr val="bg2"/>
                </a:solidFill>
              </a:rPr>
              <a:t>Thank</a:t>
            </a:r>
            <a:r>
              <a:rPr lang="en-US" sz="6600" dirty="0">
                <a:solidFill>
                  <a:schemeClr val="accent1"/>
                </a:solidFill>
              </a:rPr>
              <a:t> </a:t>
            </a:r>
            <a:r>
              <a:rPr lang="en-US" sz="6600" dirty="0">
                <a:solidFill>
                  <a:schemeClr val="bg1"/>
                </a:solidFill>
              </a:rPr>
              <a:t>You</a:t>
            </a:r>
            <a:r>
              <a:rPr lang="en" sz="6600" dirty="0">
                <a:solidFill>
                  <a:schemeClr val="accent6"/>
                </a:solidFill>
              </a:rPr>
              <a:t>] </a:t>
            </a:r>
            <a:endParaRPr sz="6600" dirty="0">
              <a:solidFill>
                <a:schemeClr val="accent6"/>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Tree>
    <p:extLst>
      <p:ext uri="{BB962C8B-B14F-4D97-AF65-F5344CB8AC3E}">
        <p14:creationId xmlns:p14="http://schemas.microsoft.com/office/powerpoint/2010/main" val="55173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49"/>
            <a:ext cx="4045200" cy="778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Definition;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39973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The Single Source Shortest Path problem focuses on finding the shortest path from the source to every node in a weighted graph. While this can be solved by many algorithms, we will be focusing on Dijkstra’s algorithm.</a:t>
            </a:r>
          </a:p>
          <a:p>
            <a:pPr marL="449116" lvl="0" indent="0" algn="l" rtl="0">
              <a:spcBef>
                <a:spcPts val="1000"/>
              </a:spcBef>
              <a:spcAft>
                <a:spcPts val="0"/>
              </a:spcAft>
              <a:buNone/>
            </a:pPr>
            <a:r>
              <a:rPr lang="en-US" dirty="0">
                <a:solidFill>
                  <a:schemeClr val="accent3"/>
                </a:solidFill>
              </a:rPr>
              <a:t>&gt;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2971150"/>
            <a:ext cx="667800" cy="902750"/>
            <a:chOff x="2008321" y="2971150"/>
            <a:chExt cx="667800" cy="902750"/>
          </a:xfrm>
        </p:grpSpPr>
        <p:cxnSp>
          <p:nvCxnSpPr>
            <p:cNvPr id="567" name="Google Shape;567;p32"/>
            <p:cNvCxnSpPr>
              <a:cxnSpLocks/>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092208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Strategy;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39973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The approach we are going to use is the Greedy approach which as the name implies searches for the best current option. This is its biggest advantage and disadvantage as it may disregard the optimal solution for immediate gains depending on the problem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2971150"/>
            <a:ext cx="667800" cy="902750"/>
            <a:chOff x="2008321" y="2971150"/>
            <a:chExt cx="667800" cy="902750"/>
          </a:xfrm>
        </p:grpSpPr>
        <p:cxnSp>
          <p:nvCxnSpPr>
            <p:cNvPr id="567" name="Google Shape;567;p32"/>
            <p:cNvCxnSpPr>
              <a:cxnSpLocks/>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171755"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Applications</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39973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Many real life problems can be tackled with this algorithm such as finding the shortest route between two points. Whether it’s the distance between two points on a Map (google maps) or finding the shortest route to each node in IP routing the algorithm has proven to work astoundingly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178414"/>
            <a:ext cx="667800" cy="902750"/>
            <a:chOff x="2008321" y="2971150"/>
            <a:chExt cx="667800" cy="902750"/>
          </a:xfrm>
        </p:grpSpPr>
        <p:cxnSp>
          <p:nvCxnSpPr>
            <p:cNvPr id="567" name="Google Shape;567;p32"/>
            <p:cNvCxnSpPr>
              <a:cxnSpLocks/>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62392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380425" y="2304000"/>
            <a:ext cx="6763575"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tx2"/>
                </a:solidFill>
              </a:rPr>
              <a:t>Implementation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Made_with_pycharm.mainpy</a:t>
            </a:r>
          </a:p>
        </p:txBody>
      </p:sp>
    </p:spTree>
    <p:extLst>
      <p:ext uri="{BB962C8B-B14F-4D97-AF65-F5344CB8AC3E}">
        <p14:creationId xmlns:p14="http://schemas.microsoft.com/office/powerpoint/2010/main" val="3269898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Following the Strategy</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39973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First of all, lets think about the problem. We have N nodes that represent a graph and we need to get to the end in the least cost possible. To do that we will take the  currently available path with the least cost ahead of us and if the if the path to the current node is less than the previous cost update it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1006955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Implementation</a:t>
            </a:r>
            <a:r>
              <a:rPr lang="en" dirty="0"/>
              <a:t>; </a:t>
            </a:r>
            <a:endParaRPr dirty="0">
              <a:solidFill>
                <a:schemeClr val="accent6"/>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grpSp>
        <p:nvGrpSpPr>
          <p:cNvPr id="25" name="!!Group 24">
            <a:extLst>
              <a:ext uri="{FF2B5EF4-FFF2-40B4-BE49-F238E27FC236}">
                <a16:creationId xmlns:a16="http://schemas.microsoft.com/office/drawing/2014/main" id="{9B470245-10A8-43FE-98B0-0B9EEC1E44F9}"/>
              </a:ext>
            </a:extLst>
          </p:cNvPr>
          <p:cNvGrpSpPr/>
          <p:nvPr/>
        </p:nvGrpSpPr>
        <p:grpSpPr>
          <a:xfrm>
            <a:off x="1280125" y="1154901"/>
            <a:ext cx="1644750" cy="70395"/>
            <a:chOff x="1280125" y="1154900"/>
            <a:chExt cx="1644750" cy="2858625"/>
          </a:xfrm>
          <a:noFill/>
        </p:grpSpPr>
        <p:sp>
          <p:nvSpPr>
            <p:cNvPr id="26" name="Google Shape;636;p34">
              <a:extLst>
                <a:ext uri="{FF2B5EF4-FFF2-40B4-BE49-F238E27FC236}">
                  <a16:creationId xmlns:a16="http://schemas.microsoft.com/office/drawing/2014/main" id="{60050A65-E321-480A-997C-55BB67955C7D}"/>
                </a:ext>
              </a:extLst>
            </p:cNvPr>
            <p:cNvSpPr txBox="1"/>
            <p:nvPr/>
          </p:nvSpPr>
          <p:spPr>
            <a:xfrm>
              <a:off x="1630375" y="1261475"/>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01</a:t>
              </a:r>
              <a:endParaRPr sz="1000" dirty="0">
                <a:noFill/>
                <a:latin typeface="Fira Code"/>
                <a:ea typeface="Fira Code"/>
                <a:cs typeface="Fira Code"/>
                <a:sym typeface="Fira Code"/>
              </a:endParaRPr>
            </a:p>
          </p:txBody>
        </p:sp>
        <p:sp>
          <p:nvSpPr>
            <p:cNvPr id="27" name="Google Shape;638;p34">
              <a:extLst>
                <a:ext uri="{FF2B5EF4-FFF2-40B4-BE49-F238E27FC236}">
                  <a16:creationId xmlns:a16="http://schemas.microsoft.com/office/drawing/2014/main" id="{51B79DE8-3FEB-4EB9-846E-F4548AEAD190}"/>
                </a:ext>
              </a:extLst>
            </p:cNvPr>
            <p:cNvSpPr txBox="1"/>
            <p:nvPr/>
          </p:nvSpPr>
          <p:spPr>
            <a:xfrm>
              <a:off x="1630375" y="1984000"/>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02</a:t>
              </a:r>
              <a:endParaRPr sz="1000" dirty="0">
                <a:noFill/>
                <a:latin typeface="Fira Code"/>
                <a:ea typeface="Fira Code"/>
                <a:cs typeface="Fira Code"/>
                <a:sym typeface="Fira Code"/>
              </a:endParaRPr>
            </a:p>
          </p:txBody>
        </p:sp>
        <p:sp>
          <p:nvSpPr>
            <p:cNvPr id="28" name="Google Shape;640;p34">
              <a:extLst>
                <a:ext uri="{FF2B5EF4-FFF2-40B4-BE49-F238E27FC236}">
                  <a16:creationId xmlns:a16="http://schemas.microsoft.com/office/drawing/2014/main" id="{851992DE-C8F1-44BA-8A62-20FBCD2473E9}"/>
                </a:ext>
              </a:extLst>
            </p:cNvPr>
            <p:cNvSpPr txBox="1"/>
            <p:nvPr/>
          </p:nvSpPr>
          <p:spPr>
            <a:xfrm>
              <a:off x="1630375" y="2706550"/>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03</a:t>
              </a:r>
              <a:endParaRPr sz="1000" dirty="0">
                <a:noFill/>
                <a:latin typeface="Fira Code"/>
                <a:ea typeface="Fira Code"/>
                <a:cs typeface="Fira Code"/>
                <a:sym typeface="Fira Code"/>
              </a:endParaRPr>
            </a:p>
          </p:txBody>
        </p:sp>
        <p:sp>
          <p:nvSpPr>
            <p:cNvPr id="29" name="Google Shape;642;p34">
              <a:extLst>
                <a:ext uri="{FF2B5EF4-FFF2-40B4-BE49-F238E27FC236}">
                  <a16:creationId xmlns:a16="http://schemas.microsoft.com/office/drawing/2014/main" id="{C280F72E-14DD-4452-845F-C70C596697A8}"/>
                </a:ext>
              </a:extLst>
            </p:cNvPr>
            <p:cNvSpPr txBox="1"/>
            <p:nvPr/>
          </p:nvSpPr>
          <p:spPr>
            <a:xfrm>
              <a:off x="1630375" y="3429125"/>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04</a:t>
              </a:r>
              <a:endParaRPr sz="1000" dirty="0">
                <a:noFill/>
                <a:latin typeface="Fira Code"/>
                <a:ea typeface="Fira Code"/>
                <a:cs typeface="Fira Code"/>
                <a:sym typeface="Fira Code"/>
              </a:endParaRPr>
            </a:p>
          </p:txBody>
        </p:sp>
        <p:cxnSp>
          <p:nvCxnSpPr>
            <p:cNvPr id="30" name="Google Shape;647;p34">
              <a:extLst>
                <a:ext uri="{FF2B5EF4-FFF2-40B4-BE49-F238E27FC236}">
                  <a16:creationId xmlns:a16="http://schemas.microsoft.com/office/drawing/2014/main" id="{131F4C87-E380-419C-B1CE-EFF63F49E393}"/>
                </a:ext>
              </a:extLst>
            </p:cNvPr>
            <p:cNvCxnSpPr/>
            <p:nvPr/>
          </p:nvCxnSpPr>
          <p:spPr>
            <a:xfrm>
              <a:off x="1337875" y="1154900"/>
              <a:ext cx="0" cy="2778600"/>
            </a:xfrm>
            <a:prstGeom prst="straightConnector1">
              <a:avLst/>
            </a:prstGeom>
            <a:grpFill/>
            <a:ln w="9525" cap="flat" cmpd="sng">
              <a:noFill/>
              <a:prstDash val="solid"/>
              <a:round/>
              <a:headEnd type="none" w="med" len="med"/>
              <a:tailEnd type="none" w="med" len="med"/>
            </a:ln>
          </p:spPr>
        </p:cxnSp>
        <p:cxnSp>
          <p:nvCxnSpPr>
            <p:cNvPr id="31" name="Google Shape;648;p34">
              <a:extLst>
                <a:ext uri="{FF2B5EF4-FFF2-40B4-BE49-F238E27FC236}">
                  <a16:creationId xmlns:a16="http://schemas.microsoft.com/office/drawing/2014/main" id="{14BEC626-66CF-424C-B80A-10D438BB3CC7}"/>
                </a:ext>
              </a:extLst>
            </p:cNvPr>
            <p:cNvCxnSpPr>
              <a:cxnSpLocks/>
              <a:endCxn id="26" idx="1"/>
            </p:cNvCxnSpPr>
            <p:nvPr/>
          </p:nvCxnSpPr>
          <p:spPr>
            <a:xfrm>
              <a:off x="1337875" y="1553675"/>
              <a:ext cx="292500" cy="0"/>
            </a:xfrm>
            <a:prstGeom prst="straightConnector1">
              <a:avLst/>
            </a:prstGeom>
            <a:grpFill/>
            <a:ln w="9525" cap="flat" cmpd="sng">
              <a:noFill/>
              <a:prstDash val="solid"/>
              <a:round/>
              <a:headEnd type="none" w="med" len="med"/>
              <a:tailEnd type="none" w="med" len="med"/>
            </a:ln>
          </p:spPr>
        </p:cxnSp>
        <p:sp>
          <p:nvSpPr>
            <p:cNvPr id="32" name="Google Shape;651;p34">
              <a:extLst>
                <a:ext uri="{FF2B5EF4-FFF2-40B4-BE49-F238E27FC236}">
                  <a16:creationId xmlns:a16="http://schemas.microsoft.com/office/drawing/2014/main" id="{6D99AB5E-FBAC-4954-9941-4FDDAA5FF786}"/>
                </a:ext>
              </a:extLst>
            </p:cNvPr>
            <p:cNvSpPr/>
            <p:nvPr/>
          </p:nvSpPr>
          <p:spPr>
            <a:xfrm>
              <a:off x="1280125" y="2218446"/>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3;p34">
              <a:extLst>
                <a:ext uri="{FF2B5EF4-FFF2-40B4-BE49-F238E27FC236}">
                  <a16:creationId xmlns:a16="http://schemas.microsoft.com/office/drawing/2014/main" id="{E0174887-6D86-4803-A783-1991D7CF1EEB}"/>
                </a:ext>
              </a:extLst>
            </p:cNvPr>
            <p:cNvSpPr/>
            <p:nvPr/>
          </p:nvSpPr>
          <p:spPr>
            <a:xfrm>
              <a:off x="1280125" y="2941004"/>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5;p34">
              <a:extLst>
                <a:ext uri="{FF2B5EF4-FFF2-40B4-BE49-F238E27FC236}">
                  <a16:creationId xmlns:a16="http://schemas.microsoft.com/office/drawing/2014/main" id="{1BB5E5AE-341B-49D9-BDC1-F3172EB78155}"/>
                </a:ext>
              </a:extLst>
            </p:cNvPr>
            <p:cNvSpPr/>
            <p:nvPr/>
          </p:nvSpPr>
          <p:spPr>
            <a:xfrm>
              <a:off x="1280125" y="3663563"/>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648;p34">
              <a:extLst>
                <a:ext uri="{FF2B5EF4-FFF2-40B4-BE49-F238E27FC236}">
                  <a16:creationId xmlns:a16="http://schemas.microsoft.com/office/drawing/2014/main" id="{877E21B9-E195-4B81-9B1F-BDC7FB03EFE3}"/>
                </a:ext>
              </a:extLst>
            </p:cNvPr>
            <p:cNvCxnSpPr/>
            <p:nvPr/>
          </p:nvCxnSpPr>
          <p:spPr>
            <a:xfrm>
              <a:off x="1337875" y="2276842"/>
              <a:ext cx="292500" cy="0"/>
            </a:xfrm>
            <a:prstGeom prst="straightConnector1">
              <a:avLst/>
            </a:prstGeom>
            <a:grpFill/>
            <a:ln w="9525" cap="flat" cmpd="sng">
              <a:noFill/>
              <a:prstDash val="solid"/>
              <a:round/>
              <a:headEnd type="none" w="med" len="med"/>
              <a:tailEnd type="none" w="med" len="med"/>
            </a:ln>
          </p:spPr>
        </p:cxnSp>
        <p:cxnSp>
          <p:nvCxnSpPr>
            <p:cNvPr id="36" name="Google Shape;648;p34">
              <a:extLst>
                <a:ext uri="{FF2B5EF4-FFF2-40B4-BE49-F238E27FC236}">
                  <a16:creationId xmlns:a16="http://schemas.microsoft.com/office/drawing/2014/main" id="{5726446A-62AB-4140-9A57-EEEE5F154F84}"/>
                </a:ext>
              </a:extLst>
            </p:cNvPr>
            <p:cNvCxnSpPr/>
            <p:nvPr/>
          </p:nvCxnSpPr>
          <p:spPr>
            <a:xfrm>
              <a:off x="1337875" y="2998750"/>
              <a:ext cx="292500" cy="0"/>
            </a:xfrm>
            <a:prstGeom prst="straightConnector1">
              <a:avLst/>
            </a:prstGeom>
            <a:grpFill/>
            <a:ln w="9525" cap="flat" cmpd="sng">
              <a:noFill/>
              <a:prstDash val="solid"/>
              <a:round/>
              <a:headEnd type="none" w="med" len="med"/>
              <a:tailEnd type="none" w="med" len="med"/>
            </a:ln>
          </p:spPr>
        </p:cxnSp>
        <p:cxnSp>
          <p:nvCxnSpPr>
            <p:cNvPr id="37" name="Google Shape;648;p34">
              <a:extLst>
                <a:ext uri="{FF2B5EF4-FFF2-40B4-BE49-F238E27FC236}">
                  <a16:creationId xmlns:a16="http://schemas.microsoft.com/office/drawing/2014/main" id="{D20CF06A-598C-4BB2-AC64-50897F3FABFC}"/>
                </a:ext>
              </a:extLst>
            </p:cNvPr>
            <p:cNvCxnSpPr/>
            <p:nvPr/>
          </p:nvCxnSpPr>
          <p:spPr>
            <a:xfrm>
              <a:off x="1337875" y="3721313"/>
              <a:ext cx="292500" cy="0"/>
            </a:xfrm>
            <a:prstGeom prst="straightConnector1">
              <a:avLst/>
            </a:prstGeom>
            <a:grpFill/>
            <a:ln w="9525" cap="flat" cmpd="sng">
              <a:noFill/>
              <a:prstDash val="solid"/>
              <a:round/>
              <a:headEnd type="none" w="med" len="med"/>
              <a:tailEnd type="none" w="med" len="med"/>
            </a:ln>
          </p:spPr>
        </p:cxnSp>
      </p:grpSp>
      <p:sp>
        <p:nvSpPr>
          <p:cNvPr id="6" name="TextBox 5">
            <a:extLst>
              <a:ext uri="{FF2B5EF4-FFF2-40B4-BE49-F238E27FC236}">
                <a16:creationId xmlns:a16="http://schemas.microsoft.com/office/drawing/2014/main" id="{FFD6FDCE-D299-4F9A-9533-1E239A44C0B3}"/>
              </a:ext>
            </a:extLst>
          </p:cNvPr>
          <p:cNvSpPr txBox="1"/>
          <p:nvPr/>
        </p:nvSpPr>
        <p:spPr>
          <a:xfrm>
            <a:off x="1047679" y="1077100"/>
            <a:ext cx="8704169" cy="330859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CF8E6D"/>
              </a:solidFill>
              <a:latin typeface="Cascadia Code" panose="020B0609020000020004" pitchFamily="49" charset="0"/>
              <a:ea typeface="JetBrains Mono"/>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def </a:t>
            </a:r>
            <a:r>
              <a:rPr kumimoji="0" lang="en-US" altLang="en-US" sz="1100" b="0" i="0" u="none" strike="noStrike" cap="none" normalizeH="0" baseline="0" dirty="0">
                <a:ln>
                  <a:noFill/>
                </a:ln>
                <a:solidFill>
                  <a:srgbClr val="56A8F5"/>
                </a:solidFill>
                <a:effectLst/>
                <a:latin typeface="Cascadia Code" panose="020B0609020000020004" pitchFamily="49" charset="0"/>
                <a:ea typeface="JetBrains Mono"/>
                <a:cs typeface="Cascadia Code" panose="020B0609020000020004" pitchFamily="49" charset="0"/>
              </a:rPr>
              <a:t>Dijkstra</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src):</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 = PriorityQueue()</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prev = [[]]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pq.put((</a:t>
            </a:r>
            <a:r>
              <a:rPr kumimoji="0" lang="en-US" altLang="en-US" sz="1100" b="0" i="0" u="none" strike="noStrike" cap="none" normalizeH="0" baseline="0" dirty="0">
                <a:ln>
                  <a:noFill/>
                </a:ln>
                <a:solidFill>
                  <a:srgbClr val="2AACB8"/>
                </a:solidFill>
                <a:effectLst/>
                <a:latin typeface="Cascadia Code" panose="020B0609020000020004" pitchFamily="49" charset="0"/>
                <a:ea typeface="JetBrains Mono"/>
                <a:cs typeface="Cascadia Code" panose="020B0609020000020004" pitchFamily="49" charset="0"/>
              </a:rPr>
              <a:t>0</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src))</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dist = [</a:t>
            </a:r>
            <a:r>
              <a:rPr kumimoji="0" lang="en-US" altLang="en-US" sz="1100" b="0" i="0" u="none" strike="noStrike" cap="none" normalizeH="0" baseline="0" dirty="0">
                <a:ln>
                  <a:noFill/>
                </a:ln>
                <a:solidFill>
                  <a:srgbClr val="8888C6"/>
                </a:solidFill>
                <a:effectLst/>
                <a:latin typeface="Cascadia Code" panose="020B0609020000020004" pitchFamily="49" charset="0"/>
                <a:ea typeface="JetBrains Mono"/>
                <a:cs typeface="Cascadia Code" panose="020B0609020000020004" pitchFamily="49" charset="0"/>
              </a:rPr>
              <a:t>float</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6AAB73"/>
                </a:solidFill>
                <a:effectLst/>
                <a:latin typeface="Cascadia Code" panose="020B0609020000020004" pitchFamily="49" charset="0"/>
                <a:ea typeface="JetBrains Mono"/>
                <a:cs typeface="Cascadia Code" panose="020B0609020000020004" pitchFamily="49" charset="0"/>
              </a:rPr>
              <a:t>"inf"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Make the value of all priorities infinite (lowest possible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dist[src] = </a:t>
            </a:r>
            <a:r>
              <a:rPr kumimoji="0" lang="en-US" altLang="en-US" sz="1100" b="0" i="0" u="none" strike="noStrike" cap="none" normalizeH="0" baseline="0" dirty="0">
                <a:ln>
                  <a:noFill/>
                </a:ln>
                <a:solidFill>
                  <a:srgbClr val="2AACB8"/>
                </a:solidFill>
                <a:effectLst/>
                <a:latin typeface="Cascadia Code" panose="020B0609020000020004" pitchFamily="49" charset="0"/>
                <a:ea typeface="JetBrains Mono"/>
                <a:cs typeface="Cascadia Code" panose="020B0609020000020004" pitchFamily="49" charset="0"/>
              </a:rPr>
              <a:t>0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Make the priority of the start node 0 (highest possible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6F737A"/>
                </a:solidFill>
                <a:effectLst/>
                <a:latin typeface="Cascadia Code" panose="020B0609020000020004" pitchFamily="49" charset="0"/>
                <a:ea typeface="JetBrains Mono"/>
                <a:cs typeface="Cascadia Code" panose="020B0609020000020004" pitchFamily="49" charset="0"/>
              </a:rPr>
              <a:t>path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for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i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in </a:t>
            </a:r>
            <a:r>
              <a:rPr kumimoji="0" lang="en-US" altLang="en-US" sz="1100" b="0" i="0" u="none" strike="noStrike" cap="none" normalizeH="0" baseline="0" dirty="0">
                <a:ln>
                  <a:noFill/>
                </a:ln>
                <a:solidFill>
                  <a:srgbClr val="8888C6"/>
                </a:solidFill>
                <a:effectLst/>
                <a:latin typeface="Cascadia Code" panose="020B0609020000020004" pitchFamily="49" charset="0"/>
                <a:ea typeface="JetBrains Mono"/>
                <a:cs typeface="Cascadia Code" panose="020B0609020000020004" pitchFamily="49" charset="0"/>
              </a:rPr>
              <a:t>range</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d, u = pq.get()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Pop the node with the least value (highest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for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v, weight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in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.adj[u]: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Check all adjacent nodes for the current node</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if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dist[v] &gt; dist[u] + weight: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Ignore paths bigger than current path</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dist[v] = dist[u] + weight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Update path with smaller value</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prev[v] = u</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pq.put((dist[v], v))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add node to queue</a:t>
            </a:r>
            <a:endParaRPr kumimoji="0" lang="en-US" altLang="en-US" sz="1100" b="0" i="0" u="none" strike="noStrike" cap="none" normalizeH="0" baseline="0" dirty="0">
              <a:ln>
                <a:noFill/>
              </a:ln>
              <a:solidFill>
                <a:schemeClr val="tx1"/>
              </a:solidFill>
              <a:effectLst/>
              <a:latin typeface="Cascadia Code" panose="020B0609020000020004" pitchFamily="49" charset="0"/>
              <a:cs typeface="Cascadia Code" panose="020B0609020000020004" pitchFamily="49" charset="0"/>
            </a:endParaRPr>
          </a:p>
          <a:p>
            <a:endParaRPr lang="en-US" sz="11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11360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2529</TotalTime>
  <Words>2100</Words>
  <Application>Microsoft Office PowerPoint</Application>
  <PresentationFormat>On-screen Show (16:9)</PresentationFormat>
  <Paragraphs>372</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 Math</vt:lpstr>
      <vt:lpstr>Cascadia Code</vt:lpstr>
      <vt:lpstr>Fira Code</vt:lpstr>
      <vt:lpstr>Programming Language Workshop for Beginners by Slidesgo</vt:lpstr>
      <vt:lpstr>Dijkstra ‘Algorithm’ {</vt:lpstr>
      <vt:lpstr>01</vt:lpstr>
      <vt:lpstr>01 {</vt:lpstr>
      <vt:lpstr>Problem Definition; {</vt:lpstr>
      <vt:lpstr>Strategy; {</vt:lpstr>
      <vt:lpstr>Applications; {</vt:lpstr>
      <vt:lpstr>02 {</vt:lpstr>
      <vt:lpstr>Following the Strategy; {</vt:lpstr>
      <vt:lpstr>Implementation; </vt:lpstr>
      <vt:lpstr>Implementation ‘(cont.)’ {</vt:lpstr>
      <vt:lpstr>Data-Structures Used; {</vt:lpstr>
      <vt:lpstr>03 {</vt:lpstr>
      <vt:lpstr>PowerPoint Presentation</vt:lpstr>
      <vt:lpstr>PowerPoint Presentation</vt:lpstr>
      <vt:lpstr>PowerPoint Presentation</vt:lpstr>
      <vt:lpstr>PowerPoint Presentation</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The shortest route</vt:lpstr>
      <vt:lpstr>Time complexity; {</vt:lpstr>
      <vt:lpstr>Time complexity; {</vt:lpstr>
      <vt:lpstr>Time complexity; {</vt:lpstr>
      <vt:lpstr>Time complexity; {</vt:lpstr>
      <vt:lpstr>Time complexity;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 ‘Algorithm’ {</dc:title>
  <dc:creator>Omar Nader</dc:creator>
  <cp:lastModifiedBy>abdelrahman nader</cp:lastModifiedBy>
  <cp:revision>8</cp:revision>
  <dcterms:modified xsi:type="dcterms:W3CDTF">2023-12-24T10:16:07Z</dcterms:modified>
</cp:coreProperties>
</file>