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511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7587" y="567214"/>
            <a:ext cx="6922532" cy="654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Speech Emotion Recognition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697587" y="1520190"/>
            <a:ext cx="7748826" cy="956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Speech Emotion Recognition (SER) is a fascinating field dedicated to identifying human emotions through speech signals. This technology is enhancing human-computer interactions and holds promise for improving various applications.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97587" y="2700933"/>
            <a:ext cx="774882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By: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38" y="3243977"/>
            <a:ext cx="1063347" cy="10633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97587" y="4556403"/>
            <a:ext cx="2416850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Abdelrahamn sami 225256</a:t>
            </a:r>
            <a:endParaRPr lang="en-US" sz="15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267" y="3243977"/>
            <a:ext cx="1063347" cy="10633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363516" y="4556403"/>
            <a:ext cx="2416850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Abdelrahamn Ahmed 225278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6195" y="3243977"/>
            <a:ext cx="1063466" cy="10634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29444" y="4556522"/>
            <a:ext cx="2416969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Ahmed ramadan 225236</a:t>
            </a:r>
            <a:endParaRPr lang="en-US" sz="15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7243" y="5592723"/>
            <a:ext cx="1063466" cy="106346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030492" y="6905268"/>
            <a:ext cx="2416969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Ashraf ibrahem 2251115</a:t>
            </a:r>
            <a:endParaRPr lang="en-US" sz="15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3291" y="5592723"/>
            <a:ext cx="1063347" cy="106334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696539" y="6905149"/>
            <a:ext cx="241685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Yousef ahmed </a:t>
            </a:r>
            <a:endParaRPr lang="en-US" sz="1550" dirty="0"/>
          </a:p>
        </p:txBody>
      </p:sp>
      <p:sp>
        <p:nvSpPr>
          <p:cNvPr id="16" name="Text 8"/>
          <p:cNvSpPr/>
          <p:nvPr/>
        </p:nvSpPr>
        <p:spPr>
          <a:xfrm>
            <a:off x="4696539" y="7343537"/>
            <a:ext cx="241685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225267</a:t>
            </a:r>
            <a:endParaRPr lang="en-US" sz="15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89591"/>
            <a:ext cx="672107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&amp; Next Steps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25740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651879"/>
            <a:ext cx="289941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Summary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30906" y="3160038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Speech Emotion Recognition is challenging but critical for human-centered AI.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5740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2651879"/>
            <a:ext cx="289941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Current Outcomes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5450919" y="3160038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leads with 57.14% accuracy as initial best performer.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652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14314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Directions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530906" y="5651302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on hyperparameter tuning, incorporating deep learning, and more sophisticated feature engineering for better accuracy.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68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4215" y="485418"/>
            <a:ext cx="7908369" cy="11584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to Speech Emotion Recognition (SER)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104215" y="1908572"/>
            <a:ext cx="7908369" cy="1328380"/>
          </a:xfrm>
          <a:prstGeom prst="roundRect">
            <a:avLst>
              <a:gd name="adj" fmla="val 558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288286" y="2092643"/>
            <a:ext cx="2316837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What is SER?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288286" y="2488049"/>
            <a:ext cx="7540228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involves detecting emotions such as happiness, sadness, and anger from speech audio by analyzing vocal patterns.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104215" y="3413403"/>
            <a:ext cx="7908369" cy="1328380"/>
          </a:xfrm>
          <a:prstGeom prst="roundRect">
            <a:avLst>
              <a:gd name="adj" fmla="val 558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288286" y="3597473"/>
            <a:ext cx="2316837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Why it matters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288286" y="3992880"/>
            <a:ext cx="7540228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call centers to enhance customer satisfaction, in mental health monitoring, and in interactive entertainment systems.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104215" y="4918234"/>
            <a:ext cx="7908369" cy="1328380"/>
          </a:xfrm>
          <a:prstGeom prst="roundRect">
            <a:avLst>
              <a:gd name="adj" fmla="val 558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288286" y="5102304"/>
            <a:ext cx="2316837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Industry Impact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288286" y="5497711"/>
            <a:ext cx="7540228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market is forecasted to grow to $3.9 billion by 2027, showing significant commercial interest.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104215" y="6423065"/>
            <a:ext cx="7908369" cy="1328380"/>
          </a:xfrm>
          <a:prstGeom prst="roundRect">
            <a:avLst>
              <a:gd name="adj" fmla="val 5581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288286" y="6607135"/>
            <a:ext cx="2316837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Real-world Example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6288286" y="7002542"/>
            <a:ext cx="7540228" cy="564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Affectiva's Emotion AI improves automotive safety by monitoring driver emotions in real-time.</a:t>
            </a:r>
            <a:endParaRPr 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4013" y="529590"/>
            <a:ext cx="8156972" cy="631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Dataset: Audio Speech Actors 01-24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674013" y="1642824"/>
            <a:ext cx="2527697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Source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674013" y="2151221"/>
            <a:ext cx="6406277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Free, publicly available RAVDESS dataset with emotional speech samples.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74013" y="2940725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 actors: 12 males, 12 females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74013" y="3316248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1440 audio files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74013" y="3691771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WAV format, 16kHz, 16-bit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3" y="4216479"/>
            <a:ext cx="6406277" cy="3364468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3106579" y="7611428"/>
            <a:ext cx="192524" cy="192524"/>
          </a:xfrm>
          <a:prstGeom prst="roundRect">
            <a:avLst>
              <a:gd name="adj" fmla="val 9499"/>
            </a:avLst>
          </a:prstGeom>
          <a:solidFill>
            <a:srgbClr val="2D1C5F"/>
          </a:solidFill>
          <a:ln/>
        </p:spPr>
      </p:sp>
      <p:sp>
        <p:nvSpPr>
          <p:cNvPr id="10" name="Text 7"/>
          <p:cNvSpPr/>
          <p:nvPr/>
        </p:nvSpPr>
        <p:spPr>
          <a:xfrm>
            <a:off x="3360063" y="7611428"/>
            <a:ext cx="440888" cy="192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Male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3953351" y="7611428"/>
            <a:ext cx="192524" cy="192524"/>
          </a:xfrm>
          <a:prstGeom prst="roundRect">
            <a:avLst>
              <a:gd name="adj" fmla="val 9499"/>
            </a:avLst>
          </a:prstGeom>
          <a:solidFill>
            <a:srgbClr val="7D5FD0"/>
          </a:solidFill>
          <a:ln/>
        </p:spPr>
      </p:sp>
      <p:sp>
        <p:nvSpPr>
          <p:cNvPr id="12" name="Text 9"/>
          <p:cNvSpPr/>
          <p:nvPr/>
        </p:nvSpPr>
        <p:spPr>
          <a:xfrm>
            <a:off x="4206835" y="7611428"/>
            <a:ext cx="655796" cy="192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Feamle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7557730" y="1642824"/>
            <a:ext cx="2527697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Emotional Classes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7557730" y="2151221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Eight emotion categories captured: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7557730" y="2632591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Neutral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7557730" y="3008114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Calm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7557730" y="3383637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Happy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7557730" y="3759160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Sad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7557730" y="4134683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Angry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7557730" y="4510207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Fearful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7557730" y="4885730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Disgust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7557730" y="5261253"/>
            <a:ext cx="640627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Surprised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7557730" y="5742623"/>
            <a:ext cx="6406277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diversity helps train models to detect a wide range of human emotions.</a:t>
            </a: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8178" y="970002"/>
            <a:ext cx="6933128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Extraction Techniques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58178" y="1869162"/>
            <a:ext cx="423148" cy="423148"/>
          </a:xfrm>
          <a:prstGeom prst="roundRect">
            <a:avLst>
              <a:gd name="adj" fmla="val 18668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" y="1895594"/>
            <a:ext cx="296228" cy="3702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69325" y="1933813"/>
            <a:ext cx="246852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MFCC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1269325" y="2355056"/>
            <a:ext cx="721649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Captures the spectral envelope of sound, essential for speech characterization.</a:t>
            </a:r>
            <a:endParaRPr lang="en-US" sz="1450" dirty="0"/>
          </a:p>
        </p:txBody>
      </p:sp>
      <p:sp>
        <p:nvSpPr>
          <p:cNvPr id="8" name="Shape 4"/>
          <p:cNvSpPr/>
          <p:nvPr/>
        </p:nvSpPr>
        <p:spPr>
          <a:xfrm>
            <a:off x="658178" y="3032165"/>
            <a:ext cx="423148" cy="423148"/>
          </a:xfrm>
          <a:prstGeom prst="roundRect">
            <a:avLst>
              <a:gd name="adj" fmla="val 18668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38" y="3058597"/>
            <a:ext cx="296228" cy="3702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269325" y="3096816"/>
            <a:ext cx="246852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Chroma Features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269325" y="3518059"/>
            <a:ext cx="721649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Represents harmonic components, using 12 features related to musical pitches.</a:t>
            </a:r>
            <a:endParaRPr lang="en-US" sz="1450" dirty="0"/>
          </a:p>
        </p:txBody>
      </p:sp>
      <p:sp>
        <p:nvSpPr>
          <p:cNvPr id="12" name="Shape 7"/>
          <p:cNvSpPr/>
          <p:nvPr/>
        </p:nvSpPr>
        <p:spPr>
          <a:xfrm>
            <a:off x="658178" y="4195167"/>
            <a:ext cx="423148" cy="423148"/>
          </a:xfrm>
          <a:prstGeom prst="roundRect">
            <a:avLst>
              <a:gd name="adj" fmla="val 18668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638" y="4221599"/>
            <a:ext cx="296228" cy="37028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269325" y="4259818"/>
            <a:ext cx="439495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Zero Crossing Rate &amp; Spectral Contrast</a:t>
            </a:r>
            <a:endParaRPr lang="en-US" sz="1900" dirty="0"/>
          </a:p>
        </p:txBody>
      </p:sp>
      <p:sp>
        <p:nvSpPr>
          <p:cNvPr id="15" name="Text 9"/>
          <p:cNvSpPr/>
          <p:nvPr/>
        </p:nvSpPr>
        <p:spPr>
          <a:xfrm>
            <a:off x="1269325" y="4681061"/>
            <a:ext cx="7216497" cy="601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ZCR measures signal sign changes; spectral contrast looks at peaks and valleys in frequency spectrum.</a:t>
            </a:r>
            <a:endParaRPr lang="en-US" sz="1450" dirty="0"/>
          </a:p>
        </p:txBody>
      </p:sp>
      <p:sp>
        <p:nvSpPr>
          <p:cNvPr id="16" name="Shape 10"/>
          <p:cNvSpPr/>
          <p:nvPr/>
        </p:nvSpPr>
        <p:spPr>
          <a:xfrm>
            <a:off x="658178" y="5659160"/>
            <a:ext cx="423148" cy="423148"/>
          </a:xfrm>
          <a:prstGeom prst="roundRect">
            <a:avLst>
              <a:gd name="adj" fmla="val 18668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38" y="5685592"/>
            <a:ext cx="296228" cy="370284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269325" y="5723811"/>
            <a:ext cx="3522940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Tonnetz &amp; Noise Augmentation</a:t>
            </a:r>
            <a:endParaRPr lang="en-US" sz="1900" dirty="0"/>
          </a:p>
        </p:txBody>
      </p:sp>
      <p:sp>
        <p:nvSpPr>
          <p:cNvPr id="19" name="Text 12"/>
          <p:cNvSpPr/>
          <p:nvPr/>
        </p:nvSpPr>
        <p:spPr>
          <a:xfrm>
            <a:off x="1269325" y="6145054"/>
            <a:ext cx="721649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Tonnetz models tonal relationships; adding noise enhances model generalization.</a:t>
            </a:r>
            <a:endParaRPr lang="en-US" sz="1450" dirty="0"/>
          </a:p>
        </p:txBody>
      </p:sp>
      <p:sp>
        <p:nvSpPr>
          <p:cNvPr id="20" name="Text 13"/>
          <p:cNvSpPr/>
          <p:nvPr/>
        </p:nvSpPr>
        <p:spPr>
          <a:xfrm>
            <a:off x="658178" y="6657618"/>
            <a:ext cx="7827645" cy="601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Total of 66 audio features are extracted to comprehensively describe speech characteristics.</a:t>
            </a:r>
            <a:endParaRPr lang="en-US" sz="14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4323"/>
            <a:ext cx="689074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Preparation Process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5155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Label Encoding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11444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Emotion labels are converted into numerical values for machine learning compatibility.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155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Scaling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5332928" y="411444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StandardScaler normalizes features to standardize ranges, improving model training stability.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515558"/>
            <a:ext cx="354842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Training and Testing Split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9872067" y="411444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split 80% for training models, 20% reserved for unbiased evaluation on unseen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623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steps ensure data is clean, consistent, and suitable for model development and validation.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4943" y="711756"/>
            <a:ext cx="5464373" cy="683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Selection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943" y="1706999"/>
            <a:ext cx="520422" cy="5204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4943" y="2435543"/>
            <a:ext cx="2388870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Random Forest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6214943" y="2901910"/>
            <a:ext cx="2388870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Powerful ensemble method adept at handling complex, nonlinear relationships.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3965" y="1706999"/>
            <a:ext cx="520422" cy="52042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63965" y="2435543"/>
            <a:ext cx="2388870" cy="682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Support Vector Machine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8863965" y="3243382"/>
            <a:ext cx="2388870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Effective for high-dimensional feature spaces, finding optimal separating boundaries.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2987" y="1706999"/>
            <a:ext cx="520422" cy="52042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2987" y="2435543"/>
            <a:ext cx="2388870" cy="682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K-Nearest Neighbors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11512987" y="3243382"/>
            <a:ext cx="2388870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and intuitive, leverages similarity in feature space for classification.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4943" y="4991219"/>
            <a:ext cx="520422" cy="52042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14943" y="5719763"/>
            <a:ext cx="2388870" cy="34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Naive Bayes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6214943" y="6186130"/>
            <a:ext cx="2388870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 probabilistic classifier, assuming feature independence, good baseline method.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816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Evaluation Metrics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716054"/>
            <a:ext cx="4196358" cy="2065734"/>
          </a:xfrm>
          <a:prstGeom prst="roundRect">
            <a:avLst>
              <a:gd name="adj" fmla="val 46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95048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Accuracy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8224" y="345864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Measures overall percentage of correctly classified instances across all classes.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16054"/>
            <a:ext cx="4196358" cy="2065734"/>
          </a:xfrm>
          <a:prstGeom prst="roundRect">
            <a:avLst>
              <a:gd name="adj" fmla="val 46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295048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Precision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451396" y="345864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Indicates how many predicted positives are actually correct (true positives / predicted positives).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16054"/>
            <a:ext cx="4196358" cy="2065734"/>
          </a:xfrm>
          <a:prstGeom prst="roundRect">
            <a:avLst>
              <a:gd name="adj" fmla="val 46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295048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Recall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74568" y="345864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Shows how many actual positives are correctly identified (true positives / actual positives).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008602"/>
            <a:ext cx="6408063" cy="1702832"/>
          </a:xfrm>
          <a:prstGeom prst="roundRect">
            <a:avLst>
              <a:gd name="adj" fmla="val 559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24303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F1-Score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1028224" y="575119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Harmonic mean of precision and recall, balances false positives and false negatives.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08602"/>
            <a:ext cx="6408063" cy="1702832"/>
          </a:xfrm>
          <a:prstGeom prst="roundRect">
            <a:avLst>
              <a:gd name="adj" fmla="val 5595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3101" y="5243036"/>
            <a:ext cx="301680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Classification Reports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7663101" y="575119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breakdown per emotion class aids targeted model improvements.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627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5569" y="3248501"/>
            <a:ext cx="7069574" cy="699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Performance Results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45569" y="4266962"/>
            <a:ext cx="13139261" cy="2461260"/>
          </a:xfrm>
          <a:prstGeom prst="roundRect">
            <a:avLst>
              <a:gd name="adj" fmla="val 363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53189" y="4274582"/>
            <a:ext cx="13124021" cy="611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66192" y="4409956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(RF)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532013" y="4409956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57.14%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53189" y="4886087"/>
            <a:ext cx="13124021" cy="611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66192" y="5021461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Vector Machine (SVM)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532013" y="5021461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52.92%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753189" y="5497592"/>
            <a:ext cx="13124021" cy="611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66192" y="5632966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K-Nearest Neighbors (KNN)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532013" y="5632966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43.51%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753189" y="6109097"/>
            <a:ext cx="13124021" cy="611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66192" y="6244471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Naive Bayes (NB)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7532013" y="6244471"/>
            <a:ext cx="6132195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41.88%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745569" y="6967776"/>
            <a:ext cx="13139261" cy="681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demonstrated the highest accuracy among tested models, serving as a promising baseline. These initial results suggest room for improvement through advanced techniques and tuning.</a:t>
            </a:r>
            <a:endParaRPr lang="en-US" sz="16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1202"/>
            <a:ext cx="698896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 Analysis of Results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125623"/>
            <a:ext cx="1134070" cy="16875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35243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Accuracy Bar Chart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2268022" y="286059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Clearly compares performances across Random Forest, SVM, KNN, and Naive Bayes models.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813215"/>
            <a:ext cx="1134070" cy="168759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0400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Confusion Matrix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2268022" y="454818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Highlights common misclassifications, guiding model refinement efforts.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00807"/>
            <a:ext cx="1134070" cy="168759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27621"/>
            <a:ext cx="395370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Importance Plot (RF)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2268022" y="623577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Identifies key features contributing most to prediction accuracy.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662</Words>
  <Application>Microsoft Office PowerPoint</Application>
  <PresentationFormat>Custom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Petrona Bold</vt:lpstr>
      <vt:lpstr>Inter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Abdelrahman Sami</cp:lastModifiedBy>
  <cp:revision>2</cp:revision>
  <dcterms:created xsi:type="dcterms:W3CDTF">2025-05-16T21:55:58Z</dcterms:created>
  <dcterms:modified xsi:type="dcterms:W3CDTF">2025-05-16T22:13:19Z</dcterms:modified>
</cp:coreProperties>
</file>