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  <p:sldMasterId id="2147483719" r:id="rId3"/>
  </p:sldMasterIdLst>
  <p:notesMasterIdLst>
    <p:notesMasterId r:id="rId26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9" r:id="rId15"/>
    <p:sldId id="280" r:id="rId16"/>
    <p:sldId id="281" r:id="rId17"/>
    <p:sldId id="283" r:id="rId18"/>
    <p:sldId id="291" r:id="rId19"/>
    <p:sldId id="284" r:id="rId20"/>
    <p:sldId id="285" r:id="rId21"/>
    <p:sldId id="286" r:id="rId22"/>
    <p:sldId id="287" r:id="rId23"/>
    <p:sldId id="292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1D6-A878-470B-96BC-7033257654B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7212-5EC8-4801-9D20-F1DD1DC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82613" y="5027613"/>
            <a:ext cx="5826125" cy="34686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SQL Statements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mtClean="0"/>
              <a:t>Oracle SQL complies with industry-accepted standards. Oracle Corporation ensures future compliance with evolving standards by actively involving key personnel in SQL standards committees. Industry-accepted committees are </a:t>
            </a:r>
            <a:r>
              <a:rPr lang="en-US" altLang="en-US" smtClean="0">
                <a:solidFill>
                  <a:schemeClr val="tx1"/>
                </a:solidFill>
              </a:rPr>
              <a:t>the American National Standards Institute (ANSI) and the International Standards Organization (ISO). Both ANSI</a:t>
            </a:r>
            <a:r>
              <a:rPr lang="en-US" altLang="en-US" smtClean="0"/>
              <a:t> and ISO have accepted SQL as the standard language for relational databases.</a:t>
            </a:r>
          </a:p>
        </p:txBody>
      </p:sp>
      <p:graphicFrame>
        <p:nvGraphicFramePr>
          <p:cNvPr id="32772" name="Object 4"/>
          <p:cNvGraphicFramePr>
            <a:graphicFrameLocks/>
          </p:cNvGraphicFramePr>
          <p:nvPr/>
        </p:nvGraphicFramePr>
        <p:xfrm>
          <a:off x="627063" y="6197600"/>
          <a:ext cx="6096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4" imgW="6329172" imgH="3122676" progId="Word.Document.8">
                  <p:embed/>
                </p:oleObj>
              </mc:Choice>
              <mc:Fallback>
                <p:oleObj name="Document" r:id="rId4" imgW="6329172" imgH="3122676" progId="Word.Document.8">
                  <p:embed/>
                  <p:pic>
                    <p:nvPicPr>
                      <p:cNvPr id="3277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6197600"/>
                        <a:ext cx="6096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17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PRIMARY KEY</a:t>
            </a:r>
            <a:r>
              <a:rPr lang="en-US" altLang="en-US" smtClean="0"/>
              <a:t> Constraint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smtClean="0">
                <a:solidFill>
                  <a:schemeClr val="tx1"/>
                </a:solidFill>
              </a:rPr>
              <a:t> constraint creates a primary key for the table. Only one primary key can be created for each table.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smtClean="0">
                <a:solidFill>
                  <a:schemeClr val="tx1"/>
                </a:solidFill>
              </a:rPr>
              <a:t> constraint is a column or set of columns that uniquely identifies each row in a table. This constraint enforces uniqueness of the column or column combination and ensures that no column that is part of the primary key can contain a null value.</a:t>
            </a:r>
          </a:p>
          <a:p>
            <a:pPr lvl="1" eaLnBrk="1" hangingPunct="1"/>
            <a:r>
              <a:rPr lang="en-US" altLang="en-US" b="1" smtClean="0">
                <a:solidFill>
                  <a:schemeClr val="tx1"/>
                </a:solidFill>
              </a:rPr>
              <a:t>Note: </a:t>
            </a:r>
            <a:r>
              <a:rPr lang="en-US" altLang="en-US" smtClean="0">
                <a:solidFill>
                  <a:schemeClr val="tx1"/>
                </a:solidFill>
              </a:rPr>
              <a:t>Because uniqueness is part of the primary key constraint definition, the Oracle server enforces the uniqueness by implicitly creating a unique index on the primary key column or columns.</a:t>
            </a:r>
          </a:p>
        </p:txBody>
      </p:sp>
    </p:spTree>
    <p:extLst>
      <p:ext uri="{BB962C8B-B14F-4D97-AF65-F5344CB8AC3E}">
        <p14:creationId xmlns:p14="http://schemas.microsoft.com/office/powerpoint/2010/main" val="113289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مجموعه</a:t>
            </a:r>
            <a:r>
              <a:rPr lang="ar-EG" baseline="0" dirty="0" smtClean="0"/>
              <a:t> االاوامر الى محتاجها علشان ابنى ال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ar-EG" baseline="0" dirty="0" smtClean="0"/>
              <a:t> واى عنصر فى ال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BDD23-52F9-4AB4-92DE-211D6FECCF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0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3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  <a:p>
            <a:pPr lvl="1" eaLnBrk="1" hangingPunct="1"/>
            <a:r>
              <a:rPr lang="en-US" altLang="en-US" smtClean="0"/>
              <a:t>The Oracle server uses constraints to prevent invalid data entry into tables.</a:t>
            </a:r>
          </a:p>
          <a:p>
            <a:pPr lvl="1" eaLnBrk="1" hangingPunct="1"/>
            <a:r>
              <a:rPr lang="en-US" altLang="en-US" smtClean="0"/>
              <a:t>You can use constraints to do the following:</a:t>
            </a:r>
          </a:p>
          <a:p>
            <a:pPr lvl="2" eaLnBrk="1" hangingPunct="1"/>
            <a:r>
              <a:rPr lang="en-US" altLang="en-US" smtClean="0"/>
              <a:t>Enforce rules on the data in a table whenever a row is inserted, updated, or deleted from that table. The constraint must be satisfied for the operation to succeed.</a:t>
            </a:r>
          </a:p>
          <a:p>
            <a:pPr lvl="2" eaLnBrk="1" hangingPunct="1"/>
            <a:r>
              <a:rPr lang="en-US" altLang="en-US" smtClean="0"/>
              <a:t>Prevent the deletion of a table if there are dependencies from other tables</a:t>
            </a:r>
          </a:p>
          <a:p>
            <a:pPr lvl="2" eaLnBrk="1" hangingPunct="1"/>
            <a:r>
              <a:rPr lang="en-US" altLang="en-US" smtClean="0"/>
              <a:t>Provide rules for Oracle tools, such as Oracle Developer</a:t>
            </a:r>
          </a:p>
          <a:p>
            <a:pPr lvl="1" eaLnBrk="1" hangingPunct="1"/>
            <a:r>
              <a:rPr lang="en-US" altLang="en-US" b="1" smtClean="0"/>
              <a:t>Data Integrity Constraints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2532" name="Object 1031"/>
          <p:cNvGraphicFramePr>
            <a:graphicFrameLocks/>
          </p:cNvGraphicFramePr>
          <p:nvPr/>
        </p:nvGraphicFramePr>
        <p:xfrm>
          <a:off x="657225" y="6867525"/>
          <a:ext cx="58483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4" imgW="6036564" imgH="2206752" progId="Word.Document.8">
                  <p:embed/>
                </p:oleObj>
              </mc:Choice>
              <mc:Fallback>
                <p:oleObj name="Document" r:id="rId4" imgW="6036564" imgH="2206752" progId="Word.Document.8">
                  <p:embed/>
                  <p:pic>
                    <p:nvPicPr>
                      <p:cNvPr id="22532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6867525"/>
                        <a:ext cx="58483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77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Constraint Guidelines</a:t>
            </a:r>
          </a:p>
          <a:p>
            <a:pPr lvl="1" eaLnBrk="1" hangingPunct="1"/>
            <a:r>
              <a:rPr lang="en-US" altLang="en-US" smtClean="0"/>
              <a:t>All constraints are stored in the data dictionary. Constraints are easy to reference if you give them a meaningful name. Constraint names must follow the standard object-naming rules. If you do not name your constraint, the Oracle server generates a name with the format </a:t>
            </a:r>
            <a:r>
              <a:rPr lang="en-US" altLang="en-US" smtClean="0">
                <a:latin typeface="Courier New" panose="02070309020205020404" pitchFamily="49" charset="0"/>
              </a:rPr>
              <a:t>SYS_C</a:t>
            </a:r>
            <a:r>
              <a:rPr lang="en-US" altLang="en-US" i="1" smtClean="0">
                <a:latin typeface="Courier New" panose="02070309020205020404" pitchFamily="49" charset="0"/>
              </a:rPr>
              <a:t>n</a:t>
            </a:r>
            <a:r>
              <a:rPr lang="en-US" altLang="en-US" smtClean="0"/>
              <a:t>, where </a:t>
            </a:r>
            <a:r>
              <a:rPr lang="en-US" altLang="en-US" i="1" smtClean="0"/>
              <a:t>n</a:t>
            </a:r>
            <a:r>
              <a:rPr lang="en-US" altLang="en-US" smtClean="0"/>
              <a:t> is an integer so that the constraint name is unique.</a:t>
            </a:r>
          </a:p>
          <a:p>
            <a:pPr lvl="1" eaLnBrk="1" hangingPunct="1"/>
            <a:r>
              <a:rPr lang="en-US" altLang="en-US" smtClean="0"/>
              <a:t>Constraints can be defined at the time of table creation or after the table has been created.</a:t>
            </a:r>
          </a:p>
          <a:p>
            <a:pPr lvl="1" eaLnBrk="1" hangingPunct="1"/>
            <a:r>
              <a:rPr lang="en-US" altLang="en-US" smtClean="0"/>
              <a:t>For more information, see “Constraints” in the </a:t>
            </a:r>
            <a:r>
              <a:rPr lang="en-US" altLang="en-US" i="1" smtClean="0"/>
              <a:t>Oracle Database</a:t>
            </a:r>
            <a:r>
              <a:rPr lang="en-US" altLang="en-US" smtClean="0"/>
              <a:t> </a:t>
            </a:r>
            <a:r>
              <a:rPr lang="en-US" altLang="en-US" i="1" smtClean="0"/>
              <a:t>SQL Reference</a:t>
            </a:r>
            <a:r>
              <a:rPr lang="en-US" altLang="en-US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4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Defining Constraints (continued)</a:t>
            </a:r>
          </a:p>
          <a:p>
            <a:pPr lvl="1" eaLnBrk="1" hangingPunct="1"/>
            <a:r>
              <a:rPr lang="en-US" altLang="en-US" smtClean="0"/>
              <a:t>Constraints are usually created at the same time as the table. Constraints can be added to a table after its creation and also temporarily disabled. </a:t>
            </a:r>
          </a:p>
          <a:p>
            <a:pPr lvl="1" eaLnBrk="1" hangingPunct="1"/>
            <a:r>
              <a:rPr lang="en-US" altLang="en-US" smtClean="0"/>
              <a:t>Both slide examples create a primary key constraint on the </a:t>
            </a:r>
            <a:r>
              <a:rPr lang="en-US" altLang="en-US" smtClean="0">
                <a:latin typeface="Courier New" panose="02070309020205020404" pitchFamily="49" charset="0"/>
              </a:rPr>
              <a:t>EMPLOYEE_ID</a:t>
            </a:r>
            <a:r>
              <a:rPr lang="en-US" altLang="en-US" smtClean="0"/>
              <a:t> column of the </a:t>
            </a:r>
            <a:r>
              <a:rPr lang="en-US" altLang="en-US" smtClean="0">
                <a:latin typeface="Courier New" panose="02070309020205020404" pitchFamily="49" charset="0"/>
              </a:rPr>
              <a:t>EMPLOYEES</a:t>
            </a:r>
            <a:r>
              <a:rPr lang="en-US" altLang="en-US" smtClean="0"/>
              <a:t> table.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1.	The first example uses the column-level syntax to define the constraint.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2.	The second example uses the table-level syntax to define the constraint. </a:t>
            </a:r>
          </a:p>
          <a:p>
            <a:pPr lvl="1" eaLnBrk="1" hangingPunct="1"/>
            <a:r>
              <a:rPr lang="en-US" altLang="en-US" smtClean="0"/>
              <a:t>More details about the primary key constraint are provided later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422278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ChangeArrowheads="1"/>
          </p:cNvSpPr>
          <p:nvPr/>
        </p:nvSpPr>
        <p:spPr bwMode="auto">
          <a:xfrm>
            <a:off x="3959225" y="-1588"/>
            <a:ext cx="30321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1027"/>
          <p:cNvSpPr>
            <a:spLocks noChangeArrowheads="1"/>
          </p:cNvSpPr>
          <p:nvPr/>
        </p:nvSpPr>
        <p:spPr bwMode="auto">
          <a:xfrm>
            <a:off x="-1588" y="-1588"/>
            <a:ext cx="30273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60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102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CHECK</a:t>
            </a:r>
            <a:r>
              <a:rPr lang="en-US" altLang="en-US" smtClean="0"/>
              <a:t> Constraint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smtClean="0">
                <a:solidFill>
                  <a:schemeClr val="tx1"/>
                </a:solidFill>
              </a:rPr>
              <a:t> constraint defines a condition</a:t>
            </a:r>
            <a:r>
              <a:rPr lang="en-US" altLang="en-US" smtClean="0"/>
              <a:t> that each row must satisfy. The condition can use the same constructs as query conditions, with the following exceptions:</a:t>
            </a:r>
          </a:p>
          <a:p>
            <a:pPr lvl="2" eaLnBrk="1" hangingPunct="1"/>
            <a:r>
              <a:rPr lang="en-US" altLang="en-US" smtClean="0"/>
              <a:t>References to the </a:t>
            </a:r>
            <a:r>
              <a:rPr lang="en-US" altLang="en-US" smtClean="0">
                <a:latin typeface="Courier New" panose="02070309020205020404" pitchFamily="49" charset="0"/>
              </a:rPr>
              <a:t>CURRVAL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NEXTVAL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LEVEL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ROWNUM</a:t>
            </a:r>
            <a:r>
              <a:rPr lang="en-US" altLang="en-US" smtClean="0"/>
              <a:t> pseudocolumns</a:t>
            </a:r>
          </a:p>
          <a:p>
            <a:pPr lvl="2" eaLnBrk="1" hangingPunct="1"/>
            <a:r>
              <a:rPr lang="en-US" altLang="en-US" smtClean="0"/>
              <a:t>Calls to </a:t>
            </a:r>
            <a:r>
              <a:rPr lang="en-US" altLang="en-US" smtClean="0">
                <a:latin typeface="Courier New" panose="02070309020205020404" pitchFamily="49" charset="0"/>
              </a:rPr>
              <a:t>SYSDATE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UID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USER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USERENV</a:t>
            </a:r>
            <a:r>
              <a:rPr lang="en-US" altLang="en-US" smtClean="0"/>
              <a:t> functions</a:t>
            </a:r>
          </a:p>
          <a:p>
            <a:pPr lvl="2" eaLnBrk="1" hangingPunct="1"/>
            <a:r>
              <a:rPr lang="en-US" altLang="en-US" smtClean="0"/>
              <a:t>Queries that refer to other values in other rows</a:t>
            </a:r>
          </a:p>
          <a:p>
            <a:pPr lvl="1" eaLnBrk="1" hangingPunct="1"/>
            <a:r>
              <a:rPr lang="en-US" altLang="en-US" smtClean="0"/>
              <a:t>A single column can have multiple </a:t>
            </a:r>
            <a:r>
              <a:rPr lang="en-US" altLang="en-US" smtClean="0">
                <a:latin typeface="Courier New" panose="02070309020205020404" pitchFamily="49" charset="0"/>
              </a:rPr>
              <a:t>CHECK</a:t>
            </a:r>
            <a:r>
              <a:rPr lang="en-US" altLang="en-US" smtClean="0"/>
              <a:t> constraints that refer to the column in its definition. There is no limit to the number of </a:t>
            </a:r>
            <a:r>
              <a:rPr lang="en-US" altLang="en-US" smtClean="0">
                <a:latin typeface="Courier New" panose="02070309020205020404" pitchFamily="49" charset="0"/>
              </a:rPr>
              <a:t>CHECK</a:t>
            </a:r>
            <a:r>
              <a:rPr lang="en-US" altLang="en-US" smtClean="0"/>
              <a:t> constraints that you can define on a column.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CHECK</a:t>
            </a:r>
            <a:r>
              <a:rPr lang="en-US" altLang="en-US" smtClean="0"/>
              <a:t> constraints can be defined at the column level or table level.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4" eaLnBrk="1" hangingPunct="1"/>
            <a:r>
              <a:rPr lang="en-US" altLang="en-US" smtClean="0"/>
              <a:t>  CREATE TABLE employees</a:t>
            </a:r>
          </a:p>
          <a:p>
            <a:pPr lvl="4" eaLnBrk="1" hangingPunct="1"/>
            <a:r>
              <a:rPr lang="en-US" altLang="en-US" smtClean="0"/>
              <a:t>     (...</a:t>
            </a:r>
          </a:p>
          <a:p>
            <a:pPr lvl="4" eaLnBrk="1" hangingPunct="1"/>
            <a:r>
              <a:rPr lang="en-US" altLang="en-US" smtClean="0"/>
              <a:t>      salary NUMBER(8,2) CONSTRAINT emp_salary_min </a:t>
            </a:r>
          </a:p>
          <a:p>
            <a:pPr lvl="4" eaLnBrk="1" hangingPunct="1"/>
            <a:r>
              <a:rPr lang="en-US" altLang="en-US" smtClean="0"/>
              <a:t>                         CHECK (salary &gt; 0),</a:t>
            </a:r>
          </a:p>
          <a:p>
            <a:pPr lvl="4" eaLnBrk="1" hangingPunct="1"/>
            <a:r>
              <a:rPr lang="en-US" altLang="en-US" smtClean="0"/>
              <a:t>     ...</a:t>
            </a:r>
            <a:endParaRPr lang="en-US" altLang="en-US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9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NOT NULL</a:t>
            </a:r>
            <a:r>
              <a:rPr lang="en-US" altLang="en-US" smtClean="0"/>
              <a:t> Constraint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en-US" smtClean="0">
                <a:solidFill>
                  <a:schemeClr val="tx1"/>
                </a:solidFill>
              </a:rPr>
              <a:t> constraint ensures that</a:t>
            </a:r>
            <a:r>
              <a:rPr lang="en-US" altLang="en-US" smtClean="0"/>
              <a:t> the column contains no null values. Columns without the </a:t>
            </a:r>
            <a:r>
              <a:rPr lang="en-US" altLang="en-US" smtClean="0">
                <a:latin typeface="Courier New" panose="02070309020205020404" pitchFamily="49" charset="0"/>
              </a:rPr>
              <a:t>NOT NULL</a:t>
            </a:r>
            <a:r>
              <a:rPr lang="en-US" altLang="en-US" smtClean="0"/>
              <a:t> constraint can contain null values by default. </a:t>
            </a:r>
            <a:r>
              <a:rPr lang="en-US" altLang="en-US" smtClean="0">
                <a:latin typeface="Courier New" panose="02070309020205020404" pitchFamily="49" charset="0"/>
              </a:rPr>
              <a:t>NOT NULL</a:t>
            </a:r>
            <a:r>
              <a:rPr lang="en-US" altLang="en-US" smtClean="0"/>
              <a:t> constraints must be defined at the column level.</a:t>
            </a:r>
          </a:p>
        </p:txBody>
      </p:sp>
    </p:spTree>
    <p:extLst>
      <p:ext uri="{BB962C8B-B14F-4D97-AF65-F5344CB8AC3E}">
        <p14:creationId xmlns:p14="http://schemas.microsoft.com/office/powerpoint/2010/main" val="335807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key integrity constraint requires that every value in a column or set of columns (key) be unique—that is, no two rows of a table</a:t>
            </a:r>
            <a:r>
              <a:rPr lang="en-US" altLang="en-US" smtClean="0"/>
              <a:t> can have duplicate values in a specified column or set of columns. The column (or set of columns) included in the definition of the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key constraint is called the </a:t>
            </a:r>
            <a:r>
              <a:rPr lang="en-US" altLang="en-US" i="1" smtClean="0"/>
              <a:t>unique key</a:t>
            </a:r>
            <a:r>
              <a:rPr lang="en-US" altLang="en-US" smtClean="0"/>
              <a:t>. If the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 comprises more than one column, that group of columns is called a </a:t>
            </a:r>
            <a:r>
              <a:rPr lang="en-US" altLang="en-US" i="1" smtClean="0"/>
              <a:t>composite unique key</a:t>
            </a:r>
            <a:r>
              <a:rPr lang="en-US" altLang="en-US" smtClean="0"/>
              <a:t>. 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constraints enable the input of nulls unless you also define </a:t>
            </a:r>
            <a:r>
              <a:rPr lang="en-US" altLang="en-US" smtClean="0">
                <a:latin typeface="Courier New" panose="02070309020205020404" pitchFamily="49" charset="0"/>
              </a:rPr>
              <a:t>NOT NULL</a:t>
            </a:r>
            <a:r>
              <a:rPr lang="en-US" altLang="en-US" smtClean="0"/>
              <a:t> constraints for the same columns. In fact, any number of rows can include nulls for columns without </a:t>
            </a:r>
            <a:r>
              <a:rPr lang="en-US" altLang="en-US" smtClean="0">
                <a:latin typeface="Courier New" panose="02070309020205020404" pitchFamily="49" charset="0"/>
              </a:rPr>
              <a:t>NOT NULL</a:t>
            </a:r>
            <a:r>
              <a:rPr lang="en-US" altLang="en-US" smtClean="0"/>
              <a:t> constraints because nulls are not considered equal to anything. A null in a column (or in all columns of a composite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key) always satisfies a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constraint. </a:t>
            </a:r>
          </a:p>
          <a:p>
            <a:pPr lvl="1" eaLnBrk="1" hangingPunct="1"/>
            <a:r>
              <a:rPr lang="en-US" altLang="en-US" b="1" smtClean="0"/>
              <a:t>Note:</a:t>
            </a:r>
            <a:r>
              <a:rPr lang="en-US" altLang="en-US" smtClean="0"/>
              <a:t> Because of the search mechanism for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constraints on more than one column, you cannot have identical values in the non-null columns of a partially null composite </a:t>
            </a:r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key constraint.</a:t>
            </a:r>
            <a:endParaRPr lang="en-US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4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 (continued)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constraints can be defined at the column level or table level. A composite unique key is created by using the table-level definition.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example in the slide applies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 to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EMAIL</a:t>
            </a:r>
            <a:r>
              <a:rPr lang="en-US" altLang="en-US" smtClean="0">
                <a:solidFill>
                  <a:schemeClr val="tx1"/>
                </a:solidFill>
              </a:rPr>
              <a:t> column of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EMPLOYEES</a:t>
            </a:r>
            <a:r>
              <a:rPr lang="en-US" altLang="en-US" smtClean="0">
                <a:solidFill>
                  <a:schemeClr val="tx1"/>
                </a:solidFill>
              </a:rPr>
              <a:t> table. The name of the constraint is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EMP_EMAIL_UK</a:t>
            </a:r>
            <a:r>
              <a:rPr lang="en-US" altLang="en-US" smtClean="0">
                <a:solidFill>
                  <a:schemeClr val="tx1"/>
                </a:solidFill>
              </a:rPr>
              <a:t>..</a:t>
            </a:r>
          </a:p>
          <a:p>
            <a:pPr lvl="1" eaLnBrk="1" hangingPunct="1"/>
            <a:r>
              <a:rPr lang="en-US" altLang="en-US" b="1" smtClean="0">
                <a:solidFill>
                  <a:schemeClr val="tx1"/>
                </a:solidFill>
              </a:rPr>
              <a:t>Note: </a:t>
            </a:r>
            <a:r>
              <a:rPr lang="en-US" altLang="en-US" smtClean="0">
                <a:solidFill>
                  <a:schemeClr val="tx1"/>
                </a:solidFill>
              </a:rPr>
              <a:t>The Oracle server enforces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 by implicitly creating a unique index on the unique key column or columns.</a:t>
            </a:r>
          </a:p>
        </p:txBody>
      </p:sp>
    </p:spTree>
    <p:extLst>
      <p:ext uri="{BB962C8B-B14F-4D97-AF65-F5344CB8AC3E}">
        <p14:creationId xmlns:p14="http://schemas.microsoft.com/office/powerpoint/2010/main" val="68765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1253067" y="952500"/>
            <a:ext cx="9736667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27700" smtClean="0">
                <a:solidFill>
                  <a:srgbClr val="CCCCCC"/>
                </a:solidFill>
              </a:rPr>
              <a:t>I</a:t>
            </a:r>
          </a:p>
        </p:txBody>
      </p:sp>
      <p:pic>
        <p:nvPicPr>
          <p:cNvPr id="5" name="Oracle_banner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12242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_Copyright"/>
          <p:cNvSpPr>
            <a:spLocks noChangeArrowheads="1"/>
          </p:cNvSpPr>
          <p:nvPr userDrawn="1"/>
        </p:nvSpPr>
        <p:spPr bwMode="auto">
          <a:xfrm>
            <a:off x="3369733" y="6654800"/>
            <a:ext cx="546946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Copyright © 2004, Oracle. 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11811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 smtClean="0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2636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7568" y="1816101"/>
            <a:ext cx="4125232" cy="18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7467" y="533401"/>
            <a:ext cx="2455333" cy="3140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250" y="533401"/>
            <a:ext cx="2217017" cy="3140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1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30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59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009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216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7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1253067" y="952500"/>
            <a:ext cx="9736667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27700" smtClean="0">
                <a:solidFill>
                  <a:srgbClr val="CCCCCC"/>
                </a:solidFill>
              </a:rPr>
              <a:t>9</a:t>
            </a:r>
          </a:p>
        </p:txBody>
      </p:sp>
      <p:pic>
        <p:nvPicPr>
          <p:cNvPr id="5" name="Oracle_banner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12242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_Copyright"/>
          <p:cNvSpPr>
            <a:spLocks noChangeArrowheads="1"/>
          </p:cNvSpPr>
          <p:nvPr userDrawn="1"/>
        </p:nvSpPr>
        <p:spPr bwMode="auto">
          <a:xfrm>
            <a:off x="3369733" y="6654800"/>
            <a:ext cx="546946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Copyright © 2004, Oracle. 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11811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 smtClean="0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3300106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271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53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467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7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9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96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751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13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7568" y="1816101"/>
            <a:ext cx="4125232" cy="18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6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7467" y="533401"/>
            <a:ext cx="2455333" cy="3140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250" y="533401"/>
            <a:ext cx="2217017" cy="3140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467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46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2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1185333" y="533400"/>
            <a:ext cx="9753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1467" y="1816101"/>
            <a:ext cx="9821333" cy="18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hidden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I-</a:t>
            </a:r>
            <a:fld id="{60F2457E-3AF3-4F20-89E2-5C292B844E08}" type="slidenum">
              <a:rPr lang="en-US" altLang="en-US" sz="1200" b="0"/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021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4572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rgbClr val="FF0000"/>
          </a:solidFill>
          <a:latin typeface="+mn-lt"/>
          <a:ea typeface="+mn-ea"/>
          <a:cs typeface="+mn-cs"/>
        </a:defRPr>
      </a:lvl4pPr>
      <a:lvl5pPr marL="12573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89C9-2A75-4832-A744-BAF012525C4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1185333" y="533400"/>
            <a:ext cx="9753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1467" y="1816101"/>
            <a:ext cx="9821333" cy="18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3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4572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rgbClr val="FF0000"/>
          </a:solidFill>
          <a:latin typeface="+mn-lt"/>
          <a:ea typeface="+mn-ea"/>
          <a:cs typeface="+mn-cs"/>
        </a:defRPr>
      </a:lvl4pPr>
      <a:lvl5pPr marL="12573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3344" y="1647152"/>
            <a:ext cx="4979095" cy="164630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section3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06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2268"/>
            <a:ext cx="117591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 TABLE &lt;TABLE_NAME&gt;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column_name1 datatype1,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column_name2 datatype2,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column_name3 datatype3,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column_name4 datatype4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);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8016" y="3070366"/>
            <a:ext cx="113294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Example for creating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 TABLE Student(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student_id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 INT,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name VARCHAR(100),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age INT);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928" y="114407"/>
            <a:ext cx="118932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Most commonly used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datatypes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for Table columns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have listed some of the most commonly used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datatypes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for columns in tables.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25377"/>
              </p:ext>
            </p:extLst>
          </p:nvPr>
        </p:nvGraphicFramePr>
        <p:xfrm>
          <a:off x="493776" y="1395857"/>
          <a:ext cx="11494008" cy="5257390"/>
        </p:xfrm>
        <a:graphic>
          <a:graphicData uri="http://schemas.openxmlformats.org/drawingml/2006/table">
            <a:tbl>
              <a:tblPr/>
              <a:tblGrid>
                <a:gridCol w="2022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20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Datatype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Use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for columns which will store integer values.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for columns which will store float values.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for columns which will store float values.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893">
                <a:tc>
                  <a:txBody>
                    <a:bodyPr/>
                    <a:lstStyle/>
                    <a:p>
                      <a:r>
                        <a:rPr lang="en-US" sz="2400" b="1" dirty="0"/>
                        <a:t>VARCHAR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width character string</a:t>
                      </a:r>
                      <a:endParaRPr lang="en-US" sz="1800" dirty="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62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Fixed width character string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r>
                        <a:rPr lang="en-US" sz="2400" b="1" dirty="0"/>
                        <a:t>DATE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for columns which will store date values.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2884">
                <a:tc>
                  <a:txBody>
                    <a:bodyPr/>
                    <a:lstStyle/>
                    <a:p>
                      <a:r>
                        <a:rPr lang="en-US" sz="2400" b="1" dirty="0"/>
                        <a:t>TEXT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for columns which will store text which is generally long in length. For example, if you create a table for storing profile information of a social networking website, then for </a:t>
                      </a:r>
                      <a:r>
                        <a:rPr lang="en-US" sz="1800" b="1" dirty="0"/>
                        <a:t>about me</a:t>
                      </a:r>
                      <a:r>
                        <a:rPr lang="en-US" sz="1800" dirty="0"/>
                        <a:t> section you can have a column of type TEXT.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89" y="24845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constraints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5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Including Constraints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7600" y="1816101"/>
            <a:ext cx="7366000" cy="3361946"/>
          </a:xfrm>
          <a:noFill/>
        </p:spPr>
        <p:txBody>
          <a:bodyPr/>
          <a:lstStyle/>
          <a:p>
            <a:pPr lvl="1" eaLnBrk="1" hangingPunct="1"/>
            <a:r>
              <a:rPr lang="en-US" altLang="en-US" smtClean="0"/>
              <a:t>Constraints enforce rules at the table level.</a:t>
            </a:r>
          </a:p>
          <a:p>
            <a:pPr lvl="1" eaLnBrk="1" hangingPunct="1"/>
            <a:r>
              <a:rPr lang="en-US" altLang="en-US" smtClean="0"/>
              <a:t>Constraints prevent the deletion of a table if there are dependencies.</a:t>
            </a:r>
          </a:p>
          <a:p>
            <a:pPr lvl="1" eaLnBrk="1" hangingPunct="1"/>
            <a:r>
              <a:rPr lang="en-US" altLang="en-US" smtClean="0"/>
              <a:t>The following constraint types are valid: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NOT NULL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UNIQUE 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PRIMARY KEY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FOREIGN KEY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CHECK</a:t>
            </a:r>
            <a:endParaRPr lang="en-US" altLang="en-US" smtClean="0"/>
          </a:p>
        </p:txBody>
      </p:sp>
      <p:sp>
        <p:nvSpPr>
          <p:cNvPr id="21508" name="Arc 6"/>
          <p:cNvSpPr>
            <a:spLocks/>
          </p:cNvSpPr>
          <p:nvPr/>
        </p:nvSpPr>
        <p:spPr bwMode="ltGray">
          <a:xfrm>
            <a:off x="6992939" y="3228976"/>
            <a:ext cx="211137" cy="225425"/>
          </a:xfrm>
          <a:custGeom>
            <a:avLst/>
            <a:gdLst>
              <a:gd name="T0" fmla="*/ 211137 w 21600"/>
              <a:gd name="T1" fmla="*/ 225425 h 21600"/>
              <a:gd name="T2" fmla="*/ 0 w 21600"/>
              <a:gd name="T3" fmla="*/ 0 h 21600"/>
              <a:gd name="T4" fmla="*/ 211137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1509" name="Picture 7" descr="D:\Temp\symbo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3660775"/>
            <a:ext cx="108585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64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Constraint Guidelines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6217" y="1816100"/>
            <a:ext cx="9467273" cy="1509131"/>
          </a:xfrm>
          <a:noFill/>
        </p:spPr>
        <p:txBody>
          <a:bodyPr/>
          <a:lstStyle/>
          <a:p>
            <a:pPr lvl="1" eaLnBrk="1" hangingPunct="1"/>
            <a:r>
              <a:rPr lang="en-US" altLang="en-US" dirty="0" smtClean="0"/>
              <a:t>Create a constraint at either of the following times:</a:t>
            </a:r>
          </a:p>
          <a:p>
            <a:pPr lvl="2" eaLnBrk="1" hangingPunct="1"/>
            <a:r>
              <a:rPr lang="en-US" altLang="en-US" dirty="0" smtClean="0"/>
              <a:t>At the same time as the table is created</a:t>
            </a:r>
          </a:p>
          <a:p>
            <a:pPr lvl="2" eaLnBrk="1" hangingPunct="1"/>
            <a:r>
              <a:rPr lang="en-US" altLang="en-US" dirty="0" smtClean="0"/>
              <a:t>After the table has been created</a:t>
            </a:r>
          </a:p>
          <a:p>
            <a:pPr lvl="1" eaLnBrk="1" hangingPunct="1"/>
            <a:r>
              <a:rPr lang="en-US" altLang="en-US" dirty="0" smtClean="0"/>
              <a:t>Define a constraint at the column or table level.</a:t>
            </a:r>
          </a:p>
        </p:txBody>
      </p:sp>
    </p:spTree>
    <p:extLst>
      <p:ext uri="{BB962C8B-B14F-4D97-AF65-F5344CB8AC3E}">
        <p14:creationId xmlns:p14="http://schemas.microsoft.com/office/powerpoint/2010/main" val="14337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Defining Constraints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87600" y="1816101"/>
            <a:ext cx="7366000" cy="2327817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Column-level constraint: 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Table-level constraint:</a:t>
            </a:r>
          </a:p>
        </p:txBody>
      </p:sp>
      <p:sp>
        <p:nvSpPr>
          <p:cNvPr id="27652" name="Rectangle 1030"/>
          <p:cNvSpPr>
            <a:spLocks noChangeArrowheads="1"/>
          </p:cNvSpPr>
          <p:nvPr/>
        </p:nvSpPr>
        <p:spPr bwMode="blackGray">
          <a:xfrm>
            <a:off x="2397126" y="2251076"/>
            <a:ext cx="7256463" cy="14398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employee_id  NUMBER(6)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CONSTRAINT emp_emp_id_pk PRIMARY KEY,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first_name   VARCHAR2(20),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...);</a:t>
            </a:r>
          </a:p>
        </p:txBody>
      </p:sp>
      <p:sp>
        <p:nvSpPr>
          <p:cNvPr id="27653" name="Rectangle 1031"/>
          <p:cNvSpPr>
            <a:spLocks noChangeArrowheads="1"/>
          </p:cNvSpPr>
          <p:nvPr/>
        </p:nvSpPr>
        <p:spPr bwMode="blackGray">
          <a:xfrm>
            <a:off x="2397125" y="4094163"/>
            <a:ext cx="7270750" cy="21383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employee_id  NUMBER(6),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first_name   VARCHAR2(20),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job_id       VARCHAR2(10) NOT NULL,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CONSTRAINT emp_emp_id_pk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    PRIMARY KEY (EMPLOYEE_ID)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7654" name="Oval 1032"/>
          <p:cNvSpPr>
            <a:spLocks noChangeArrowheads="1"/>
          </p:cNvSpPr>
          <p:nvPr/>
        </p:nvSpPr>
        <p:spPr bwMode="blackWhite">
          <a:xfrm>
            <a:off x="8959851" y="2651126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3238" indent="-457200" defTabSz="11112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8063" indent="-342900" defTabSz="11112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5" name="Oval 1033"/>
          <p:cNvSpPr>
            <a:spLocks noChangeArrowheads="1"/>
          </p:cNvSpPr>
          <p:nvPr/>
        </p:nvSpPr>
        <p:spPr bwMode="blackWhite">
          <a:xfrm>
            <a:off x="8948739" y="4991100"/>
            <a:ext cx="504825" cy="503238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3238" indent="-457200" defTabSz="11112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8063" indent="-342900" defTabSz="11112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1112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676412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 smtClean="0">
                <a:solidFill>
                  <a:srgbClr val="FF0000"/>
                </a:solidFill>
              </a:rPr>
              <a:t> Constraint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87600" y="1816101"/>
            <a:ext cx="7366000" cy="2494016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Defines a condition that each row must satisfy</a:t>
            </a:r>
          </a:p>
          <a:p>
            <a:pPr lvl="1" eaLnBrk="1" hangingPunct="1"/>
            <a:r>
              <a:rPr lang="en-US" altLang="en-US" smtClean="0"/>
              <a:t>The following expressions are not allowed:</a:t>
            </a:r>
          </a:p>
          <a:p>
            <a:pPr lvl="2" eaLnBrk="1" hangingPunct="1"/>
            <a:r>
              <a:rPr lang="en-US" altLang="en-US" smtClean="0"/>
              <a:t>References to </a:t>
            </a:r>
            <a:r>
              <a:rPr lang="en-US" altLang="en-US" smtClean="0">
                <a:latin typeface="Courier New" panose="02070309020205020404" pitchFamily="49" charset="0"/>
              </a:rPr>
              <a:t>CURRVAL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NEXTVAL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LEVEL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ROWNUM</a:t>
            </a:r>
            <a:r>
              <a:rPr lang="en-US" altLang="en-US" smtClean="0"/>
              <a:t> pseudocolumns </a:t>
            </a:r>
          </a:p>
          <a:p>
            <a:pPr lvl="2" eaLnBrk="1" hangingPunct="1"/>
            <a:r>
              <a:rPr lang="en-US" altLang="en-US" smtClean="0"/>
              <a:t>Calls to </a:t>
            </a:r>
            <a:r>
              <a:rPr lang="en-US" altLang="en-US" smtClean="0">
                <a:latin typeface="Courier New" panose="02070309020205020404" pitchFamily="49" charset="0"/>
              </a:rPr>
              <a:t>SYSDATE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UID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USER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USERENV</a:t>
            </a:r>
            <a:r>
              <a:rPr lang="en-US" altLang="en-US" smtClean="0"/>
              <a:t> functions</a:t>
            </a:r>
          </a:p>
          <a:p>
            <a:pPr lvl="2" eaLnBrk="1" hangingPunct="1"/>
            <a:r>
              <a:rPr lang="en-US" altLang="en-US" smtClean="0"/>
              <a:t>Queries that refer to other values in other rows</a:t>
            </a:r>
          </a:p>
        </p:txBody>
      </p:sp>
      <p:sp>
        <p:nvSpPr>
          <p:cNvPr id="44036" name="Rectangle 1028"/>
          <p:cNvSpPr>
            <a:spLocks noChangeArrowheads="1"/>
          </p:cNvSpPr>
          <p:nvPr/>
        </p:nvSpPr>
        <p:spPr bwMode="blackGray">
          <a:xfrm>
            <a:off x="2397126" y="4462464"/>
            <a:ext cx="7280275" cy="87153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7" name="Rectangle 1029"/>
          <p:cNvSpPr>
            <a:spLocks noChangeArrowheads="1"/>
          </p:cNvSpPr>
          <p:nvPr/>
        </p:nvSpPr>
        <p:spPr bwMode="auto">
          <a:xfrm>
            <a:off x="3233738" y="4778375"/>
            <a:ext cx="4013200" cy="520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8" name="Rectangle 1030"/>
          <p:cNvSpPr>
            <a:spLocks noChangeArrowheads="1"/>
          </p:cNvSpPr>
          <p:nvPr/>
        </p:nvSpPr>
        <p:spPr bwMode="blackWhite">
          <a:xfrm>
            <a:off x="2536826" y="4468814"/>
            <a:ext cx="62976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..., salary	NUMBER(2)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CONSTRAINT emp_salary_min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CHECK (salary &gt; 0),...</a:t>
            </a:r>
          </a:p>
        </p:txBody>
      </p:sp>
    </p:spTree>
    <p:extLst>
      <p:ext uri="{BB962C8B-B14F-4D97-AF65-F5344CB8AC3E}">
        <p14:creationId xmlns:p14="http://schemas.microsoft.com/office/powerpoint/2010/main" val="2457547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en-US" dirty="0" smtClean="0">
                <a:solidFill>
                  <a:srgbClr val="FF0000"/>
                </a:solidFill>
              </a:rPr>
              <a:t> Constraint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600" y="1816101"/>
            <a:ext cx="7366000" cy="702756"/>
          </a:xfrm>
        </p:spPr>
        <p:txBody>
          <a:bodyPr/>
          <a:lstStyle/>
          <a:p>
            <a:pPr eaLnBrk="1" hangingPunct="1"/>
            <a:r>
              <a:rPr lang="en-US" altLang="en-US" smtClean="0"/>
              <a:t>Ensures that null values are not permitted for the column: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09813" y="5073651"/>
            <a:ext cx="23622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en-US" sz="1600">
                <a:solidFill>
                  <a:srgbClr val="000000"/>
                </a:solidFill>
              </a:rPr>
              <a:t> constraint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</a:rPr>
              <a:t>(No row can contain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a null value for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this column.)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473450" y="4649788"/>
            <a:ext cx="1588" cy="417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469189" y="5073650"/>
            <a:ext cx="24034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</a:rPr>
              <a:t>Absence of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en-US" sz="1600">
                <a:solidFill>
                  <a:srgbClr val="000000"/>
                </a:solidFill>
              </a:rPr>
              <a:t> constraint     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(Any row can contain a null value for this column.)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8683625" y="4649788"/>
            <a:ext cx="1588" cy="417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026151" y="5073650"/>
            <a:ext cx="1585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</a:rPr>
              <a:t>constraint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6486525" y="4649788"/>
            <a:ext cx="0" cy="417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05051" y="3819525"/>
            <a:ext cx="745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05051" y="2514601"/>
            <a:ext cx="74580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1" y="4419601"/>
            <a:ext cx="7458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9" name="Text Box 13"/>
          <p:cNvSpPr txBox="1">
            <a:spLocks noChangeArrowheads="1"/>
          </p:cNvSpPr>
          <p:nvPr/>
        </p:nvSpPr>
        <p:spPr bwMode="gray">
          <a:xfrm>
            <a:off x="2298701" y="405923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4572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429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155456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dirty="0" smtClean="0">
                <a:solidFill>
                  <a:srgbClr val="FF0000"/>
                </a:solidFill>
              </a:rPr>
              <a:t> Constraint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14576" y="1827213"/>
            <a:ext cx="172483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EMPLOYEES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205663" y="1582739"/>
            <a:ext cx="29384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>
                <a:solidFill>
                  <a:srgbClr val="000000"/>
                </a:solidFill>
              </a:rPr>
              <a:t> constraint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6867525" y="1724025"/>
            <a:ext cx="325438" cy="439738"/>
          </a:xfrm>
          <a:custGeom>
            <a:avLst/>
            <a:gdLst>
              <a:gd name="T0" fmla="*/ 323850 w 205"/>
              <a:gd name="T1" fmla="*/ 0 h 301"/>
              <a:gd name="T2" fmla="*/ 0 w 205"/>
              <a:gd name="T3" fmla="*/ 0 h 301"/>
              <a:gd name="T4" fmla="*/ 0 w 205"/>
              <a:gd name="T5" fmla="*/ 438277 h 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5438776" y="3775075"/>
            <a:ext cx="19145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INSERT INTO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8464551" y="4578350"/>
            <a:ext cx="18018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Not allowed: already exists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8464551" y="4257676"/>
            <a:ext cx="18018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Allowed</a:t>
            </a:r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V="1">
            <a:off x="8051800" y="4402139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175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17763" y="2173289"/>
            <a:ext cx="5619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17763" y="4259263"/>
            <a:ext cx="5619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17763" y="4535488"/>
            <a:ext cx="5619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2400301" y="332898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4572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429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1758" name="AutoShape 16"/>
          <p:cNvSpPr>
            <a:spLocks noChangeArrowheads="1"/>
          </p:cNvSpPr>
          <p:nvPr/>
        </p:nvSpPr>
        <p:spPr bwMode="blackWhite">
          <a:xfrm>
            <a:off x="5143500" y="3683001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flipV="1">
            <a:off x="8051800" y="4649789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421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67" y="1816101"/>
            <a:ext cx="9821333" cy="364202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Defined at either the table level or the column level: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blackGray">
          <a:xfrm>
            <a:off x="2397126" y="2455864"/>
            <a:ext cx="7280275" cy="264953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187701" y="4686300"/>
            <a:ext cx="5229225" cy="285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blackWhite">
          <a:xfrm>
            <a:off x="2605089" y="2857501"/>
            <a:ext cx="510222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employee_id      NUMBER(6),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last_name        VARCHAR2(25) NOT NULL,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email            VARCHAR2(25),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salary           NUMBER(8,2),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commission_pct   NUMBER(2,2),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hire_date        DATE NOT NULL,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...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CONSTRAINT emp_email_uk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6290875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Department and employees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688"/>
            <a:ext cx="10294374" cy="4010267"/>
          </a:xfrm>
        </p:spPr>
      </p:pic>
    </p:spTree>
    <p:extLst>
      <p:ext uri="{BB962C8B-B14F-4D97-AF65-F5344CB8AC3E}">
        <p14:creationId xmlns:p14="http://schemas.microsoft.com/office/powerpoint/2010/main" val="46553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dirty="0" smtClean="0">
                <a:solidFill>
                  <a:srgbClr val="FF0000"/>
                </a:solidFill>
              </a:rPr>
              <a:t> Constraint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308225" y="1824038"/>
            <a:ext cx="194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DEPARTMENTS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376738" y="2122489"/>
            <a:ext cx="29384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PRIMARY KEY</a:t>
            </a:r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4038600" y="2276475"/>
            <a:ext cx="325438" cy="376238"/>
          </a:xfrm>
          <a:custGeom>
            <a:avLst/>
            <a:gdLst>
              <a:gd name="T0" fmla="*/ 323850 w 205"/>
              <a:gd name="T1" fmla="*/ 0 h 237"/>
              <a:gd name="T2" fmla="*/ 0 w 205"/>
              <a:gd name="T3" fmla="*/ 0 h 237"/>
              <a:gd name="T4" fmla="*/ 0 w 205"/>
              <a:gd name="T5" fmla="*/ 374650 h 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" h="237">
                <a:moveTo>
                  <a:pt x="204" y="0"/>
                </a:moveTo>
                <a:lnTo>
                  <a:pt x="0" y="0"/>
                </a:lnTo>
                <a:lnTo>
                  <a:pt x="0" y="236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634039" y="4281489"/>
            <a:ext cx="2593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INSERT INTO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195513" y="4257676"/>
            <a:ext cx="211931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Not allowed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(null value)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 flipV="1">
            <a:off x="4029075" y="4468813"/>
            <a:ext cx="1588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752851" y="4464051"/>
            <a:ext cx="295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427289" y="5708651"/>
            <a:ext cx="25939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Not allowed 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rgbClr val="000000"/>
                </a:solidFill>
              </a:rPr>
              <a:t>(50 already exists)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029075" y="5486400"/>
            <a:ext cx="1588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36863" y="2679700"/>
            <a:ext cx="66865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36863" y="4979988"/>
            <a:ext cx="66865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36863" y="5237164"/>
            <a:ext cx="66865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2822576" y="382428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4572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42900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5856" name="AutoShape 17"/>
          <p:cNvSpPr>
            <a:spLocks noChangeArrowheads="1"/>
          </p:cNvSpPr>
          <p:nvPr/>
        </p:nvSpPr>
        <p:spPr bwMode="blackWhite">
          <a:xfrm>
            <a:off x="5334000" y="4206876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2866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467" y="1816101"/>
            <a:ext cx="9821333" cy="3208058"/>
          </a:xfrm>
        </p:spPr>
        <p:txBody>
          <a:bodyPr/>
          <a:lstStyle/>
          <a:p>
            <a:r>
              <a:rPr lang="en-US" dirty="0"/>
              <a:t>create table employees(</a:t>
            </a:r>
          </a:p>
          <a:p>
            <a:r>
              <a:rPr lang="en-US" dirty="0" err="1"/>
              <a:t>emp_id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</a:t>
            </a:r>
            <a:r>
              <a:rPr lang="en-US" dirty="0" smtClean="0"/>
              <a:t>key </a:t>
            </a:r>
            <a:r>
              <a:rPr lang="en-US" dirty="0"/>
              <a:t>identity(1,1),</a:t>
            </a:r>
          </a:p>
          <a:p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/>
              <a:t>varchar(200) not null,</a:t>
            </a:r>
          </a:p>
          <a:p>
            <a:r>
              <a:rPr lang="en-US" dirty="0" smtClean="0"/>
              <a:t>Address  </a:t>
            </a:r>
            <a:r>
              <a:rPr lang="en-US" dirty="0"/>
              <a:t>varchar(200) not null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D_birth</a:t>
            </a:r>
            <a:r>
              <a:rPr lang="en-US" dirty="0" smtClean="0"/>
              <a:t>     date   ,</a:t>
            </a:r>
            <a:endParaRPr lang="en-US" dirty="0"/>
          </a:p>
          <a:p>
            <a:r>
              <a:rPr lang="en-US" dirty="0"/>
              <a:t>salary float check (salary &gt;=3000</a:t>
            </a:r>
            <a:r>
              <a:rPr lang="en-US" dirty="0" smtClean="0"/>
              <a:t>),</a:t>
            </a:r>
          </a:p>
          <a:p>
            <a:endParaRPr lang="en-US" dirty="0"/>
          </a:p>
          <a:p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Erd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schema.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07" b="30237"/>
          <a:stretch/>
        </p:blipFill>
        <p:spPr>
          <a:xfrm>
            <a:off x="1536006" y="1592826"/>
            <a:ext cx="8768200" cy="4434348"/>
          </a:xfrm>
        </p:spPr>
      </p:pic>
      <p:sp>
        <p:nvSpPr>
          <p:cNvPr id="5" name="Rounded Rectangle 4"/>
          <p:cNvSpPr/>
          <p:nvPr/>
        </p:nvSpPr>
        <p:spPr>
          <a:xfrm>
            <a:off x="7334865" y="1592826"/>
            <a:ext cx="2969341" cy="17993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39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0824" y="630936"/>
            <a:ext cx="7891272" cy="3770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SQL</a:t>
            </a:r>
            <a:endParaRPr kumimoji="0" 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208" y="1360438"/>
            <a:ext cx="11710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Introduction to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 Query Language(SQL) is a database query language used for storing and managing data in Relational DBMS. SQL was the first commercial language introduced for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of database.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almost all RDBMS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Oracle, Infomix, Sybase,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Server, MS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Access) use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the standard database query language. SQL is used to perform all types of data operations in RDBMS.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464" y="120320"/>
            <a:ext cx="4005072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 SQL Concept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04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3048001" y="1023939"/>
            <a:ext cx="6037263" cy="512603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blackWhite">
          <a:xfrm>
            <a:off x="3182938" y="5299075"/>
            <a:ext cx="5765800" cy="7493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blackWhite">
          <a:xfrm>
            <a:off x="3182938" y="4357689"/>
            <a:ext cx="5765800" cy="8604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blackWhite">
          <a:xfrm>
            <a:off x="3182938" y="2763839"/>
            <a:ext cx="5776912" cy="15081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blackWhite">
          <a:xfrm>
            <a:off x="3182938" y="1082676"/>
            <a:ext cx="5765800" cy="160337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</a:t>
            </a:r>
          </a:p>
        </p:txBody>
      </p:sp>
      <p:sp>
        <p:nvSpPr>
          <p:cNvPr id="3175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352800" y="1103313"/>
            <a:ext cx="5473700" cy="4792662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SELECT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INSERT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UPDATE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DELETE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MERGE</a:t>
            </a:r>
          </a:p>
          <a:p>
            <a:pPr eaLnBrk="1" hangingPunct="1">
              <a:lnSpc>
                <a:spcPct val="65000"/>
              </a:lnSpc>
            </a:pPr>
            <a:endParaRPr lang="en-US" altLang="en-US" sz="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CREATE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ALTER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DROP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RENAME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TRUNCATE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COMMENT</a:t>
            </a:r>
          </a:p>
          <a:p>
            <a:pPr eaLnBrk="1" hangingPunct="1">
              <a:lnSpc>
                <a:spcPct val="65000"/>
              </a:lnSpc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COMMIT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ROLLBACK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SAVEPOINT</a:t>
            </a:r>
          </a:p>
          <a:p>
            <a:pPr eaLnBrk="1" hangingPunct="1">
              <a:lnSpc>
                <a:spcPct val="65000"/>
              </a:lnSpc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GRANT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REVOKE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4919663" y="1714501"/>
            <a:ext cx="394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manipulation language (DML)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4919663" y="3259138"/>
            <a:ext cx="352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definition language (DDL)</a:t>
            </a: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4919663" y="4560888"/>
            <a:ext cx="40075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Transaction control language(TCL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4919663" y="5422901"/>
            <a:ext cx="327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control language (DCL)</a:t>
            </a:r>
          </a:p>
        </p:txBody>
      </p:sp>
    </p:spTree>
    <p:extLst>
      <p:ext uri="{BB962C8B-B14F-4D97-AF65-F5344CB8AC3E}">
        <p14:creationId xmlns:p14="http://schemas.microsoft.com/office/powerpoint/2010/main" val="4526968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368" y="260711"/>
            <a:ext cx="11719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defines following ways to manipulate data stored in an RDBMS.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368" y="1559049"/>
            <a:ext cx="5367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DDL: Data Definition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43824"/>
            <a:ext cx="11820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includes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 to the structure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table like creation of table, altering table, deleting a table etc.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DDL commands are auto-committed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That means it saves all the changes permanently in the database.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8180" y="3822424"/>
          <a:ext cx="10463784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create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 create new table or 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 alteration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truncate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delete data from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 drop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 rename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88899"/>
            <a:ext cx="4187952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2- DDL Command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374" y="1204204"/>
            <a:ext cx="1184054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SQL: 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command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a DDL SQL command used to create a table or a database in relational database management system.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312" y="2650754"/>
            <a:ext cx="117226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Creating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create a database in RDBMS,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command is used. Following is the syntax,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CREATE DATABASE &lt;DB_NAME&gt;; </a:t>
            </a:r>
          </a:p>
        </p:txBody>
      </p:sp>
    </p:spTree>
    <p:extLst>
      <p:ext uri="{BB962C8B-B14F-4D97-AF65-F5344CB8AC3E}">
        <p14:creationId xmlns:p14="http://schemas.microsoft.com/office/powerpoint/2010/main" val="11663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3736" y="-78741"/>
            <a:ext cx="11475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Example for creating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CREATE DATABASE Test;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above command will create a database named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which will be an empty schema without any table.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create tables in this newly created database, we can again use the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736" y="3127016"/>
            <a:ext cx="106923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Creating a Table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can also be used to create tables. Now when we create a table, we have to specify the details of the columns of the tables too. We can specify the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names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datatypes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various columns in the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create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itself.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Following is the syntax,</a:t>
            </a:r>
          </a:p>
        </p:txBody>
      </p:sp>
    </p:spTree>
    <p:extLst>
      <p:ext uri="{BB962C8B-B14F-4D97-AF65-F5344CB8AC3E}">
        <p14:creationId xmlns:p14="http://schemas.microsoft.com/office/powerpoint/2010/main" val="18197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5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5_2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5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5_2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1793</Words>
  <Application>Microsoft Office PowerPoint</Application>
  <PresentationFormat>Widescreen</PresentationFormat>
  <Paragraphs>246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Algerian</vt:lpstr>
      <vt:lpstr>Arial</vt:lpstr>
      <vt:lpstr>Arial Black</vt:lpstr>
      <vt:lpstr>Arial Unicode MS</vt:lpstr>
      <vt:lpstr>Calibri</vt:lpstr>
      <vt:lpstr>Courier New</vt:lpstr>
      <vt:lpstr>Times New Roman</vt:lpstr>
      <vt:lpstr>Trebuchet MS</vt:lpstr>
      <vt:lpstr>Wingdings 3</vt:lpstr>
      <vt:lpstr>OU5_2</vt:lpstr>
      <vt:lpstr>Facet</vt:lpstr>
      <vt:lpstr>1_OU5_2</vt:lpstr>
      <vt:lpstr>Document</vt:lpstr>
      <vt:lpstr>section3</vt:lpstr>
      <vt:lpstr>Department and employees</vt:lpstr>
      <vt:lpstr>Erd schema.</vt:lpstr>
      <vt:lpstr>PowerPoint Presentation</vt:lpstr>
      <vt:lpstr>PowerPoint Presentation</vt:lpstr>
      <vt:lpstr>SQL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</vt:lpstr>
      <vt:lpstr>Including Constraints</vt:lpstr>
      <vt:lpstr>Constraint Guidelines</vt:lpstr>
      <vt:lpstr>Defining Constraints</vt:lpstr>
      <vt:lpstr>CHECK Constraint</vt:lpstr>
      <vt:lpstr>NOT NULL Constraint</vt:lpstr>
      <vt:lpstr>UNIQUE Constraint</vt:lpstr>
      <vt:lpstr>UNIQUE Constraint</vt:lpstr>
      <vt:lpstr>PRIMARY KEY Constraint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30</cp:revision>
  <dcterms:created xsi:type="dcterms:W3CDTF">2023-10-22T08:22:30Z</dcterms:created>
  <dcterms:modified xsi:type="dcterms:W3CDTF">2023-10-24T11:59:12Z</dcterms:modified>
</cp:coreProperties>
</file>