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6" r:id="rId4"/>
    <p:sldId id="258" r:id="rId5"/>
    <p:sldId id="259" r:id="rId6"/>
    <p:sldId id="260" r:id="rId7"/>
    <p:sldId id="261" r:id="rId8"/>
    <p:sldId id="263" r:id="rId9"/>
    <p:sldId id="267" r:id="rId10"/>
    <p:sldId id="264" r:id="rId11"/>
    <p:sldId id="262" r:id="rId12"/>
    <p:sldId id="268"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4610"/>
  </p:normalViewPr>
  <p:slideViewPr>
    <p:cSldViewPr snapToGrid="0" snapToObjects="1">
      <p:cViewPr varScale="1">
        <p:scale>
          <a:sx n="56" d="100"/>
          <a:sy n="56"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51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35173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51905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4859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728912"/>
            <a:ext cx="7739301" cy="3043237"/>
          </a:xfrm>
          <a:prstGeom prst="rect">
            <a:avLst/>
          </a:prstGeom>
          <a:noFill/>
          <a:ln/>
        </p:spPr>
        <p:txBody>
          <a:bodyPr wrap="square" rtlCol="0" anchor="t"/>
          <a:lstStyle/>
          <a:p>
            <a:pPr marL="0" indent="0">
              <a:lnSpc>
                <a:spcPts val="5468"/>
              </a:lnSpc>
              <a:buNone/>
            </a:pPr>
            <a:r>
              <a:rPr lang="en-US" sz="4374" b="1" dirty="0" smtClean="0">
                <a:solidFill>
                  <a:srgbClr val="443728"/>
                </a:solidFill>
                <a:latin typeface="Crimson Pro" pitchFamily="34" charset="0"/>
                <a:ea typeface="Crimson Pro" pitchFamily="34" charset="-122"/>
                <a:cs typeface="Crimson Pro" pitchFamily="34" charset="-120"/>
              </a:rPr>
              <a:t>Risk </a:t>
            </a:r>
            <a:r>
              <a:rPr lang="en-US" sz="4374" b="1" dirty="0">
                <a:solidFill>
                  <a:srgbClr val="443728"/>
                </a:solidFill>
                <a:latin typeface="Crimson Pro" pitchFamily="34" charset="0"/>
                <a:ea typeface="Crimson Pro" pitchFamily="34" charset="-122"/>
                <a:cs typeface="Crimson Pro" pitchFamily="34" charset="-120"/>
              </a:rPr>
              <a:t>Management of Total </a:t>
            </a:r>
            <a:r>
              <a:rPr lang="en-US" sz="4374" b="1" dirty="0" smtClean="0">
                <a:solidFill>
                  <a:srgbClr val="443728"/>
                </a:solidFill>
                <a:latin typeface="Crimson Pro" pitchFamily="34" charset="0"/>
                <a:ea typeface="Crimson Pro" pitchFamily="34" charset="-122"/>
                <a:cs typeface="Crimson Pro" pitchFamily="34" charset="-120"/>
              </a:rPr>
              <a:t>Product Development </a:t>
            </a:r>
            <a:r>
              <a:rPr lang="en-US" sz="4374" b="1" dirty="0">
                <a:solidFill>
                  <a:srgbClr val="443728"/>
                </a:solidFill>
                <a:latin typeface="Crimson Pro" pitchFamily="34" charset="0"/>
                <a:ea typeface="Crimson Pro" pitchFamily="34" charset="-122"/>
                <a:cs typeface="Crimson Pro" pitchFamily="34" charset="-120"/>
              </a:rPr>
              <a:t>Projects: A Case Study of Semcon</a:t>
            </a:r>
            <a:endParaRPr lang="en-US" sz="4374" dirty="0"/>
          </a:p>
        </p:txBody>
      </p:sp>
      <p:sp>
        <p:nvSpPr>
          <p:cNvPr id="6" name="Text 3"/>
          <p:cNvSpPr/>
          <p:nvPr/>
        </p:nvSpPr>
        <p:spPr>
          <a:xfrm>
            <a:off x="6319599" y="5145286"/>
            <a:ext cx="7477601" cy="355402"/>
          </a:xfrm>
          <a:prstGeom prst="rect">
            <a:avLst/>
          </a:prstGeom>
          <a:noFill/>
          <a:ln/>
        </p:spPr>
        <p:txBody>
          <a:bodyPr wrap="none" rtlCol="0" anchor="t"/>
          <a:lstStyle/>
          <a:p>
            <a:pPr marL="0" indent="0">
              <a:lnSpc>
                <a:spcPts val="2799"/>
              </a:lnSpc>
              <a:buNone/>
            </a:pPr>
            <a:endParaRPr lang="en-US" sz="1750" dirty="0"/>
          </a:p>
        </p:txBody>
      </p:sp>
      <p:sp>
        <p:nvSpPr>
          <p:cNvPr id="7" name="Text 2"/>
          <p:cNvSpPr/>
          <p:nvPr/>
        </p:nvSpPr>
        <p:spPr>
          <a:xfrm>
            <a:off x="11624311" y="6657977"/>
            <a:ext cx="2434589" cy="1097279"/>
          </a:xfrm>
          <a:prstGeom prst="rect">
            <a:avLst/>
          </a:prstGeom>
          <a:noFill/>
          <a:ln/>
        </p:spPr>
        <p:txBody>
          <a:bodyPr wrap="none" rtlCol="0" anchor="t"/>
          <a:lstStyle/>
          <a:p>
            <a:pPr marL="0" indent="0">
              <a:buNone/>
            </a:pPr>
            <a:r>
              <a:rPr lang="en-US" b="1" dirty="0" smtClean="0">
                <a:solidFill>
                  <a:srgbClr val="443728"/>
                </a:solidFill>
                <a:latin typeface="Crimson Pro" pitchFamily="34" charset="0"/>
                <a:ea typeface="Crimson Pro" pitchFamily="34" charset="-122"/>
                <a:cs typeface="Crimson Pro" pitchFamily="34" charset="-120"/>
              </a:rPr>
              <a:t>Prepared by:</a:t>
            </a:r>
          </a:p>
          <a:p>
            <a:pPr marL="0" indent="0">
              <a:buNone/>
            </a:pPr>
            <a:r>
              <a:rPr lang="en-US" b="1" dirty="0" smtClean="0">
                <a:solidFill>
                  <a:srgbClr val="443728"/>
                </a:solidFill>
                <a:latin typeface="Crimson Pro" pitchFamily="34" charset="0"/>
                <a:ea typeface="Crimson Pro" pitchFamily="34" charset="-122"/>
              </a:rPr>
              <a:t>Pak Mikhail</a:t>
            </a:r>
          </a:p>
          <a:p>
            <a:pPr marL="0" indent="0">
              <a:buNone/>
            </a:pPr>
            <a:r>
              <a:rPr lang="en-US" b="1" dirty="0" err="1" smtClean="0">
                <a:solidFill>
                  <a:srgbClr val="443728"/>
                </a:solidFill>
                <a:latin typeface="Crimson Pro" pitchFamily="34" charset="0"/>
                <a:ea typeface="Crimson Pro" pitchFamily="34" charset="-122"/>
              </a:rPr>
              <a:t>Maspanova</a:t>
            </a:r>
            <a:r>
              <a:rPr lang="en-US" b="1" dirty="0" smtClean="0">
                <a:solidFill>
                  <a:srgbClr val="443728"/>
                </a:solidFill>
                <a:latin typeface="Crimson Pro" pitchFamily="34" charset="0"/>
                <a:ea typeface="Crimson Pro" pitchFamily="34" charset="-122"/>
              </a:rPr>
              <a:t> </a:t>
            </a:r>
            <a:r>
              <a:rPr lang="en-US" b="1" dirty="0" err="1" smtClean="0">
                <a:solidFill>
                  <a:srgbClr val="443728"/>
                </a:solidFill>
                <a:latin typeface="Crimson Pro" pitchFamily="34" charset="0"/>
                <a:ea typeface="Crimson Pro" pitchFamily="34" charset="-122"/>
              </a:rPr>
              <a:t>Dariia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1"/>
            <a:ext cx="14630400" cy="2083831"/>
          </a:xfrm>
          <a:prstGeom prst="rect">
            <a:avLst/>
          </a:prstGeom>
        </p:spPr>
      </p:pic>
      <p:sp>
        <p:nvSpPr>
          <p:cNvPr id="5" name="Text 2"/>
          <p:cNvSpPr/>
          <p:nvPr/>
        </p:nvSpPr>
        <p:spPr>
          <a:xfrm>
            <a:off x="3435429" y="2492216"/>
            <a:ext cx="5177552" cy="510421"/>
          </a:xfrm>
          <a:prstGeom prst="rect">
            <a:avLst/>
          </a:prstGeom>
          <a:noFill/>
          <a:ln/>
        </p:spPr>
        <p:txBody>
          <a:bodyPr wrap="none" rtlCol="0" anchor="t"/>
          <a:lstStyle/>
          <a:p>
            <a:pPr marL="0" indent="0">
              <a:lnSpc>
                <a:spcPts val="4020"/>
              </a:lnSpc>
              <a:buNone/>
            </a:pPr>
            <a:r>
              <a:rPr lang="en-US" sz="3216" b="1" dirty="0">
                <a:solidFill>
                  <a:srgbClr val="443728"/>
                </a:solidFill>
                <a:latin typeface="Crimson Pro" pitchFamily="34" charset="0"/>
                <a:ea typeface="Crimson Pro" pitchFamily="34" charset="-122"/>
                <a:cs typeface="Crimson Pro" pitchFamily="34" charset="-120"/>
              </a:rPr>
              <a:t>Shifting the Company Culture</a:t>
            </a:r>
            <a:endParaRPr lang="en-US" sz="3216" dirty="0"/>
          </a:p>
        </p:txBody>
      </p:sp>
      <p:sp>
        <p:nvSpPr>
          <p:cNvPr id="6" name="Shape 3"/>
          <p:cNvSpPr/>
          <p:nvPr/>
        </p:nvSpPr>
        <p:spPr>
          <a:xfrm>
            <a:off x="7298888" y="3247668"/>
            <a:ext cx="32623" cy="4531638"/>
          </a:xfrm>
          <a:prstGeom prst="roundRect">
            <a:avLst>
              <a:gd name="adj" fmla="val 225337"/>
            </a:avLst>
          </a:prstGeom>
          <a:solidFill>
            <a:srgbClr val="D1C8C6"/>
          </a:solidFill>
          <a:ln/>
        </p:spPr>
      </p:sp>
      <p:sp>
        <p:nvSpPr>
          <p:cNvPr id="7" name="Shape 4"/>
          <p:cNvSpPr/>
          <p:nvPr/>
        </p:nvSpPr>
        <p:spPr>
          <a:xfrm>
            <a:off x="6559689" y="3542586"/>
            <a:ext cx="571738" cy="32623"/>
          </a:xfrm>
          <a:prstGeom prst="roundRect">
            <a:avLst>
              <a:gd name="adj" fmla="val 225337"/>
            </a:avLst>
          </a:prstGeom>
          <a:solidFill>
            <a:srgbClr val="D1C8C6"/>
          </a:solidFill>
          <a:ln/>
        </p:spPr>
      </p:sp>
      <p:sp>
        <p:nvSpPr>
          <p:cNvPr id="8" name="Shape 5"/>
          <p:cNvSpPr/>
          <p:nvPr/>
        </p:nvSpPr>
        <p:spPr>
          <a:xfrm>
            <a:off x="7131427" y="3375184"/>
            <a:ext cx="367546" cy="367546"/>
          </a:xfrm>
          <a:prstGeom prst="roundRect">
            <a:avLst>
              <a:gd name="adj" fmla="val 20001"/>
            </a:avLst>
          </a:prstGeom>
          <a:solidFill>
            <a:srgbClr val="EBE2E0"/>
          </a:solidFill>
          <a:ln w="7620">
            <a:solidFill>
              <a:srgbClr val="D1C8C6"/>
            </a:solidFill>
            <a:prstDash val="solid"/>
          </a:ln>
        </p:spPr>
      </p:sp>
      <p:sp>
        <p:nvSpPr>
          <p:cNvPr id="9" name="Text 6"/>
          <p:cNvSpPr/>
          <p:nvPr/>
        </p:nvSpPr>
        <p:spPr>
          <a:xfrm>
            <a:off x="7269301" y="3405783"/>
            <a:ext cx="91678" cy="306229"/>
          </a:xfrm>
          <a:prstGeom prst="rect">
            <a:avLst/>
          </a:prstGeom>
          <a:noFill/>
          <a:ln/>
        </p:spPr>
        <p:txBody>
          <a:bodyPr wrap="none" rtlCol="0" anchor="t"/>
          <a:lstStyle/>
          <a:p>
            <a:pPr marL="0" indent="0" algn="ctr">
              <a:lnSpc>
                <a:spcPts val="2412"/>
              </a:lnSpc>
              <a:buNone/>
            </a:pPr>
            <a:r>
              <a:rPr lang="en-US" sz="1929" b="1" dirty="0">
                <a:solidFill>
                  <a:srgbClr val="443728"/>
                </a:solidFill>
                <a:latin typeface="Crimson Pro" pitchFamily="34" charset="0"/>
                <a:ea typeface="Crimson Pro" pitchFamily="34" charset="-122"/>
                <a:cs typeface="Crimson Pro" pitchFamily="34" charset="-120"/>
              </a:rPr>
              <a:t>1</a:t>
            </a:r>
            <a:endParaRPr lang="en-US" sz="1929" dirty="0"/>
          </a:p>
        </p:txBody>
      </p:sp>
      <p:sp>
        <p:nvSpPr>
          <p:cNvPr id="10" name="Text 7"/>
          <p:cNvSpPr/>
          <p:nvPr/>
        </p:nvSpPr>
        <p:spPr>
          <a:xfrm>
            <a:off x="4374833" y="3411022"/>
            <a:ext cx="2041922" cy="255151"/>
          </a:xfrm>
          <a:prstGeom prst="rect">
            <a:avLst/>
          </a:prstGeom>
          <a:noFill/>
          <a:ln/>
        </p:spPr>
        <p:txBody>
          <a:bodyPr wrap="none" rtlCol="0" anchor="t"/>
          <a:lstStyle/>
          <a:p>
            <a:pPr marL="0" indent="0" algn="r">
              <a:lnSpc>
                <a:spcPts val="2010"/>
              </a:lnSpc>
              <a:buNone/>
            </a:pPr>
            <a:r>
              <a:rPr lang="en-US" sz="1608" b="1" dirty="0">
                <a:solidFill>
                  <a:srgbClr val="443728"/>
                </a:solidFill>
                <a:latin typeface="Crimson Pro" pitchFamily="34" charset="0"/>
                <a:ea typeface="Crimson Pro" pitchFamily="34" charset="-122"/>
                <a:cs typeface="Crimson Pro" pitchFamily="34" charset="-120"/>
              </a:rPr>
              <a:t>Balanced Objectives</a:t>
            </a:r>
            <a:endParaRPr lang="en-US" sz="1608" dirty="0"/>
          </a:p>
        </p:txBody>
      </p:sp>
      <p:sp>
        <p:nvSpPr>
          <p:cNvPr id="11" name="Text 8"/>
          <p:cNvSpPr/>
          <p:nvPr/>
        </p:nvSpPr>
        <p:spPr>
          <a:xfrm>
            <a:off x="3435429" y="3764161"/>
            <a:ext cx="2981325" cy="784027"/>
          </a:xfrm>
          <a:prstGeom prst="rect">
            <a:avLst/>
          </a:prstGeom>
          <a:noFill/>
          <a:ln/>
        </p:spPr>
        <p:txBody>
          <a:bodyPr wrap="square" rtlCol="0" anchor="t"/>
          <a:lstStyle/>
          <a:p>
            <a:pPr marL="0" indent="0" algn="r">
              <a:lnSpc>
                <a:spcPts val="2058"/>
              </a:lnSpc>
              <a:buNone/>
            </a:pPr>
            <a:r>
              <a:rPr lang="en-US" sz="1286" dirty="0">
                <a:solidFill>
                  <a:srgbClr val="443728"/>
                </a:solidFill>
                <a:latin typeface="Open Sans" pitchFamily="34" charset="0"/>
                <a:ea typeface="Open Sans" pitchFamily="34" charset="-122"/>
                <a:cs typeface="Open Sans" pitchFamily="34" charset="-120"/>
              </a:rPr>
              <a:t>Shift the company culture towards a balanced focus on all three project objectives: time, cost, and quality.</a:t>
            </a:r>
            <a:endParaRPr lang="en-US" sz="1286" dirty="0"/>
          </a:p>
        </p:txBody>
      </p:sp>
      <p:sp>
        <p:nvSpPr>
          <p:cNvPr id="12" name="Shape 9"/>
          <p:cNvSpPr/>
          <p:nvPr/>
        </p:nvSpPr>
        <p:spPr>
          <a:xfrm>
            <a:off x="7498973" y="4359354"/>
            <a:ext cx="571738" cy="32623"/>
          </a:xfrm>
          <a:prstGeom prst="roundRect">
            <a:avLst>
              <a:gd name="adj" fmla="val 225337"/>
            </a:avLst>
          </a:prstGeom>
          <a:solidFill>
            <a:srgbClr val="D1C8C6"/>
          </a:solidFill>
          <a:ln/>
        </p:spPr>
      </p:sp>
      <p:sp>
        <p:nvSpPr>
          <p:cNvPr id="13" name="Shape 10"/>
          <p:cNvSpPr/>
          <p:nvPr/>
        </p:nvSpPr>
        <p:spPr>
          <a:xfrm>
            <a:off x="7131427" y="4191953"/>
            <a:ext cx="367546" cy="367546"/>
          </a:xfrm>
          <a:prstGeom prst="roundRect">
            <a:avLst>
              <a:gd name="adj" fmla="val 20001"/>
            </a:avLst>
          </a:prstGeom>
          <a:solidFill>
            <a:srgbClr val="EBE2E0"/>
          </a:solidFill>
          <a:ln w="7620">
            <a:solidFill>
              <a:srgbClr val="D1C8C6"/>
            </a:solidFill>
            <a:prstDash val="solid"/>
          </a:ln>
        </p:spPr>
      </p:sp>
      <p:sp>
        <p:nvSpPr>
          <p:cNvPr id="14" name="Text 11"/>
          <p:cNvSpPr/>
          <p:nvPr/>
        </p:nvSpPr>
        <p:spPr>
          <a:xfrm>
            <a:off x="7252752" y="4222552"/>
            <a:ext cx="124897" cy="306229"/>
          </a:xfrm>
          <a:prstGeom prst="rect">
            <a:avLst/>
          </a:prstGeom>
          <a:noFill/>
          <a:ln/>
        </p:spPr>
        <p:txBody>
          <a:bodyPr wrap="none" rtlCol="0" anchor="t"/>
          <a:lstStyle/>
          <a:p>
            <a:pPr marL="0" indent="0" algn="ctr">
              <a:lnSpc>
                <a:spcPts val="2412"/>
              </a:lnSpc>
              <a:buNone/>
            </a:pPr>
            <a:r>
              <a:rPr lang="en-US" sz="1929" b="1" dirty="0">
                <a:solidFill>
                  <a:srgbClr val="443728"/>
                </a:solidFill>
                <a:latin typeface="Crimson Pro" pitchFamily="34" charset="0"/>
                <a:ea typeface="Crimson Pro" pitchFamily="34" charset="-122"/>
                <a:cs typeface="Crimson Pro" pitchFamily="34" charset="-120"/>
              </a:rPr>
              <a:t>2</a:t>
            </a:r>
            <a:endParaRPr lang="en-US" sz="1929" dirty="0"/>
          </a:p>
        </p:txBody>
      </p:sp>
      <p:sp>
        <p:nvSpPr>
          <p:cNvPr id="15" name="Text 12"/>
          <p:cNvSpPr/>
          <p:nvPr/>
        </p:nvSpPr>
        <p:spPr>
          <a:xfrm>
            <a:off x="8213646" y="4227790"/>
            <a:ext cx="2041922" cy="255151"/>
          </a:xfrm>
          <a:prstGeom prst="rect">
            <a:avLst/>
          </a:prstGeom>
          <a:noFill/>
          <a:ln/>
        </p:spPr>
        <p:txBody>
          <a:bodyPr wrap="none" rtlCol="0" anchor="t"/>
          <a:lstStyle/>
          <a:p>
            <a:pPr marL="0" indent="0" algn="l">
              <a:lnSpc>
                <a:spcPts val="2010"/>
              </a:lnSpc>
              <a:buNone/>
            </a:pPr>
            <a:r>
              <a:rPr lang="en-US" sz="1608" b="1" dirty="0">
                <a:solidFill>
                  <a:srgbClr val="443728"/>
                </a:solidFill>
                <a:latin typeface="Crimson Pro" pitchFamily="34" charset="0"/>
                <a:ea typeface="Crimson Pro" pitchFamily="34" charset="-122"/>
                <a:cs typeface="Crimson Pro" pitchFamily="34" charset="-120"/>
              </a:rPr>
              <a:t>Risk Awareness</a:t>
            </a:r>
            <a:endParaRPr lang="en-US" sz="1608" dirty="0"/>
          </a:p>
        </p:txBody>
      </p:sp>
      <p:sp>
        <p:nvSpPr>
          <p:cNvPr id="16" name="Text 13"/>
          <p:cNvSpPr/>
          <p:nvPr/>
        </p:nvSpPr>
        <p:spPr>
          <a:xfrm>
            <a:off x="8213646" y="4580930"/>
            <a:ext cx="2981325" cy="1045369"/>
          </a:xfrm>
          <a:prstGeom prst="rect">
            <a:avLst/>
          </a:prstGeom>
          <a:noFill/>
          <a:ln/>
        </p:spPr>
        <p:txBody>
          <a:bodyPr wrap="square" rtlCol="0" anchor="t"/>
          <a:lstStyle/>
          <a:p>
            <a:pPr marL="0" indent="0" algn="l">
              <a:lnSpc>
                <a:spcPts val="2058"/>
              </a:lnSpc>
              <a:buNone/>
            </a:pPr>
            <a:r>
              <a:rPr lang="en-US" sz="1286" dirty="0">
                <a:solidFill>
                  <a:srgbClr val="443728"/>
                </a:solidFill>
                <a:latin typeface="Open Sans" pitchFamily="34" charset="0"/>
                <a:ea typeface="Open Sans" pitchFamily="34" charset="-122"/>
                <a:cs typeface="Open Sans" pitchFamily="34" charset="-120"/>
              </a:rPr>
              <a:t>Promote risk awareness and understanding throughout the organization to ensure a proactive approach to risk management.</a:t>
            </a:r>
            <a:endParaRPr lang="en-US" sz="1286" dirty="0"/>
          </a:p>
        </p:txBody>
      </p:sp>
      <p:sp>
        <p:nvSpPr>
          <p:cNvPr id="17" name="Shape 14"/>
          <p:cNvSpPr/>
          <p:nvPr/>
        </p:nvSpPr>
        <p:spPr>
          <a:xfrm>
            <a:off x="6559689" y="5303639"/>
            <a:ext cx="571738" cy="32623"/>
          </a:xfrm>
          <a:prstGeom prst="roundRect">
            <a:avLst>
              <a:gd name="adj" fmla="val 225337"/>
            </a:avLst>
          </a:prstGeom>
          <a:solidFill>
            <a:srgbClr val="D1C8C6"/>
          </a:solidFill>
          <a:ln/>
        </p:spPr>
      </p:sp>
      <p:sp>
        <p:nvSpPr>
          <p:cNvPr id="18" name="Shape 15"/>
          <p:cNvSpPr/>
          <p:nvPr/>
        </p:nvSpPr>
        <p:spPr>
          <a:xfrm>
            <a:off x="7131427" y="5136237"/>
            <a:ext cx="367546" cy="367546"/>
          </a:xfrm>
          <a:prstGeom prst="roundRect">
            <a:avLst>
              <a:gd name="adj" fmla="val 20001"/>
            </a:avLst>
          </a:prstGeom>
          <a:solidFill>
            <a:srgbClr val="EBE2E0"/>
          </a:solidFill>
          <a:ln w="7620">
            <a:solidFill>
              <a:srgbClr val="D1C8C6"/>
            </a:solidFill>
            <a:prstDash val="solid"/>
          </a:ln>
        </p:spPr>
      </p:sp>
      <p:sp>
        <p:nvSpPr>
          <p:cNvPr id="19" name="Text 16"/>
          <p:cNvSpPr/>
          <p:nvPr/>
        </p:nvSpPr>
        <p:spPr>
          <a:xfrm>
            <a:off x="7255371" y="5166836"/>
            <a:ext cx="119658" cy="306229"/>
          </a:xfrm>
          <a:prstGeom prst="rect">
            <a:avLst/>
          </a:prstGeom>
          <a:noFill/>
          <a:ln/>
        </p:spPr>
        <p:txBody>
          <a:bodyPr wrap="none" rtlCol="0" anchor="t"/>
          <a:lstStyle/>
          <a:p>
            <a:pPr marL="0" indent="0" algn="ctr">
              <a:lnSpc>
                <a:spcPts val="2412"/>
              </a:lnSpc>
              <a:buNone/>
            </a:pPr>
            <a:r>
              <a:rPr lang="en-US" sz="1929" b="1" dirty="0">
                <a:solidFill>
                  <a:srgbClr val="443728"/>
                </a:solidFill>
                <a:latin typeface="Crimson Pro" pitchFamily="34" charset="0"/>
                <a:ea typeface="Crimson Pro" pitchFamily="34" charset="-122"/>
                <a:cs typeface="Crimson Pro" pitchFamily="34" charset="-120"/>
              </a:rPr>
              <a:t>3</a:t>
            </a:r>
            <a:endParaRPr lang="en-US" sz="1929" dirty="0"/>
          </a:p>
        </p:txBody>
      </p:sp>
      <p:sp>
        <p:nvSpPr>
          <p:cNvPr id="20" name="Text 17"/>
          <p:cNvSpPr/>
          <p:nvPr/>
        </p:nvSpPr>
        <p:spPr>
          <a:xfrm>
            <a:off x="4374833" y="5172075"/>
            <a:ext cx="2041922" cy="255151"/>
          </a:xfrm>
          <a:prstGeom prst="rect">
            <a:avLst/>
          </a:prstGeom>
          <a:noFill/>
          <a:ln/>
        </p:spPr>
        <p:txBody>
          <a:bodyPr wrap="none" rtlCol="0" anchor="t"/>
          <a:lstStyle/>
          <a:p>
            <a:pPr marL="0" indent="0" algn="r">
              <a:lnSpc>
                <a:spcPts val="2010"/>
              </a:lnSpc>
              <a:buNone/>
            </a:pPr>
            <a:r>
              <a:rPr lang="en-US" sz="1608" b="1" dirty="0">
                <a:solidFill>
                  <a:srgbClr val="443728"/>
                </a:solidFill>
                <a:latin typeface="Crimson Pro" pitchFamily="34" charset="0"/>
                <a:ea typeface="Crimson Pro" pitchFamily="34" charset="-122"/>
                <a:cs typeface="Crimson Pro" pitchFamily="34" charset="-120"/>
              </a:rPr>
              <a:t>Sustainable Growth</a:t>
            </a:r>
            <a:endParaRPr lang="en-US" sz="1608" dirty="0"/>
          </a:p>
        </p:txBody>
      </p:sp>
      <p:sp>
        <p:nvSpPr>
          <p:cNvPr id="21" name="Text 18"/>
          <p:cNvSpPr/>
          <p:nvPr/>
        </p:nvSpPr>
        <p:spPr>
          <a:xfrm>
            <a:off x="3435429" y="5525214"/>
            <a:ext cx="2981325" cy="2090738"/>
          </a:xfrm>
          <a:prstGeom prst="rect">
            <a:avLst/>
          </a:prstGeom>
          <a:noFill/>
          <a:ln/>
        </p:spPr>
        <p:txBody>
          <a:bodyPr wrap="square" rtlCol="0" anchor="t"/>
          <a:lstStyle/>
          <a:p>
            <a:pPr marL="0" indent="0" algn="r">
              <a:lnSpc>
                <a:spcPts val="2058"/>
              </a:lnSpc>
              <a:buNone/>
            </a:pPr>
            <a:r>
              <a:rPr lang="en-US" sz="1286" dirty="0">
                <a:solidFill>
                  <a:srgbClr val="443728"/>
                </a:solidFill>
                <a:latin typeface="Open Sans" pitchFamily="34" charset="0"/>
                <a:ea typeface="Open Sans" pitchFamily="34" charset="-122"/>
                <a:cs typeface="Open Sans" pitchFamily="34" charset="-120"/>
              </a:rPr>
              <a:t>By addressing these challenges and implementing the recommended improvements, Semcon can strengthen its project management and risk management capabilities, paving the way for sustainable growth and success in their project-centered business strategy.</a:t>
            </a:r>
            <a:endParaRPr lang="en-US" sz="128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60" y="0"/>
            <a:ext cx="14630400" cy="2422922"/>
          </a:xfrm>
          <a:prstGeom prst="rect">
            <a:avLst/>
          </a:prstGeom>
        </p:spPr>
      </p:pic>
      <p:sp>
        <p:nvSpPr>
          <p:cNvPr id="5" name="Text 2"/>
          <p:cNvSpPr/>
          <p:nvPr/>
        </p:nvSpPr>
        <p:spPr>
          <a:xfrm>
            <a:off x="2711529" y="2957036"/>
            <a:ext cx="7444026" cy="605671"/>
          </a:xfrm>
          <a:prstGeom prst="rect">
            <a:avLst/>
          </a:prstGeom>
          <a:noFill/>
          <a:ln/>
        </p:spPr>
        <p:txBody>
          <a:bodyPr wrap="none" rtlCol="0" anchor="t"/>
          <a:lstStyle/>
          <a:p>
            <a:pPr marL="0" indent="0">
              <a:lnSpc>
                <a:spcPts val="4770"/>
              </a:lnSpc>
              <a:buNone/>
            </a:pPr>
            <a:r>
              <a:rPr lang="en-US" sz="3816" b="1" dirty="0">
                <a:solidFill>
                  <a:srgbClr val="443728"/>
                </a:solidFill>
                <a:latin typeface="Crimson Pro" pitchFamily="34" charset="0"/>
                <a:ea typeface="Crimson Pro" pitchFamily="34" charset="-122"/>
                <a:cs typeface="Crimson Pro" pitchFamily="34" charset="-120"/>
              </a:rPr>
              <a:t>Recommendations for Improvement</a:t>
            </a:r>
            <a:endParaRPr lang="en-US" sz="3816" dirty="0"/>
          </a:p>
        </p:txBody>
      </p:sp>
      <p:pic>
        <p:nvPicPr>
          <p:cNvPr id="6" name="Image 1" descr="preencoded.png"/>
          <p:cNvPicPr>
            <a:picLocks noChangeAspect="1"/>
          </p:cNvPicPr>
          <p:nvPr/>
        </p:nvPicPr>
        <p:blipFill>
          <a:blip r:embed="rId4"/>
          <a:stretch>
            <a:fillRect/>
          </a:stretch>
        </p:blipFill>
        <p:spPr>
          <a:xfrm>
            <a:off x="2711529" y="3853458"/>
            <a:ext cx="3069074" cy="775335"/>
          </a:xfrm>
          <a:prstGeom prst="rect">
            <a:avLst/>
          </a:prstGeom>
        </p:spPr>
      </p:pic>
      <p:sp>
        <p:nvSpPr>
          <p:cNvPr id="7" name="Text 3"/>
          <p:cNvSpPr/>
          <p:nvPr/>
        </p:nvSpPr>
        <p:spPr>
          <a:xfrm>
            <a:off x="2905363" y="4919543"/>
            <a:ext cx="2681407" cy="605552"/>
          </a:xfrm>
          <a:prstGeom prst="rect">
            <a:avLst/>
          </a:prstGeom>
          <a:noFill/>
          <a:ln/>
        </p:spPr>
        <p:txBody>
          <a:bodyPr wrap="square" rtlCol="0" anchor="t"/>
          <a:lstStyle/>
          <a:p>
            <a:pPr marL="0" indent="0" algn="l">
              <a:lnSpc>
                <a:spcPts val="2385"/>
              </a:lnSpc>
              <a:buNone/>
            </a:pPr>
            <a:r>
              <a:rPr lang="en-US" sz="1908" b="1" dirty="0">
                <a:solidFill>
                  <a:srgbClr val="443728"/>
                </a:solidFill>
                <a:latin typeface="Crimson Pro" pitchFamily="34" charset="0"/>
                <a:ea typeface="Crimson Pro" pitchFamily="34" charset="-122"/>
                <a:cs typeface="Crimson Pro" pitchFamily="34" charset="-120"/>
              </a:rPr>
              <a:t>Standardized Methodology</a:t>
            </a:r>
            <a:endParaRPr lang="en-US" sz="1908" dirty="0"/>
          </a:p>
        </p:txBody>
      </p:sp>
      <p:sp>
        <p:nvSpPr>
          <p:cNvPr id="8" name="Text 4"/>
          <p:cNvSpPr/>
          <p:nvPr/>
        </p:nvSpPr>
        <p:spPr>
          <a:xfrm>
            <a:off x="2905363" y="5641300"/>
            <a:ext cx="2681407" cy="1550194"/>
          </a:xfrm>
          <a:prstGeom prst="rect">
            <a:avLst/>
          </a:prstGeom>
          <a:noFill/>
          <a:ln/>
        </p:spPr>
        <p:txBody>
          <a:bodyPr wrap="square" rtlCol="0" anchor="t"/>
          <a:lstStyle/>
          <a:p>
            <a:pPr marL="0" indent="0" algn="l">
              <a:lnSpc>
                <a:spcPts val="2442"/>
              </a:lnSpc>
              <a:buNone/>
            </a:pPr>
            <a:r>
              <a:rPr lang="en-US" sz="1526" dirty="0">
                <a:solidFill>
                  <a:srgbClr val="443728"/>
                </a:solidFill>
                <a:latin typeface="Open Sans" pitchFamily="34" charset="0"/>
                <a:ea typeface="Open Sans" pitchFamily="34" charset="-122"/>
                <a:cs typeface="Open Sans" pitchFamily="34" charset="-120"/>
              </a:rPr>
              <a:t>Develop a more user-friendly and standardized project management methodology tailored to Semcon's specific needs.</a:t>
            </a:r>
            <a:endParaRPr lang="en-US" sz="1526" dirty="0"/>
          </a:p>
        </p:txBody>
      </p:sp>
      <p:pic>
        <p:nvPicPr>
          <p:cNvPr id="9" name="Image 2" descr="preencoded.png"/>
          <p:cNvPicPr>
            <a:picLocks noChangeAspect="1"/>
          </p:cNvPicPr>
          <p:nvPr/>
        </p:nvPicPr>
        <p:blipFill>
          <a:blip r:embed="rId5"/>
          <a:stretch>
            <a:fillRect/>
          </a:stretch>
        </p:blipFill>
        <p:spPr>
          <a:xfrm>
            <a:off x="5780603" y="3853458"/>
            <a:ext cx="3069074" cy="775335"/>
          </a:xfrm>
          <a:prstGeom prst="rect">
            <a:avLst/>
          </a:prstGeom>
        </p:spPr>
      </p:pic>
      <p:sp>
        <p:nvSpPr>
          <p:cNvPr id="10" name="Text 5"/>
          <p:cNvSpPr/>
          <p:nvPr/>
        </p:nvSpPr>
        <p:spPr>
          <a:xfrm>
            <a:off x="5974437" y="4919543"/>
            <a:ext cx="2681407" cy="605552"/>
          </a:xfrm>
          <a:prstGeom prst="rect">
            <a:avLst/>
          </a:prstGeom>
          <a:noFill/>
          <a:ln/>
        </p:spPr>
        <p:txBody>
          <a:bodyPr wrap="square" rtlCol="0" anchor="t"/>
          <a:lstStyle/>
          <a:p>
            <a:pPr marL="0" indent="0" algn="l">
              <a:lnSpc>
                <a:spcPts val="2385"/>
              </a:lnSpc>
              <a:buNone/>
            </a:pPr>
            <a:r>
              <a:rPr lang="en-US" sz="1908" b="1" dirty="0">
                <a:solidFill>
                  <a:srgbClr val="443728"/>
                </a:solidFill>
                <a:latin typeface="Crimson Pro" pitchFamily="34" charset="0"/>
                <a:ea typeface="Crimson Pro" pitchFamily="34" charset="-122"/>
                <a:cs typeface="Crimson Pro" pitchFamily="34" charset="-120"/>
              </a:rPr>
              <a:t>Stronger Financial Control</a:t>
            </a:r>
            <a:endParaRPr lang="en-US" sz="1908" dirty="0"/>
          </a:p>
        </p:txBody>
      </p:sp>
      <p:sp>
        <p:nvSpPr>
          <p:cNvPr id="11" name="Text 6"/>
          <p:cNvSpPr/>
          <p:nvPr/>
        </p:nvSpPr>
        <p:spPr>
          <a:xfrm>
            <a:off x="5974437" y="5641300"/>
            <a:ext cx="2681407" cy="1860233"/>
          </a:xfrm>
          <a:prstGeom prst="rect">
            <a:avLst/>
          </a:prstGeom>
          <a:noFill/>
          <a:ln/>
        </p:spPr>
        <p:txBody>
          <a:bodyPr wrap="square" rtlCol="0" anchor="t"/>
          <a:lstStyle/>
          <a:p>
            <a:pPr marL="0" indent="0" algn="l">
              <a:lnSpc>
                <a:spcPts val="2442"/>
              </a:lnSpc>
              <a:buNone/>
            </a:pPr>
            <a:r>
              <a:rPr lang="en-US" sz="1526" dirty="0">
                <a:solidFill>
                  <a:srgbClr val="443728"/>
                </a:solidFill>
                <a:latin typeface="Open Sans" pitchFamily="34" charset="0"/>
                <a:ea typeface="Open Sans" pitchFamily="34" charset="-122"/>
                <a:cs typeface="Open Sans" pitchFamily="34" charset="-120"/>
              </a:rPr>
              <a:t>Implement stronger financial control measures, including early involvement of controllers and consistent usage of the new economic control system.</a:t>
            </a:r>
            <a:endParaRPr lang="en-US" sz="1526" dirty="0"/>
          </a:p>
        </p:txBody>
      </p:sp>
      <p:pic>
        <p:nvPicPr>
          <p:cNvPr id="12" name="Image 3" descr="preencoded.png"/>
          <p:cNvPicPr>
            <a:picLocks noChangeAspect="1"/>
          </p:cNvPicPr>
          <p:nvPr/>
        </p:nvPicPr>
        <p:blipFill>
          <a:blip r:embed="rId6"/>
          <a:stretch>
            <a:fillRect/>
          </a:stretch>
        </p:blipFill>
        <p:spPr>
          <a:xfrm>
            <a:off x="8849678" y="3853458"/>
            <a:ext cx="3069193" cy="775335"/>
          </a:xfrm>
          <a:prstGeom prst="rect">
            <a:avLst/>
          </a:prstGeom>
        </p:spPr>
      </p:pic>
      <p:sp>
        <p:nvSpPr>
          <p:cNvPr id="13" name="Text 7"/>
          <p:cNvSpPr/>
          <p:nvPr/>
        </p:nvSpPr>
        <p:spPr>
          <a:xfrm>
            <a:off x="9043511" y="4919543"/>
            <a:ext cx="2681526" cy="605552"/>
          </a:xfrm>
          <a:prstGeom prst="rect">
            <a:avLst/>
          </a:prstGeom>
          <a:noFill/>
          <a:ln/>
        </p:spPr>
        <p:txBody>
          <a:bodyPr wrap="square" rtlCol="0" anchor="t"/>
          <a:lstStyle/>
          <a:p>
            <a:pPr marL="0" indent="0" algn="l">
              <a:lnSpc>
                <a:spcPts val="2385"/>
              </a:lnSpc>
              <a:buNone/>
            </a:pPr>
            <a:r>
              <a:rPr lang="en-US" sz="1908" b="1" dirty="0">
                <a:solidFill>
                  <a:srgbClr val="443728"/>
                </a:solidFill>
                <a:latin typeface="Crimson Pro" pitchFamily="34" charset="0"/>
                <a:ea typeface="Crimson Pro" pitchFamily="34" charset="-122"/>
                <a:cs typeface="Crimson Pro" pitchFamily="34" charset="-120"/>
              </a:rPr>
              <a:t>Organizational Restructuring</a:t>
            </a:r>
            <a:endParaRPr lang="en-US" sz="1908" dirty="0"/>
          </a:p>
        </p:txBody>
      </p:sp>
      <p:sp>
        <p:nvSpPr>
          <p:cNvPr id="14" name="Text 8"/>
          <p:cNvSpPr/>
          <p:nvPr/>
        </p:nvSpPr>
        <p:spPr>
          <a:xfrm>
            <a:off x="9043511" y="5641300"/>
            <a:ext cx="2681526" cy="1860233"/>
          </a:xfrm>
          <a:prstGeom prst="rect">
            <a:avLst/>
          </a:prstGeom>
          <a:noFill/>
          <a:ln/>
        </p:spPr>
        <p:txBody>
          <a:bodyPr wrap="square" rtlCol="0" anchor="t"/>
          <a:lstStyle/>
          <a:p>
            <a:pPr marL="0" indent="0" algn="l">
              <a:lnSpc>
                <a:spcPts val="2442"/>
              </a:lnSpc>
              <a:buNone/>
            </a:pPr>
            <a:r>
              <a:rPr lang="en-US" sz="1526" dirty="0">
                <a:solidFill>
                  <a:srgbClr val="443728"/>
                </a:solidFill>
                <a:latin typeface="Open Sans" pitchFamily="34" charset="0"/>
                <a:ea typeface="Open Sans" pitchFamily="34" charset="-122"/>
                <a:cs typeface="Open Sans" pitchFamily="34" charset="-120"/>
              </a:rPr>
              <a:t>Re-evaluate the organizational structure and bonus system to incentivize collaboration and prioritize project profitability over departmental turnover.</a:t>
            </a:r>
            <a:endParaRPr lang="en-US" sz="152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p:cNvSpPr/>
          <p:nvPr/>
        </p:nvSpPr>
        <p:spPr>
          <a:xfrm>
            <a:off x="2711529" y="2957036"/>
            <a:ext cx="7444026" cy="605671"/>
          </a:xfrm>
          <a:prstGeom prst="rect">
            <a:avLst/>
          </a:prstGeom>
          <a:noFill/>
          <a:ln/>
        </p:spPr>
        <p:txBody>
          <a:bodyPr wrap="none" rtlCol="0" anchor="t"/>
          <a:lstStyle/>
          <a:p>
            <a:pPr marL="0" indent="0" algn="ctr">
              <a:lnSpc>
                <a:spcPts val="4770"/>
              </a:lnSpc>
              <a:buNone/>
            </a:pPr>
            <a:r>
              <a:rPr lang="en-US" sz="3816" b="1" dirty="0" smtClean="0">
                <a:solidFill>
                  <a:srgbClr val="443728"/>
                </a:solidFill>
                <a:latin typeface="Crimson Pro" pitchFamily="34" charset="0"/>
                <a:ea typeface="Crimson Pro" pitchFamily="34" charset="-122"/>
                <a:cs typeface="Crimson Pro" pitchFamily="34" charset="-120"/>
              </a:rPr>
              <a:t>Thank you!</a:t>
            </a:r>
            <a:endParaRPr lang="en-US" sz="3816" dirty="0"/>
          </a:p>
        </p:txBody>
      </p:sp>
    </p:spTree>
    <p:extLst>
      <p:ext uri="{BB962C8B-B14F-4D97-AF65-F5344CB8AC3E}">
        <p14:creationId xmlns:p14="http://schemas.microsoft.com/office/powerpoint/2010/main" val="174331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31928"/>
            <a:ext cx="14630400" cy="8232934"/>
          </a:xfrm>
          <a:prstGeom prst="rect">
            <a:avLst/>
          </a:prstGeom>
          <a:solidFill>
            <a:srgbClr val="FFFCFA"/>
          </a:solidFill>
          <a:ln/>
        </p:spPr>
      </p:sp>
      <p:sp>
        <p:nvSpPr>
          <p:cNvPr id="4" name="Text 2"/>
          <p:cNvSpPr/>
          <p:nvPr/>
        </p:nvSpPr>
        <p:spPr>
          <a:xfrm>
            <a:off x="862625" y="371029"/>
            <a:ext cx="4576167" cy="572095"/>
          </a:xfrm>
          <a:prstGeom prst="rect">
            <a:avLst/>
          </a:prstGeom>
          <a:noFill/>
          <a:ln/>
        </p:spPr>
        <p:txBody>
          <a:bodyPr wrap="none" rtlCol="0" anchor="t"/>
          <a:lstStyle/>
          <a:p>
            <a:pPr marL="0" indent="0">
              <a:lnSpc>
                <a:spcPts val="4504"/>
              </a:lnSpc>
              <a:buNone/>
            </a:pPr>
            <a:r>
              <a:rPr lang="en-US" sz="3603" b="1" dirty="0">
                <a:solidFill>
                  <a:srgbClr val="443728"/>
                </a:solidFill>
                <a:latin typeface="Crimson Pro" pitchFamily="34" charset="0"/>
                <a:ea typeface="Crimson Pro" pitchFamily="34" charset="-122"/>
                <a:cs typeface="Crimson Pro" pitchFamily="34" charset="-120"/>
              </a:rPr>
              <a:t> </a:t>
            </a:r>
            <a:r>
              <a:rPr lang="en-US" sz="3603" b="1" dirty="0" err="1">
                <a:solidFill>
                  <a:srgbClr val="443728"/>
                </a:solidFill>
                <a:latin typeface="Crimson Pro" pitchFamily="34" charset="0"/>
                <a:ea typeface="Crimson Pro" pitchFamily="34" charset="-122"/>
                <a:cs typeface="Crimson Pro" pitchFamily="34" charset="-120"/>
              </a:rPr>
              <a:t>Semcon</a:t>
            </a:r>
            <a:r>
              <a:rPr lang="en-US" sz="3603" b="1" dirty="0">
                <a:solidFill>
                  <a:srgbClr val="443728"/>
                </a:solidFill>
                <a:latin typeface="Crimson Pro" pitchFamily="34" charset="0"/>
                <a:ea typeface="Crimson Pro" pitchFamily="34" charset="-122"/>
                <a:cs typeface="Crimson Pro" pitchFamily="34" charset="-120"/>
              </a:rPr>
              <a:t> </a:t>
            </a:r>
            <a:r>
              <a:rPr lang="en-US" sz="3603" b="1" dirty="0" smtClean="0">
                <a:solidFill>
                  <a:srgbClr val="443728"/>
                </a:solidFill>
                <a:latin typeface="Crimson Pro" pitchFamily="34" charset="0"/>
                <a:ea typeface="Crimson Pro" pitchFamily="34" charset="-122"/>
                <a:cs typeface="Crimson Pro" pitchFamily="34" charset="-120"/>
              </a:rPr>
              <a:t>background case</a:t>
            </a:r>
            <a:endParaRPr lang="en-US" sz="3603" dirty="0"/>
          </a:p>
        </p:txBody>
      </p:sp>
      <p:sp>
        <p:nvSpPr>
          <p:cNvPr id="5" name="Text 3"/>
          <p:cNvSpPr/>
          <p:nvPr/>
        </p:nvSpPr>
        <p:spPr>
          <a:xfrm>
            <a:off x="2967871" y="1441371"/>
            <a:ext cx="8694658" cy="292775"/>
          </a:xfrm>
          <a:prstGeom prst="rect">
            <a:avLst/>
          </a:prstGeom>
          <a:noFill/>
          <a:ln/>
        </p:spPr>
        <p:txBody>
          <a:bodyPr wrap="none" rtlCol="0" anchor="t"/>
          <a:lstStyle/>
          <a:p>
            <a:pPr marL="0" indent="0">
              <a:lnSpc>
                <a:spcPts val="2306"/>
              </a:lnSpc>
              <a:buNone/>
            </a:pPr>
            <a:endParaRPr lang="en-US" sz="1441" dirty="0"/>
          </a:p>
        </p:txBody>
      </p:sp>
      <p:sp>
        <p:nvSpPr>
          <p:cNvPr id="6" name="Text 4"/>
          <p:cNvSpPr/>
          <p:nvPr/>
        </p:nvSpPr>
        <p:spPr>
          <a:xfrm>
            <a:off x="1543107" y="1949062"/>
            <a:ext cx="12374911" cy="5274599"/>
          </a:xfrm>
          <a:prstGeom prst="rect">
            <a:avLst/>
          </a:prstGeom>
          <a:noFill/>
          <a:ln/>
        </p:spPr>
        <p:txBody>
          <a:bodyPr wrap="square" rtlCol="0" anchor="t"/>
          <a:lstStyle/>
          <a:p>
            <a:pPr marL="0" indent="0">
              <a:lnSpc>
                <a:spcPts val="4504"/>
              </a:lnSpc>
              <a:buNone/>
            </a:pPr>
            <a:r>
              <a:rPr lang="en-US" sz="2500" dirty="0">
                <a:solidFill>
                  <a:srgbClr val="443728"/>
                </a:solidFill>
                <a:latin typeface="Crimson Pro" pitchFamily="34" charset="0"/>
                <a:ea typeface="Crimson Pro" pitchFamily="34" charset="-122"/>
                <a:cs typeface="Crimson Pro" pitchFamily="34" charset="-120"/>
              </a:rPr>
              <a:t>This </a:t>
            </a:r>
            <a:r>
              <a:rPr lang="en-US" sz="2500" dirty="0" smtClean="0">
                <a:solidFill>
                  <a:srgbClr val="443728"/>
                </a:solidFill>
                <a:latin typeface="Crimson Pro" pitchFamily="34" charset="0"/>
                <a:ea typeface="Crimson Pro" pitchFamily="34" charset="-122"/>
                <a:cs typeface="Crimson Pro" pitchFamily="34" charset="-120"/>
              </a:rPr>
              <a:t>case </a:t>
            </a:r>
            <a:r>
              <a:rPr lang="en-US" sz="2500" dirty="0">
                <a:solidFill>
                  <a:srgbClr val="443728"/>
                </a:solidFill>
                <a:latin typeface="Crimson Pro" pitchFamily="34" charset="0"/>
                <a:ea typeface="Crimson Pro" pitchFamily="34" charset="-122"/>
                <a:cs typeface="Crimson Pro" pitchFamily="34" charset="-120"/>
              </a:rPr>
              <a:t>investigates the challenges of project management and risk management within product development projects, focusing on Semcon, a Scandinavian design and development company experiencing profitability issues in some of their projects. </a:t>
            </a:r>
            <a:endParaRPr lang="en-US" sz="2500" dirty="0" smtClean="0">
              <a:solidFill>
                <a:srgbClr val="443728"/>
              </a:solidFill>
              <a:latin typeface="Crimson Pro" pitchFamily="34" charset="0"/>
              <a:ea typeface="Crimson Pro" pitchFamily="34" charset="-122"/>
              <a:cs typeface="Crimson Pro" pitchFamily="34" charset="-120"/>
            </a:endParaRPr>
          </a:p>
          <a:p>
            <a:pPr marL="0" indent="0">
              <a:lnSpc>
                <a:spcPts val="4504"/>
              </a:lnSpc>
              <a:buNone/>
            </a:pPr>
            <a:r>
              <a:rPr lang="en-US" sz="2500" dirty="0" smtClean="0">
                <a:solidFill>
                  <a:srgbClr val="443728"/>
                </a:solidFill>
                <a:latin typeface="Crimson Pro" pitchFamily="34" charset="0"/>
                <a:ea typeface="Crimson Pro" pitchFamily="34" charset="-122"/>
                <a:cs typeface="Crimson Pro" pitchFamily="34" charset="-120"/>
              </a:rPr>
              <a:t>The </a:t>
            </a:r>
            <a:r>
              <a:rPr lang="en-US" sz="2500" dirty="0">
                <a:solidFill>
                  <a:srgbClr val="443728"/>
                </a:solidFill>
                <a:latin typeface="Crimson Pro" pitchFamily="34" charset="0"/>
                <a:ea typeface="Crimson Pro" pitchFamily="34" charset="-122"/>
                <a:cs typeface="Crimson Pro" pitchFamily="34" charset="-120"/>
              </a:rPr>
              <a:t>study provides valuable insights into the complexities and best practices for managing risks in comprehensive product development initiatives.</a:t>
            </a:r>
            <a:endParaRPr lang="en-US" sz="2500" dirty="0"/>
          </a:p>
        </p:txBody>
      </p:sp>
      <p:pic>
        <p:nvPicPr>
          <p:cNvPr id="1026" name="Picture 2" descr="https://yt3.googleusercontent.com/ytc/APkrFKYIzopwQtWxc6PCmShMRX3h-JwsputoNq3QlHAt=s900-c-k-c0x00ffffff-no-rj"/>
          <p:cNvPicPr>
            <a:picLocks noChangeAspect="1" noChangeArrowheads="1"/>
          </p:cNvPicPr>
          <p:nvPr/>
        </p:nvPicPr>
        <p:blipFill rotWithShape="1">
          <a:blip r:embed="rId3">
            <a:extLst>
              <a:ext uri="{28A0092B-C50C-407E-A947-70E740481C1C}">
                <a14:useLocalDpi xmlns:a14="http://schemas.microsoft.com/office/drawing/2010/main" val="0"/>
              </a:ext>
            </a:extLst>
          </a:blip>
          <a:srcRect r="1090" b="20861"/>
          <a:stretch/>
        </p:blipFill>
        <p:spPr bwMode="auto">
          <a:xfrm>
            <a:off x="11057861" y="5164983"/>
            <a:ext cx="3072810" cy="2458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31928"/>
            <a:ext cx="14630400" cy="8232934"/>
          </a:xfrm>
          <a:prstGeom prst="rect">
            <a:avLst/>
          </a:prstGeom>
          <a:solidFill>
            <a:srgbClr val="FFFCFA"/>
          </a:solidFill>
          <a:ln/>
        </p:spPr>
      </p:sp>
      <p:sp>
        <p:nvSpPr>
          <p:cNvPr id="4" name="Text 2"/>
          <p:cNvSpPr/>
          <p:nvPr/>
        </p:nvSpPr>
        <p:spPr>
          <a:xfrm>
            <a:off x="862625" y="371029"/>
            <a:ext cx="4576167" cy="572095"/>
          </a:xfrm>
          <a:prstGeom prst="rect">
            <a:avLst/>
          </a:prstGeom>
          <a:noFill/>
          <a:ln/>
        </p:spPr>
        <p:txBody>
          <a:bodyPr wrap="none" rtlCol="0" anchor="t"/>
          <a:lstStyle/>
          <a:p>
            <a:pPr marL="0" indent="0">
              <a:lnSpc>
                <a:spcPts val="4504"/>
              </a:lnSpc>
              <a:buNone/>
            </a:pPr>
            <a:r>
              <a:rPr lang="en-US" sz="3603" b="1" dirty="0">
                <a:solidFill>
                  <a:srgbClr val="443728"/>
                </a:solidFill>
                <a:latin typeface="Crimson Pro" pitchFamily="34" charset="0"/>
                <a:ea typeface="Crimson Pro" pitchFamily="34" charset="-122"/>
                <a:cs typeface="Crimson Pro" pitchFamily="34" charset="-120"/>
              </a:rPr>
              <a:t> </a:t>
            </a:r>
            <a:r>
              <a:rPr lang="en-US" sz="3603" b="1" dirty="0" err="1">
                <a:solidFill>
                  <a:srgbClr val="443728"/>
                </a:solidFill>
                <a:latin typeface="Crimson Pro" pitchFamily="34" charset="0"/>
                <a:ea typeface="Crimson Pro" pitchFamily="34" charset="-122"/>
                <a:cs typeface="Crimson Pro" pitchFamily="34" charset="-120"/>
              </a:rPr>
              <a:t>Semcon</a:t>
            </a:r>
            <a:r>
              <a:rPr lang="en-US" sz="3603" b="1" dirty="0">
                <a:solidFill>
                  <a:srgbClr val="443728"/>
                </a:solidFill>
                <a:latin typeface="Crimson Pro" pitchFamily="34" charset="0"/>
                <a:ea typeface="Crimson Pro" pitchFamily="34" charset="-122"/>
                <a:cs typeface="Crimson Pro" pitchFamily="34" charset="-120"/>
              </a:rPr>
              <a:t> </a:t>
            </a:r>
            <a:r>
              <a:rPr lang="en-US" sz="3603" b="1" dirty="0" smtClean="0">
                <a:solidFill>
                  <a:srgbClr val="443728"/>
                </a:solidFill>
                <a:latin typeface="Crimson Pro" pitchFamily="34" charset="0"/>
                <a:ea typeface="Crimson Pro" pitchFamily="34" charset="-122"/>
                <a:cs typeface="Crimson Pro" pitchFamily="34" charset="-120"/>
              </a:rPr>
              <a:t>information</a:t>
            </a:r>
            <a:endParaRPr lang="en-US" sz="3603" dirty="0"/>
          </a:p>
        </p:txBody>
      </p:sp>
      <p:sp>
        <p:nvSpPr>
          <p:cNvPr id="5" name="Text 3"/>
          <p:cNvSpPr/>
          <p:nvPr/>
        </p:nvSpPr>
        <p:spPr>
          <a:xfrm>
            <a:off x="2967871" y="1441371"/>
            <a:ext cx="8694658" cy="292775"/>
          </a:xfrm>
          <a:prstGeom prst="rect">
            <a:avLst/>
          </a:prstGeom>
          <a:noFill/>
          <a:ln/>
        </p:spPr>
        <p:txBody>
          <a:bodyPr wrap="none" rtlCol="0" anchor="t"/>
          <a:lstStyle/>
          <a:p>
            <a:pPr marL="0" indent="0">
              <a:lnSpc>
                <a:spcPts val="2306"/>
              </a:lnSpc>
              <a:buNone/>
            </a:pPr>
            <a:endParaRPr lang="en-US" sz="1441" dirty="0"/>
          </a:p>
        </p:txBody>
      </p:sp>
      <p:pic>
        <p:nvPicPr>
          <p:cNvPr id="1026" name="Picture 2" descr="https://yt3.googleusercontent.com/ytc/APkrFKYIzopwQtWxc6PCmShMRX3h-JwsputoNq3QlHAt=s900-c-k-c0x00ffffff-no-rj"/>
          <p:cNvPicPr>
            <a:picLocks noChangeAspect="1" noChangeArrowheads="1"/>
          </p:cNvPicPr>
          <p:nvPr/>
        </p:nvPicPr>
        <p:blipFill rotWithShape="1">
          <a:blip r:embed="rId3">
            <a:extLst>
              <a:ext uri="{28A0092B-C50C-407E-A947-70E740481C1C}">
                <a14:useLocalDpi xmlns:a14="http://schemas.microsoft.com/office/drawing/2010/main" val="0"/>
              </a:ext>
            </a:extLst>
          </a:blip>
          <a:srcRect r="1090" b="20861"/>
          <a:stretch/>
        </p:blipFill>
        <p:spPr bwMode="auto">
          <a:xfrm>
            <a:off x="11057861" y="5164983"/>
            <a:ext cx="3072810" cy="2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435394" y="1868230"/>
            <a:ext cx="11876569" cy="3139321"/>
          </a:xfrm>
          <a:prstGeom prst="rect">
            <a:avLst/>
          </a:prstGeom>
        </p:spPr>
        <p:txBody>
          <a:bodyPr wrap="square">
            <a:spAutoFit/>
          </a:bodyPr>
          <a:lstStyle/>
          <a:p>
            <a:r>
              <a:rPr lang="en-US" sz="2200" dirty="0">
                <a:latin typeface="Crimson Pro"/>
                <a:ea typeface="Crimson Pro"/>
              </a:rPr>
              <a:t>Swedish multinational technology corporation </a:t>
            </a:r>
            <a:r>
              <a:rPr lang="en-US" sz="2200" dirty="0" err="1">
                <a:latin typeface="Crimson Pro"/>
                <a:ea typeface="Crimson Pro"/>
              </a:rPr>
              <a:t>Semcon</a:t>
            </a:r>
            <a:r>
              <a:rPr lang="en-US" sz="2200" dirty="0">
                <a:latin typeface="Crimson Pro"/>
                <a:ea typeface="Crimson Pro"/>
              </a:rPr>
              <a:t> (Scandinavian Engineering &amp; Marketing Consultants) is focused on product development. </a:t>
            </a:r>
            <a:r>
              <a:rPr lang="en-US" sz="2200" dirty="0" err="1">
                <a:latin typeface="Crimson Pro"/>
                <a:ea typeface="Crimson Pro"/>
              </a:rPr>
              <a:t>Semcon</a:t>
            </a:r>
            <a:r>
              <a:rPr lang="en-US" sz="2200" dirty="0">
                <a:latin typeface="Crimson Pro"/>
                <a:ea typeface="Crimson Pro"/>
              </a:rPr>
              <a:t> primarily works with businesses in the energy, life science, and automotive industries. It manages the full product development cycle, from strategy and technology development to design and product information, and employs 2,000 specialized workers</a:t>
            </a:r>
            <a:r>
              <a:rPr lang="en-US" sz="2200" dirty="0" smtClean="0">
                <a:latin typeface="Crimson Pro"/>
                <a:ea typeface="Crimson Pro"/>
              </a:rPr>
              <a:t>.</a:t>
            </a:r>
            <a:endParaRPr lang="en-US" sz="2200" dirty="0">
              <a:latin typeface="Crimson Pro"/>
              <a:ea typeface="Crimson Pro"/>
            </a:endParaRPr>
          </a:p>
          <a:p>
            <a:endParaRPr lang="en-US" sz="2200" dirty="0">
              <a:latin typeface="Crimson Pro"/>
              <a:ea typeface="Crimson Pro"/>
            </a:endParaRPr>
          </a:p>
          <a:p>
            <a:r>
              <a:rPr lang="en-US" sz="2200" dirty="0">
                <a:latin typeface="Crimson Pro"/>
                <a:ea typeface="Crimson Pro"/>
              </a:rPr>
              <a:t>Established in 1980 in </a:t>
            </a:r>
            <a:r>
              <a:rPr lang="en-US" sz="2200" dirty="0" err="1">
                <a:latin typeface="Crimson Pro"/>
                <a:ea typeface="Crimson Pro"/>
              </a:rPr>
              <a:t>Västerås</a:t>
            </a:r>
            <a:r>
              <a:rPr lang="en-US" sz="2200" dirty="0">
                <a:latin typeface="Crimson Pro"/>
                <a:ea typeface="Crimson Pro"/>
              </a:rPr>
              <a:t>, Sweden, </a:t>
            </a:r>
            <a:r>
              <a:rPr lang="en-US" sz="2200" dirty="0" err="1">
                <a:latin typeface="Crimson Pro"/>
                <a:ea typeface="Crimson Pro"/>
              </a:rPr>
              <a:t>Semcon</a:t>
            </a:r>
            <a:r>
              <a:rPr lang="en-US" sz="2200" dirty="0">
                <a:latin typeface="Crimson Pro"/>
                <a:ea typeface="Crimson Pro"/>
              </a:rPr>
              <a:t> now operates offices in more than 40 locations throughout nine nations. </a:t>
            </a:r>
            <a:endParaRPr lang="en-US" sz="2200" dirty="0" smtClean="0">
              <a:latin typeface="Crimson Pro"/>
              <a:ea typeface="Crimson Pro"/>
            </a:endParaRPr>
          </a:p>
          <a:p>
            <a:r>
              <a:rPr lang="en-US" sz="2200" dirty="0" smtClean="0">
                <a:latin typeface="Crimson Pro"/>
                <a:ea typeface="Crimson Pro"/>
              </a:rPr>
              <a:t>The </a:t>
            </a:r>
            <a:r>
              <a:rPr lang="en-US" sz="2200" dirty="0">
                <a:latin typeface="Crimson Pro"/>
                <a:ea typeface="Crimson Pro"/>
              </a:rPr>
              <a:t>Group recorded SEK 2.6 billions in revenue in 2015.</a:t>
            </a:r>
          </a:p>
        </p:txBody>
      </p:sp>
    </p:spTree>
    <p:extLst>
      <p:ext uri="{BB962C8B-B14F-4D97-AF65-F5344CB8AC3E}">
        <p14:creationId xmlns:p14="http://schemas.microsoft.com/office/powerpoint/2010/main" val="96634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00040" y="576500"/>
            <a:ext cx="557164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Semcon and Its Projects</a:t>
            </a:r>
            <a:endParaRPr lang="en-US" sz="4374" dirty="0"/>
          </a:p>
        </p:txBody>
      </p:sp>
      <p:sp>
        <p:nvSpPr>
          <p:cNvPr id="5" name="Text 3"/>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Technical Consulting</a:t>
            </a:r>
            <a:endParaRPr lang="en-US" sz="2187" dirty="0"/>
          </a:p>
        </p:txBody>
      </p:sp>
      <p:sp>
        <p:nvSpPr>
          <p:cNvPr id="6" name="Text 4"/>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Semcon engages in technical consulting services, leveraging their expertise to support clients like Volvo and Astra Zeneca with specialized engineering and design solutions.</a:t>
            </a:r>
            <a:endParaRPr lang="en-US" sz="1750" dirty="0"/>
          </a:p>
        </p:txBody>
      </p:sp>
      <p:sp>
        <p:nvSpPr>
          <p:cNvPr id="7" name="Text 5"/>
          <p:cNvSpPr/>
          <p:nvPr/>
        </p:nvSpPr>
        <p:spPr>
          <a:xfrm>
            <a:off x="5743932" y="3111103"/>
            <a:ext cx="3156347" cy="694373"/>
          </a:xfrm>
          <a:prstGeom prst="rect">
            <a:avLst/>
          </a:prstGeom>
          <a:noFill/>
          <a:ln/>
        </p:spPr>
        <p:txBody>
          <a:bodyPr wrap="squar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Complete Product Development</a:t>
            </a:r>
            <a:endParaRPr lang="en-US" sz="2187" dirty="0"/>
          </a:p>
        </p:txBody>
      </p:sp>
      <p:sp>
        <p:nvSpPr>
          <p:cNvPr id="8" name="Text 6"/>
          <p:cNvSpPr/>
          <p:nvPr/>
        </p:nvSpPr>
        <p:spPr>
          <a:xfrm>
            <a:off x="5743932" y="4027646"/>
            <a:ext cx="3156347"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company also undertakes complete product development projects for external clients, providing comprehensive solutions from concept to final product.</a:t>
            </a:r>
            <a:endParaRPr lang="en-US" sz="1750" dirty="0"/>
          </a:p>
        </p:txBody>
      </p:sp>
      <p:sp>
        <p:nvSpPr>
          <p:cNvPr id="9" name="Text 7"/>
          <p:cNvSpPr/>
          <p:nvPr/>
        </p:nvSpPr>
        <p:spPr>
          <a:xfrm>
            <a:off x="9449872" y="311110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Value-Based Projects</a:t>
            </a:r>
            <a:endParaRPr lang="en-US" sz="2187" dirty="0"/>
          </a:p>
        </p:txBody>
      </p:sp>
      <p:sp>
        <p:nvSpPr>
          <p:cNvPr id="10" name="Text 8"/>
          <p:cNvSpPr/>
          <p:nvPr/>
        </p:nvSpPr>
        <p:spPr>
          <a:xfrm>
            <a:off x="9449872" y="3680460"/>
            <a:ext cx="3156347"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Semcon aims to increase its revenue from value-based projects from 30% to 50%, recognizing the growing demand for comprehensive project solutions that go beyond traditional consulting.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5" name="Text 2"/>
          <p:cNvSpPr/>
          <p:nvPr/>
        </p:nvSpPr>
        <p:spPr>
          <a:xfrm>
            <a:off x="2106870" y="1124094"/>
            <a:ext cx="5389126" cy="502563"/>
          </a:xfrm>
          <a:prstGeom prst="rect">
            <a:avLst/>
          </a:prstGeom>
          <a:noFill/>
          <a:ln/>
        </p:spPr>
        <p:txBody>
          <a:bodyPr wrap="none" rtlCol="0" anchor="t"/>
          <a:lstStyle/>
          <a:p>
            <a:pPr marL="0" indent="0">
              <a:lnSpc>
                <a:spcPts val="3958"/>
              </a:lnSpc>
              <a:buNone/>
            </a:pPr>
            <a:r>
              <a:rPr lang="en-US" sz="3166" b="1" dirty="0">
                <a:solidFill>
                  <a:srgbClr val="443728"/>
                </a:solidFill>
                <a:latin typeface="Crimson Pro" pitchFamily="34" charset="0"/>
                <a:ea typeface="Crimson Pro" pitchFamily="34" charset="-122"/>
                <a:cs typeface="Crimson Pro" pitchFamily="34" charset="-120"/>
              </a:rPr>
              <a:t>Project Management at Semcon</a:t>
            </a:r>
            <a:endParaRPr lang="en-US" sz="3166" dirty="0"/>
          </a:p>
        </p:txBody>
      </p:sp>
      <p:sp>
        <p:nvSpPr>
          <p:cNvPr id="6" name="Shape 3"/>
          <p:cNvSpPr/>
          <p:nvPr/>
        </p:nvSpPr>
        <p:spPr>
          <a:xfrm>
            <a:off x="5910678" y="1867877"/>
            <a:ext cx="32147" cy="4589859"/>
          </a:xfrm>
          <a:prstGeom prst="roundRect">
            <a:avLst>
              <a:gd name="adj" fmla="val 225149"/>
            </a:avLst>
          </a:prstGeom>
          <a:solidFill>
            <a:srgbClr val="D1C8C6"/>
          </a:solidFill>
          <a:ln/>
        </p:spPr>
      </p:sp>
      <p:sp>
        <p:nvSpPr>
          <p:cNvPr id="7" name="Shape 4"/>
          <p:cNvSpPr/>
          <p:nvPr/>
        </p:nvSpPr>
        <p:spPr>
          <a:xfrm>
            <a:off x="5182909" y="2158271"/>
            <a:ext cx="562928" cy="32147"/>
          </a:xfrm>
          <a:prstGeom prst="roundRect">
            <a:avLst>
              <a:gd name="adj" fmla="val 225149"/>
            </a:avLst>
          </a:prstGeom>
          <a:solidFill>
            <a:srgbClr val="D1C8C6"/>
          </a:solidFill>
          <a:ln/>
        </p:spPr>
      </p:sp>
      <p:sp>
        <p:nvSpPr>
          <p:cNvPr id="8" name="Shape 5"/>
          <p:cNvSpPr/>
          <p:nvPr/>
        </p:nvSpPr>
        <p:spPr>
          <a:xfrm>
            <a:off x="5745836" y="1993488"/>
            <a:ext cx="361831" cy="361831"/>
          </a:xfrm>
          <a:prstGeom prst="roundRect">
            <a:avLst>
              <a:gd name="adj" fmla="val 20003"/>
            </a:avLst>
          </a:prstGeom>
          <a:solidFill>
            <a:srgbClr val="EBE2E0"/>
          </a:solidFill>
          <a:ln w="7620">
            <a:solidFill>
              <a:srgbClr val="D1C8C6"/>
            </a:solidFill>
            <a:prstDash val="solid"/>
          </a:ln>
        </p:spPr>
      </p:sp>
      <p:sp>
        <p:nvSpPr>
          <p:cNvPr id="9" name="Text 6"/>
          <p:cNvSpPr/>
          <p:nvPr/>
        </p:nvSpPr>
        <p:spPr>
          <a:xfrm>
            <a:off x="5881568" y="2023611"/>
            <a:ext cx="90249" cy="301466"/>
          </a:xfrm>
          <a:prstGeom prst="rect">
            <a:avLst/>
          </a:prstGeom>
          <a:noFill/>
          <a:ln/>
        </p:spPr>
        <p:txBody>
          <a:bodyPr wrap="none" rtlCol="0" anchor="t"/>
          <a:lstStyle/>
          <a:p>
            <a:pPr marL="0" indent="0" algn="ctr">
              <a:lnSpc>
                <a:spcPts val="2375"/>
              </a:lnSpc>
              <a:buNone/>
            </a:pPr>
            <a:r>
              <a:rPr lang="en-US" sz="1900" b="1" dirty="0">
                <a:solidFill>
                  <a:srgbClr val="443728"/>
                </a:solidFill>
                <a:latin typeface="Crimson Pro" pitchFamily="34" charset="0"/>
                <a:ea typeface="Crimson Pro" pitchFamily="34" charset="-122"/>
                <a:cs typeface="Crimson Pro" pitchFamily="34" charset="-120"/>
              </a:rPr>
              <a:t>1</a:t>
            </a:r>
            <a:endParaRPr lang="en-US" sz="1900" dirty="0"/>
          </a:p>
        </p:txBody>
      </p:sp>
      <p:sp>
        <p:nvSpPr>
          <p:cNvPr id="10" name="Text 7"/>
          <p:cNvSpPr/>
          <p:nvPr/>
        </p:nvSpPr>
        <p:spPr>
          <a:xfrm>
            <a:off x="3031747" y="2028612"/>
            <a:ext cx="2010489" cy="251341"/>
          </a:xfrm>
          <a:prstGeom prst="rect">
            <a:avLst/>
          </a:prstGeom>
          <a:noFill/>
          <a:ln/>
        </p:spPr>
        <p:txBody>
          <a:bodyPr wrap="none" rtlCol="0" anchor="t"/>
          <a:lstStyle/>
          <a:p>
            <a:pPr marL="0" indent="0" algn="r">
              <a:lnSpc>
                <a:spcPts val="1979"/>
              </a:lnSpc>
              <a:buNone/>
            </a:pPr>
            <a:r>
              <a:rPr lang="en-US" sz="1583" b="1" dirty="0">
                <a:solidFill>
                  <a:srgbClr val="443728"/>
                </a:solidFill>
                <a:latin typeface="Crimson Pro" pitchFamily="34" charset="0"/>
                <a:ea typeface="Crimson Pro" pitchFamily="34" charset="-122"/>
                <a:cs typeface="Crimson Pro" pitchFamily="34" charset="-120"/>
              </a:rPr>
              <a:t>Responsibility</a:t>
            </a:r>
            <a:endParaRPr lang="en-US" sz="1583" dirty="0"/>
          </a:p>
        </p:txBody>
      </p:sp>
      <p:sp>
        <p:nvSpPr>
          <p:cNvPr id="12" name="Shape 9"/>
          <p:cNvSpPr/>
          <p:nvPr/>
        </p:nvSpPr>
        <p:spPr>
          <a:xfrm>
            <a:off x="6107667" y="2962300"/>
            <a:ext cx="562928" cy="32147"/>
          </a:xfrm>
          <a:prstGeom prst="roundRect">
            <a:avLst>
              <a:gd name="adj" fmla="val 225149"/>
            </a:avLst>
          </a:prstGeom>
          <a:solidFill>
            <a:srgbClr val="D1C8C6"/>
          </a:solidFill>
          <a:ln/>
        </p:spPr>
      </p:sp>
      <p:sp>
        <p:nvSpPr>
          <p:cNvPr id="13" name="Shape 10"/>
          <p:cNvSpPr/>
          <p:nvPr/>
        </p:nvSpPr>
        <p:spPr>
          <a:xfrm>
            <a:off x="5745836" y="2806829"/>
            <a:ext cx="361831" cy="361831"/>
          </a:xfrm>
          <a:prstGeom prst="roundRect">
            <a:avLst>
              <a:gd name="adj" fmla="val 20003"/>
            </a:avLst>
          </a:prstGeom>
          <a:solidFill>
            <a:srgbClr val="EBE2E0"/>
          </a:solidFill>
          <a:ln w="7620">
            <a:solidFill>
              <a:srgbClr val="D1C8C6"/>
            </a:solidFill>
            <a:prstDash val="solid"/>
          </a:ln>
        </p:spPr>
      </p:sp>
      <p:sp>
        <p:nvSpPr>
          <p:cNvPr id="14" name="Text 11"/>
          <p:cNvSpPr/>
          <p:nvPr/>
        </p:nvSpPr>
        <p:spPr>
          <a:xfrm>
            <a:off x="5865256" y="2827640"/>
            <a:ext cx="122992" cy="301466"/>
          </a:xfrm>
          <a:prstGeom prst="rect">
            <a:avLst/>
          </a:prstGeom>
          <a:noFill/>
          <a:ln/>
        </p:spPr>
        <p:txBody>
          <a:bodyPr wrap="none" rtlCol="0" anchor="t"/>
          <a:lstStyle/>
          <a:p>
            <a:pPr marL="0" indent="0" algn="ctr">
              <a:lnSpc>
                <a:spcPts val="2375"/>
              </a:lnSpc>
              <a:buNone/>
            </a:pPr>
            <a:r>
              <a:rPr lang="en-US" sz="1900" b="1" dirty="0">
                <a:solidFill>
                  <a:srgbClr val="443728"/>
                </a:solidFill>
                <a:latin typeface="Crimson Pro" pitchFamily="34" charset="0"/>
                <a:ea typeface="Crimson Pro" pitchFamily="34" charset="-122"/>
                <a:cs typeface="Crimson Pro" pitchFamily="34" charset="-120"/>
              </a:rPr>
              <a:t>2</a:t>
            </a:r>
            <a:endParaRPr lang="en-US" sz="1900" dirty="0"/>
          </a:p>
        </p:txBody>
      </p:sp>
      <p:sp>
        <p:nvSpPr>
          <p:cNvPr id="15" name="Text 12"/>
          <p:cNvSpPr/>
          <p:nvPr/>
        </p:nvSpPr>
        <p:spPr>
          <a:xfrm>
            <a:off x="6811267" y="2832641"/>
            <a:ext cx="2010489" cy="251341"/>
          </a:xfrm>
          <a:prstGeom prst="rect">
            <a:avLst/>
          </a:prstGeom>
          <a:noFill/>
          <a:ln/>
        </p:spPr>
        <p:txBody>
          <a:bodyPr wrap="none" rtlCol="0" anchor="t"/>
          <a:lstStyle/>
          <a:p>
            <a:pPr marL="0" indent="0" algn="l">
              <a:lnSpc>
                <a:spcPts val="1979"/>
              </a:lnSpc>
              <a:buNone/>
            </a:pPr>
            <a:r>
              <a:rPr lang="en-US" sz="1583" b="1" dirty="0">
                <a:solidFill>
                  <a:srgbClr val="443728"/>
                </a:solidFill>
                <a:latin typeface="Crimson Pro" pitchFamily="34" charset="0"/>
                <a:ea typeface="Crimson Pro" pitchFamily="34" charset="-122"/>
                <a:cs typeface="Crimson Pro" pitchFamily="34" charset="-120"/>
              </a:rPr>
              <a:t>Project Control Models</a:t>
            </a:r>
            <a:endParaRPr lang="en-US" sz="1583" dirty="0"/>
          </a:p>
        </p:txBody>
      </p:sp>
      <p:sp>
        <p:nvSpPr>
          <p:cNvPr id="17" name="Shape 14"/>
          <p:cNvSpPr/>
          <p:nvPr/>
        </p:nvSpPr>
        <p:spPr>
          <a:xfrm>
            <a:off x="5182909" y="4406409"/>
            <a:ext cx="562928" cy="32147"/>
          </a:xfrm>
          <a:prstGeom prst="roundRect">
            <a:avLst>
              <a:gd name="adj" fmla="val 225149"/>
            </a:avLst>
          </a:prstGeom>
          <a:solidFill>
            <a:srgbClr val="D1C8C6"/>
          </a:solidFill>
          <a:ln/>
        </p:spPr>
      </p:sp>
      <p:sp>
        <p:nvSpPr>
          <p:cNvPr id="18" name="Shape 15"/>
          <p:cNvSpPr/>
          <p:nvPr/>
        </p:nvSpPr>
        <p:spPr>
          <a:xfrm>
            <a:off x="5745836" y="4241626"/>
            <a:ext cx="361831" cy="361831"/>
          </a:xfrm>
          <a:prstGeom prst="roundRect">
            <a:avLst>
              <a:gd name="adj" fmla="val 20003"/>
            </a:avLst>
          </a:prstGeom>
          <a:solidFill>
            <a:srgbClr val="EBE2E0"/>
          </a:solidFill>
          <a:ln w="7620">
            <a:solidFill>
              <a:srgbClr val="D1C8C6"/>
            </a:solidFill>
            <a:prstDash val="solid"/>
          </a:ln>
        </p:spPr>
      </p:sp>
      <p:sp>
        <p:nvSpPr>
          <p:cNvPr id="19" name="Text 16"/>
          <p:cNvSpPr/>
          <p:nvPr/>
        </p:nvSpPr>
        <p:spPr>
          <a:xfrm>
            <a:off x="5867756" y="4271749"/>
            <a:ext cx="117872" cy="301466"/>
          </a:xfrm>
          <a:prstGeom prst="rect">
            <a:avLst/>
          </a:prstGeom>
          <a:noFill/>
          <a:ln/>
        </p:spPr>
        <p:txBody>
          <a:bodyPr wrap="none" rtlCol="0" anchor="t"/>
          <a:lstStyle/>
          <a:p>
            <a:pPr marL="0" indent="0" algn="ctr">
              <a:lnSpc>
                <a:spcPts val="2375"/>
              </a:lnSpc>
              <a:buNone/>
            </a:pPr>
            <a:r>
              <a:rPr lang="en-US" sz="1900" b="1" dirty="0">
                <a:solidFill>
                  <a:srgbClr val="443728"/>
                </a:solidFill>
                <a:latin typeface="Crimson Pro" pitchFamily="34" charset="0"/>
                <a:ea typeface="Crimson Pro" pitchFamily="34" charset="-122"/>
                <a:cs typeface="Crimson Pro" pitchFamily="34" charset="-120"/>
              </a:rPr>
              <a:t>3</a:t>
            </a:r>
            <a:endParaRPr lang="en-US" sz="1900" dirty="0"/>
          </a:p>
        </p:txBody>
      </p:sp>
      <p:sp>
        <p:nvSpPr>
          <p:cNvPr id="20" name="Text 17"/>
          <p:cNvSpPr/>
          <p:nvPr/>
        </p:nvSpPr>
        <p:spPr>
          <a:xfrm>
            <a:off x="2800171" y="4276750"/>
            <a:ext cx="2242066" cy="251341"/>
          </a:xfrm>
          <a:prstGeom prst="rect">
            <a:avLst/>
          </a:prstGeom>
          <a:noFill/>
          <a:ln/>
        </p:spPr>
        <p:txBody>
          <a:bodyPr wrap="none" rtlCol="0" anchor="t"/>
          <a:lstStyle/>
          <a:p>
            <a:pPr marL="0" indent="0" algn="r">
              <a:lnSpc>
                <a:spcPts val="1979"/>
              </a:lnSpc>
              <a:buNone/>
            </a:pPr>
            <a:r>
              <a:rPr lang="en-US" sz="1583" b="1" dirty="0">
                <a:solidFill>
                  <a:srgbClr val="443728"/>
                </a:solidFill>
                <a:latin typeface="Crimson Pro" pitchFamily="34" charset="0"/>
                <a:ea typeface="Crimson Pro" pitchFamily="34" charset="-122"/>
                <a:cs typeface="Crimson Pro" pitchFamily="34" charset="-120"/>
              </a:rPr>
              <a:t>Inconsistent Methodology</a:t>
            </a:r>
            <a:endParaRPr lang="en-US" sz="158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927021"/>
            <a:ext cx="8580953"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Project Risk Management at Semcon</a:t>
            </a:r>
            <a:endParaRPr lang="en-US" sz="4374" dirty="0"/>
          </a:p>
        </p:txBody>
      </p:sp>
      <p:sp>
        <p:nvSpPr>
          <p:cNvPr id="5" name="Shape 3"/>
          <p:cNvSpPr/>
          <p:nvPr/>
        </p:nvSpPr>
        <p:spPr>
          <a:xfrm>
            <a:off x="2037993" y="2239328"/>
            <a:ext cx="499943" cy="499943"/>
          </a:xfrm>
          <a:prstGeom prst="roundRect">
            <a:avLst>
              <a:gd name="adj" fmla="val 20000"/>
            </a:avLst>
          </a:prstGeom>
          <a:solidFill>
            <a:srgbClr val="EBE2E0"/>
          </a:solidFill>
          <a:ln w="7620">
            <a:solidFill>
              <a:srgbClr val="D1C8C6"/>
            </a:solidFill>
            <a:prstDash val="solid"/>
          </a:ln>
        </p:spPr>
      </p:sp>
      <p:sp>
        <p:nvSpPr>
          <p:cNvPr id="6" name="Text 4"/>
          <p:cNvSpPr/>
          <p:nvPr/>
        </p:nvSpPr>
        <p:spPr>
          <a:xfrm>
            <a:off x="2225635" y="2280999"/>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7" name="Text 5"/>
          <p:cNvSpPr/>
          <p:nvPr/>
        </p:nvSpPr>
        <p:spPr>
          <a:xfrm>
            <a:off x="2760107" y="231564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Technical Risk Focus</a:t>
            </a:r>
            <a:endParaRPr lang="en-US" sz="2187" dirty="0"/>
          </a:p>
        </p:txBody>
      </p:sp>
      <p:sp>
        <p:nvSpPr>
          <p:cNvPr id="8" name="Text 6"/>
          <p:cNvSpPr/>
          <p:nvPr/>
        </p:nvSpPr>
        <p:spPr>
          <a:xfrm>
            <a:off x="2760107" y="2796064"/>
            <a:ext cx="4444008"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Semcon primarily focuses on managing technical </a:t>
            </a:r>
            <a:r>
              <a:rPr lang="en-US" sz="1750" dirty="0" smtClean="0">
                <a:solidFill>
                  <a:srgbClr val="443728"/>
                </a:solidFill>
                <a:latin typeface="Open Sans" pitchFamily="34" charset="0"/>
                <a:ea typeface="Open Sans" pitchFamily="34" charset="-122"/>
                <a:cs typeface="Open Sans" pitchFamily="34" charset="-120"/>
              </a:rPr>
              <a:t>risks.</a:t>
            </a:r>
            <a:endParaRPr lang="en-US" sz="1750" dirty="0"/>
          </a:p>
        </p:txBody>
      </p:sp>
      <p:sp>
        <p:nvSpPr>
          <p:cNvPr id="9" name="Shape 7"/>
          <p:cNvSpPr/>
          <p:nvPr/>
        </p:nvSpPr>
        <p:spPr>
          <a:xfrm>
            <a:off x="7426285" y="2239328"/>
            <a:ext cx="499943" cy="499943"/>
          </a:xfrm>
          <a:prstGeom prst="roundRect">
            <a:avLst>
              <a:gd name="adj" fmla="val 20000"/>
            </a:avLst>
          </a:prstGeom>
          <a:solidFill>
            <a:srgbClr val="EBE2E0"/>
          </a:solidFill>
          <a:ln w="7620">
            <a:solidFill>
              <a:srgbClr val="D1C8C6"/>
            </a:solidFill>
            <a:prstDash val="solid"/>
          </a:ln>
        </p:spPr>
      </p:sp>
      <p:sp>
        <p:nvSpPr>
          <p:cNvPr id="10" name="Text 8"/>
          <p:cNvSpPr/>
          <p:nvPr/>
        </p:nvSpPr>
        <p:spPr>
          <a:xfrm>
            <a:off x="7591306" y="2280999"/>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1" name="Text 9"/>
          <p:cNvSpPr/>
          <p:nvPr/>
        </p:nvSpPr>
        <p:spPr>
          <a:xfrm>
            <a:off x="8148399" y="2315647"/>
            <a:ext cx="354318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Risk Identification Challenges</a:t>
            </a:r>
            <a:endParaRPr lang="en-US" sz="2187" dirty="0"/>
          </a:p>
        </p:txBody>
      </p:sp>
      <p:sp>
        <p:nvSpPr>
          <p:cNvPr id="12" name="Text 10"/>
          <p:cNvSpPr/>
          <p:nvPr/>
        </p:nvSpPr>
        <p:spPr>
          <a:xfrm>
            <a:off x="8148399" y="2796064"/>
            <a:ext cx="4444008"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Risk identification relies on extensive checklists and </a:t>
            </a:r>
            <a:r>
              <a:rPr lang="en-US" sz="1750" dirty="0" smtClean="0">
                <a:solidFill>
                  <a:srgbClr val="443728"/>
                </a:solidFill>
                <a:latin typeface="Open Sans" pitchFamily="34" charset="0"/>
                <a:ea typeface="Open Sans" pitchFamily="34" charset="-122"/>
                <a:cs typeface="Open Sans" pitchFamily="34" charset="-120"/>
              </a:rPr>
              <a:t>brainstorming</a:t>
            </a: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3" name="Shape 11"/>
          <p:cNvSpPr/>
          <p:nvPr/>
        </p:nvSpPr>
        <p:spPr>
          <a:xfrm>
            <a:off x="2037993" y="4968835"/>
            <a:ext cx="499943" cy="499943"/>
          </a:xfrm>
          <a:prstGeom prst="roundRect">
            <a:avLst>
              <a:gd name="adj" fmla="val 20000"/>
            </a:avLst>
          </a:prstGeom>
          <a:solidFill>
            <a:srgbClr val="EBE2E0"/>
          </a:solidFill>
          <a:ln w="7620">
            <a:solidFill>
              <a:srgbClr val="D1C8C6"/>
            </a:solidFill>
            <a:prstDash val="solid"/>
          </a:ln>
        </p:spPr>
      </p:sp>
      <p:sp>
        <p:nvSpPr>
          <p:cNvPr id="14" name="Text 12"/>
          <p:cNvSpPr/>
          <p:nvPr/>
        </p:nvSpPr>
        <p:spPr>
          <a:xfrm>
            <a:off x="2206585" y="5010507"/>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5" name="Text 13"/>
          <p:cNvSpPr/>
          <p:nvPr/>
        </p:nvSpPr>
        <p:spPr>
          <a:xfrm>
            <a:off x="2760107" y="5045154"/>
            <a:ext cx="297775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Risk Analysis Limitations</a:t>
            </a:r>
            <a:endParaRPr lang="en-US" sz="2187" dirty="0"/>
          </a:p>
        </p:txBody>
      </p:sp>
      <p:sp>
        <p:nvSpPr>
          <p:cNvPr id="16" name="Text 14"/>
          <p:cNvSpPr/>
          <p:nvPr/>
        </p:nvSpPr>
        <p:spPr>
          <a:xfrm>
            <a:off x="2760107" y="5525572"/>
            <a:ext cx="4444008"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Risk analysis is conducted using the Risk Priority Number (RPN) </a:t>
            </a:r>
            <a:r>
              <a:rPr lang="en-US" sz="1750" dirty="0" smtClean="0">
                <a:solidFill>
                  <a:srgbClr val="443728"/>
                </a:solidFill>
                <a:latin typeface="Open Sans" pitchFamily="34" charset="0"/>
                <a:ea typeface="Open Sans" pitchFamily="34" charset="-122"/>
                <a:cs typeface="Open Sans" pitchFamily="34" charset="-120"/>
              </a:rPr>
              <a:t>model</a:t>
            </a: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7" name="Shape 15"/>
          <p:cNvSpPr/>
          <p:nvPr/>
        </p:nvSpPr>
        <p:spPr>
          <a:xfrm>
            <a:off x="7426285" y="4968835"/>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7586424" y="5010507"/>
            <a:ext cx="179665"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4</a:t>
            </a:r>
            <a:endParaRPr lang="en-US" sz="2624" dirty="0"/>
          </a:p>
        </p:txBody>
      </p:sp>
      <p:sp>
        <p:nvSpPr>
          <p:cNvPr id="19" name="Text 17"/>
          <p:cNvSpPr/>
          <p:nvPr/>
        </p:nvSpPr>
        <p:spPr>
          <a:xfrm>
            <a:off x="8148399" y="5045154"/>
            <a:ext cx="299299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Inconsistent Risk Control</a:t>
            </a:r>
            <a:endParaRPr lang="en-US" sz="21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717352"/>
            <a:ext cx="592371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Key Challenges and Risks</a:t>
            </a:r>
            <a:endParaRPr lang="en-US" sz="4374" dirty="0"/>
          </a:p>
        </p:txBody>
      </p:sp>
      <p:sp>
        <p:nvSpPr>
          <p:cNvPr id="5" name="Shape 3"/>
          <p:cNvSpPr/>
          <p:nvPr/>
        </p:nvSpPr>
        <p:spPr>
          <a:xfrm>
            <a:off x="2037993" y="1856065"/>
            <a:ext cx="5166122" cy="2717006"/>
          </a:xfrm>
          <a:prstGeom prst="roundRect">
            <a:avLst>
              <a:gd name="adj" fmla="val 3680"/>
            </a:avLst>
          </a:prstGeom>
          <a:solidFill>
            <a:srgbClr val="EBE2E0"/>
          </a:solidFill>
          <a:ln w="7620">
            <a:solidFill>
              <a:srgbClr val="D1C8C6"/>
            </a:solidFill>
            <a:prstDash val="solid"/>
          </a:ln>
        </p:spPr>
      </p:sp>
      <p:sp>
        <p:nvSpPr>
          <p:cNvPr id="6" name="Text 4"/>
          <p:cNvSpPr/>
          <p:nvPr/>
        </p:nvSpPr>
        <p:spPr>
          <a:xfrm>
            <a:off x="2267783" y="2085856"/>
            <a:ext cx="404610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Team Motivation and Competence</a:t>
            </a:r>
            <a:endParaRPr lang="en-US" sz="2187" dirty="0"/>
          </a:p>
        </p:txBody>
      </p:sp>
      <p:sp>
        <p:nvSpPr>
          <p:cNvPr id="7" name="Text 5"/>
          <p:cNvSpPr/>
          <p:nvPr/>
        </p:nvSpPr>
        <p:spPr>
          <a:xfrm>
            <a:off x="2267783" y="2566273"/>
            <a:ext cx="470654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Semcon's internal pricing model and bonus system, based on departmental turnover, create challenges in securing the most suitable personnel for projects, leading to decreased motivation and project delays.</a:t>
            </a:r>
            <a:endParaRPr lang="en-US" sz="1750" dirty="0"/>
          </a:p>
        </p:txBody>
      </p:sp>
      <p:sp>
        <p:nvSpPr>
          <p:cNvPr id="8" name="Shape 6"/>
          <p:cNvSpPr/>
          <p:nvPr/>
        </p:nvSpPr>
        <p:spPr>
          <a:xfrm>
            <a:off x="7426285" y="1856065"/>
            <a:ext cx="5166122" cy="2717006"/>
          </a:xfrm>
          <a:prstGeom prst="roundRect">
            <a:avLst>
              <a:gd name="adj" fmla="val 3680"/>
            </a:avLst>
          </a:prstGeom>
          <a:solidFill>
            <a:srgbClr val="EBE2E0"/>
          </a:solidFill>
          <a:ln w="7620">
            <a:solidFill>
              <a:srgbClr val="D1C8C6"/>
            </a:solidFill>
            <a:prstDash val="solid"/>
          </a:ln>
        </p:spPr>
      </p:sp>
      <p:sp>
        <p:nvSpPr>
          <p:cNvPr id="9" name="Text 7"/>
          <p:cNvSpPr/>
          <p:nvPr/>
        </p:nvSpPr>
        <p:spPr>
          <a:xfrm>
            <a:off x="7656076" y="2085856"/>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Financial Control</a:t>
            </a:r>
            <a:endParaRPr lang="en-US" sz="2187" dirty="0"/>
          </a:p>
        </p:txBody>
      </p:sp>
      <p:sp>
        <p:nvSpPr>
          <p:cNvPr id="10" name="Text 8"/>
          <p:cNvSpPr/>
          <p:nvPr/>
        </p:nvSpPr>
        <p:spPr>
          <a:xfrm>
            <a:off x="7656076" y="2566273"/>
            <a:ext cx="470654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lack of strong financial control and oversight in projects, combined with limited economic expertise among project managers, contributes to budget overruns and profitability issues.</a:t>
            </a:r>
            <a:endParaRPr lang="en-US" sz="1750" dirty="0"/>
          </a:p>
        </p:txBody>
      </p:sp>
      <p:sp>
        <p:nvSpPr>
          <p:cNvPr id="11" name="Shape 9"/>
          <p:cNvSpPr/>
          <p:nvPr/>
        </p:nvSpPr>
        <p:spPr>
          <a:xfrm>
            <a:off x="2037993" y="4795242"/>
            <a:ext cx="5166122" cy="2717006"/>
          </a:xfrm>
          <a:prstGeom prst="roundRect">
            <a:avLst>
              <a:gd name="adj" fmla="val 3680"/>
            </a:avLst>
          </a:prstGeom>
          <a:solidFill>
            <a:srgbClr val="EBE2E0"/>
          </a:solidFill>
          <a:ln w="7620">
            <a:solidFill>
              <a:srgbClr val="D1C8C6"/>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Offers and Contracts</a:t>
            </a:r>
            <a:endParaRPr lang="en-US" sz="2187" dirty="0"/>
          </a:p>
        </p:txBody>
      </p:sp>
      <p:sp>
        <p:nvSpPr>
          <p:cNvPr id="13" name="Text 11"/>
          <p:cNvSpPr/>
          <p:nvPr/>
        </p:nvSpPr>
        <p:spPr>
          <a:xfrm>
            <a:off x="2267783" y="5505450"/>
            <a:ext cx="4706541"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Inconsistent usage of offer templates and a tendency to prioritize customer satisfaction over profitability can expose Semcon to financial risks due to unclear terms, modifications, and price dumping.</a:t>
            </a:r>
            <a:endParaRPr lang="en-US" sz="1750" dirty="0"/>
          </a:p>
        </p:txBody>
      </p:sp>
      <p:sp>
        <p:nvSpPr>
          <p:cNvPr id="14" name="Shape 12"/>
          <p:cNvSpPr/>
          <p:nvPr/>
        </p:nvSpPr>
        <p:spPr>
          <a:xfrm>
            <a:off x="7426285" y="4795242"/>
            <a:ext cx="5166122" cy="2717006"/>
          </a:xfrm>
          <a:prstGeom prst="roundRect">
            <a:avLst>
              <a:gd name="adj" fmla="val 3680"/>
            </a:avLst>
          </a:prstGeom>
          <a:solidFill>
            <a:srgbClr val="EBE2E0"/>
          </a:solidFill>
          <a:ln w="7620">
            <a:solidFill>
              <a:srgbClr val="D1C8C6"/>
            </a:solidFill>
            <a:prstDash val="solid"/>
          </a:ln>
        </p:spPr>
      </p:sp>
      <p:sp>
        <p:nvSpPr>
          <p:cNvPr id="15" name="Text 13"/>
          <p:cNvSpPr/>
          <p:nvPr/>
        </p:nvSpPr>
        <p:spPr>
          <a:xfrm>
            <a:off x="7656076" y="5025033"/>
            <a:ext cx="3042642"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Stakeholder Management</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Difficulty in identifying and managing influential stakeholders can lead to last-minute changes and project disruptions.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151692"/>
            <a:ext cx="10554414"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Comprehensive Risk Management Framework</a:t>
            </a:r>
            <a:endParaRPr lang="en-US" sz="4374" dirty="0"/>
          </a:p>
        </p:txBody>
      </p:sp>
      <p:pic>
        <p:nvPicPr>
          <p:cNvPr id="5" name="Image 0" descr="preencoded.png"/>
          <p:cNvPicPr>
            <a:picLocks noChangeAspect="1"/>
          </p:cNvPicPr>
          <p:nvPr/>
        </p:nvPicPr>
        <p:blipFill>
          <a:blip r:embed="rId3"/>
          <a:stretch>
            <a:fillRect/>
          </a:stretch>
        </p:blipFill>
        <p:spPr>
          <a:xfrm>
            <a:off x="2037993" y="2984778"/>
            <a:ext cx="555427" cy="555427"/>
          </a:xfrm>
          <a:prstGeom prst="rect">
            <a:avLst/>
          </a:prstGeom>
        </p:spPr>
      </p:pic>
      <p:sp>
        <p:nvSpPr>
          <p:cNvPr id="6" name="Text 3"/>
          <p:cNvSpPr/>
          <p:nvPr/>
        </p:nvSpPr>
        <p:spPr>
          <a:xfrm>
            <a:off x="2037993" y="3762375"/>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Standardized Procedures</a:t>
            </a:r>
            <a:endParaRPr lang="en-US" sz="2187" dirty="0"/>
          </a:p>
        </p:txBody>
      </p:sp>
      <p:pic>
        <p:nvPicPr>
          <p:cNvPr id="8" name="Image 1" descr="preencoded.png"/>
          <p:cNvPicPr>
            <a:picLocks noChangeAspect="1"/>
          </p:cNvPicPr>
          <p:nvPr/>
        </p:nvPicPr>
        <p:blipFill>
          <a:blip r:embed="rId4"/>
          <a:stretch>
            <a:fillRect/>
          </a:stretch>
        </p:blipFill>
        <p:spPr>
          <a:xfrm>
            <a:off x="4759881" y="2984778"/>
            <a:ext cx="555427" cy="555427"/>
          </a:xfrm>
          <a:prstGeom prst="rect">
            <a:avLst/>
          </a:prstGeom>
        </p:spPr>
      </p:pic>
      <p:sp>
        <p:nvSpPr>
          <p:cNvPr id="9" name="Text 5"/>
          <p:cNvSpPr/>
          <p:nvPr/>
        </p:nvSpPr>
        <p:spPr>
          <a:xfrm>
            <a:off x="4759881" y="3762375"/>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Formalized Risk Control</a:t>
            </a:r>
            <a:endParaRPr lang="en-US" sz="2187" dirty="0"/>
          </a:p>
        </p:txBody>
      </p:sp>
      <p:pic>
        <p:nvPicPr>
          <p:cNvPr id="11" name="Image 2" descr="preencoded.png"/>
          <p:cNvPicPr>
            <a:picLocks noChangeAspect="1"/>
          </p:cNvPicPr>
          <p:nvPr/>
        </p:nvPicPr>
        <p:blipFill>
          <a:blip r:embed="rId5"/>
          <a:stretch>
            <a:fillRect/>
          </a:stretch>
        </p:blipFill>
        <p:spPr>
          <a:xfrm>
            <a:off x="7481768" y="2984778"/>
            <a:ext cx="555427" cy="555427"/>
          </a:xfrm>
          <a:prstGeom prst="rect">
            <a:avLst/>
          </a:prstGeom>
        </p:spPr>
      </p:pic>
      <p:sp>
        <p:nvSpPr>
          <p:cNvPr id="12" name="Text 7"/>
          <p:cNvSpPr/>
          <p:nvPr/>
        </p:nvSpPr>
        <p:spPr>
          <a:xfrm>
            <a:off x="7481768" y="3762375"/>
            <a:ext cx="2388632"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Improved Reporting</a:t>
            </a:r>
            <a:endParaRPr lang="en-US" sz="2187" dirty="0"/>
          </a:p>
        </p:txBody>
      </p:sp>
      <p:pic>
        <p:nvPicPr>
          <p:cNvPr id="14" name="Image 3" descr="preencoded.png"/>
          <p:cNvPicPr>
            <a:picLocks noChangeAspect="1"/>
          </p:cNvPicPr>
          <p:nvPr/>
        </p:nvPicPr>
        <p:blipFill>
          <a:blip r:embed="rId6"/>
          <a:stretch>
            <a:fillRect/>
          </a:stretch>
        </p:blipFill>
        <p:spPr>
          <a:xfrm>
            <a:off x="10203656" y="2984778"/>
            <a:ext cx="555427" cy="555427"/>
          </a:xfrm>
          <a:prstGeom prst="rect">
            <a:avLst/>
          </a:prstGeom>
        </p:spPr>
      </p:pic>
      <p:sp>
        <p:nvSpPr>
          <p:cNvPr id="15" name="Text 9"/>
          <p:cNvSpPr/>
          <p:nvPr/>
        </p:nvSpPr>
        <p:spPr>
          <a:xfrm>
            <a:off x="10203656" y="3762375"/>
            <a:ext cx="2388751"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Dedicated Risk Manager</a:t>
            </a:r>
            <a:endParaRPr lang="en-US" sz="218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131532"/>
            <a:ext cx="14630400" cy="8361131"/>
          </a:xfrm>
          <a:prstGeom prst="rect">
            <a:avLst/>
          </a:prstGeom>
          <a:solidFill>
            <a:srgbClr val="FFFCFA"/>
          </a:solidFill>
          <a:ln/>
        </p:spPr>
      </p:sp>
      <p:sp>
        <p:nvSpPr>
          <p:cNvPr id="4" name="Text 2"/>
          <p:cNvSpPr/>
          <p:nvPr/>
        </p:nvSpPr>
        <p:spPr>
          <a:xfrm>
            <a:off x="2004197" y="817378"/>
            <a:ext cx="10554414" cy="1388745"/>
          </a:xfrm>
          <a:prstGeom prst="rect">
            <a:avLst/>
          </a:prstGeom>
          <a:noFill/>
          <a:ln/>
        </p:spPr>
        <p:txBody>
          <a:bodyPr wrap="square" rtlCol="0" anchor="t"/>
          <a:lstStyle/>
          <a:p>
            <a:pPr marL="0" indent="0">
              <a:lnSpc>
                <a:spcPts val="5468"/>
              </a:lnSpc>
              <a:buNone/>
            </a:pPr>
            <a:r>
              <a:rPr lang="en-US" sz="4374" b="1" dirty="0" smtClean="0">
                <a:solidFill>
                  <a:srgbClr val="443728"/>
                </a:solidFill>
                <a:latin typeface="Crimson Pro" pitchFamily="34" charset="0"/>
                <a:ea typeface="Crimson Pro" pitchFamily="34" charset="-122"/>
                <a:cs typeface="Crimson Pro" pitchFamily="34" charset="-120"/>
              </a:rPr>
              <a:t>Risk </a:t>
            </a:r>
            <a:r>
              <a:rPr lang="en-US" sz="4374" b="1" dirty="0">
                <a:solidFill>
                  <a:srgbClr val="443728"/>
                </a:solidFill>
                <a:latin typeface="Crimson Pro" pitchFamily="34" charset="0"/>
                <a:ea typeface="Crimson Pro" pitchFamily="34" charset="-122"/>
                <a:cs typeface="Crimson Pro" pitchFamily="34" charset="-120"/>
              </a:rPr>
              <a:t>Management </a:t>
            </a:r>
            <a:r>
              <a:rPr lang="en-US" sz="4374" b="1" dirty="0" smtClean="0">
                <a:solidFill>
                  <a:srgbClr val="443728"/>
                </a:solidFill>
                <a:latin typeface="Crimson Pro" pitchFamily="34" charset="0"/>
                <a:ea typeface="Crimson Pro" pitchFamily="34" charset="-122"/>
                <a:cs typeface="Crimson Pro" pitchFamily="34" charset="-120"/>
              </a:rPr>
              <a:t>Regulations</a:t>
            </a:r>
            <a:endParaRPr lang="en-US" sz="4374" dirty="0"/>
          </a:p>
        </p:txBody>
      </p:sp>
      <p:pic>
        <p:nvPicPr>
          <p:cNvPr id="5" name="Image 0" descr="preencoded.png"/>
          <p:cNvPicPr>
            <a:picLocks noChangeAspect="1"/>
          </p:cNvPicPr>
          <p:nvPr/>
        </p:nvPicPr>
        <p:blipFill>
          <a:blip r:embed="rId3"/>
          <a:stretch>
            <a:fillRect/>
          </a:stretch>
        </p:blipFill>
        <p:spPr>
          <a:xfrm>
            <a:off x="1418734" y="3300211"/>
            <a:ext cx="555427" cy="555427"/>
          </a:xfrm>
          <a:prstGeom prst="rect">
            <a:avLst/>
          </a:prstGeom>
        </p:spPr>
      </p:pic>
      <p:sp>
        <p:nvSpPr>
          <p:cNvPr id="6" name="Text 3"/>
          <p:cNvSpPr/>
          <p:nvPr/>
        </p:nvSpPr>
        <p:spPr>
          <a:xfrm>
            <a:off x="858916" y="4412650"/>
            <a:ext cx="2388632" cy="694373"/>
          </a:xfrm>
          <a:prstGeom prst="rect">
            <a:avLst/>
          </a:prstGeom>
          <a:noFill/>
          <a:ln/>
        </p:spPr>
        <p:txBody>
          <a:bodyPr wrap="square" rtlCol="0" anchor="t"/>
          <a:lstStyle/>
          <a:p>
            <a:pPr>
              <a:lnSpc>
                <a:spcPts val="2734"/>
              </a:lnSpc>
            </a:pPr>
            <a:r>
              <a:rPr lang="en-US" b="1" dirty="0"/>
              <a:t>Risk Management </a:t>
            </a:r>
            <a:r>
              <a:rPr lang="en-US" b="1" dirty="0" smtClean="0"/>
              <a:t>Processes</a:t>
            </a:r>
            <a:endParaRPr lang="en-US" sz="2187" dirty="0"/>
          </a:p>
        </p:txBody>
      </p:sp>
      <p:pic>
        <p:nvPicPr>
          <p:cNvPr id="8" name="Image 1" descr="preencoded.png"/>
          <p:cNvPicPr>
            <a:picLocks noChangeAspect="1"/>
          </p:cNvPicPr>
          <p:nvPr/>
        </p:nvPicPr>
        <p:blipFill>
          <a:blip r:embed="rId4"/>
          <a:stretch>
            <a:fillRect/>
          </a:stretch>
        </p:blipFill>
        <p:spPr>
          <a:xfrm>
            <a:off x="4080899" y="3300210"/>
            <a:ext cx="555427" cy="555427"/>
          </a:xfrm>
          <a:prstGeom prst="rect">
            <a:avLst/>
          </a:prstGeom>
        </p:spPr>
      </p:pic>
      <p:sp>
        <p:nvSpPr>
          <p:cNvPr id="9" name="Text 5"/>
          <p:cNvSpPr/>
          <p:nvPr/>
        </p:nvSpPr>
        <p:spPr>
          <a:xfrm>
            <a:off x="3702459" y="4280936"/>
            <a:ext cx="2388632" cy="694373"/>
          </a:xfrm>
          <a:prstGeom prst="rect">
            <a:avLst/>
          </a:prstGeom>
          <a:noFill/>
          <a:ln/>
        </p:spPr>
        <p:txBody>
          <a:bodyPr wrap="square" rtlCol="0" anchor="t"/>
          <a:lstStyle/>
          <a:p>
            <a:pPr>
              <a:lnSpc>
                <a:spcPts val="2734"/>
              </a:lnSpc>
            </a:pPr>
            <a:r>
              <a:rPr lang="en-US" b="1" dirty="0"/>
              <a:t>Digital and Sustainability Integration</a:t>
            </a:r>
            <a:endParaRPr lang="en-US" sz="2187" dirty="0"/>
          </a:p>
        </p:txBody>
      </p:sp>
      <p:pic>
        <p:nvPicPr>
          <p:cNvPr id="11" name="Image 2" descr="preencoded.png"/>
          <p:cNvPicPr>
            <a:picLocks noChangeAspect="1"/>
          </p:cNvPicPr>
          <p:nvPr/>
        </p:nvPicPr>
        <p:blipFill>
          <a:blip r:embed="rId5"/>
          <a:stretch>
            <a:fillRect/>
          </a:stretch>
        </p:blipFill>
        <p:spPr>
          <a:xfrm>
            <a:off x="9523232" y="3314454"/>
            <a:ext cx="555427" cy="555427"/>
          </a:xfrm>
          <a:prstGeom prst="rect">
            <a:avLst/>
          </a:prstGeom>
        </p:spPr>
      </p:pic>
      <p:sp>
        <p:nvSpPr>
          <p:cNvPr id="12" name="Text 7"/>
          <p:cNvSpPr/>
          <p:nvPr/>
        </p:nvSpPr>
        <p:spPr>
          <a:xfrm>
            <a:off x="9095248" y="4412448"/>
            <a:ext cx="2388632" cy="347186"/>
          </a:xfrm>
          <a:prstGeom prst="rect">
            <a:avLst/>
          </a:prstGeom>
          <a:noFill/>
          <a:ln/>
        </p:spPr>
        <p:txBody>
          <a:bodyPr wrap="none" rtlCol="0" anchor="t"/>
          <a:lstStyle/>
          <a:p>
            <a:pPr>
              <a:lnSpc>
                <a:spcPts val="2734"/>
              </a:lnSpc>
            </a:pPr>
            <a:r>
              <a:rPr lang="en-US" b="1" dirty="0"/>
              <a:t>Proactive </a:t>
            </a:r>
            <a:r>
              <a:rPr lang="en-US" b="1" dirty="0" smtClean="0"/>
              <a:t>and</a:t>
            </a:r>
          </a:p>
          <a:p>
            <a:pPr>
              <a:lnSpc>
                <a:spcPts val="2734"/>
              </a:lnSpc>
            </a:pPr>
            <a:r>
              <a:rPr lang="en-US" b="1" dirty="0" smtClean="0"/>
              <a:t> </a:t>
            </a:r>
            <a:r>
              <a:rPr lang="en-US" b="1" dirty="0"/>
              <a:t>Informed Decision Making</a:t>
            </a:r>
            <a:endParaRPr lang="en-US" sz="2187" dirty="0"/>
          </a:p>
        </p:txBody>
      </p:sp>
      <p:pic>
        <p:nvPicPr>
          <p:cNvPr id="14" name="Image 3" descr="preencoded.png"/>
          <p:cNvPicPr>
            <a:picLocks noChangeAspect="1"/>
          </p:cNvPicPr>
          <p:nvPr/>
        </p:nvPicPr>
        <p:blipFill>
          <a:blip r:embed="rId6"/>
          <a:stretch>
            <a:fillRect/>
          </a:stretch>
        </p:blipFill>
        <p:spPr>
          <a:xfrm>
            <a:off x="12508010" y="3314454"/>
            <a:ext cx="555427" cy="555427"/>
          </a:xfrm>
          <a:prstGeom prst="rect">
            <a:avLst/>
          </a:prstGeom>
        </p:spPr>
      </p:pic>
      <p:sp>
        <p:nvSpPr>
          <p:cNvPr id="15" name="Text 9"/>
          <p:cNvSpPr/>
          <p:nvPr/>
        </p:nvSpPr>
        <p:spPr>
          <a:xfrm>
            <a:off x="12049757" y="4238854"/>
            <a:ext cx="2388751" cy="694373"/>
          </a:xfrm>
          <a:prstGeom prst="rect">
            <a:avLst/>
          </a:prstGeom>
          <a:noFill/>
          <a:ln/>
        </p:spPr>
        <p:txBody>
          <a:bodyPr wrap="square" rtlCol="0" anchor="t"/>
          <a:lstStyle/>
          <a:p>
            <a:pPr>
              <a:lnSpc>
                <a:spcPts val="2734"/>
              </a:lnSpc>
            </a:pPr>
            <a:r>
              <a:rPr lang="en-US" b="1" dirty="0"/>
              <a:t>Cross-Functional Teams and Expertise Sharing</a:t>
            </a:r>
            <a:endParaRPr lang="en-US" sz="2187" dirty="0"/>
          </a:p>
        </p:txBody>
      </p:sp>
      <p:pic>
        <p:nvPicPr>
          <p:cNvPr id="17" name="Image 2" descr="preencoded.png"/>
          <p:cNvPicPr>
            <a:picLocks noChangeAspect="1"/>
          </p:cNvPicPr>
          <p:nvPr/>
        </p:nvPicPr>
        <p:blipFill>
          <a:blip r:embed="rId5"/>
          <a:stretch>
            <a:fillRect/>
          </a:stretch>
        </p:blipFill>
        <p:spPr>
          <a:xfrm>
            <a:off x="6759773" y="3314454"/>
            <a:ext cx="555427" cy="555427"/>
          </a:xfrm>
          <a:prstGeom prst="rect">
            <a:avLst/>
          </a:prstGeom>
        </p:spPr>
      </p:pic>
      <p:sp>
        <p:nvSpPr>
          <p:cNvPr id="18" name="Text 5"/>
          <p:cNvSpPr/>
          <p:nvPr/>
        </p:nvSpPr>
        <p:spPr>
          <a:xfrm>
            <a:off x="6322886" y="4412650"/>
            <a:ext cx="2388632" cy="694373"/>
          </a:xfrm>
          <a:prstGeom prst="rect">
            <a:avLst/>
          </a:prstGeom>
          <a:noFill/>
          <a:ln/>
        </p:spPr>
        <p:txBody>
          <a:bodyPr wrap="square" rtlCol="0" anchor="t"/>
          <a:lstStyle/>
          <a:p>
            <a:pPr>
              <a:lnSpc>
                <a:spcPts val="2734"/>
              </a:lnSpc>
            </a:pPr>
            <a:r>
              <a:rPr lang="en-US" b="1" dirty="0"/>
              <a:t>Continuous Risk Awareness</a:t>
            </a:r>
            <a:endParaRPr lang="en-US" sz="2187" dirty="0"/>
          </a:p>
        </p:txBody>
      </p:sp>
    </p:spTree>
    <p:extLst>
      <p:ext uri="{BB962C8B-B14F-4D97-AF65-F5344CB8AC3E}">
        <p14:creationId xmlns:p14="http://schemas.microsoft.com/office/powerpoint/2010/main" val="113830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648</Words>
  <Application>Microsoft Office PowerPoint</Application>
  <PresentationFormat>Custom</PresentationFormat>
  <Paragraphs>88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cp:lastModifiedBy>
  <cp:revision>9</cp:revision>
  <dcterms:created xsi:type="dcterms:W3CDTF">2024-04-25T08:47:32Z</dcterms:created>
  <dcterms:modified xsi:type="dcterms:W3CDTF">2024-05-02T06:58:33Z</dcterms:modified>
</cp:coreProperties>
</file>