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281" r:id="rId8"/>
    <p:sldId id="282" r:id="rId9"/>
    <p:sldId id="315" r:id="rId10"/>
    <p:sldId id="323" r:id="rId11"/>
    <p:sldId id="317" r:id="rId12"/>
    <p:sldId id="318" r:id="rId13"/>
    <p:sldId id="324" r:id="rId14"/>
    <p:sldId id="325" r:id="rId15"/>
    <p:sldId id="327" r:id="rId16"/>
    <p:sldId id="328" r:id="rId17"/>
    <p:sldId id="329" r:id="rId18"/>
    <p:sldId id="331" r:id="rId19"/>
    <p:sldId id="330" r:id="rId20"/>
    <p:sldId id="332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388" autoAdjust="0"/>
  </p:normalViewPr>
  <p:slideViewPr>
    <p:cSldViewPr snapToGrid="0" snapToObjects="1">
      <p:cViewPr varScale="1">
        <p:scale>
          <a:sx n="93" d="100"/>
          <a:sy n="93" d="100"/>
        </p:scale>
        <p:origin x="72" y="14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Chicago crime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F8BBAE-0D5E-4136-2D92-194B8DF9DFEE}"/>
              </a:ext>
            </a:extLst>
          </p:cNvPr>
          <p:cNvSpPr txBox="1">
            <a:spLocks/>
          </p:cNvSpPr>
          <p:nvPr/>
        </p:nvSpPr>
        <p:spPr>
          <a:xfrm>
            <a:off x="4260732" y="3810238"/>
            <a:ext cx="3670535" cy="166242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Group 1:</a:t>
            </a:r>
          </a:p>
          <a:p>
            <a:r>
              <a:rPr lang="en-US" sz="1600" dirty="0"/>
              <a:t>AbdelRahman Ammar 202102787</a:t>
            </a:r>
          </a:p>
          <a:p>
            <a:r>
              <a:rPr lang="en-US" sz="1600" dirty="0"/>
              <a:t>Omar </a:t>
            </a:r>
            <a:r>
              <a:rPr lang="en-US" sz="1600" dirty="0" err="1"/>
              <a:t>Ackef</a:t>
            </a:r>
            <a:endParaRPr lang="en-US" sz="1600" dirty="0"/>
          </a:p>
          <a:p>
            <a:r>
              <a:rPr lang="en-US" sz="1600" dirty="0"/>
              <a:t>202101592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E0375-D98A-2701-883A-9A59C40E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71B3-BF2F-F5F0-6861-497D7001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7" y="1532085"/>
            <a:ext cx="5259554" cy="2495028"/>
          </a:xfrm>
        </p:spPr>
        <p:txBody>
          <a:bodyPr anchor="b">
            <a:normAutofit/>
          </a:bodyPr>
          <a:lstStyle/>
          <a:p>
            <a:r>
              <a:rPr lang="en-US" dirty="0"/>
              <a:t>Code </a:t>
            </a:r>
            <a:br>
              <a:rPr lang="en-US" dirty="0"/>
            </a:br>
            <a:r>
              <a:rPr lang="en-US" dirty="0"/>
              <a:t>snippet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422E9E-57D1-1D9B-050C-2AF10FB876B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4167412" y="537750"/>
            <a:ext cx="7487876" cy="5896702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981EF26-5562-36ED-0F42-8F945CEC5D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CC6-6CF6-FB31-C091-1F964F1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12" y="2130701"/>
            <a:ext cx="5259554" cy="2495028"/>
          </a:xfrm>
        </p:spPr>
        <p:txBody>
          <a:bodyPr/>
          <a:lstStyle/>
          <a:p>
            <a:r>
              <a:rPr lang="en-US" dirty="0"/>
              <a:t>Automating choropleth </a:t>
            </a:r>
            <a:br>
              <a:rPr lang="en-US" dirty="0"/>
            </a:br>
            <a:r>
              <a:rPr lang="en-US" dirty="0"/>
              <a:t>map </a:t>
            </a:r>
            <a:br>
              <a:rPr lang="en-US" dirty="0"/>
            </a:br>
            <a:r>
              <a:rPr lang="en-US" dirty="0"/>
              <a:t>generation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BDA19C-94B2-452B-4EDF-2E5AA12B5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030" y="647768"/>
            <a:ext cx="6459058" cy="5958440"/>
          </a:xfrm>
        </p:spPr>
      </p:pic>
    </p:spTree>
    <p:extLst>
      <p:ext uri="{BB962C8B-B14F-4D97-AF65-F5344CB8AC3E}">
        <p14:creationId xmlns:p14="http://schemas.microsoft.com/office/powerpoint/2010/main" val="5852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FB2D-0C43-53D6-9FDD-EAE3E7B4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865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Choropleth map using </a:t>
            </a:r>
            <a:r>
              <a:rPr lang="en-US" dirty="0" err="1"/>
              <a:t>qgis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BACDE9-72A8-52C0-B683-350B83DD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61" y="1209510"/>
            <a:ext cx="9494904" cy="557825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7CE1B-BA3C-DE11-57A9-D6F25F5BB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FA31A-BC98-A8C0-E4AF-70CAD323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BC41-2C1C-73CE-2866-678415EC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865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Choropleth map using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42CAA-3F9C-AED0-D347-0D25606DB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66DE3B32-E46B-BA67-D9EA-B331DD7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73" y="1381000"/>
            <a:ext cx="4679453" cy="52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4B54-BD0D-05C2-F4F9-E6DA9254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temporal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8865-F9ED-D345-1BCC-93C5B439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9811819" cy="3948557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r>
              <a:rPr lang="en-US" dirty="0"/>
              <a:t>Analyze crime trends over a specific date range and visualize the distribution of crimes by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Load Data: </a:t>
            </a:r>
            <a:r>
              <a:rPr lang="en-US" dirty="0"/>
              <a:t>Used the Parquet file from Task 1 for temporal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Filter Data by Date Range:</a:t>
            </a:r>
            <a:r>
              <a:rPr lang="en-US" dirty="0"/>
              <a:t> 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dirty="0"/>
              <a:t>Accepted user-provided start and end dates as command-line arguments (e.g., 01/01/2018 to 12/31/2018).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dirty="0"/>
              <a:t>Filtered the dataset using the Date column.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Aggregate Crimes by Type:</a:t>
            </a:r>
            <a:r>
              <a:rPr lang="en-US" dirty="0"/>
              <a:t> Grouped the filtered crimes by </a:t>
            </a:r>
            <a:r>
              <a:rPr lang="en-US" dirty="0" err="1"/>
              <a:t>PrimaryType</a:t>
            </a:r>
            <a:r>
              <a:rPr lang="en-US" dirty="0"/>
              <a:t> and calculated the total number of crimes for each type using Spark SQL.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Aggregate Crimes by Type: </a:t>
            </a:r>
            <a:r>
              <a:rPr lang="en-US" dirty="0"/>
              <a:t>Grouped the filtered crimes by </a:t>
            </a:r>
            <a:r>
              <a:rPr lang="en-US" dirty="0" err="1"/>
              <a:t>PrimaryType</a:t>
            </a:r>
            <a:r>
              <a:rPr lang="en-US" dirty="0"/>
              <a:t> and calculated the total number of crimes for each type using Spark SQL.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Save Results: </a:t>
            </a:r>
            <a:r>
              <a:rPr lang="en-US" dirty="0"/>
              <a:t>Saved the aggregated results as a CSV file for reference and further use.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Generate Bar Chart: </a:t>
            </a:r>
            <a:r>
              <a:rPr lang="en-US" dirty="0"/>
              <a:t>Visualized the number of crimes by type using Matplotlib.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Output: </a:t>
            </a:r>
          </a:p>
          <a:p>
            <a:r>
              <a:rPr lang="en-US" dirty="0"/>
              <a:t>CSV file showing crime counts by type within the specified date range.</a:t>
            </a:r>
          </a:p>
          <a:p>
            <a:r>
              <a:rPr lang="en-US" dirty="0"/>
              <a:t>Bar chart visualizing the distribution of crimes by type.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E7B5-7CA9-12A3-559D-AF00E8EB7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26AE54-3021-EE9E-EBE6-0445C4B7C2A2}"/>
              </a:ext>
            </a:extLst>
          </p:cNvPr>
          <p:cNvSpPr txBox="1">
            <a:spLocks/>
          </p:cNvSpPr>
          <p:nvPr/>
        </p:nvSpPr>
        <p:spPr>
          <a:xfrm>
            <a:off x="5998397" y="2316067"/>
            <a:ext cx="4931596" cy="39485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69AD-C3F4-E44C-DEEF-CACC9A08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37" y="3103440"/>
            <a:ext cx="10511627" cy="1012785"/>
          </a:xfrm>
        </p:spPr>
        <p:txBody>
          <a:bodyPr/>
          <a:lstStyle/>
          <a:p>
            <a:r>
              <a:rPr lang="en-US" dirty="0"/>
              <a:t>Code </a:t>
            </a:r>
            <a:br>
              <a:rPr lang="en-US" dirty="0"/>
            </a:br>
            <a:r>
              <a:rPr lang="en-US" dirty="0"/>
              <a:t>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7022-894F-1575-73BD-2B1214760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CA1A958-C74F-6453-7CDA-520321156F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658" y="692942"/>
            <a:ext cx="7153742" cy="59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15E-7103-780E-2367-D142204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5869"/>
            <a:ext cx="10511627" cy="1012785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9F66B-06F9-4CFF-F0E2-C5A36A8DF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3BCD985D-EB0B-61C5-6E3B-433773D0D4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152595" y="1159857"/>
            <a:ext cx="8035235" cy="53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654-A27F-521E-C169-D112D652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7" y="317322"/>
            <a:ext cx="10511627" cy="101278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44FF-5F52-FDAF-6F75-AB584512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1415" y="1904524"/>
            <a:ext cx="5357973" cy="2990535"/>
          </a:xfrm>
        </p:spPr>
        <p:txBody>
          <a:bodyPr>
            <a:normAutofit/>
          </a:bodyPr>
          <a:lstStyle/>
          <a:p>
            <a:r>
              <a:rPr lang="en-US" b="1" dirty="0"/>
              <a:t>Key Takeaways: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Scalability: Big Data tools like Spark and Sedona enabled efficient handling of large datasets. 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Geospatial Insights: Mapped crime intensity across Chicago's ZIP codes. 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Temporal Trends: Identified crime patterns over user-specified date ranges.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804F-717B-18AD-370F-AF025050A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D89DAF-EBAB-3486-945F-8C7E72E728FE}"/>
              </a:ext>
            </a:extLst>
          </p:cNvPr>
          <p:cNvSpPr txBox="1">
            <a:spLocks/>
          </p:cNvSpPr>
          <p:nvPr/>
        </p:nvSpPr>
        <p:spPr>
          <a:xfrm>
            <a:off x="472612" y="1922944"/>
            <a:ext cx="6169631" cy="279289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Summary of Achievements: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Successfully analyzed and visualized Chicago crime data using Big Data tools.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Utilized Apache Spark and Sedona for scalable geospatial and temporal analysis.</a:t>
            </a:r>
          </a:p>
          <a:p>
            <a:pPr lvl="1">
              <a:buFont typeface="+mj-lt"/>
              <a:buAutoNum type="alphaLcParenR"/>
            </a:pPr>
            <a:r>
              <a:rPr lang="en-US" dirty="0"/>
              <a:t>Created insightful visualizations, including a choropleth map and bar chart.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EEEADD-B930-2C76-760A-67F641AF9AAF}"/>
              </a:ext>
            </a:extLst>
          </p:cNvPr>
          <p:cNvSpPr txBox="1">
            <a:spLocks/>
          </p:cNvSpPr>
          <p:nvPr/>
        </p:nvSpPr>
        <p:spPr>
          <a:xfrm>
            <a:off x="840186" y="4837415"/>
            <a:ext cx="10511627" cy="1798733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l" rtl="0" eaLnBrk="1" latinLnBrk="0" hangingPunct="1">
              <a:spcBef>
                <a:spcPts val="1000"/>
              </a:spcBef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Future Work:</a:t>
            </a:r>
            <a:endParaRPr lang="en-US" sz="1800" dirty="0">
              <a:effectLst/>
            </a:endParaRPr>
          </a:p>
          <a:p>
            <a:pPr marL="685800" indent="-347472" algn="l" rtl="0" eaLnBrk="1" latinLnBrk="0" hangingPunct="1">
              <a:spcBef>
                <a:spcPts val="1000"/>
              </a:spcBef>
            </a:pPr>
            <a:r>
              <a:rPr lang="en-US" sz="1800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Real-Time Data Integration: Incorporate streaming tools like Apache Kafka to process live crime data. </a:t>
            </a:r>
            <a:endParaRPr lang="en-US" dirty="0">
              <a:effectLst/>
            </a:endParaRPr>
          </a:p>
          <a:p>
            <a:pPr marL="685800" indent="-347472" algn="l" rtl="0" eaLnBrk="1" latinLnBrk="0" hangingPunct="1">
              <a:spcBef>
                <a:spcPts val="1000"/>
              </a:spcBef>
            </a:pPr>
            <a:r>
              <a:rPr lang="en-US" sz="1800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Advanced Visualizations: Develop interactive dashboards using tools like </a:t>
            </a:r>
            <a:r>
              <a:rPr lang="en-US" sz="1800" kern="1200" dirty="0" err="1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Plotly</a:t>
            </a:r>
            <a:r>
              <a:rPr lang="en-US" sz="1800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 or Tableau. </a:t>
            </a:r>
            <a:endParaRPr lang="en-US" dirty="0">
              <a:effectLst/>
            </a:endParaRPr>
          </a:p>
          <a:p>
            <a:pPr marL="685800" indent="-347472" algn="l" rtl="0" eaLnBrk="1" latinLnBrk="0" hangingPunct="1">
              <a:spcBef>
                <a:spcPts val="1000"/>
              </a:spcBef>
            </a:pPr>
            <a:r>
              <a:rPr lang="en-US" sz="1800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Predictive Analytics: Apply machine learning models to predict crime hotspots and future trends. </a:t>
            </a:r>
            <a:endParaRPr lang="en-US" dirty="0">
              <a:effectLst/>
            </a:endParaRPr>
          </a:p>
          <a:p>
            <a:pPr marL="685800" indent="-347472" algn="l" rtl="0" eaLnBrk="1" latinLnBrk="0" hangingPunct="1">
              <a:spcBef>
                <a:spcPts val="1000"/>
              </a:spcBef>
            </a:pPr>
            <a:r>
              <a:rPr lang="en-US" sz="1800" kern="1200" dirty="0">
                <a:solidFill>
                  <a:srgbClr val="1F2C8F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Larger Datasets: Expand analysis to include the entire Chicago crime dataset for comprehensive insights.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92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Tasks 1-3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619654-6602-9DFE-5278-56DE536D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the Project is About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"This project analyzes Chicago crime data using Big Data tools to uncover patterns and trends."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It Matters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"Understanding crime distribution can assist in resource allocation, policy-making, and enhancing public safety."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Utilize scalable data processing with </a:t>
            </a:r>
            <a:r>
              <a:rPr lang="en-US" b="1" dirty="0"/>
              <a:t>Apache Spark</a:t>
            </a:r>
            <a:r>
              <a:rPr lang="en-US" dirty="0"/>
              <a:t> and </a:t>
            </a:r>
            <a:r>
              <a:rPr lang="en-US" b="1" dirty="0"/>
              <a:t>Apache Sedona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geospatial analysis to map crime intensity by ZIP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temporal trends in crime types over specific timeframes.</a:t>
            </a:r>
          </a:p>
          <a:p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E8218CD-F157-8C9D-3623-9C6957F3B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r>
              <a:rPr lang="en-US" dirty="0"/>
              <a:t>Tools and technologies</a:t>
            </a:r>
          </a:p>
        </p:txBody>
      </p:sp>
      <p:sp>
        <p:nvSpPr>
          <p:cNvPr id="1034" name="Slide Number Placeholder 2">
            <a:extLst>
              <a:ext uri="{FF2B5EF4-FFF2-40B4-BE49-F238E27FC236}">
                <a16:creationId xmlns:a16="http://schemas.microsoft.com/office/drawing/2014/main" id="{823A115B-4BF8-68A2-D821-AB378BAA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36" name="Text Placeholder 3">
            <a:extLst>
              <a:ext uri="{FF2B5EF4-FFF2-40B4-BE49-F238E27FC236}">
                <a16:creationId xmlns:a16="http://schemas.microsoft.com/office/drawing/2014/main" id="{D0ED006F-6B29-71DE-9080-34C85B0D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5999"/>
            <a:ext cx="4097970" cy="3889513"/>
          </a:xfrm>
        </p:spPr>
        <p:txBody>
          <a:bodyPr>
            <a:normAutofit/>
          </a:bodyPr>
          <a:lstStyle/>
          <a:p>
            <a:r>
              <a:rPr lang="en-US" b="1" dirty="0"/>
              <a:t>Big Data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Sedona</a:t>
            </a:r>
          </a:p>
          <a:p>
            <a:endParaRPr lang="en-US" dirty="0"/>
          </a:p>
          <a:p>
            <a:r>
              <a:rPr lang="en-US" b="1" dirty="0"/>
              <a:t>Visualization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GeoPandas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File Formats: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Parquet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GeoJSON</a:t>
            </a:r>
            <a:endParaRPr lang="en-US" dirty="0"/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37CE9193-446D-0912-3644-888AB413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26" y="3900418"/>
            <a:ext cx="2500383" cy="25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o Sarwat on X: &quot;A couple of news about @ApacheSedona (the most scalable  spatial data processing engine): -The number of download for Sedona has  surpassed 20 Million Downloads. -Sedona has a fresh">
            <a:extLst>
              <a:ext uri="{FF2B5EF4-FFF2-40B4-BE49-F238E27FC236}">
                <a16:creationId xmlns:a16="http://schemas.microsoft.com/office/drawing/2014/main" id="{6290E401-BAF4-CDC4-0102-5B278912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28" y="3429000"/>
            <a:ext cx="5917863" cy="16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pache Spark - Wikipedia">
            <a:extLst>
              <a:ext uri="{FF2B5EF4-FFF2-40B4-BE49-F238E27FC236}">
                <a16:creationId xmlns:a16="http://schemas.microsoft.com/office/drawing/2014/main" id="{393F8C45-3022-E517-5B67-5F8B7004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18" y="0"/>
            <a:ext cx="5998419" cy="311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577" y="-374109"/>
            <a:ext cx="3932237" cy="1524662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750" y="1424609"/>
            <a:ext cx="10478972" cy="36443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data was sourced from the Chicago Police Department's publicly available crime records.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Key Attributes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Case Number</a:t>
            </a:r>
            <a:r>
              <a:rPr lang="en-US" sz="1800" dirty="0"/>
              <a:t>: Unique identifier for each crime.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Primary Type</a:t>
            </a:r>
            <a:r>
              <a:rPr lang="en-US" sz="1800" dirty="0"/>
              <a:t>: Crime category (e.g., Theft, Assault, Robbery).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Date</a:t>
            </a:r>
            <a:r>
              <a:rPr lang="en-US" sz="1800" dirty="0"/>
              <a:t>: Timestamp of the crime.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Location Description</a:t>
            </a:r>
            <a:r>
              <a:rPr lang="en-US" sz="1800" dirty="0"/>
              <a:t>: The type of location (e.g., Street, Apartment).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X and Y Coordinates</a:t>
            </a:r>
            <a:r>
              <a:rPr lang="en-US" sz="1800" dirty="0"/>
              <a:t>: Geographic coordinates of the crime.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Community Area</a:t>
            </a:r>
            <a:r>
              <a:rPr lang="en-US" sz="1800" dirty="0"/>
              <a:t>: The community area where the crime occurred.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FBI Code</a:t>
            </a:r>
            <a:r>
              <a:rPr lang="en-US" sz="1800" dirty="0"/>
              <a:t>: Classification code for the crime.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dataset sample used contains 10,000 sample rows for testing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C4AC2-BE47-F04D-42C1-DEB51872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5076"/>
            <a:ext cx="12192000" cy="975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Task 1: Data preparation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275443" cy="38459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Objective: </a:t>
            </a:r>
            <a:r>
              <a:rPr lang="en-US" dirty="0"/>
              <a:t>Prepare raw crime data for analysis by cleaning and enriching it with geospatial attributes.</a:t>
            </a:r>
          </a:p>
          <a:p>
            <a:r>
              <a:rPr lang="en-US" b="1" dirty="0"/>
              <a:t>Steps: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Load Raw Data: </a:t>
            </a:r>
            <a:r>
              <a:rPr lang="en-US" dirty="0"/>
              <a:t>Crime data was loaded into a Spark </a:t>
            </a:r>
            <a:r>
              <a:rPr lang="en-US" dirty="0" err="1"/>
              <a:t>DataFrame</a:t>
            </a:r>
            <a:r>
              <a:rPr lang="en-US" dirty="0"/>
              <a:t> from a CSV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Clean Data: </a:t>
            </a:r>
            <a:r>
              <a:rPr lang="en-US" dirty="0"/>
              <a:t>Renamed columns with spaces (e.g., Primary Type → </a:t>
            </a:r>
            <a:r>
              <a:rPr lang="en-US" dirty="0" err="1"/>
              <a:t>PrimaryType</a:t>
            </a:r>
            <a:r>
              <a:rPr lang="en-US" dirty="0"/>
              <a:t>) for compatibility.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Enrich Data with Geospatial Attributes: </a:t>
            </a:r>
            <a:r>
              <a:rPr lang="en-US" dirty="0"/>
              <a:t>Performed a spatial join using Apache Sedona to associate each crime record with a ZIP code.  Operation: </a:t>
            </a:r>
            <a:r>
              <a:rPr lang="en-US" dirty="0" err="1"/>
              <a:t>ST_Contains</a:t>
            </a:r>
            <a:r>
              <a:rPr lang="en-US" dirty="0"/>
              <a:t>(</a:t>
            </a:r>
            <a:r>
              <a:rPr lang="en-US" dirty="0" err="1"/>
              <a:t>ZIP.geometry</a:t>
            </a:r>
            <a:r>
              <a:rPr lang="en-US" dirty="0"/>
              <a:t>, </a:t>
            </a:r>
            <a:r>
              <a:rPr lang="en-US" dirty="0" err="1"/>
              <a:t>ST_Point</a:t>
            </a:r>
            <a:r>
              <a:rPr lang="en-US" dirty="0"/>
              <a:t>(X, Y)).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Save Processed Data: </a:t>
            </a:r>
            <a:r>
              <a:rPr lang="en-US" dirty="0"/>
              <a:t>Saved the dataset as a Parquet file for efficient querying and storage.</a:t>
            </a:r>
          </a:p>
          <a:p>
            <a:r>
              <a:rPr lang="en-US" b="1" dirty="0"/>
              <a:t>Output: </a:t>
            </a:r>
            <a:r>
              <a:rPr lang="en-US" dirty="0"/>
              <a:t>A dataset containing original crime attributes and the added </a:t>
            </a:r>
            <a:r>
              <a:rPr lang="en-US" dirty="0" err="1"/>
              <a:t>ZIPCode</a:t>
            </a:r>
            <a:r>
              <a:rPr lang="en-US" dirty="0"/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B789-30A8-D9B9-B30C-E063BBA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Code snippet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FB4699-F0B9-E917-4884-305CF513BA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35498" y="2198645"/>
            <a:ext cx="9069430" cy="4557388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3E40-AC2A-5214-D188-1D4F85A82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Why parquet?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4947" y="1852455"/>
            <a:ext cx="5829147" cy="396159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Efficient Data Storage: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Parquet is a columnar storage format optimized for performance and space efficiency.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the columns required for a query are read, reducing I/O overhead.</a:t>
            </a:r>
          </a:p>
          <a:p>
            <a:pPr>
              <a:lnSpc>
                <a:spcPct val="90000"/>
              </a:lnSpc>
            </a:pPr>
            <a:r>
              <a:rPr lang="en-US" b="1" dirty="0"/>
              <a:t>Compatibility with Big Data Tools: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Designed for use with Big Data frameworks like Apache Spark, making it a natural choice for this project.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Easily integrates with distributed processing systems.</a:t>
            </a:r>
          </a:p>
          <a:p>
            <a:pPr>
              <a:lnSpc>
                <a:spcPct val="90000"/>
              </a:lnSpc>
            </a:pPr>
            <a:r>
              <a:rPr lang="en-US" dirty="0"/>
              <a:t>Supports Complex Data Types: Handles nested data structures, making it ideal for datasets with hierarchical attributes.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3F0E4C-05CF-ECB4-AC59-C93360C7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45" y="5643155"/>
            <a:ext cx="8157107" cy="101963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3A02AC2-2F6D-CFFB-9B2A-DBD5E24087E0}"/>
              </a:ext>
            </a:extLst>
          </p:cNvPr>
          <p:cNvSpPr txBox="1">
            <a:spLocks/>
          </p:cNvSpPr>
          <p:nvPr/>
        </p:nvSpPr>
        <p:spPr>
          <a:xfrm>
            <a:off x="6488295" y="1852455"/>
            <a:ext cx="5829147" cy="414415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Compression:</a:t>
            </a:r>
            <a:r>
              <a:rPr lang="en-US" dirty="0"/>
              <a:t> Built-in compression reduces the storage footprint, saving space while maintaining fast access.</a:t>
            </a:r>
          </a:p>
          <a:p>
            <a:pPr>
              <a:lnSpc>
                <a:spcPct val="90000"/>
              </a:lnSpc>
            </a:pPr>
            <a:r>
              <a:rPr lang="en-US" b="1" dirty="0"/>
              <a:t>Scalable and Query-Friendly: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Optimized for large-scale querying and analysis across distributed systems.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Improves query performance compared to row-based formats like CSV.</a:t>
            </a:r>
          </a:p>
          <a:p>
            <a:pPr>
              <a:lnSpc>
                <a:spcPct val="90000"/>
              </a:lnSpc>
            </a:pPr>
            <a:r>
              <a:rPr lang="en-US" b="1" dirty="0"/>
              <a:t>Why Not CSV?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CSV is row-based and inefficient for large datasets due to its lack of indexing and </a:t>
            </a:r>
            <a:r>
              <a:rPr lang="en-US" dirty="0" err="1"/>
              <a:t>compression.""Parquet</a:t>
            </a:r>
            <a:r>
              <a:rPr lang="en-US" dirty="0"/>
              <a:t> offers schema support and handles missing or null values better."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90" y="422297"/>
            <a:ext cx="7843837" cy="1012782"/>
          </a:xfrm>
        </p:spPr>
        <p:txBody>
          <a:bodyPr/>
          <a:lstStyle/>
          <a:p>
            <a:r>
              <a:rPr lang="en-US" dirty="0"/>
              <a:t>Task 2: spatial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7338" y="1653697"/>
            <a:ext cx="7756989" cy="450052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Objective: </a:t>
            </a:r>
          </a:p>
          <a:p>
            <a:r>
              <a:rPr lang="en-US" sz="1800" dirty="0"/>
              <a:t>Analyze the spatial distribution of crimes across Chicago by aggregating crime counts by ZIP code and visualizing the results.</a:t>
            </a:r>
          </a:p>
          <a:p>
            <a:endParaRPr lang="en-US" sz="1800" dirty="0"/>
          </a:p>
          <a:p>
            <a:r>
              <a:rPr lang="en-US" sz="1800" b="1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Load Data: </a:t>
            </a:r>
            <a:r>
              <a:rPr lang="en-US" sz="1800" dirty="0"/>
              <a:t>Used the Parquet file from Task 1 as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Aggregate Crime Data:</a:t>
            </a:r>
            <a:r>
              <a:rPr lang="en-US" sz="1800" dirty="0"/>
              <a:t> Grouped crimes by </a:t>
            </a:r>
            <a:r>
              <a:rPr lang="en-US" sz="1800" dirty="0" err="1"/>
              <a:t>ZIPCode</a:t>
            </a:r>
            <a:r>
              <a:rPr lang="en-US" sz="1800" dirty="0"/>
              <a:t> and calculated the total number of crimes for each ZIP code using Spark SQL.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Join with Geospatial Data:</a:t>
            </a:r>
            <a:r>
              <a:rPr lang="en-US" sz="1800" dirty="0"/>
              <a:t> Combined crime counts with ZIP code geometries from a shapefile using Apache Sedona.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Save </a:t>
            </a:r>
            <a:r>
              <a:rPr lang="en-US" sz="1800" b="1" dirty="0" err="1"/>
              <a:t>GeoJSON</a:t>
            </a:r>
            <a:r>
              <a:rPr lang="en-US" sz="1800" b="1" dirty="0"/>
              <a:t> Output: </a:t>
            </a:r>
            <a:r>
              <a:rPr lang="en-US" sz="1800" dirty="0"/>
              <a:t>Exported the results in </a:t>
            </a:r>
            <a:r>
              <a:rPr lang="en-US" sz="1800" dirty="0" err="1"/>
              <a:t>GeoJSON</a:t>
            </a:r>
            <a:r>
              <a:rPr lang="en-US" sz="1800" dirty="0"/>
              <a:t> format for visualization.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Create Choropleth Map: </a:t>
            </a:r>
            <a:r>
              <a:rPr lang="en-US" sz="1800" dirty="0"/>
              <a:t>Imported the </a:t>
            </a:r>
            <a:r>
              <a:rPr lang="en-US" sz="1800" dirty="0" err="1"/>
              <a:t>GeoJSON</a:t>
            </a:r>
            <a:r>
              <a:rPr lang="en-US" sz="1800" dirty="0"/>
              <a:t> file into QGIS to create a choropleth map showing crime distribution across ZIP codes.</a:t>
            </a:r>
          </a:p>
          <a:p>
            <a:pPr lvl="2">
              <a:buFont typeface="+mj-lt"/>
              <a:buAutoNum type="alphaLcParenR"/>
            </a:pPr>
            <a:r>
              <a:rPr lang="en-US" sz="1800" dirty="0"/>
              <a:t>Optionally automated map generation using </a:t>
            </a:r>
            <a:r>
              <a:rPr lang="en-US" sz="1800" dirty="0" err="1"/>
              <a:t>GeoPandas</a:t>
            </a:r>
            <a:r>
              <a:rPr lang="en-US" sz="1800" dirty="0"/>
              <a:t> and Matplotlib.</a:t>
            </a:r>
          </a:p>
          <a:p>
            <a:endParaRPr lang="en-US" sz="1800" dirty="0"/>
          </a:p>
          <a:p>
            <a:r>
              <a:rPr lang="en-US" sz="1800" b="1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GeoJSON</a:t>
            </a:r>
            <a:r>
              <a:rPr lang="en-US" sz="1800" dirty="0"/>
              <a:t> file with crime counts and ZIP code geometries.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Choropleth map visualizing crime intensity.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13AE3C43-E024-1F8C-E9B7-0C325C99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08" y="3900418"/>
            <a:ext cx="2500383" cy="25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{9910E1F1-584B-4075-BC04-716869A20352}tf78438558_win32</Template>
  <TotalTime>125</TotalTime>
  <Words>1033</Words>
  <Application>Microsoft Office PowerPoint</Application>
  <PresentationFormat>Widescreen</PresentationFormat>
  <Paragraphs>141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Chicago crime analysis</vt:lpstr>
      <vt:lpstr>agenda</vt:lpstr>
      <vt:lpstr>Introduction</vt:lpstr>
      <vt:lpstr>Tools and technologies</vt:lpstr>
      <vt:lpstr>Dataset</vt:lpstr>
      <vt:lpstr>Task 1: Data preparation</vt:lpstr>
      <vt:lpstr>Code snippet</vt:lpstr>
      <vt:lpstr>Why parquet?</vt:lpstr>
      <vt:lpstr>Task 2: spatial analysis</vt:lpstr>
      <vt:lpstr>Code  snippet</vt:lpstr>
      <vt:lpstr>Automating choropleth  map  generation</vt:lpstr>
      <vt:lpstr>Choropleth map using qgis</vt:lpstr>
      <vt:lpstr>Choropleth map using geopandas</vt:lpstr>
      <vt:lpstr>Task 3: temporal analysis</vt:lpstr>
      <vt:lpstr>Code  snippet</vt:lpstr>
      <vt:lpstr>Bar 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AbdelRahman Tarek Ammar</dc:creator>
  <cp:lastModifiedBy>AbdelRahman Tarek Ammar</cp:lastModifiedBy>
  <cp:revision>2</cp:revision>
  <dcterms:created xsi:type="dcterms:W3CDTF">2025-01-07T23:02:17Z</dcterms:created>
  <dcterms:modified xsi:type="dcterms:W3CDTF">2025-01-08T01:07:34Z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