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63" r:id="rId2"/>
    <p:sldId id="262" r:id="rId3"/>
    <p:sldId id="402" r:id="rId4"/>
    <p:sldId id="277" r:id="rId5"/>
    <p:sldId id="430" r:id="rId6"/>
    <p:sldId id="321" r:id="rId7"/>
    <p:sldId id="439" r:id="rId8"/>
    <p:sldId id="438" r:id="rId9"/>
    <p:sldId id="440" r:id="rId10"/>
    <p:sldId id="445" r:id="rId11"/>
    <p:sldId id="442" r:id="rId12"/>
    <p:sldId id="444" r:id="rId13"/>
    <p:sldId id="443" r:id="rId14"/>
    <p:sldId id="446" r:id="rId15"/>
    <p:sldId id="447" r:id="rId16"/>
    <p:sldId id="448" r:id="rId17"/>
    <p:sldId id="397" r:id="rId18"/>
    <p:sldId id="339" r:id="rId19"/>
    <p:sldId id="400" r:id="rId20"/>
    <p:sldId id="401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44A812-9A3B-6B43-AEA5-985530975267}">
          <p14:sldIdLst>
            <p14:sldId id="263"/>
            <p14:sldId id="262"/>
            <p14:sldId id="402"/>
            <p14:sldId id="277"/>
            <p14:sldId id="430"/>
            <p14:sldId id="321"/>
            <p14:sldId id="439"/>
            <p14:sldId id="438"/>
            <p14:sldId id="440"/>
            <p14:sldId id="445"/>
            <p14:sldId id="442"/>
            <p14:sldId id="444"/>
            <p14:sldId id="443"/>
            <p14:sldId id="446"/>
            <p14:sldId id="447"/>
            <p14:sldId id="448"/>
            <p14:sldId id="397"/>
            <p14:sldId id="339"/>
            <p14:sldId id="400"/>
            <p14:sldId id="4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B0A0"/>
    <a:srgbClr val="72B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0"/>
    <p:restoredTop sz="67528"/>
  </p:normalViewPr>
  <p:slideViewPr>
    <p:cSldViewPr snapToObjects="1">
      <p:cViewPr varScale="1">
        <p:scale>
          <a:sx n="103" d="100"/>
          <a:sy n="103" d="100"/>
        </p:scale>
        <p:origin x="40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60BADF-C0EF-564C-8E43-D2F936D85D14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DEAFCDAD-2E83-374B-ACC9-AD5D81DF1155}">
      <dgm:prSet phldrT="[Text]"/>
      <dgm:spPr>
        <a:solidFill>
          <a:schemeClr val="bg1">
            <a:lumMod val="85000"/>
            <a:alpha val="50000"/>
          </a:schemeClr>
        </a:solidFill>
      </dgm:spPr>
      <dgm:t>
        <a:bodyPr/>
        <a:lstStyle/>
        <a:p>
          <a:r>
            <a:rPr lang="en-US" dirty="0"/>
            <a:t>Python</a:t>
          </a:r>
        </a:p>
      </dgm:t>
    </dgm:pt>
    <dgm:pt modelId="{FDDD106C-E09D-274D-A6CC-985FC303F352}" type="parTrans" cxnId="{9F29AEF7-B277-6845-AE5F-C175E7320A7B}">
      <dgm:prSet/>
      <dgm:spPr/>
      <dgm:t>
        <a:bodyPr/>
        <a:lstStyle/>
        <a:p>
          <a:endParaRPr lang="en-US"/>
        </a:p>
      </dgm:t>
    </dgm:pt>
    <dgm:pt modelId="{FB77408A-1C8D-674C-8CB7-61E54898AEB3}" type="sibTrans" cxnId="{9F29AEF7-B277-6845-AE5F-C175E7320A7B}">
      <dgm:prSet/>
      <dgm:spPr/>
      <dgm:t>
        <a:bodyPr/>
        <a:lstStyle/>
        <a:p>
          <a:endParaRPr lang="en-US"/>
        </a:p>
      </dgm:t>
    </dgm:pt>
    <dgm:pt modelId="{5F8CD972-9616-F643-A896-F449D4F96B33}">
      <dgm:prSet phldrT="[Text]"/>
      <dgm:spPr>
        <a:solidFill>
          <a:schemeClr val="bg1">
            <a:lumMod val="85000"/>
            <a:alpha val="50000"/>
          </a:schemeClr>
        </a:solidFill>
      </dgm:spPr>
      <dgm:t>
        <a:bodyPr/>
        <a:lstStyle/>
        <a:p>
          <a:r>
            <a:rPr lang="en-US" dirty="0"/>
            <a:t>Statistics</a:t>
          </a:r>
        </a:p>
      </dgm:t>
    </dgm:pt>
    <dgm:pt modelId="{2E27823C-1087-F440-91F1-FD845C10E1F1}" type="parTrans" cxnId="{835B1164-B349-EC48-94E0-2D959BAD7623}">
      <dgm:prSet/>
      <dgm:spPr/>
      <dgm:t>
        <a:bodyPr/>
        <a:lstStyle/>
        <a:p>
          <a:endParaRPr lang="en-US"/>
        </a:p>
      </dgm:t>
    </dgm:pt>
    <dgm:pt modelId="{A3DADEBD-E63D-774E-9DFB-A93655E5EC83}" type="sibTrans" cxnId="{835B1164-B349-EC48-94E0-2D959BAD7623}">
      <dgm:prSet/>
      <dgm:spPr/>
      <dgm:t>
        <a:bodyPr/>
        <a:lstStyle/>
        <a:p>
          <a:endParaRPr lang="en-US"/>
        </a:p>
      </dgm:t>
    </dgm:pt>
    <dgm:pt modelId="{D3ED34F1-DF94-8C4E-8551-045F11672E94}">
      <dgm:prSet phldrT="[Text]"/>
      <dgm:spPr>
        <a:solidFill>
          <a:schemeClr val="bg1">
            <a:lumMod val="85000"/>
            <a:alpha val="50000"/>
          </a:schemeClr>
        </a:solidFill>
      </dgm:spPr>
      <dgm:t>
        <a:bodyPr/>
        <a:lstStyle/>
        <a:p>
          <a:r>
            <a:rPr lang="en-US" dirty="0"/>
            <a:t>Data</a:t>
          </a:r>
        </a:p>
      </dgm:t>
    </dgm:pt>
    <dgm:pt modelId="{C93E5170-9DD5-EF40-8A44-4FA8B72DAD64}" type="parTrans" cxnId="{73E8132F-F4AE-E440-AE36-E1F297CA2EA3}">
      <dgm:prSet/>
      <dgm:spPr/>
      <dgm:t>
        <a:bodyPr/>
        <a:lstStyle/>
        <a:p>
          <a:endParaRPr lang="en-US"/>
        </a:p>
      </dgm:t>
    </dgm:pt>
    <dgm:pt modelId="{89F67D28-CBC3-DF4B-A81A-6CA2FD563B0E}" type="sibTrans" cxnId="{73E8132F-F4AE-E440-AE36-E1F297CA2EA3}">
      <dgm:prSet/>
      <dgm:spPr/>
      <dgm:t>
        <a:bodyPr/>
        <a:lstStyle/>
        <a:p>
          <a:endParaRPr lang="en-US"/>
        </a:p>
      </dgm:t>
    </dgm:pt>
    <dgm:pt modelId="{2ADB1DBE-E9F1-B04D-945C-1DAC4095926C}" type="pres">
      <dgm:prSet presAssocID="{3C60BADF-C0EF-564C-8E43-D2F936D85D14}" presName="compositeShape" presStyleCnt="0">
        <dgm:presLayoutVars>
          <dgm:chMax val="7"/>
          <dgm:dir/>
          <dgm:resizeHandles val="exact"/>
        </dgm:presLayoutVars>
      </dgm:prSet>
      <dgm:spPr/>
    </dgm:pt>
    <dgm:pt modelId="{38D5693F-667F-9E47-BFD1-59FB99B3E0B0}" type="pres">
      <dgm:prSet presAssocID="{DEAFCDAD-2E83-374B-ACC9-AD5D81DF1155}" presName="circ1" presStyleLbl="vennNode1" presStyleIdx="0" presStyleCnt="3"/>
      <dgm:spPr/>
    </dgm:pt>
    <dgm:pt modelId="{848698C9-1472-5F47-9B67-16E564271D89}" type="pres">
      <dgm:prSet presAssocID="{DEAFCDAD-2E83-374B-ACC9-AD5D81DF115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21C1EB6-6E7C-ED45-898A-8A45E58AE78C}" type="pres">
      <dgm:prSet presAssocID="{5F8CD972-9616-F643-A896-F449D4F96B33}" presName="circ2" presStyleLbl="vennNode1" presStyleIdx="1" presStyleCnt="3"/>
      <dgm:spPr/>
    </dgm:pt>
    <dgm:pt modelId="{E5205698-FF33-B446-A4A1-2C4AC22E2AEC}" type="pres">
      <dgm:prSet presAssocID="{5F8CD972-9616-F643-A896-F449D4F96B3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5ABBF3F-F8BC-8243-9045-CCF737777219}" type="pres">
      <dgm:prSet presAssocID="{D3ED34F1-DF94-8C4E-8551-045F11672E94}" presName="circ3" presStyleLbl="vennNode1" presStyleIdx="2" presStyleCnt="3"/>
      <dgm:spPr/>
    </dgm:pt>
    <dgm:pt modelId="{CB15F08E-D2D5-E340-9EBE-D6D26255DAE3}" type="pres">
      <dgm:prSet presAssocID="{D3ED34F1-DF94-8C4E-8551-045F11672E9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3E8132F-F4AE-E440-AE36-E1F297CA2EA3}" srcId="{3C60BADF-C0EF-564C-8E43-D2F936D85D14}" destId="{D3ED34F1-DF94-8C4E-8551-045F11672E94}" srcOrd="2" destOrd="0" parTransId="{C93E5170-9DD5-EF40-8A44-4FA8B72DAD64}" sibTransId="{89F67D28-CBC3-DF4B-A81A-6CA2FD563B0E}"/>
    <dgm:cxn modelId="{FB33033A-6C38-B64C-B8B4-CFCE729CB395}" type="presOf" srcId="{D3ED34F1-DF94-8C4E-8551-045F11672E94}" destId="{D5ABBF3F-F8BC-8243-9045-CCF737777219}" srcOrd="0" destOrd="0" presId="urn:microsoft.com/office/officeart/2005/8/layout/venn1"/>
    <dgm:cxn modelId="{DDEBF83C-A4DC-B649-8A49-E3124BC41A25}" type="presOf" srcId="{5F8CD972-9616-F643-A896-F449D4F96B33}" destId="{521C1EB6-6E7C-ED45-898A-8A45E58AE78C}" srcOrd="0" destOrd="0" presId="urn:microsoft.com/office/officeart/2005/8/layout/venn1"/>
    <dgm:cxn modelId="{C7BABC52-0CF7-CB40-AC9B-8F5D35A843B2}" type="presOf" srcId="{3C60BADF-C0EF-564C-8E43-D2F936D85D14}" destId="{2ADB1DBE-E9F1-B04D-945C-1DAC4095926C}" srcOrd="0" destOrd="0" presId="urn:microsoft.com/office/officeart/2005/8/layout/venn1"/>
    <dgm:cxn modelId="{835B1164-B349-EC48-94E0-2D959BAD7623}" srcId="{3C60BADF-C0EF-564C-8E43-D2F936D85D14}" destId="{5F8CD972-9616-F643-A896-F449D4F96B33}" srcOrd="1" destOrd="0" parTransId="{2E27823C-1087-F440-91F1-FD845C10E1F1}" sibTransId="{A3DADEBD-E63D-774E-9DFB-A93655E5EC83}"/>
    <dgm:cxn modelId="{720C808B-8BF5-F64C-8848-CA3193BF62A9}" type="presOf" srcId="{D3ED34F1-DF94-8C4E-8551-045F11672E94}" destId="{CB15F08E-D2D5-E340-9EBE-D6D26255DAE3}" srcOrd="1" destOrd="0" presId="urn:microsoft.com/office/officeart/2005/8/layout/venn1"/>
    <dgm:cxn modelId="{71CE8E92-4BED-C744-A324-9230C1D3214C}" type="presOf" srcId="{5F8CD972-9616-F643-A896-F449D4F96B33}" destId="{E5205698-FF33-B446-A4A1-2C4AC22E2AEC}" srcOrd="1" destOrd="0" presId="urn:microsoft.com/office/officeart/2005/8/layout/venn1"/>
    <dgm:cxn modelId="{0700D6B4-F6BF-0F4C-B1CC-06C4C49CC903}" type="presOf" srcId="{DEAFCDAD-2E83-374B-ACC9-AD5D81DF1155}" destId="{38D5693F-667F-9E47-BFD1-59FB99B3E0B0}" srcOrd="0" destOrd="0" presId="urn:microsoft.com/office/officeart/2005/8/layout/venn1"/>
    <dgm:cxn modelId="{CD5B27C1-B579-4C43-8695-DC8B60C33290}" type="presOf" srcId="{DEAFCDAD-2E83-374B-ACC9-AD5D81DF1155}" destId="{848698C9-1472-5F47-9B67-16E564271D89}" srcOrd="1" destOrd="0" presId="urn:microsoft.com/office/officeart/2005/8/layout/venn1"/>
    <dgm:cxn modelId="{9F29AEF7-B277-6845-AE5F-C175E7320A7B}" srcId="{3C60BADF-C0EF-564C-8E43-D2F936D85D14}" destId="{DEAFCDAD-2E83-374B-ACC9-AD5D81DF1155}" srcOrd="0" destOrd="0" parTransId="{FDDD106C-E09D-274D-A6CC-985FC303F352}" sibTransId="{FB77408A-1C8D-674C-8CB7-61E54898AEB3}"/>
    <dgm:cxn modelId="{9F58F2F6-6B29-8C42-8023-CB65165EBE85}" type="presParOf" srcId="{2ADB1DBE-E9F1-B04D-945C-1DAC4095926C}" destId="{38D5693F-667F-9E47-BFD1-59FB99B3E0B0}" srcOrd="0" destOrd="0" presId="urn:microsoft.com/office/officeart/2005/8/layout/venn1"/>
    <dgm:cxn modelId="{FD517762-9D98-7742-BD52-F2958765B608}" type="presParOf" srcId="{2ADB1DBE-E9F1-B04D-945C-1DAC4095926C}" destId="{848698C9-1472-5F47-9B67-16E564271D89}" srcOrd="1" destOrd="0" presId="urn:microsoft.com/office/officeart/2005/8/layout/venn1"/>
    <dgm:cxn modelId="{5079E69F-F94E-C443-A7B3-0AFA7376BF1A}" type="presParOf" srcId="{2ADB1DBE-E9F1-B04D-945C-1DAC4095926C}" destId="{521C1EB6-6E7C-ED45-898A-8A45E58AE78C}" srcOrd="2" destOrd="0" presId="urn:microsoft.com/office/officeart/2005/8/layout/venn1"/>
    <dgm:cxn modelId="{2D6C4B9D-21DE-9C46-BC5A-F4A21FA713AC}" type="presParOf" srcId="{2ADB1DBE-E9F1-B04D-945C-1DAC4095926C}" destId="{E5205698-FF33-B446-A4A1-2C4AC22E2AEC}" srcOrd="3" destOrd="0" presId="urn:microsoft.com/office/officeart/2005/8/layout/venn1"/>
    <dgm:cxn modelId="{4CB979B7-AA42-B54B-AA03-3FCBE23CF442}" type="presParOf" srcId="{2ADB1DBE-E9F1-B04D-945C-1DAC4095926C}" destId="{D5ABBF3F-F8BC-8243-9045-CCF737777219}" srcOrd="4" destOrd="0" presId="urn:microsoft.com/office/officeart/2005/8/layout/venn1"/>
    <dgm:cxn modelId="{35E44ED1-BF42-E944-870B-BBC7B7119A9B}" type="presParOf" srcId="{2ADB1DBE-E9F1-B04D-945C-1DAC4095926C}" destId="{CB15F08E-D2D5-E340-9EBE-D6D26255DAE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5693F-667F-9E47-BFD1-59FB99B3E0B0}">
      <dsp:nvSpPr>
        <dsp:cNvPr id="0" name=""/>
        <dsp:cNvSpPr/>
      </dsp:nvSpPr>
      <dsp:spPr>
        <a:xfrm>
          <a:off x="1828799" y="50799"/>
          <a:ext cx="2438400" cy="2438400"/>
        </a:xfrm>
        <a:prstGeom prst="ellipse">
          <a:avLst/>
        </a:prstGeom>
        <a:solidFill>
          <a:schemeClr val="bg1">
            <a:lumMod val="85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Python</a:t>
          </a:r>
        </a:p>
      </dsp:txBody>
      <dsp:txXfrm>
        <a:off x="2153920" y="477519"/>
        <a:ext cx="1788160" cy="1097280"/>
      </dsp:txXfrm>
    </dsp:sp>
    <dsp:sp modelId="{521C1EB6-6E7C-ED45-898A-8A45E58AE78C}">
      <dsp:nvSpPr>
        <dsp:cNvPr id="0" name=""/>
        <dsp:cNvSpPr/>
      </dsp:nvSpPr>
      <dsp:spPr>
        <a:xfrm>
          <a:off x="2708656" y="1574800"/>
          <a:ext cx="2438400" cy="2438400"/>
        </a:xfrm>
        <a:prstGeom prst="ellipse">
          <a:avLst/>
        </a:prstGeom>
        <a:solidFill>
          <a:schemeClr val="bg1">
            <a:lumMod val="85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Statistics</a:t>
          </a:r>
        </a:p>
      </dsp:txBody>
      <dsp:txXfrm>
        <a:off x="3454400" y="2204720"/>
        <a:ext cx="1463040" cy="1341120"/>
      </dsp:txXfrm>
    </dsp:sp>
    <dsp:sp modelId="{D5ABBF3F-F8BC-8243-9045-CCF737777219}">
      <dsp:nvSpPr>
        <dsp:cNvPr id="0" name=""/>
        <dsp:cNvSpPr/>
      </dsp:nvSpPr>
      <dsp:spPr>
        <a:xfrm>
          <a:off x="948943" y="1574800"/>
          <a:ext cx="2438400" cy="2438400"/>
        </a:xfrm>
        <a:prstGeom prst="ellipse">
          <a:avLst/>
        </a:prstGeom>
        <a:solidFill>
          <a:schemeClr val="bg1">
            <a:lumMod val="85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Data</a:t>
          </a:r>
        </a:p>
      </dsp:txBody>
      <dsp:txXfrm>
        <a:off x="1178560" y="2204720"/>
        <a:ext cx="1463040" cy="1341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 McGill initiative on Computational Medicine was formed in 2017 and aims to deliver inter-disciplinary research programs and empower the use of data in health research and health care delivery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Located at the Genome Center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They have a newsletter were you can subscribe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more info on the web site</a:t>
            </a:r>
          </a:p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06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0" y="6620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0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3"/>
            <a:ext cx="4197350" cy="1012960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4"/>
            <a:ext cx="7804150" cy="4863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0" b="1" u="sng" dirty="0">
                <a:latin typeface="+mj-lt"/>
              </a:rPr>
              <a:t>Mission</a:t>
            </a:r>
            <a:r>
              <a:rPr lang="en-CA" sz="2000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0" dirty="0">
              <a:latin typeface="+mj-lt"/>
            </a:endParaRPr>
          </a:p>
          <a:p>
            <a:pPr marL="0" indent="0">
              <a:buNone/>
            </a:pPr>
            <a:endParaRPr lang="en-CA" sz="2000" dirty="0">
              <a:latin typeface="+mj-lt"/>
            </a:endParaRPr>
          </a:p>
          <a:p>
            <a:pPr marL="0" indent="0">
              <a:buNone/>
            </a:pPr>
            <a:endParaRPr lang="en-CA" sz="2000" dirty="0">
              <a:latin typeface="+mj-lt"/>
            </a:endParaRPr>
          </a:p>
          <a:p>
            <a:pPr marL="0" indent="0">
              <a:buNone/>
            </a:pPr>
            <a:endParaRPr lang="en-CA" sz="2000" dirty="0">
              <a:latin typeface="+mj-lt"/>
            </a:endParaRPr>
          </a:p>
          <a:p>
            <a:pPr marL="0" indent="0">
              <a:buNone/>
            </a:pPr>
            <a:endParaRPr lang="en-CA" sz="2000" dirty="0">
              <a:latin typeface="+mj-lt"/>
            </a:endParaRPr>
          </a:p>
          <a:p>
            <a:pPr marL="0" indent="0">
              <a:buNone/>
            </a:pPr>
            <a:endParaRPr lang="en-CA" sz="2000" dirty="0">
              <a:latin typeface="+mj-lt"/>
            </a:endParaRPr>
          </a:p>
          <a:p>
            <a:pPr marL="0" indent="0">
              <a:buNone/>
            </a:pPr>
            <a:endParaRPr lang="en-CA" sz="2000" dirty="0">
              <a:latin typeface="+mj-lt"/>
            </a:endParaRPr>
          </a:p>
          <a:p>
            <a:pPr marL="0" indent="0">
              <a:buNone/>
            </a:pPr>
            <a:endParaRPr lang="en-CA" sz="2000" dirty="0">
              <a:latin typeface="+mj-lt"/>
            </a:endParaRPr>
          </a:p>
          <a:p>
            <a:pPr marL="0" indent="0">
              <a:buNone/>
            </a:pPr>
            <a:endParaRPr lang="en-CA" sz="2000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0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3" y="2463799"/>
            <a:ext cx="4431522" cy="352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0" y="6620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0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3"/>
            <a:ext cx="4197350" cy="1012960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7"/>
            <a:ext cx="8658742" cy="492434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0" y="6620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0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3"/>
            <a:ext cx="4197350" cy="101296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4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46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46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46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46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46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384991" y="6411191"/>
            <a:ext cx="1759009" cy="42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content/www/us/en/develop/training/course-time-series-analysis.html" TargetMode="External"/><Relationship Id="rId2" Type="http://schemas.openxmlformats.org/officeDocument/2006/relationships/hyperlink" Target="https://github.com/john-science/python-bootcamp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jakevdp.github.io/PythonDataScienceHandbook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Abdelrahman.ayad@mcgill.ca" TargetMode="External"/><Relationship Id="rId2" Type="http://schemas.openxmlformats.org/officeDocument/2006/relationships/hyperlink" Target="https://github.com/abdelrahman-ayad/MiCM-StatsPython-F21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delrahman-ayad/MiCM-StatsPython-F21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E16434B-4906-8948-8373-2647D7B3A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12" y="1700808"/>
            <a:ext cx="8196584" cy="1925564"/>
          </a:xfrm>
        </p:spPr>
        <p:txBody>
          <a:bodyPr>
            <a:normAutofit/>
          </a:bodyPr>
          <a:lstStyle/>
          <a:p>
            <a:r>
              <a:rPr lang="en-CA" sz="5400" b="1" dirty="0">
                <a:latin typeface="Helvetica" pitchFamily="2" charset="0"/>
              </a:rPr>
              <a:t>Statistics with Python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14EE8E-A417-6A4C-B6C4-64FA7909E3BE}"/>
              </a:ext>
            </a:extLst>
          </p:cNvPr>
          <p:cNvSpPr/>
          <p:nvPr/>
        </p:nvSpPr>
        <p:spPr>
          <a:xfrm>
            <a:off x="588512" y="4365104"/>
            <a:ext cx="3434915" cy="1380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sz="2800" b="1" dirty="0">
                <a:latin typeface="Helvetica" pitchFamily="2" charset="0"/>
                <a:cs typeface="Calibri"/>
              </a:rPr>
              <a:t>Abdelrahman Ayad</a:t>
            </a:r>
          </a:p>
          <a:p>
            <a:pPr>
              <a:lnSpc>
                <a:spcPct val="170000"/>
              </a:lnSpc>
            </a:pPr>
            <a:r>
              <a:rPr lang="en-US" sz="2400" b="1" dirty="0">
                <a:latin typeface="Helvetica" pitchFamily="2" charset="0"/>
                <a:cs typeface="Calibri"/>
              </a:rPr>
              <a:t>September 24, 2021</a:t>
            </a:r>
          </a:p>
        </p:txBody>
      </p:sp>
    </p:spTree>
    <p:extLst>
      <p:ext uri="{BB962C8B-B14F-4D97-AF65-F5344CB8AC3E}">
        <p14:creationId xmlns:p14="http://schemas.microsoft.com/office/powerpoint/2010/main" val="2115249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404664"/>
            <a:ext cx="9289032" cy="97999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Statistics with Python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3115C2C-E99E-484B-8576-07ADAD22D341}"/>
              </a:ext>
            </a:extLst>
          </p:cNvPr>
          <p:cNvSpPr txBox="1">
            <a:spLocks/>
          </p:cNvSpPr>
          <p:nvPr/>
        </p:nvSpPr>
        <p:spPr>
          <a:xfrm>
            <a:off x="4427984" y="1825625"/>
            <a:ext cx="4519414" cy="181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000" dirty="0">
              <a:latin typeface="Helvetica" pitchFamily="2" charset="0"/>
              <a:cs typeface="Calibri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4F46397-E0C2-F84A-8187-A51D515F0B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2357146"/>
              </p:ext>
            </p:extLst>
          </p:nvPr>
        </p:nvGraphicFramePr>
        <p:xfrm>
          <a:off x="1379984" y="18493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583E2D-9E5D-AF4E-8A3C-43004D01D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9625" y="3667367"/>
            <a:ext cx="1416717" cy="576774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CA" b="1" dirty="0"/>
              <a:t>This workshop</a:t>
            </a:r>
          </a:p>
        </p:txBody>
      </p:sp>
    </p:spTree>
    <p:extLst>
      <p:ext uri="{BB962C8B-B14F-4D97-AF65-F5344CB8AC3E}">
        <p14:creationId xmlns:p14="http://schemas.microsoft.com/office/powerpoint/2010/main" val="3576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graphicEl>
                                              <a:dgm id="{38D5693F-667F-9E47-BFD1-59FB99B3E0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7E25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graphicEl>
                                              <a:dgm id="{38D5693F-667F-9E47-BFD1-59FB99B3E0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graphicEl>
                                              <a:dgm id="{38D5693F-667F-9E47-BFD1-59FB99B3E0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graphicEl>
                                              <a:dgm id="{D5ABBF3F-F8BC-8243-9045-CCF7377772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5C039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graphicEl>
                                              <a:dgm id="{D5ABBF3F-F8BC-8243-9045-CCF7377772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graphicEl>
                                              <a:dgm id="{D5ABBF3F-F8BC-8243-9045-CCF7377772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  <p:bldP spid="8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404664"/>
            <a:ext cx="9289032" cy="97999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Python 101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3115C2C-E99E-484B-8576-07ADAD22D341}"/>
              </a:ext>
            </a:extLst>
          </p:cNvPr>
          <p:cNvSpPr txBox="1">
            <a:spLocks/>
          </p:cNvSpPr>
          <p:nvPr/>
        </p:nvSpPr>
        <p:spPr>
          <a:xfrm>
            <a:off x="4427984" y="1825625"/>
            <a:ext cx="4519414" cy="181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000" dirty="0">
              <a:latin typeface="Helvetica" pitchFamily="2" charset="0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583E2D-9E5D-AF4E-8A3C-43004D01D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528" y="2101998"/>
            <a:ext cx="7759774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A" sz="2000" dirty="0"/>
              <a:t>Python: A high-level general-purpose programming language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Made to easy-to-read 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Object oriented language, works for small and large-scale projects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Very popular for Machine Learning and Data Science applications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Many, many resources online to self-learn, but Google remains your best friend </a:t>
            </a:r>
            <a:r>
              <a:rPr lang="en-CA" sz="2000" dirty="0">
                <a:sym typeface="Wingdings" pitchFamily="2" charset="2"/>
              </a:rPr>
              <a:t> </a:t>
            </a:r>
            <a:endParaRPr lang="en-CA" sz="2000" dirty="0"/>
          </a:p>
          <a:p>
            <a:endParaRPr lang="en-CA" b="1" dirty="0"/>
          </a:p>
        </p:txBody>
      </p:sp>
      <p:pic>
        <p:nvPicPr>
          <p:cNvPr id="5122" name="Picture 2" descr="The Python Logo | Python Software Foundation">
            <a:extLst>
              <a:ext uri="{FF2B5EF4-FFF2-40B4-BE49-F238E27FC236}">
                <a16:creationId xmlns:a16="http://schemas.microsoft.com/office/drawing/2014/main" id="{ADC2847C-814A-F148-967F-CEB2557F1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857494"/>
            <a:ext cx="49149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85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404664"/>
            <a:ext cx="9289032" cy="97999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Python 101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3115C2C-E99E-484B-8576-07ADAD22D341}"/>
              </a:ext>
            </a:extLst>
          </p:cNvPr>
          <p:cNvSpPr txBox="1">
            <a:spLocks/>
          </p:cNvSpPr>
          <p:nvPr/>
        </p:nvSpPr>
        <p:spPr>
          <a:xfrm>
            <a:off x="4427984" y="1825625"/>
            <a:ext cx="4519414" cy="181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000" dirty="0">
              <a:latin typeface="Helvetica" pitchFamily="2" charset="0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583E2D-9E5D-AF4E-8A3C-43004D01D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528" y="2101998"/>
            <a:ext cx="7759774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A" sz="2000" dirty="0"/>
              <a:t>Python: An open-source language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Python users depend on community contribution to provide libraries and modules 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Simply install the library and </a:t>
            </a:r>
            <a:r>
              <a:rPr lang="en-CA" sz="2000" b="1" dirty="0">
                <a:solidFill>
                  <a:schemeClr val="accent3">
                    <a:lumMod val="75000"/>
                  </a:schemeClr>
                </a:solidFill>
              </a:rPr>
              <a:t>import</a:t>
            </a:r>
            <a:r>
              <a:rPr lang="en-CA" sz="2000" dirty="0"/>
              <a:t> it to use it in your code</a:t>
            </a:r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208612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404664"/>
            <a:ext cx="9289032" cy="97999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Python 101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3115C2C-E99E-484B-8576-07ADAD22D341}"/>
              </a:ext>
            </a:extLst>
          </p:cNvPr>
          <p:cNvSpPr txBox="1">
            <a:spLocks/>
          </p:cNvSpPr>
          <p:nvPr/>
        </p:nvSpPr>
        <p:spPr>
          <a:xfrm>
            <a:off x="4427984" y="1825625"/>
            <a:ext cx="4519414" cy="181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000" dirty="0">
              <a:latin typeface="Helvetica" pitchFamily="2" charset="0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583E2D-9E5D-AF4E-8A3C-43004D01D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528" y="2101998"/>
            <a:ext cx="7759774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CA" sz="2200" b="1" dirty="0"/>
              <a:t>Some important Libraries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000" b="1" u="sng" dirty="0" err="1"/>
              <a:t>Numpy</a:t>
            </a:r>
            <a:r>
              <a:rPr lang="en-CA" sz="2000" b="1" u="sng" dirty="0"/>
              <a:t>:</a:t>
            </a:r>
            <a:r>
              <a:rPr lang="en-CA" sz="2000" b="1" dirty="0"/>
              <a:t> </a:t>
            </a:r>
            <a:r>
              <a:rPr lang="en-CA" sz="2000" dirty="0"/>
              <a:t>Fundamental for scientific computing. Comprehensive mathematical functions, random number generators, etc..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000" b="1" dirty="0"/>
              <a:t>Pandas: </a:t>
            </a:r>
            <a:r>
              <a:rPr lang="en-CA" sz="2000" dirty="0"/>
              <a:t>Data analysis and manipulation tool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000" b="1" dirty="0"/>
              <a:t>Matplotlib: </a:t>
            </a:r>
            <a:r>
              <a:rPr lang="en-CA" sz="2000" dirty="0"/>
              <a:t>Visualizations in Python (static, animated, and interactive)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000" b="1" dirty="0" err="1"/>
              <a:t>Scipy</a:t>
            </a:r>
            <a:r>
              <a:rPr lang="en-CA" sz="2000" b="1" dirty="0"/>
              <a:t>: </a:t>
            </a:r>
            <a:r>
              <a:rPr lang="en-CA" sz="2000" dirty="0"/>
              <a:t>Collection of mathematics, science, and engineering tools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000" b="1" dirty="0" err="1"/>
              <a:t>Statsmodels</a:t>
            </a:r>
            <a:r>
              <a:rPr lang="en-CA" sz="2000" b="1" dirty="0"/>
              <a:t>: </a:t>
            </a:r>
            <a:r>
              <a:rPr lang="en-CA" sz="2000" dirty="0"/>
              <a:t>Classes and functions for the estimation of many different statistical models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000" b="1" dirty="0"/>
              <a:t>Others: </a:t>
            </a:r>
            <a:r>
              <a:rPr lang="en-CA" sz="2000" dirty="0"/>
              <a:t>seaborn, scikit-</a:t>
            </a:r>
            <a:r>
              <a:rPr lang="en-CA" sz="2000" dirty="0" err="1"/>
              <a:t>learm</a:t>
            </a:r>
            <a:r>
              <a:rPr lang="en-CA" sz="2000" dirty="0"/>
              <a:t>, TensorFlow, etc.,</a:t>
            </a:r>
            <a:r>
              <a:rPr lang="en-CA" sz="2000" b="1" dirty="0"/>
              <a:t> </a:t>
            </a:r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201609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404664"/>
            <a:ext cx="9289032" cy="97999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Python 101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3115C2C-E99E-484B-8576-07ADAD22D341}"/>
              </a:ext>
            </a:extLst>
          </p:cNvPr>
          <p:cNvSpPr txBox="1">
            <a:spLocks/>
          </p:cNvSpPr>
          <p:nvPr/>
        </p:nvSpPr>
        <p:spPr>
          <a:xfrm>
            <a:off x="4427984" y="1825625"/>
            <a:ext cx="4519414" cy="181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000" dirty="0">
              <a:latin typeface="Helvetica" pitchFamily="2" charset="0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583E2D-9E5D-AF4E-8A3C-43004D01D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528" y="2101998"/>
            <a:ext cx="7759774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200" b="1" dirty="0"/>
              <a:t>Some of the topics covered today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200" b="1" dirty="0"/>
              <a:t>Intro to Python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200" b="1" dirty="0"/>
              <a:t>Data analysis with Pandas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200" b="1" dirty="0"/>
              <a:t>Time series analysis</a:t>
            </a:r>
          </a:p>
          <a:p>
            <a:pPr marL="0" indent="0">
              <a:lnSpc>
                <a:spcPct val="150000"/>
              </a:lnSpc>
              <a:buNone/>
            </a:pPr>
            <a:endParaRPr lang="en-CA" sz="2200" b="1" dirty="0"/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625614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404664"/>
            <a:ext cx="9289032" cy="97999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Python 101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3115C2C-E99E-484B-8576-07ADAD22D341}"/>
              </a:ext>
            </a:extLst>
          </p:cNvPr>
          <p:cNvSpPr txBox="1">
            <a:spLocks/>
          </p:cNvSpPr>
          <p:nvPr/>
        </p:nvSpPr>
        <p:spPr>
          <a:xfrm>
            <a:off x="4427984" y="1825625"/>
            <a:ext cx="4519414" cy="181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000" dirty="0">
              <a:latin typeface="Helvetica" pitchFamily="2" charset="0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583E2D-9E5D-AF4E-8A3C-43004D01D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528" y="2101998"/>
            <a:ext cx="7759774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200" b="1" dirty="0"/>
              <a:t>How to run Python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200" b="1" dirty="0"/>
              <a:t>Easiest way is to install anaconda/</a:t>
            </a:r>
            <a:r>
              <a:rPr lang="en-CA" sz="2200" b="1" dirty="0" err="1"/>
              <a:t>conda</a:t>
            </a:r>
            <a:endParaRPr lang="en-CA" sz="22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200" b="1" dirty="0"/>
              <a:t>Today we’re using Google </a:t>
            </a:r>
            <a:r>
              <a:rPr lang="en-CA" sz="2200" b="1" dirty="0" err="1"/>
              <a:t>Colab</a:t>
            </a:r>
            <a:r>
              <a:rPr lang="en-CA" sz="2200" b="1" dirty="0"/>
              <a:t> notebooks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200" b="1" dirty="0" err="1"/>
              <a:t>Jupyter</a:t>
            </a:r>
            <a:r>
              <a:rPr lang="en-CA" sz="2200" b="1" dirty="0"/>
              <a:t> notebooks are another good option</a:t>
            </a:r>
          </a:p>
          <a:p>
            <a:pPr marL="0" indent="0">
              <a:lnSpc>
                <a:spcPct val="150000"/>
              </a:lnSpc>
              <a:buNone/>
            </a:pPr>
            <a:endParaRPr lang="en-CA" sz="2200" b="1" dirty="0"/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155186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404664"/>
            <a:ext cx="9289032" cy="97999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Python 101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3115C2C-E99E-484B-8576-07ADAD22D341}"/>
              </a:ext>
            </a:extLst>
          </p:cNvPr>
          <p:cNvSpPr txBox="1">
            <a:spLocks/>
          </p:cNvSpPr>
          <p:nvPr/>
        </p:nvSpPr>
        <p:spPr>
          <a:xfrm>
            <a:off x="4427984" y="1825625"/>
            <a:ext cx="4519414" cy="181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000" dirty="0">
              <a:latin typeface="Helvetica" pitchFamily="2" charset="0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583E2D-9E5D-AF4E-8A3C-43004D01D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528" y="2101998"/>
            <a:ext cx="7759774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200" b="1" dirty="0" err="1"/>
              <a:t>Colab</a:t>
            </a:r>
            <a:r>
              <a:rPr lang="en-CA" sz="2200" b="1" dirty="0"/>
              <a:t> notebooks</a:t>
            </a:r>
          </a:p>
          <a:p>
            <a:pPr marL="0" indent="0">
              <a:lnSpc>
                <a:spcPct val="150000"/>
              </a:lnSpc>
              <a:buNone/>
            </a:pPr>
            <a:endParaRPr lang="en-CA" sz="2200" b="1" dirty="0"/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947638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Koala on a tree">
            <a:extLst>
              <a:ext uri="{FF2B5EF4-FFF2-40B4-BE49-F238E27FC236}">
                <a16:creationId xmlns:a16="http://schemas.microsoft.com/office/drawing/2014/main" id="{EA37BA1A-A640-754B-B4B7-82A085F82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420888"/>
            <a:ext cx="5221855" cy="417646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333C6F-AC01-7344-ADFF-2D655139F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800"/>
            <a:ext cx="78867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5400" i="1" dirty="0">
                <a:latin typeface="Lucida Blackletter" pitchFamily="2" charset="77"/>
                <a:ea typeface="Brush Script MT" panose="03060802040406070304" pitchFamily="66" charset="-122"/>
                <a:cs typeface="Calibri Light" panose="020F0302020204030204" pitchFamily="34" charset="0"/>
              </a:rPr>
              <a:t>15 minutes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F3A0421A-068A-BC41-8E63-0BEC8C626DD7}"/>
              </a:ext>
            </a:extLst>
          </p:cNvPr>
          <p:cNvSpPr txBox="1">
            <a:spLocks/>
          </p:cNvSpPr>
          <p:nvPr/>
        </p:nvSpPr>
        <p:spPr>
          <a:xfrm>
            <a:off x="0" y="404664"/>
            <a:ext cx="9180512" cy="97999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b="1" dirty="0">
                <a:latin typeface="Helvetica" pitchFamily="2" charset="0"/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454087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CA" dirty="0">
                <a:hlinkClick r:id="rId2"/>
              </a:rPr>
              <a:t>https://github.com/john-science/python-bootcamp</a:t>
            </a:r>
            <a:endParaRPr lang="en-CA" dirty="0"/>
          </a:p>
          <a:p>
            <a:r>
              <a:rPr lang="en-CA" dirty="0">
                <a:hlinkClick r:id="rId3"/>
              </a:rPr>
              <a:t>https://software.intel.com/content/www/us/en/develop/training/course-time-series-analysis.html</a:t>
            </a:r>
            <a:endParaRPr lang="en-CA" dirty="0"/>
          </a:p>
          <a:p>
            <a:r>
              <a:rPr lang="en-CA" dirty="0">
                <a:hlinkClick r:id="rId4"/>
              </a:rPr>
              <a:t>https://jakevdp.github.io/PythonDataScienceHandbook/</a:t>
            </a:r>
            <a:endParaRPr lang="en-CA" dirty="0"/>
          </a:p>
          <a:p>
            <a:r>
              <a:rPr lang="en-CA" dirty="0"/>
              <a:t>References in the notebooks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A33886-2801-4C4C-8164-61622D2F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E59B47E-C508-DA45-8BE7-663E7CB0A1E1}"/>
              </a:ext>
            </a:extLst>
          </p:cNvPr>
          <p:cNvSpPr txBox="1">
            <a:spLocks/>
          </p:cNvSpPr>
          <p:nvPr/>
        </p:nvSpPr>
        <p:spPr>
          <a:xfrm>
            <a:off x="0" y="404664"/>
            <a:ext cx="9180512" cy="97999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b="1" dirty="0">
                <a:latin typeface="Helvetica" pitchFamily="2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022405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Questions with solid fill">
            <a:extLst>
              <a:ext uri="{FF2B5EF4-FFF2-40B4-BE49-F238E27FC236}">
                <a16:creationId xmlns:a16="http://schemas.microsoft.com/office/drawing/2014/main" id="{0C1E37A6-1E81-E949-B0E2-CD3FD85DA4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1760" y="1844824"/>
            <a:ext cx="3841576" cy="3841576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77A5F1B-E19B-EF4E-9D2A-7E378E34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E2B78AA-625A-294F-9330-9DBB6EF9D0AF}"/>
              </a:ext>
            </a:extLst>
          </p:cNvPr>
          <p:cNvSpPr txBox="1">
            <a:spLocks/>
          </p:cNvSpPr>
          <p:nvPr/>
        </p:nvSpPr>
        <p:spPr>
          <a:xfrm>
            <a:off x="0" y="404664"/>
            <a:ext cx="9180512" cy="97999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b="1" dirty="0">
                <a:latin typeface="Helvetica" pitchFamily="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8034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242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CA" dirty="0" err="1"/>
              <a:t>Github</a:t>
            </a:r>
            <a:r>
              <a:rPr lang="en-CA" dirty="0"/>
              <a:t> repo</a:t>
            </a:r>
          </a:p>
          <a:p>
            <a:pPr marL="0" indent="0" algn="ctr">
              <a:buNone/>
            </a:pPr>
            <a:r>
              <a:rPr lang="en-CA" sz="2400" dirty="0">
                <a:hlinkClick r:id="rId2"/>
              </a:rPr>
              <a:t>https://github.com/abdelrahman-ayad/MiCM-StatsPython-F21</a:t>
            </a:r>
            <a:endParaRPr lang="en-CA" sz="2400" dirty="0"/>
          </a:p>
          <a:p>
            <a:pPr marL="0" indent="0" algn="ctr">
              <a:buNone/>
            </a:pPr>
            <a:endParaRPr lang="en-CA" dirty="0"/>
          </a:p>
          <a:p>
            <a:r>
              <a:rPr lang="en-CA" dirty="0"/>
              <a:t>Contact info:</a:t>
            </a:r>
          </a:p>
          <a:p>
            <a:pPr marL="0" indent="0" algn="ctr">
              <a:buNone/>
            </a:pPr>
            <a:r>
              <a:rPr lang="en-CA" dirty="0">
                <a:hlinkClick r:id="rId3"/>
              </a:rPr>
              <a:t>abdelrahman.ayad@mcgill.ca</a:t>
            </a:r>
            <a:endParaRPr lang="en-CA" dirty="0"/>
          </a:p>
          <a:p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7A5F1B-E19B-EF4E-9D2A-7E378E34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E2B78AA-625A-294F-9330-9DBB6EF9D0AF}"/>
              </a:ext>
            </a:extLst>
          </p:cNvPr>
          <p:cNvSpPr txBox="1">
            <a:spLocks/>
          </p:cNvSpPr>
          <p:nvPr/>
        </p:nvSpPr>
        <p:spPr>
          <a:xfrm>
            <a:off x="0" y="404664"/>
            <a:ext cx="9180512" cy="97999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b="1" dirty="0">
                <a:latin typeface="Helvetica" pitchFamily="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8036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629" y="2204864"/>
            <a:ext cx="8658742" cy="4464496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Abdelrahman Ayad</a:t>
            </a:r>
          </a:p>
          <a:p>
            <a:pPr>
              <a:lnSpc>
                <a:spcPct val="17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PhD student – ECE department McGill University</a:t>
            </a:r>
          </a:p>
          <a:p>
            <a:pPr>
              <a:lnSpc>
                <a:spcPct val="17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Research area: modern power systems and energy systems modeling </a:t>
            </a:r>
          </a:p>
          <a:p>
            <a:pPr>
              <a:lnSpc>
                <a:spcPct val="17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Triathlon, skydiving, and reading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9512" y="1124744"/>
            <a:ext cx="7886700" cy="1325563"/>
          </a:xfrm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Personal Introduction</a:t>
            </a:r>
          </a:p>
        </p:txBody>
      </p:sp>
    </p:spTree>
    <p:extLst>
      <p:ext uri="{BB962C8B-B14F-4D97-AF65-F5344CB8AC3E}">
        <p14:creationId xmlns:p14="http://schemas.microsoft.com/office/powerpoint/2010/main" val="394512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629" y="2204864"/>
            <a:ext cx="8658742" cy="446449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Setting the expectations – Today’s workshop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Part I: Stats review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Part II: Python modules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Part III: Dealing with Data in Python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Part IV: Group exercise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Coding competition</a:t>
            </a:r>
          </a:p>
          <a:p>
            <a:pPr>
              <a:lnSpc>
                <a:spcPct val="100000"/>
              </a:lnSpc>
            </a:pPr>
            <a:r>
              <a:rPr lang="en-US" sz="2000">
                <a:latin typeface="Helvetica" pitchFamily="2" charset="0"/>
                <a:cs typeface="Calibri"/>
              </a:rPr>
              <a:t>Q</a:t>
            </a:r>
            <a:r>
              <a:rPr lang="en-US" sz="2000" dirty="0">
                <a:latin typeface="Helvetica" pitchFamily="2" charset="0"/>
                <a:cs typeface="Calibri"/>
              </a:rPr>
              <a:t>&amp;A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9512" y="1124744"/>
            <a:ext cx="7886700" cy="1325563"/>
          </a:xfrm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Workshop agenda</a:t>
            </a:r>
          </a:p>
        </p:txBody>
      </p:sp>
    </p:spTree>
    <p:extLst>
      <p:ext uri="{BB962C8B-B14F-4D97-AF65-F5344CB8AC3E}">
        <p14:creationId xmlns:p14="http://schemas.microsoft.com/office/powerpoint/2010/main" val="389166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F12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F12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F12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F12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F12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F12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F12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4664"/>
            <a:ext cx="9180512" cy="97999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Materials on </a:t>
            </a:r>
            <a:r>
              <a:rPr lang="en-CA" sz="4000" b="1" dirty="0" err="1">
                <a:latin typeface="Helvetica" pitchFamily="2" charset="0"/>
              </a:rPr>
              <a:t>github</a:t>
            </a:r>
            <a:endParaRPr lang="en-CA" sz="4000" b="1" dirty="0">
              <a:latin typeface="Helvetica" pitchFamily="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528" y="1825624"/>
            <a:ext cx="8280920" cy="433967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 err="1">
                <a:latin typeface="Helvetica" pitchFamily="2" charset="0"/>
                <a:cs typeface="Calibri"/>
              </a:rPr>
              <a:t>Github</a:t>
            </a:r>
            <a:r>
              <a:rPr lang="en-US" sz="2400" dirty="0">
                <a:latin typeface="Helvetica" pitchFamily="2" charset="0"/>
                <a:cs typeface="Calibri"/>
              </a:rPr>
              <a:t> repo: </a:t>
            </a:r>
            <a:r>
              <a:rPr lang="en-US" sz="2400" dirty="0">
                <a:latin typeface="Helvetica" pitchFamily="2" charset="0"/>
                <a:cs typeface="Calibri"/>
                <a:hlinkClick r:id="rId2"/>
              </a:rPr>
              <a:t>https://github.com/abdelrahman-ayad/MiCM-StatsPython-F21</a:t>
            </a:r>
            <a:endParaRPr lang="en-US" sz="2400" dirty="0">
              <a:latin typeface="Helvetica" pitchFamily="2" charset="0"/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Helvetica" pitchFamily="2" charset="0"/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latin typeface="Helvetica" pitchFamily="2" charset="0"/>
              <a:cs typeface="Calibri"/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3115C2C-E99E-484B-8576-07ADAD22D341}"/>
              </a:ext>
            </a:extLst>
          </p:cNvPr>
          <p:cNvSpPr txBox="1">
            <a:spLocks/>
          </p:cNvSpPr>
          <p:nvPr/>
        </p:nvSpPr>
        <p:spPr>
          <a:xfrm>
            <a:off x="4427984" y="1825625"/>
            <a:ext cx="4519414" cy="181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000" dirty="0">
              <a:latin typeface="Helvetica" pitchFamily="2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444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404664"/>
            <a:ext cx="9289032" cy="97999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Statistics with Python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3115C2C-E99E-484B-8576-07ADAD22D341}"/>
              </a:ext>
            </a:extLst>
          </p:cNvPr>
          <p:cNvSpPr txBox="1">
            <a:spLocks/>
          </p:cNvSpPr>
          <p:nvPr/>
        </p:nvSpPr>
        <p:spPr>
          <a:xfrm>
            <a:off x="4427984" y="1825625"/>
            <a:ext cx="4519414" cy="181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000" dirty="0">
              <a:latin typeface="Helvetica" pitchFamily="2" charset="0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583E2D-9E5D-AF4E-8A3C-43004D01D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759774" cy="4351338"/>
          </a:xfrm>
        </p:spPr>
        <p:txBody>
          <a:bodyPr/>
          <a:lstStyle/>
          <a:p>
            <a:r>
              <a:rPr lang="en-CA" b="1" dirty="0"/>
              <a:t>Learning objectives of today’s workshop: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Review main concepts of statistics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Name and use 3-4 Python libraries used for statistics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Visualize data in Python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Answer some statistics questions using data in Python</a:t>
            </a:r>
          </a:p>
        </p:txBody>
      </p:sp>
    </p:spTree>
    <p:extLst>
      <p:ext uri="{BB962C8B-B14F-4D97-AF65-F5344CB8AC3E}">
        <p14:creationId xmlns:p14="http://schemas.microsoft.com/office/powerpoint/2010/main" val="317535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404664"/>
            <a:ext cx="9180512" cy="97999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Statistics with Python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3115C2C-E99E-484B-8576-07ADAD22D341}"/>
              </a:ext>
            </a:extLst>
          </p:cNvPr>
          <p:cNvSpPr txBox="1">
            <a:spLocks/>
          </p:cNvSpPr>
          <p:nvPr/>
        </p:nvSpPr>
        <p:spPr>
          <a:xfrm>
            <a:off x="4427984" y="1825625"/>
            <a:ext cx="4519414" cy="181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000" dirty="0">
              <a:latin typeface="Helvetica" pitchFamily="2" charset="0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583E2D-9E5D-AF4E-8A3C-43004D01D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759774" cy="4351338"/>
          </a:xfrm>
        </p:spPr>
        <p:txBody>
          <a:bodyPr/>
          <a:lstStyle/>
          <a:p>
            <a:r>
              <a:rPr lang="en-CA" b="1" dirty="0"/>
              <a:t>Responses of survey questions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DC2EC16-F8DA-BB44-9BD1-6031B2068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96962"/>
            <a:ext cx="6500950" cy="412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058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404664"/>
            <a:ext cx="9180512" cy="97999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Statistics with Python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3115C2C-E99E-484B-8576-07ADAD22D341}"/>
              </a:ext>
            </a:extLst>
          </p:cNvPr>
          <p:cNvSpPr txBox="1">
            <a:spLocks/>
          </p:cNvSpPr>
          <p:nvPr/>
        </p:nvSpPr>
        <p:spPr>
          <a:xfrm>
            <a:off x="4427984" y="1825625"/>
            <a:ext cx="4519414" cy="181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000" dirty="0">
              <a:latin typeface="Helvetica" pitchFamily="2" charset="0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583E2D-9E5D-AF4E-8A3C-43004D01D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759774" cy="4351338"/>
          </a:xfrm>
        </p:spPr>
        <p:txBody>
          <a:bodyPr/>
          <a:lstStyle/>
          <a:p>
            <a:r>
              <a:rPr lang="en-CA" b="1" dirty="0"/>
              <a:t>Responses of survey questions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F547210-7ED9-0348-8385-7D83C78BE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70" y="2307183"/>
            <a:ext cx="6329670" cy="414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06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404664"/>
            <a:ext cx="9289032" cy="97999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Statistics with Python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3115C2C-E99E-484B-8576-07ADAD22D341}"/>
              </a:ext>
            </a:extLst>
          </p:cNvPr>
          <p:cNvSpPr txBox="1">
            <a:spLocks/>
          </p:cNvSpPr>
          <p:nvPr/>
        </p:nvSpPr>
        <p:spPr>
          <a:xfrm>
            <a:off x="4427984" y="1825625"/>
            <a:ext cx="4519414" cy="181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000" dirty="0">
              <a:latin typeface="Helvetica" pitchFamily="2" charset="0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583E2D-9E5D-AF4E-8A3C-43004D01D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759774" cy="4351338"/>
          </a:xfrm>
        </p:spPr>
        <p:txBody>
          <a:bodyPr/>
          <a:lstStyle/>
          <a:p>
            <a:r>
              <a:rPr lang="en-CA" b="1" dirty="0"/>
              <a:t>Responses of survey 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E17962-7502-9F44-986B-2FDFDD736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37" y="2468599"/>
            <a:ext cx="7126628" cy="37161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E63E90-7D23-CC4E-A9C5-69878F142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90" y="2356865"/>
            <a:ext cx="6947153" cy="393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0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{3857276C-B257-8641-A2A5-C99E92F38874}tf10001119</Template>
  <TotalTime>15978</TotalTime>
  <Words>478</Words>
  <Application>Microsoft Macintosh PowerPoint</Application>
  <PresentationFormat>On-screen Show (4:3)</PresentationFormat>
  <Paragraphs>92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Helvetica</vt:lpstr>
      <vt:lpstr>Lucida Blackletter</vt:lpstr>
      <vt:lpstr>Open Sans Light</vt:lpstr>
      <vt:lpstr>Thème Office</vt:lpstr>
      <vt:lpstr>Statistics with Python</vt:lpstr>
      <vt:lpstr>PowerPoint Presentation</vt:lpstr>
      <vt:lpstr>Personal Introduction</vt:lpstr>
      <vt:lpstr>Workshop agenda</vt:lpstr>
      <vt:lpstr>Materials on github</vt:lpstr>
      <vt:lpstr>Statistics with Python</vt:lpstr>
      <vt:lpstr>Statistics with Python</vt:lpstr>
      <vt:lpstr>Statistics with Python</vt:lpstr>
      <vt:lpstr>Statistics with Python</vt:lpstr>
      <vt:lpstr>Statistics with Python</vt:lpstr>
      <vt:lpstr>Python 101</vt:lpstr>
      <vt:lpstr>Python 101</vt:lpstr>
      <vt:lpstr>Python 101</vt:lpstr>
      <vt:lpstr>Python 101</vt:lpstr>
      <vt:lpstr>Python 101</vt:lpstr>
      <vt:lpstr>Python 101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Abdelrahman Ayad</cp:lastModifiedBy>
  <cp:revision>477</cp:revision>
  <dcterms:created xsi:type="dcterms:W3CDTF">2019-07-29T14:54:16Z</dcterms:created>
  <dcterms:modified xsi:type="dcterms:W3CDTF">2021-09-24T13:31:04Z</dcterms:modified>
</cp:coreProperties>
</file>