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3" r:id="rId2"/>
    <p:sldId id="262" r:id="rId3"/>
    <p:sldId id="402" r:id="rId4"/>
    <p:sldId id="277" r:id="rId5"/>
    <p:sldId id="430" r:id="rId6"/>
    <p:sldId id="321" r:id="rId7"/>
    <p:sldId id="439" r:id="rId8"/>
    <p:sldId id="438" r:id="rId9"/>
    <p:sldId id="440" r:id="rId10"/>
    <p:sldId id="445" r:id="rId11"/>
    <p:sldId id="442" r:id="rId12"/>
    <p:sldId id="444" r:id="rId13"/>
    <p:sldId id="443" r:id="rId14"/>
    <p:sldId id="441" r:id="rId15"/>
    <p:sldId id="359" r:id="rId16"/>
    <p:sldId id="381" r:id="rId17"/>
    <p:sldId id="384" r:id="rId18"/>
    <p:sldId id="382" r:id="rId19"/>
    <p:sldId id="388" r:id="rId20"/>
    <p:sldId id="397" r:id="rId21"/>
    <p:sldId id="338" r:id="rId22"/>
    <p:sldId id="339" r:id="rId23"/>
    <p:sldId id="400" r:id="rId24"/>
    <p:sldId id="401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44A812-9A3B-6B43-AEA5-985530975267}">
          <p14:sldIdLst>
            <p14:sldId id="263"/>
            <p14:sldId id="262"/>
            <p14:sldId id="402"/>
            <p14:sldId id="277"/>
            <p14:sldId id="430"/>
            <p14:sldId id="321"/>
            <p14:sldId id="439"/>
            <p14:sldId id="438"/>
            <p14:sldId id="440"/>
            <p14:sldId id="445"/>
            <p14:sldId id="442"/>
            <p14:sldId id="444"/>
            <p14:sldId id="443"/>
            <p14:sldId id="441"/>
            <p14:sldId id="359"/>
            <p14:sldId id="381"/>
            <p14:sldId id="384"/>
            <p14:sldId id="382"/>
            <p14:sldId id="388"/>
            <p14:sldId id="397"/>
            <p14:sldId id="338"/>
            <p14:sldId id="33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67528"/>
  </p:normalViewPr>
  <p:slideViewPr>
    <p:cSldViewPr snapToObjects="1">
      <p:cViewPr varScale="1">
        <p:scale>
          <a:sx n="103" d="100"/>
          <a:sy n="103" d="100"/>
        </p:scale>
        <p:origin x="4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0BADF-C0EF-564C-8E43-D2F936D85D1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DEAFCDAD-2E83-374B-ACC9-AD5D81DF1155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FDDD106C-E09D-274D-A6CC-985FC303F352}" type="parTrans" cxnId="{9F29AEF7-B277-6845-AE5F-C175E7320A7B}">
      <dgm:prSet/>
      <dgm:spPr/>
      <dgm:t>
        <a:bodyPr/>
        <a:lstStyle/>
        <a:p>
          <a:endParaRPr lang="en-US"/>
        </a:p>
      </dgm:t>
    </dgm:pt>
    <dgm:pt modelId="{FB77408A-1C8D-674C-8CB7-61E54898AEB3}" type="sibTrans" cxnId="{9F29AEF7-B277-6845-AE5F-C175E7320A7B}">
      <dgm:prSet/>
      <dgm:spPr/>
      <dgm:t>
        <a:bodyPr/>
        <a:lstStyle/>
        <a:p>
          <a:endParaRPr lang="en-US"/>
        </a:p>
      </dgm:t>
    </dgm:pt>
    <dgm:pt modelId="{5F8CD972-9616-F643-A896-F449D4F96B33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Statistics</a:t>
          </a:r>
        </a:p>
      </dgm:t>
    </dgm:pt>
    <dgm:pt modelId="{2E27823C-1087-F440-91F1-FD845C10E1F1}" type="parTrans" cxnId="{835B1164-B349-EC48-94E0-2D959BAD7623}">
      <dgm:prSet/>
      <dgm:spPr/>
      <dgm:t>
        <a:bodyPr/>
        <a:lstStyle/>
        <a:p>
          <a:endParaRPr lang="en-US"/>
        </a:p>
      </dgm:t>
    </dgm:pt>
    <dgm:pt modelId="{A3DADEBD-E63D-774E-9DFB-A93655E5EC83}" type="sibTrans" cxnId="{835B1164-B349-EC48-94E0-2D959BAD7623}">
      <dgm:prSet/>
      <dgm:spPr/>
      <dgm:t>
        <a:bodyPr/>
        <a:lstStyle/>
        <a:p>
          <a:endParaRPr lang="en-US"/>
        </a:p>
      </dgm:t>
    </dgm:pt>
    <dgm:pt modelId="{D3ED34F1-DF94-8C4E-8551-045F11672E94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C93E5170-9DD5-EF40-8A44-4FA8B72DAD64}" type="parTrans" cxnId="{73E8132F-F4AE-E440-AE36-E1F297CA2EA3}">
      <dgm:prSet/>
      <dgm:spPr/>
      <dgm:t>
        <a:bodyPr/>
        <a:lstStyle/>
        <a:p>
          <a:endParaRPr lang="en-US"/>
        </a:p>
      </dgm:t>
    </dgm:pt>
    <dgm:pt modelId="{89F67D28-CBC3-DF4B-A81A-6CA2FD563B0E}" type="sibTrans" cxnId="{73E8132F-F4AE-E440-AE36-E1F297CA2EA3}">
      <dgm:prSet/>
      <dgm:spPr/>
      <dgm:t>
        <a:bodyPr/>
        <a:lstStyle/>
        <a:p>
          <a:endParaRPr lang="en-US"/>
        </a:p>
      </dgm:t>
    </dgm:pt>
    <dgm:pt modelId="{2ADB1DBE-E9F1-B04D-945C-1DAC4095926C}" type="pres">
      <dgm:prSet presAssocID="{3C60BADF-C0EF-564C-8E43-D2F936D85D14}" presName="compositeShape" presStyleCnt="0">
        <dgm:presLayoutVars>
          <dgm:chMax val="7"/>
          <dgm:dir/>
          <dgm:resizeHandles val="exact"/>
        </dgm:presLayoutVars>
      </dgm:prSet>
      <dgm:spPr/>
    </dgm:pt>
    <dgm:pt modelId="{38D5693F-667F-9E47-BFD1-59FB99B3E0B0}" type="pres">
      <dgm:prSet presAssocID="{DEAFCDAD-2E83-374B-ACC9-AD5D81DF1155}" presName="circ1" presStyleLbl="vennNode1" presStyleIdx="0" presStyleCnt="3"/>
      <dgm:spPr/>
    </dgm:pt>
    <dgm:pt modelId="{848698C9-1472-5F47-9B67-16E564271D89}" type="pres">
      <dgm:prSet presAssocID="{DEAFCDAD-2E83-374B-ACC9-AD5D81DF11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1C1EB6-6E7C-ED45-898A-8A45E58AE78C}" type="pres">
      <dgm:prSet presAssocID="{5F8CD972-9616-F643-A896-F449D4F96B33}" presName="circ2" presStyleLbl="vennNode1" presStyleIdx="1" presStyleCnt="3"/>
      <dgm:spPr/>
    </dgm:pt>
    <dgm:pt modelId="{E5205698-FF33-B446-A4A1-2C4AC22E2AEC}" type="pres">
      <dgm:prSet presAssocID="{5F8CD972-9616-F643-A896-F449D4F96B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ABBF3F-F8BC-8243-9045-CCF737777219}" type="pres">
      <dgm:prSet presAssocID="{D3ED34F1-DF94-8C4E-8551-045F11672E94}" presName="circ3" presStyleLbl="vennNode1" presStyleIdx="2" presStyleCnt="3"/>
      <dgm:spPr/>
    </dgm:pt>
    <dgm:pt modelId="{CB15F08E-D2D5-E340-9EBE-D6D26255DAE3}" type="pres">
      <dgm:prSet presAssocID="{D3ED34F1-DF94-8C4E-8551-045F11672E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E8132F-F4AE-E440-AE36-E1F297CA2EA3}" srcId="{3C60BADF-C0EF-564C-8E43-D2F936D85D14}" destId="{D3ED34F1-DF94-8C4E-8551-045F11672E94}" srcOrd="2" destOrd="0" parTransId="{C93E5170-9DD5-EF40-8A44-4FA8B72DAD64}" sibTransId="{89F67D28-CBC3-DF4B-A81A-6CA2FD563B0E}"/>
    <dgm:cxn modelId="{FB33033A-6C38-B64C-B8B4-CFCE729CB395}" type="presOf" srcId="{D3ED34F1-DF94-8C4E-8551-045F11672E94}" destId="{D5ABBF3F-F8BC-8243-9045-CCF737777219}" srcOrd="0" destOrd="0" presId="urn:microsoft.com/office/officeart/2005/8/layout/venn1"/>
    <dgm:cxn modelId="{DDEBF83C-A4DC-B649-8A49-E3124BC41A25}" type="presOf" srcId="{5F8CD972-9616-F643-A896-F449D4F96B33}" destId="{521C1EB6-6E7C-ED45-898A-8A45E58AE78C}" srcOrd="0" destOrd="0" presId="urn:microsoft.com/office/officeart/2005/8/layout/venn1"/>
    <dgm:cxn modelId="{C7BABC52-0CF7-CB40-AC9B-8F5D35A843B2}" type="presOf" srcId="{3C60BADF-C0EF-564C-8E43-D2F936D85D14}" destId="{2ADB1DBE-E9F1-B04D-945C-1DAC4095926C}" srcOrd="0" destOrd="0" presId="urn:microsoft.com/office/officeart/2005/8/layout/venn1"/>
    <dgm:cxn modelId="{835B1164-B349-EC48-94E0-2D959BAD7623}" srcId="{3C60BADF-C0EF-564C-8E43-D2F936D85D14}" destId="{5F8CD972-9616-F643-A896-F449D4F96B33}" srcOrd="1" destOrd="0" parTransId="{2E27823C-1087-F440-91F1-FD845C10E1F1}" sibTransId="{A3DADEBD-E63D-774E-9DFB-A93655E5EC83}"/>
    <dgm:cxn modelId="{720C808B-8BF5-F64C-8848-CA3193BF62A9}" type="presOf" srcId="{D3ED34F1-DF94-8C4E-8551-045F11672E94}" destId="{CB15F08E-D2D5-E340-9EBE-D6D26255DAE3}" srcOrd="1" destOrd="0" presId="urn:microsoft.com/office/officeart/2005/8/layout/venn1"/>
    <dgm:cxn modelId="{71CE8E92-4BED-C744-A324-9230C1D3214C}" type="presOf" srcId="{5F8CD972-9616-F643-A896-F449D4F96B33}" destId="{E5205698-FF33-B446-A4A1-2C4AC22E2AEC}" srcOrd="1" destOrd="0" presId="urn:microsoft.com/office/officeart/2005/8/layout/venn1"/>
    <dgm:cxn modelId="{0700D6B4-F6BF-0F4C-B1CC-06C4C49CC903}" type="presOf" srcId="{DEAFCDAD-2E83-374B-ACC9-AD5D81DF1155}" destId="{38D5693F-667F-9E47-BFD1-59FB99B3E0B0}" srcOrd="0" destOrd="0" presId="urn:microsoft.com/office/officeart/2005/8/layout/venn1"/>
    <dgm:cxn modelId="{CD5B27C1-B579-4C43-8695-DC8B60C33290}" type="presOf" srcId="{DEAFCDAD-2E83-374B-ACC9-AD5D81DF1155}" destId="{848698C9-1472-5F47-9B67-16E564271D89}" srcOrd="1" destOrd="0" presId="urn:microsoft.com/office/officeart/2005/8/layout/venn1"/>
    <dgm:cxn modelId="{9F29AEF7-B277-6845-AE5F-C175E7320A7B}" srcId="{3C60BADF-C0EF-564C-8E43-D2F936D85D14}" destId="{DEAFCDAD-2E83-374B-ACC9-AD5D81DF1155}" srcOrd="0" destOrd="0" parTransId="{FDDD106C-E09D-274D-A6CC-985FC303F352}" sibTransId="{FB77408A-1C8D-674C-8CB7-61E54898AEB3}"/>
    <dgm:cxn modelId="{9F58F2F6-6B29-8C42-8023-CB65165EBE85}" type="presParOf" srcId="{2ADB1DBE-E9F1-B04D-945C-1DAC4095926C}" destId="{38D5693F-667F-9E47-BFD1-59FB99B3E0B0}" srcOrd="0" destOrd="0" presId="urn:microsoft.com/office/officeart/2005/8/layout/venn1"/>
    <dgm:cxn modelId="{FD517762-9D98-7742-BD52-F2958765B608}" type="presParOf" srcId="{2ADB1DBE-E9F1-B04D-945C-1DAC4095926C}" destId="{848698C9-1472-5F47-9B67-16E564271D89}" srcOrd="1" destOrd="0" presId="urn:microsoft.com/office/officeart/2005/8/layout/venn1"/>
    <dgm:cxn modelId="{5079E69F-F94E-C443-A7B3-0AFA7376BF1A}" type="presParOf" srcId="{2ADB1DBE-E9F1-B04D-945C-1DAC4095926C}" destId="{521C1EB6-6E7C-ED45-898A-8A45E58AE78C}" srcOrd="2" destOrd="0" presId="urn:microsoft.com/office/officeart/2005/8/layout/venn1"/>
    <dgm:cxn modelId="{2D6C4B9D-21DE-9C46-BC5A-F4A21FA713AC}" type="presParOf" srcId="{2ADB1DBE-E9F1-B04D-945C-1DAC4095926C}" destId="{E5205698-FF33-B446-A4A1-2C4AC22E2AEC}" srcOrd="3" destOrd="0" presId="urn:microsoft.com/office/officeart/2005/8/layout/venn1"/>
    <dgm:cxn modelId="{4CB979B7-AA42-B54B-AA03-3FCBE23CF442}" type="presParOf" srcId="{2ADB1DBE-E9F1-B04D-945C-1DAC4095926C}" destId="{D5ABBF3F-F8BC-8243-9045-CCF737777219}" srcOrd="4" destOrd="0" presId="urn:microsoft.com/office/officeart/2005/8/layout/venn1"/>
    <dgm:cxn modelId="{35E44ED1-BF42-E944-870B-BBC7B7119A9B}" type="presParOf" srcId="{2ADB1DBE-E9F1-B04D-945C-1DAC4095926C}" destId="{CB15F08E-D2D5-E340-9EBE-D6D26255DA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693F-667F-9E47-BFD1-59FB99B3E0B0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2153920" y="477519"/>
        <a:ext cx="1788160" cy="1097280"/>
      </dsp:txXfrm>
    </dsp:sp>
    <dsp:sp modelId="{521C1EB6-6E7C-ED45-898A-8A45E58AE78C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</a:t>
          </a:r>
        </a:p>
      </dsp:txBody>
      <dsp:txXfrm>
        <a:off x="3454400" y="2204720"/>
        <a:ext cx="1463040" cy="1341120"/>
      </dsp:txXfrm>
    </dsp:sp>
    <dsp:sp modelId="{D5ABBF3F-F8BC-8243-9045-CCF73777721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4"/>
            <a:ext cx="7804150" cy="48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9"/>
            <a:ext cx="4431522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" TargetMode="External"/><Relationship Id="rId3" Type="http://schemas.openxmlformats.org/officeDocument/2006/relationships/hyperlink" Target="http://www.inference.org.uk/mackay/itila/" TargetMode="External"/><Relationship Id="rId7" Type="http://schemas.openxmlformats.org/officeDocument/2006/relationships/hyperlink" Target="https://ieee-dataport.org/data-competitions" TargetMode="External"/><Relationship Id="rId2" Type="http://schemas.openxmlformats.org/officeDocument/2006/relationships/hyperlink" Target="https://web.stanford.edu/~hastie/Papers/ESLII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://d2l.ai/" TargetMode="External"/><Relationship Id="rId4" Type="http://schemas.openxmlformats.org/officeDocument/2006/relationships/hyperlink" Target="https://www.cs.huji.ac.il/~shais/UnderstandingMachineLearning/copy.html" TargetMode="External"/><Relationship Id="rId9" Type="http://schemas.openxmlformats.org/officeDocument/2006/relationships/hyperlink" Target="https://medium.com/topic/machine-learni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machine-learning" TargetMode="External"/><Relationship Id="rId3" Type="http://schemas.openxmlformats.org/officeDocument/2006/relationships/hyperlink" Target="https://www.siamak.page/courses/COMP551F20/index.html" TargetMode="External"/><Relationship Id="rId7" Type="http://schemas.openxmlformats.org/officeDocument/2006/relationships/hyperlink" Target="http://cs109.github.io/2015/pages/videos.html" TargetMode="External"/><Relationship Id="rId12" Type="http://schemas.openxmlformats.org/officeDocument/2006/relationships/hyperlink" Target="http://d2l.ai/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oftware.intel.com/content/www/us/en/develop/training/course-time-series-analysis.html" TargetMode="External"/><Relationship Id="rId11" Type="http://schemas.openxmlformats.org/officeDocument/2006/relationships/hyperlink" Target="https://www.cs.huji.ac.il/~shais/UnderstandingMachineLearning/copy.html" TargetMode="External"/><Relationship Id="rId5" Type="http://schemas.openxmlformats.org/officeDocument/2006/relationships/hyperlink" Target="http://d2l.ai/index.html" TargetMode="External"/><Relationship Id="rId10" Type="http://schemas.openxmlformats.org/officeDocument/2006/relationships/hyperlink" Target="http://www.inference.org.uk/mackay/itila/" TargetMode="External"/><Relationship Id="rId4" Type="http://schemas.openxmlformats.org/officeDocument/2006/relationships/hyperlink" Target="https://homes.cs.washington.edu/~pedrod/papers/cacm12.pdf" TargetMode="External"/><Relationship Id="rId9" Type="http://schemas.openxmlformats.org/officeDocument/2006/relationships/hyperlink" Target="https://web.stanford.edu/~hastie/Papers/ESLII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rahman.ayad@mcgill.ca" TargetMode="External"/><Relationship Id="rId2" Type="http://schemas.openxmlformats.org/officeDocument/2006/relationships/hyperlink" Target="https://github.com/abdelrahman-ayad/MiCM-introML-W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E16434B-4906-8948-8373-2647D7B3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12" y="1700808"/>
            <a:ext cx="8196584" cy="1925564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4EE8E-A417-6A4C-B6C4-64FA7909E3BE}"/>
              </a:ext>
            </a:extLst>
          </p:cNvPr>
          <p:cNvSpPr/>
          <p:nvPr/>
        </p:nvSpPr>
        <p:spPr>
          <a:xfrm>
            <a:off x="588512" y="4365104"/>
            <a:ext cx="3434915" cy="13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Helvetica" pitchFamily="2" charset="0"/>
                <a:cs typeface="Calibri"/>
              </a:rPr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F46397-E0C2-F84A-8187-A51D515F0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57146"/>
              </p:ext>
            </p:extLst>
          </p:nvPr>
        </p:nvGraphicFramePr>
        <p:xfrm>
          <a:off x="1379984" y="1849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9625" y="3667367"/>
            <a:ext cx="1416717" cy="57677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b="1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7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7E2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C03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 high-level general-purpose programming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Made to easy-to-read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Object oriented language, works for small and large-scale projects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popular for Machine Learning and Data Science applications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Many, many resources online to self-learn, but Google remains your best friend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endParaRPr lang="en-CA" b="1" dirty="0"/>
          </a:p>
        </p:txBody>
      </p:sp>
      <p:pic>
        <p:nvPicPr>
          <p:cNvPr id="5122" name="Picture 2" descr="The Python Logo | Python Software Foundation">
            <a:extLst>
              <a:ext uri="{FF2B5EF4-FFF2-40B4-BE49-F238E27FC236}">
                <a16:creationId xmlns:a16="http://schemas.microsoft.com/office/drawing/2014/main" id="{ADC2847C-814A-F148-967F-CEB2557F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57494"/>
            <a:ext cx="491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An open-source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Python users depend on community contribution to provide libraries and modules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Simply install the library and </a:t>
            </a:r>
            <a:r>
              <a:rPr lang="en-CA" sz="2000" b="1" dirty="0">
                <a:solidFill>
                  <a:schemeClr val="accent3">
                    <a:lumMod val="75000"/>
                  </a:schemeClr>
                </a:solidFill>
              </a:rPr>
              <a:t>import</a:t>
            </a:r>
            <a:r>
              <a:rPr lang="en-CA" sz="2000" dirty="0"/>
              <a:t> it to use it in your code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86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important Libraries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u="sng" dirty="0" err="1"/>
              <a:t>Numpy</a:t>
            </a:r>
            <a:r>
              <a:rPr lang="en-CA" sz="2000" b="1" u="sng" dirty="0"/>
              <a:t>:</a:t>
            </a:r>
            <a:r>
              <a:rPr lang="en-CA" sz="2000" b="1" dirty="0"/>
              <a:t> </a:t>
            </a:r>
            <a:r>
              <a:rPr lang="en-CA" sz="2000" dirty="0"/>
              <a:t>Fundamental for scientific computing. Comprehensive mathematical functions, random number generators, etc..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Pandas: </a:t>
            </a:r>
            <a:r>
              <a:rPr lang="en-CA" sz="2000" dirty="0"/>
              <a:t>Data analysis and manipulation tool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Matplotlib: </a:t>
            </a:r>
            <a:r>
              <a:rPr lang="en-CA" sz="2000" dirty="0"/>
              <a:t>Visualizations in Python (static, animated, and interactive)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Scipy</a:t>
            </a:r>
            <a:r>
              <a:rPr lang="en-CA" sz="2000" b="1" dirty="0"/>
              <a:t>: </a:t>
            </a:r>
            <a:r>
              <a:rPr lang="en-CA" sz="2000" dirty="0"/>
              <a:t>Collection of mathematics, science, and engineering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Statsmodels</a:t>
            </a:r>
            <a:r>
              <a:rPr lang="en-CA" sz="2000" b="1" dirty="0"/>
              <a:t>: </a:t>
            </a:r>
            <a:r>
              <a:rPr lang="en-CA" sz="2000" dirty="0"/>
              <a:t>Classes and functions for the estimation of many different statistical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Others: </a:t>
            </a:r>
            <a:r>
              <a:rPr lang="en-CA" sz="2000" dirty="0"/>
              <a:t>seaborn, scikit-</a:t>
            </a:r>
            <a:r>
              <a:rPr lang="en-CA" sz="2000" dirty="0" err="1"/>
              <a:t>learm</a:t>
            </a:r>
            <a:r>
              <a:rPr lang="en-CA" sz="2000" dirty="0"/>
              <a:t>, TensorFlow, etc.,</a:t>
            </a:r>
            <a:r>
              <a:rPr lang="en-CA" sz="2000" b="1" dirty="0"/>
              <a:t> 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60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B0D-40DB-BE41-9BEB-40722EB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C457-D9F7-CD4D-8EA1-7AD256FC16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7A0A-F5D1-B04F-AD8F-EC4B0A683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46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Accuracy is only one metric</a:t>
                </a:r>
              </a:p>
              <a:p>
                <a:pPr lvl="1"/>
                <a:r>
                  <a:rPr lang="en-CA" dirty="0"/>
                  <a:t>Definition: proportion of correct cases to all cases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4A8A2E-8B05-1447-BC51-8E736915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31521"/>
              </p:ext>
            </p:extLst>
          </p:nvPr>
        </p:nvGraphicFramePr>
        <p:xfrm>
          <a:off x="3779912" y="4001294"/>
          <a:ext cx="4248473" cy="202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83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574696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548994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67596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84328E-7957-2D4E-AC42-828A0CAAE643}"/>
              </a:ext>
            </a:extLst>
          </p:cNvPr>
          <p:cNvSpPr/>
          <p:nvPr/>
        </p:nvSpPr>
        <p:spPr>
          <a:xfrm>
            <a:off x="5724128" y="356449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C4266-C18E-FE47-9413-CD50E9F0DD33}"/>
              </a:ext>
            </a:extLst>
          </p:cNvPr>
          <p:cNvSpPr/>
          <p:nvPr/>
        </p:nvSpPr>
        <p:spPr>
          <a:xfrm>
            <a:off x="2627784" y="4869160"/>
            <a:ext cx="109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F9FB5D-EA3B-8245-9F97-46F8555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DCC4496-C325-654D-A2AD-B4BBD868FB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4635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endParaRPr lang="en-CA" sz="2000" dirty="0"/>
              </a:p>
              <a:p>
                <a:r>
                  <a:rPr lang="en-CA" sz="2200" dirty="0"/>
                  <a:t>Question 1:</a:t>
                </a:r>
              </a:p>
              <a:p>
                <a:pPr lvl="1"/>
                <a:r>
                  <a:rPr lang="en-CA" sz="1800" dirty="0"/>
                  <a:t>Of all patients that we predicted to have cancer, how many actually have Cancer?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850+180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=82.5%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results which are relevant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  <a:blipFill>
                <a:blip r:embed="rId2"/>
                <a:stretch>
                  <a:fillRect l="-613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84255"/>
              </p:ext>
            </p:extLst>
          </p:nvPr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473BA1-5B32-A848-9604-0A8C13E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2AEF20-CC6E-4C4E-AD33-E7EB845BB7D0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7343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r>
                  <a:rPr lang="en-CA" sz="2200" dirty="0"/>
                  <a:t>Question 2:</a:t>
                </a:r>
              </a:p>
              <a:p>
                <a:pPr lvl="1"/>
                <a:r>
                  <a:rPr lang="en-CA" sz="1800" dirty="0"/>
                  <a:t>Of all patients that have Cancer, </a:t>
                </a:r>
                <a:r>
                  <a:rPr lang="en-CA" sz="1800" i="1" u="sng" dirty="0"/>
                  <a:t>how many did we get right</a:t>
                </a:r>
                <a:r>
                  <a:rPr lang="en-CA" sz="1800" dirty="0"/>
                  <a:t>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850+150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total relevant results correctly classified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04" t="-2035" b="-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/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28EE06-B6B5-9848-965B-22A69A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E2DC709-FB09-274A-AC75-E6D66A42073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2186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Confusion matrix</a:t>
            </a:r>
          </a:p>
          <a:p>
            <a:r>
              <a:rPr lang="en-CA" sz="2400" dirty="0"/>
              <a:t>For binary and multi-class classification</a:t>
            </a:r>
          </a:p>
          <a:p>
            <a:r>
              <a:rPr lang="en-CA" sz="2400" dirty="0"/>
              <a:t>Correct elements are the diagonals</a:t>
            </a:r>
          </a:p>
          <a:p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8EFEA-47F9-A940-B1CC-2EF82AA1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147843"/>
            <a:ext cx="3533534" cy="298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649AC3-372F-4640-9A42-12C5FAB73665}"/>
              </a:ext>
            </a:extLst>
          </p:cNvPr>
          <p:cNvSpPr/>
          <p:nvPr/>
        </p:nvSpPr>
        <p:spPr>
          <a:xfrm>
            <a:off x="5148064" y="6093296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https://ml4a.github.io/demos/</a:t>
            </a:r>
            <a:r>
              <a:rPr lang="en-CA" sz="1200" dirty="0" err="1"/>
              <a:t>confusion_mnist</a:t>
            </a:r>
            <a:r>
              <a:rPr lang="en-CA" sz="1200" dirty="0"/>
              <a:t>/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2200FB-9FCE-FB4D-B5A5-E212E7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A96B364-BB1B-A641-A9F4-DB4D9AC6F4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11214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/>
              <a:t>Accuracy is only one metric</a:t>
            </a:r>
          </a:p>
          <a:p>
            <a:r>
              <a:rPr lang="en-CA" dirty="0"/>
              <a:t>Precision and recall</a:t>
            </a:r>
          </a:p>
          <a:p>
            <a:r>
              <a:rPr lang="en-CA" dirty="0"/>
              <a:t>Confusion matrix </a:t>
            </a:r>
          </a:p>
          <a:p>
            <a:r>
              <a:rPr lang="en-CA" b="1" dirty="0">
                <a:solidFill>
                  <a:srgbClr val="C00000"/>
                </a:solidFill>
              </a:rPr>
              <a:t>Critical for unbalanced datasets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715B4D-6B4E-7D4A-9DA6-CD2498E6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59EA546-7E39-2840-BA26-2A09477CD695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64159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oala on a tree">
            <a:extLst>
              <a:ext uri="{FF2B5EF4-FFF2-40B4-BE49-F238E27FC236}">
                <a16:creationId xmlns:a16="http://schemas.microsoft.com/office/drawing/2014/main" id="{EA37BA1A-A640-754B-B4B7-82A085F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221855" cy="41764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33C6F-AC01-7344-ADFF-2D655139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i="1" dirty="0">
                <a:latin typeface="Lucida Blackletter" pitchFamily="2" charset="77"/>
                <a:ea typeface="Brush Script MT" panose="03060802040406070304" pitchFamily="66" charset="-122"/>
                <a:cs typeface="Calibri Light" panose="020F0302020204030204" pitchFamily="34" charset="0"/>
              </a:rPr>
              <a:t>15 minutes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3A0421A-068A-BC41-8E63-0BEC8C626DD7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408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Introductory books: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2"/>
              </a:rPr>
              <a:t>The Elements of Statistical Learning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3"/>
              </a:rPr>
              <a:t>Information Theory, Inference, and Learning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4"/>
              </a:rPr>
              <a:t>Understanding Machine Learning: From Theory to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5"/>
              </a:rPr>
              <a:t>Dive into Deep Learning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Online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courses: EdX, Coursera, ...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Datasets and competitions: </a:t>
            </a:r>
            <a:r>
              <a:rPr lang="en-CA" sz="2000" dirty="0">
                <a:hlinkClick r:id="rId6"/>
              </a:rPr>
              <a:t>Kaggle</a:t>
            </a:r>
            <a:r>
              <a:rPr lang="en-CA" sz="2000" dirty="0"/>
              <a:t>, </a:t>
            </a:r>
            <a:r>
              <a:rPr lang="en-CA" sz="2000" dirty="0">
                <a:hlinkClick r:id="rId7"/>
              </a:rPr>
              <a:t>IEEEDataPort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articles: </a:t>
            </a:r>
            <a:r>
              <a:rPr lang="en-CA" sz="2000" dirty="0">
                <a:hlinkClick r:id="rId8"/>
              </a:rPr>
              <a:t>Towards Data Science</a:t>
            </a:r>
            <a:r>
              <a:rPr lang="en-CA" sz="2000" dirty="0"/>
              <a:t>, </a:t>
            </a:r>
            <a:r>
              <a:rPr lang="en-CA" sz="2000" dirty="0">
                <a:hlinkClick r:id="rId9"/>
              </a:rPr>
              <a:t>Medium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Google is great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FD8F19-2221-6A47-8170-3A03598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C4354AF-EA8F-B54E-867A-61ECAF2AC9F6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3585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sz="2300" dirty="0">
                <a:hlinkClick r:id="rId2"/>
              </a:rPr>
              <a:t>http://cs231n.stanford.edu/</a:t>
            </a:r>
            <a:endParaRPr lang="en-CA" sz="2300" dirty="0"/>
          </a:p>
          <a:p>
            <a:r>
              <a:rPr lang="en-CA" sz="2300" dirty="0">
                <a:hlinkClick r:id="rId3"/>
              </a:rPr>
              <a:t>https://www.siamak.page/courses/COMP551F20/index.html</a:t>
            </a:r>
            <a:endParaRPr lang="en-CA" sz="2300" dirty="0"/>
          </a:p>
          <a:p>
            <a:r>
              <a:rPr lang="en-CA" sz="2300" dirty="0">
                <a:hlinkClick r:id="rId4"/>
              </a:rPr>
              <a:t>https://homes.cs.washington.edu/~pedrod/papers/cacm12.pdf</a:t>
            </a:r>
            <a:endParaRPr lang="en-CA" sz="2300" dirty="0"/>
          </a:p>
          <a:p>
            <a:r>
              <a:rPr lang="en-CA" sz="2300" dirty="0">
                <a:hlinkClick r:id="rId3"/>
              </a:rPr>
              <a:t>https://www.siamak.page/courses/COMP551F20/index.html</a:t>
            </a:r>
            <a:endParaRPr lang="en-CA" sz="2300" dirty="0"/>
          </a:p>
          <a:p>
            <a:r>
              <a:rPr lang="en-CA" sz="2300" dirty="0">
                <a:hlinkClick r:id="rId5"/>
              </a:rPr>
              <a:t>http://d2l.ai/index.html</a:t>
            </a:r>
            <a:endParaRPr lang="en-CA" sz="2300" dirty="0"/>
          </a:p>
          <a:p>
            <a:r>
              <a:rPr lang="en-CA" sz="2300" dirty="0">
                <a:hlinkClick r:id="rId6"/>
              </a:rPr>
              <a:t>https://software.intel.com/content/www/us/en/develop/training/course-time-series-analysis.html</a:t>
            </a:r>
            <a:endParaRPr lang="en-CA" sz="2300" dirty="0"/>
          </a:p>
          <a:p>
            <a:r>
              <a:rPr lang="en-CA" sz="2300" dirty="0">
                <a:hlinkClick r:id="rId7"/>
              </a:rPr>
              <a:t>http://cs109.github.io/2015/pages/videos.html</a:t>
            </a:r>
            <a:endParaRPr lang="en-CA" sz="2300" dirty="0"/>
          </a:p>
          <a:p>
            <a:r>
              <a:rPr lang="en-CA" sz="2300" dirty="0">
                <a:hlinkClick r:id="rId8"/>
              </a:rPr>
              <a:t>https://www.ibm.com/cloud/machine-learning</a:t>
            </a:r>
            <a:endParaRPr lang="en-CA" sz="2300" dirty="0"/>
          </a:p>
          <a:p>
            <a:r>
              <a:rPr lang="en-CA" sz="2300" dirty="0">
                <a:hlinkClick r:id="rId9"/>
              </a:rPr>
              <a:t>The Elements of Statistical Learning</a:t>
            </a:r>
            <a:endParaRPr lang="en-CA" sz="2300" dirty="0"/>
          </a:p>
          <a:p>
            <a:r>
              <a:rPr lang="en-CA" sz="2300" dirty="0">
                <a:hlinkClick r:id="rId10"/>
              </a:rPr>
              <a:t>Information Theory, Inference, and Learning Algorithms</a:t>
            </a:r>
            <a:endParaRPr lang="en-CA" sz="2300" dirty="0"/>
          </a:p>
          <a:p>
            <a:r>
              <a:rPr lang="en-CA" sz="2300" dirty="0">
                <a:hlinkClick r:id="rId11"/>
              </a:rPr>
              <a:t>Understanding Machine Learning: From Theory to Algorithms</a:t>
            </a:r>
            <a:endParaRPr lang="en-CA" sz="2300" dirty="0"/>
          </a:p>
          <a:p>
            <a:r>
              <a:rPr lang="en-CA" sz="2300" dirty="0">
                <a:hlinkClick r:id="rId12"/>
              </a:rPr>
              <a:t>Dive into Deep Learning</a:t>
            </a:r>
            <a:endParaRPr lang="en-CA" sz="23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33886-2801-4C4C-8164-61622D2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E59B47E-C508-DA45-8BE7-663E7CB0A1E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2240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 with solid fill">
            <a:extLst>
              <a:ext uri="{FF2B5EF4-FFF2-40B4-BE49-F238E27FC236}">
                <a16:creationId xmlns:a16="http://schemas.microsoft.com/office/drawing/2014/main" id="{0C1E37A6-1E81-E949-B0E2-CD3FD85DA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1844824"/>
            <a:ext cx="3841576" cy="384157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034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 err="1"/>
              <a:t>Github</a:t>
            </a:r>
            <a:r>
              <a:rPr lang="en-CA" dirty="0"/>
              <a:t> repo</a:t>
            </a:r>
          </a:p>
          <a:p>
            <a:pPr marL="0" indent="0" algn="ctr">
              <a:buNone/>
            </a:pPr>
            <a:r>
              <a:rPr lang="en-CA" sz="2400" dirty="0">
                <a:hlinkClick r:id="rId2"/>
              </a:rPr>
              <a:t>https://github.com/abdelrahman-ayad/MiCM-introML-W21</a:t>
            </a:r>
            <a:endParaRPr lang="en-CA" sz="2400" dirty="0"/>
          </a:p>
          <a:p>
            <a:endParaRPr lang="en-CA" dirty="0"/>
          </a:p>
          <a:p>
            <a:r>
              <a:rPr lang="en-CA" dirty="0"/>
              <a:t>Contact info:</a:t>
            </a:r>
          </a:p>
          <a:p>
            <a:pPr marL="0" indent="0" algn="ctr">
              <a:buNone/>
            </a:pPr>
            <a:r>
              <a:rPr lang="en-CA" dirty="0">
                <a:hlinkClick r:id="rId3"/>
              </a:rPr>
              <a:t>abdelrahman.ayad@mcgill.ca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0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PhD student – ECE department McGill University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Research area: modern power systems and energy systems modeling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Triathlon, skydiving, and reading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Personal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1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Setting the expectations – Today’s workshop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I: Stats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II: Python modules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III: Dealing with Data in Python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IV: Group exercise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Coding competition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Next steps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Q&amp;A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Workshop agenda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Materials on </a:t>
            </a:r>
            <a:r>
              <a:rPr lang="en-CA" sz="4000" b="1" dirty="0" err="1">
                <a:latin typeface="Helvetica" pitchFamily="2" charset="0"/>
              </a:rPr>
              <a:t>github</a:t>
            </a:r>
            <a:endParaRPr lang="en-CA" sz="4000" b="1" dirty="0">
              <a:latin typeface="Helvetica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825624"/>
            <a:ext cx="8280920" cy="43396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Helvetica" pitchFamily="2" charset="0"/>
                <a:cs typeface="Calibri"/>
              </a:rPr>
              <a:t>Github</a:t>
            </a:r>
            <a:r>
              <a:rPr lang="en-US" sz="2400" dirty="0">
                <a:latin typeface="Helvetica" pitchFamily="2" charset="0"/>
                <a:cs typeface="Calibri"/>
              </a:rPr>
              <a:t> repo: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Helvetica" pitchFamily="2" charset="0"/>
              <a:cs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4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Learning objectives of today’s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Review main concepts of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Name and use 3-4 Python libraries used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Visualize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Answer some statistics questions using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3175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C2EC16-F8DA-BB44-9BD1-6031B206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6962"/>
            <a:ext cx="6500950" cy="41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547210-7ED9-0348-8385-7D83C78B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0" y="2307183"/>
            <a:ext cx="6329670" cy="4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6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17962-7502-9F44-986B-2FDFDD73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" y="2468599"/>
            <a:ext cx="7126628" cy="371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3E90-7D23-CC4E-A9C5-69878F14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2356865"/>
            <a:ext cx="6947153" cy="39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{3857276C-B257-8641-A2A5-C99E92F38874}tf10001119</Template>
  <TotalTime>14550</TotalTime>
  <Words>810</Words>
  <Application>Microsoft Macintosh PowerPoint</Application>
  <PresentationFormat>On-screen Show (4:3)</PresentationFormat>
  <Paragraphs>181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Helvetica</vt:lpstr>
      <vt:lpstr>Lucida Blackletter</vt:lpstr>
      <vt:lpstr>Open Sans Light</vt:lpstr>
      <vt:lpstr>Thème Office</vt:lpstr>
      <vt:lpstr>Statistics with Python</vt:lpstr>
      <vt:lpstr>PowerPoint Presentation</vt:lpstr>
      <vt:lpstr>Personal Introduction</vt:lpstr>
      <vt:lpstr>Workshop agenda</vt:lpstr>
      <vt:lpstr>Materials on github</vt:lpstr>
      <vt:lpstr>Statistics with Python</vt:lpstr>
      <vt:lpstr>Statistics with Python</vt:lpstr>
      <vt:lpstr>Statistics with Python</vt:lpstr>
      <vt:lpstr>Statistics with Python</vt:lpstr>
      <vt:lpstr>Statistics with Python</vt:lpstr>
      <vt:lpstr>Python 101</vt:lpstr>
      <vt:lpstr>Python 101</vt:lpstr>
      <vt:lpstr>Python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Abdelrahman Ayad</cp:lastModifiedBy>
  <cp:revision>469</cp:revision>
  <dcterms:created xsi:type="dcterms:W3CDTF">2019-07-29T14:54:16Z</dcterms:created>
  <dcterms:modified xsi:type="dcterms:W3CDTF">2021-09-23T02:31:36Z</dcterms:modified>
</cp:coreProperties>
</file>