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6"/>
  </p:notesMasterIdLst>
  <p:sldIdLst>
    <p:sldId id="263" r:id="rId2"/>
    <p:sldId id="262" r:id="rId3"/>
    <p:sldId id="402" r:id="rId4"/>
    <p:sldId id="277" r:id="rId5"/>
    <p:sldId id="430" r:id="rId6"/>
    <p:sldId id="321" r:id="rId7"/>
    <p:sldId id="439" r:id="rId8"/>
    <p:sldId id="438" r:id="rId9"/>
    <p:sldId id="440" r:id="rId10"/>
    <p:sldId id="445" r:id="rId11"/>
    <p:sldId id="442" r:id="rId12"/>
    <p:sldId id="444" r:id="rId13"/>
    <p:sldId id="443" r:id="rId14"/>
    <p:sldId id="441" r:id="rId15"/>
    <p:sldId id="359" r:id="rId16"/>
    <p:sldId id="381" r:id="rId17"/>
    <p:sldId id="384" r:id="rId18"/>
    <p:sldId id="382" r:id="rId19"/>
    <p:sldId id="388" r:id="rId20"/>
    <p:sldId id="397" r:id="rId21"/>
    <p:sldId id="338" r:id="rId22"/>
    <p:sldId id="339" r:id="rId23"/>
    <p:sldId id="400" r:id="rId24"/>
    <p:sldId id="401" r:id="rId2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B44A812-9A3B-6B43-AEA5-985530975267}">
          <p14:sldIdLst>
            <p14:sldId id="263"/>
            <p14:sldId id="262"/>
            <p14:sldId id="402"/>
            <p14:sldId id="277"/>
            <p14:sldId id="430"/>
            <p14:sldId id="321"/>
            <p14:sldId id="439"/>
            <p14:sldId id="438"/>
            <p14:sldId id="440"/>
            <p14:sldId id="445"/>
            <p14:sldId id="442"/>
            <p14:sldId id="444"/>
            <p14:sldId id="443"/>
            <p14:sldId id="441"/>
            <p14:sldId id="359"/>
            <p14:sldId id="381"/>
            <p14:sldId id="384"/>
            <p14:sldId id="382"/>
            <p14:sldId id="388"/>
            <p14:sldId id="397"/>
            <p14:sldId id="338"/>
            <p14:sldId id="339"/>
            <p14:sldId id="400"/>
            <p14:sldId id="40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9B0A0"/>
    <a:srgbClr val="72B0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644"/>
    <p:restoredTop sz="67528"/>
  </p:normalViewPr>
  <p:slideViewPr>
    <p:cSldViewPr snapToObjects="1">
      <p:cViewPr varScale="1">
        <p:scale>
          <a:sx n="103" d="100"/>
          <a:sy n="103" d="100"/>
        </p:scale>
        <p:origin x="2904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C60BADF-C0EF-564C-8E43-D2F936D85D14}" type="doc">
      <dgm:prSet loTypeId="urn:microsoft.com/office/officeart/2005/8/layout/venn1" loCatId="" qsTypeId="urn:microsoft.com/office/officeart/2005/8/quickstyle/simple1" qsCatId="simple" csTypeId="urn:microsoft.com/office/officeart/2005/8/colors/accent1_2" csCatId="accent1" phldr="1"/>
      <dgm:spPr/>
    </dgm:pt>
    <dgm:pt modelId="{DEAFCDAD-2E83-374B-ACC9-AD5D81DF1155}">
      <dgm:prSet phldrT="[Text]"/>
      <dgm:spPr>
        <a:solidFill>
          <a:schemeClr val="bg1">
            <a:lumMod val="85000"/>
            <a:alpha val="50000"/>
          </a:schemeClr>
        </a:solidFill>
      </dgm:spPr>
      <dgm:t>
        <a:bodyPr/>
        <a:lstStyle/>
        <a:p>
          <a:r>
            <a:rPr lang="en-US" dirty="0"/>
            <a:t>Python</a:t>
          </a:r>
        </a:p>
      </dgm:t>
    </dgm:pt>
    <dgm:pt modelId="{FDDD106C-E09D-274D-A6CC-985FC303F352}" type="parTrans" cxnId="{9F29AEF7-B277-6845-AE5F-C175E7320A7B}">
      <dgm:prSet/>
      <dgm:spPr/>
      <dgm:t>
        <a:bodyPr/>
        <a:lstStyle/>
        <a:p>
          <a:endParaRPr lang="en-US"/>
        </a:p>
      </dgm:t>
    </dgm:pt>
    <dgm:pt modelId="{FB77408A-1C8D-674C-8CB7-61E54898AEB3}" type="sibTrans" cxnId="{9F29AEF7-B277-6845-AE5F-C175E7320A7B}">
      <dgm:prSet/>
      <dgm:spPr/>
      <dgm:t>
        <a:bodyPr/>
        <a:lstStyle/>
        <a:p>
          <a:endParaRPr lang="en-US"/>
        </a:p>
      </dgm:t>
    </dgm:pt>
    <dgm:pt modelId="{5F8CD972-9616-F643-A896-F449D4F96B33}">
      <dgm:prSet phldrT="[Text]"/>
      <dgm:spPr>
        <a:solidFill>
          <a:schemeClr val="bg1">
            <a:lumMod val="85000"/>
            <a:alpha val="50000"/>
          </a:schemeClr>
        </a:solidFill>
      </dgm:spPr>
      <dgm:t>
        <a:bodyPr/>
        <a:lstStyle/>
        <a:p>
          <a:r>
            <a:rPr lang="en-US" dirty="0"/>
            <a:t>Statistics</a:t>
          </a:r>
        </a:p>
      </dgm:t>
    </dgm:pt>
    <dgm:pt modelId="{2E27823C-1087-F440-91F1-FD845C10E1F1}" type="parTrans" cxnId="{835B1164-B349-EC48-94E0-2D959BAD7623}">
      <dgm:prSet/>
      <dgm:spPr/>
      <dgm:t>
        <a:bodyPr/>
        <a:lstStyle/>
        <a:p>
          <a:endParaRPr lang="en-US"/>
        </a:p>
      </dgm:t>
    </dgm:pt>
    <dgm:pt modelId="{A3DADEBD-E63D-774E-9DFB-A93655E5EC83}" type="sibTrans" cxnId="{835B1164-B349-EC48-94E0-2D959BAD7623}">
      <dgm:prSet/>
      <dgm:spPr/>
      <dgm:t>
        <a:bodyPr/>
        <a:lstStyle/>
        <a:p>
          <a:endParaRPr lang="en-US"/>
        </a:p>
      </dgm:t>
    </dgm:pt>
    <dgm:pt modelId="{D3ED34F1-DF94-8C4E-8551-045F11672E94}">
      <dgm:prSet phldrT="[Text]"/>
      <dgm:spPr>
        <a:solidFill>
          <a:schemeClr val="bg1">
            <a:lumMod val="85000"/>
            <a:alpha val="50000"/>
          </a:schemeClr>
        </a:solidFill>
      </dgm:spPr>
      <dgm:t>
        <a:bodyPr/>
        <a:lstStyle/>
        <a:p>
          <a:r>
            <a:rPr lang="en-US" dirty="0"/>
            <a:t>Data</a:t>
          </a:r>
        </a:p>
      </dgm:t>
    </dgm:pt>
    <dgm:pt modelId="{C93E5170-9DD5-EF40-8A44-4FA8B72DAD64}" type="parTrans" cxnId="{73E8132F-F4AE-E440-AE36-E1F297CA2EA3}">
      <dgm:prSet/>
      <dgm:spPr/>
      <dgm:t>
        <a:bodyPr/>
        <a:lstStyle/>
        <a:p>
          <a:endParaRPr lang="en-US"/>
        </a:p>
      </dgm:t>
    </dgm:pt>
    <dgm:pt modelId="{89F67D28-CBC3-DF4B-A81A-6CA2FD563B0E}" type="sibTrans" cxnId="{73E8132F-F4AE-E440-AE36-E1F297CA2EA3}">
      <dgm:prSet/>
      <dgm:spPr/>
      <dgm:t>
        <a:bodyPr/>
        <a:lstStyle/>
        <a:p>
          <a:endParaRPr lang="en-US"/>
        </a:p>
      </dgm:t>
    </dgm:pt>
    <dgm:pt modelId="{2ADB1DBE-E9F1-B04D-945C-1DAC4095926C}" type="pres">
      <dgm:prSet presAssocID="{3C60BADF-C0EF-564C-8E43-D2F936D85D14}" presName="compositeShape" presStyleCnt="0">
        <dgm:presLayoutVars>
          <dgm:chMax val="7"/>
          <dgm:dir/>
          <dgm:resizeHandles val="exact"/>
        </dgm:presLayoutVars>
      </dgm:prSet>
      <dgm:spPr/>
    </dgm:pt>
    <dgm:pt modelId="{38D5693F-667F-9E47-BFD1-59FB99B3E0B0}" type="pres">
      <dgm:prSet presAssocID="{DEAFCDAD-2E83-374B-ACC9-AD5D81DF1155}" presName="circ1" presStyleLbl="vennNode1" presStyleIdx="0" presStyleCnt="3"/>
      <dgm:spPr/>
    </dgm:pt>
    <dgm:pt modelId="{848698C9-1472-5F47-9B67-16E564271D89}" type="pres">
      <dgm:prSet presAssocID="{DEAFCDAD-2E83-374B-ACC9-AD5D81DF1155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521C1EB6-6E7C-ED45-898A-8A45E58AE78C}" type="pres">
      <dgm:prSet presAssocID="{5F8CD972-9616-F643-A896-F449D4F96B33}" presName="circ2" presStyleLbl="vennNode1" presStyleIdx="1" presStyleCnt="3"/>
      <dgm:spPr/>
    </dgm:pt>
    <dgm:pt modelId="{E5205698-FF33-B446-A4A1-2C4AC22E2AEC}" type="pres">
      <dgm:prSet presAssocID="{5F8CD972-9616-F643-A896-F449D4F96B33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D5ABBF3F-F8BC-8243-9045-CCF737777219}" type="pres">
      <dgm:prSet presAssocID="{D3ED34F1-DF94-8C4E-8551-045F11672E94}" presName="circ3" presStyleLbl="vennNode1" presStyleIdx="2" presStyleCnt="3"/>
      <dgm:spPr/>
    </dgm:pt>
    <dgm:pt modelId="{CB15F08E-D2D5-E340-9EBE-D6D26255DAE3}" type="pres">
      <dgm:prSet presAssocID="{D3ED34F1-DF94-8C4E-8551-045F11672E94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73E8132F-F4AE-E440-AE36-E1F297CA2EA3}" srcId="{3C60BADF-C0EF-564C-8E43-D2F936D85D14}" destId="{D3ED34F1-DF94-8C4E-8551-045F11672E94}" srcOrd="2" destOrd="0" parTransId="{C93E5170-9DD5-EF40-8A44-4FA8B72DAD64}" sibTransId="{89F67D28-CBC3-DF4B-A81A-6CA2FD563B0E}"/>
    <dgm:cxn modelId="{FB33033A-6C38-B64C-B8B4-CFCE729CB395}" type="presOf" srcId="{D3ED34F1-DF94-8C4E-8551-045F11672E94}" destId="{D5ABBF3F-F8BC-8243-9045-CCF737777219}" srcOrd="0" destOrd="0" presId="urn:microsoft.com/office/officeart/2005/8/layout/venn1"/>
    <dgm:cxn modelId="{DDEBF83C-A4DC-B649-8A49-E3124BC41A25}" type="presOf" srcId="{5F8CD972-9616-F643-A896-F449D4F96B33}" destId="{521C1EB6-6E7C-ED45-898A-8A45E58AE78C}" srcOrd="0" destOrd="0" presId="urn:microsoft.com/office/officeart/2005/8/layout/venn1"/>
    <dgm:cxn modelId="{C7BABC52-0CF7-CB40-AC9B-8F5D35A843B2}" type="presOf" srcId="{3C60BADF-C0EF-564C-8E43-D2F936D85D14}" destId="{2ADB1DBE-E9F1-B04D-945C-1DAC4095926C}" srcOrd="0" destOrd="0" presId="urn:microsoft.com/office/officeart/2005/8/layout/venn1"/>
    <dgm:cxn modelId="{835B1164-B349-EC48-94E0-2D959BAD7623}" srcId="{3C60BADF-C0EF-564C-8E43-D2F936D85D14}" destId="{5F8CD972-9616-F643-A896-F449D4F96B33}" srcOrd="1" destOrd="0" parTransId="{2E27823C-1087-F440-91F1-FD845C10E1F1}" sibTransId="{A3DADEBD-E63D-774E-9DFB-A93655E5EC83}"/>
    <dgm:cxn modelId="{720C808B-8BF5-F64C-8848-CA3193BF62A9}" type="presOf" srcId="{D3ED34F1-DF94-8C4E-8551-045F11672E94}" destId="{CB15F08E-D2D5-E340-9EBE-D6D26255DAE3}" srcOrd="1" destOrd="0" presId="urn:microsoft.com/office/officeart/2005/8/layout/venn1"/>
    <dgm:cxn modelId="{71CE8E92-4BED-C744-A324-9230C1D3214C}" type="presOf" srcId="{5F8CD972-9616-F643-A896-F449D4F96B33}" destId="{E5205698-FF33-B446-A4A1-2C4AC22E2AEC}" srcOrd="1" destOrd="0" presId="urn:microsoft.com/office/officeart/2005/8/layout/venn1"/>
    <dgm:cxn modelId="{0700D6B4-F6BF-0F4C-B1CC-06C4C49CC903}" type="presOf" srcId="{DEAFCDAD-2E83-374B-ACC9-AD5D81DF1155}" destId="{38D5693F-667F-9E47-BFD1-59FB99B3E0B0}" srcOrd="0" destOrd="0" presId="urn:microsoft.com/office/officeart/2005/8/layout/venn1"/>
    <dgm:cxn modelId="{CD5B27C1-B579-4C43-8695-DC8B60C33290}" type="presOf" srcId="{DEAFCDAD-2E83-374B-ACC9-AD5D81DF1155}" destId="{848698C9-1472-5F47-9B67-16E564271D89}" srcOrd="1" destOrd="0" presId="urn:microsoft.com/office/officeart/2005/8/layout/venn1"/>
    <dgm:cxn modelId="{9F29AEF7-B277-6845-AE5F-C175E7320A7B}" srcId="{3C60BADF-C0EF-564C-8E43-D2F936D85D14}" destId="{DEAFCDAD-2E83-374B-ACC9-AD5D81DF1155}" srcOrd="0" destOrd="0" parTransId="{FDDD106C-E09D-274D-A6CC-985FC303F352}" sibTransId="{FB77408A-1C8D-674C-8CB7-61E54898AEB3}"/>
    <dgm:cxn modelId="{9F58F2F6-6B29-8C42-8023-CB65165EBE85}" type="presParOf" srcId="{2ADB1DBE-E9F1-B04D-945C-1DAC4095926C}" destId="{38D5693F-667F-9E47-BFD1-59FB99B3E0B0}" srcOrd="0" destOrd="0" presId="urn:microsoft.com/office/officeart/2005/8/layout/venn1"/>
    <dgm:cxn modelId="{FD517762-9D98-7742-BD52-F2958765B608}" type="presParOf" srcId="{2ADB1DBE-E9F1-B04D-945C-1DAC4095926C}" destId="{848698C9-1472-5F47-9B67-16E564271D89}" srcOrd="1" destOrd="0" presId="urn:microsoft.com/office/officeart/2005/8/layout/venn1"/>
    <dgm:cxn modelId="{5079E69F-F94E-C443-A7B3-0AFA7376BF1A}" type="presParOf" srcId="{2ADB1DBE-E9F1-B04D-945C-1DAC4095926C}" destId="{521C1EB6-6E7C-ED45-898A-8A45E58AE78C}" srcOrd="2" destOrd="0" presId="urn:microsoft.com/office/officeart/2005/8/layout/venn1"/>
    <dgm:cxn modelId="{2D6C4B9D-21DE-9C46-BC5A-F4A21FA713AC}" type="presParOf" srcId="{2ADB1DBE-E9F1-B04D-945C-1DAC4095926C}" destId="{E5205698-FF33-B446-A4A1-2C4AC22E2AEC}" srcOrd="3" destOrd="0" presId="urn:microsoft.com/office/officeart/2005/8/layout/venn1"/>
    <dgm:cxn modelId="{4CB979B7-AA42-B54B-AA03-3FCBE23CF442}" type="presParOf" srcId="{2ADB1DBE-E9F1-B04D-945C-1DAC4095926C}" destId="{D5ABBF3F-F8BC-8243-9045-CCF737777219}" srcOrd="4" destOrd="0" presId="urn:microsoft.com/office/officeart/2005/8/layout/venn1"/>
    <dgm:cxn modelId="{35E44ED1-BF42-E944-870B-BBC7B7119A9B}" type="presParOf" srcId="{2ADB1DBE-E9F1-B04D-945C-1DAC4095926C}" destId="{CB15F08E-D2D5-E340-9EBE-D6D26255DAE3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D5693F-667F-9E47-BFD1-59FB99B3E0B0}">
      <dsp:nvSpPr>
        <dsp:cNvPr id="0" name=""/>
        <dsp:cNvSpPr/>
      </dsp:nvSpPr>
      <dsp:spPr>
        <a:xfrm>
          <a:off x="1828799" y="50799"/>
          <a:ext cx="2438400" cy="2438400"/>
        </a:xfrm>
        <a:prstGeom prst="ellipse">
          <a:avLst/>
        </a:prstGeom>
        <a:solidFill>
          <a:schemeClr val="bg1">
            <a:lumMod val="85000"/>
            <a:alpha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Python</a:t>
          </a:r>
        </a:p>
      </dsp:txBody>
      <dsp:txXfrm>
        <a:off x="2153920" y="477519"/>
        <a:ext cx="1788160" cy="1097280"/>
      </dsp:txXfrm>
    </dsp:sp>
    <dsp:sp modelId="{521C1EB6-6E7C-ED45-898A-8A45E58AE78C}">
      <dsp:nvSpPr>
        <dsp:cNvPr id="0" name=""/>
        <dsp:cNvSpPr/>
      </dsp:nvSpPr>
      <dsp:spPr>
        <a:xfrm>
          <a:off x="2708656" y="1574800"/>
          <a:ext cx="2438400" cy="2438400"/>
        </a:xfrm>
        <a:prstGeom prst="ellipse">
          <a:avLst/>
        </a:prstGeom>
        <a:solidFill>
          <a:schemeClr val="bg1">
            <a:lumMod val="85000"/>
            <a:alpha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Statistics</a:t>
          </a:r>
        </a:p>
      </dsp:txBody>
      <dsp:txXfrm>
        <a:off x="3454400" y="2204720"/>
        <a:ext cx="1463040" cy="1341120"/>
      </dsp:txXfrm>
    </dsp:sp>
    <dsp:sp modelId="{D5ABBF3F-F8BC-8243-9045-CCF737777219}">
      <dsp:nvSpPr>
        <dsp:cNvPr id="0" name=""/>
        <dsp:cNvSpPr/>
      </dsp:nvSpPr>
      <dsp:spPr>
        <a:xfrm>
          <a:off x="948943" y="1574800"/>
          <a:ext cx="2438400" cy="2438400"/>
        </a:xfrm>
        <a:prstGeom prst="ellipse">
          <a:avLst/>
        </a:prstGeom>
        <a:solidFill>
          <a:schemeClr val="bg1">
            <a:lumMod val="85000"/>
            <a:alpha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Data</a:t>
          </a:r>
        </a:p>
      </dsp:txBody>
      <dsp:txXfrm>
        <a:off x="1178560" y="2204720"/>
        <a:ext cx="1463040" cy="13411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7E5156-1B5D-054E-B5B2-E1B1BA160252}" type="datetimeFigureOut">
              <a:rPr lang="fr-FR" smtClean="0"/>
              <a:t>22/09/2021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CBD60B-517C-4242-AE46-E1BD2D08654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70142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200" dirty="0"/>
              <a:t>The McGill initiative on Computational Medicine was formed in 2017 and aims to deliver inter-disciplinary research programs and empower the use of data in health research and health care delivery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200" dirty="0"/>
              <a:t>Located at the Genome Center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200" dirty="0"/>
              <a:t>They have a newsletter were you can subscribe to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200" dirty="0"/>
              <a:t>more info on the web site</a:t>
            </a:r>
          </a:p>
          <a:p>
            <a:endParaRPr lang="en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BD60B-517C-4242-AE46-E1BD2D086542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00635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>
            <a:extLst>
              <a:ext uri="{FF2B5EF4-FFF2-40B4-BE49-F238E27FC236}">
                <a16:creationId xmlns:a16="http://schemas.microsoft.com/office/drawing/2014/main" id="{8C014499-7A01-1C4B-B8B6-23CF018A7AFA}"/>
              </a:ext>
            </a:extLst>
          </p:cNvPr>
          <p:cNvSpPr txBox="1"/>
          <p:nvPr userDrawn="1"/>
        </p:nvSpPr>
        <p:spPr>
          <a:xfrm>
            <a:off x="8305800" y="662093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6714F2-9487-9A49-A920-C9C4DB6F97C5}"/>
              </a:ext>
            </a:extLst>
          </p:cNvPr>
          <p:cNvSpPr/>
          <p:nvPr userDrawn="1"/>
        </p:nvSpPr>
        <p:spPr>
          <a:xfrm>
            <a:off x="0" y="0"/>
            <a:ext cx="9144000" cy="11345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4" name="Espace réservé du contenu 5">
            <a:extLst>
              <a:ext uri="{FF2B5EF4-FFF2-40B4-BE49-F238E27FC236}">
                <a16:creationId xmlns:a16="http://schemas.microsoft.com/office/drawing/2014/main" id="{4590415E-2F4F-B34C-975F-7509179742F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36548" y="121573"/>
            <a:ext cx="4197350" cy="1012960"/>
          </a:xfrm>
          <a:prstGeom prst="rect">
            <a:avLst/>
          </a:prstGeom>
        </p:spPr>
      </p:pic>
      <p:sp>
        <p:nvSpPr>
          <p:cNvPr id="17" name="Espace réservé du contenu 2">
            <a:extLst>
              <a:ext uri="{FF2B5EF4-FFF2-40B4-BE49-F238E27FC236}">
                <a16:creationId xmlns:a16="http://schemas.microsoft.com/office/drawing/2014/main" id="{38C73947-7933-1149-81E2-2A6481ACE834}"/>
              </a:ext>
            </a:extLst>
          </p:cNvPr>
          <p:cNvSpPr txBox="1">
            <a:spLocks/>
          </p:cNvSpPr>
          <p:nvPr userDrawn="1"/>
        </p:nvSpPr>
        <p:spPr>
          <a:xfrm>
            <a:off x="594015" y="1617134"/>
            <a:ext cx="7804150" cy="48630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CA" sz="2000" b="1" u="sng" dirty="0">
                <a:latin typeface="+mj-lt"/>
              </a:rPr>
              <a:t>Mission</a:t>
            </a:r>
            <a:r>
              <a:rPr lang="en-CA" sz="2000" dirty="0">
                <a:latin typeface="+mj-lt"/>
              </a:rPr>
              <a:t> : aims to deliver inter-disciplinary research programs and empower the use of data in health research and health care delivery</a:t>
            </a:r>
          </a:p>
          <a:p>
            <a:pPr marL="0" indent="0">
              <a:buNone/>
            </a:pPr>
            <a:endParaRPr lang="en-CA" sz="2000" dirty="0">
              <a:latin typeface="+mj-lt"/>
            </a:endParaRPr>
          </a:p>
          <a:p>
            <a:pPr marL="0" indent="0">
              <a:buNone/>
            </a:pPr>
            <a:endParaRPr lang="en-CA" sz="2000" dirty="0">
              <a:latin typeface="+mj-lt"/>
            </a:endParaRPr>
          </a:p>
          <a:p>
            <a:pPr marL="0" indent="0">
              <a:buNone/>
            </a:pPr>
            <a:endParaRPr lang="en-CA" sz="2000" dirty="0">
              <a:latin typeface="+mj-lt"/>
            </a:endParaRPr>
          </a:p>
          <a:p>
            <a:pPr marL="0" indent="0">
              <a:buNone/>
            </a:pPr>
            <a:endParaRPr lang="en-CA" sz="2000" dirty="0">
              <a:latin typeface="+mj-lt"/>
            </a:endParaRPr>
          </a:p>
          <a:p>
            <a:pPr marL="0" indent="0">
              <a:buNone/>
            </a:pPr>
            <a:endParaRPr lang="en-CA" sz="2000" dirty="0">
              <a:latin typeface="+mj-lt"/>
            </a:endParaRPr>
          </a:p>
          <a:p>
            <a:pPr marL="0" indent="0">
              <a:buNone/>
            </a:pPr>
            <a:endParaRPr lang="en-CA" sz="2000" dirty="0">
              <a:latin typeface="+mj-lt"/>
            </a:endParaRPr>
          </a:p>
          <a:p>
            <a:pPr marL="0" indent="0">
              <a:buNone/>
            </a:pPr>
            <a:endParaRPr lang="en-CA" sz="2000" dirty="0">
              <a:latin typeface="+mj-lt"/>
            </a:endParaRPr>
          </a:p>
          <a:p>
            <a:pPr marL="0" indent="0">
              <a:buNone/>
            </a:pPr>
            <a:endParaRPr lang="en-CA" sz="2000" dirty="0">
              <a:latin typeface="+mj-lt"/>
            </a:endParaRPr>
          </a:p>
          <a:p>
            <a:pPr marL="0" indent="0">
              <a:buNone/>
            </a:pPr>
            <a:endParaRPr lang="en-CA" sz="2000" dirty="0">
              <a:latin typeface="+mj-lt"/>
            </a:endParaRPr>
          </a:p>
          <a:p>
            <a:pPr marL="0" indent="0">
              <a:buNone/>
            </a:pPr>
            <a:r>
              <a:rPr lang="en-CA" sz="1800" dirty="0">
                <a:latin typeface="+mj-lt"/>
              </a:rPr>
              <a:t>https://www.mcgill.ca/</a:t>
            </a:r>
            <a:r>
              <a:rPr lang="en-CA" sz="1800" dirty="0" err="1">
                <a:latin typeface="+mj-lt"/>
              </a:rPr>
              <a:t>micm</a:t>
            </a:r>
            <a:endParaRPr lang="en-CA" sz="1800" dirty="0">
              <a:latin typeface="+mj-lt"/>
            </a:endParaRPr>
          </a:p>
          <a:p>
            <a:endParaRPr lang="en-CA" sz="2000" dirty="0">
              <a:latin typeface="+mj-lt"/>
            </a:endParaRP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E31CC8AE-4D70-174F-9C92-FBBC12BFB76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966643" y="2463799"/>
            <a:ext cx="4431522" cy="3522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83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>
            <a:extLst>
              <a:ext uri="{FF2B5EF4-FFF2-40B4-BE49-F238E27FC236}">
                <a16:creationId xmlns:a16="http://schemas.microsoft.com/office/drawing/2014/main" id="{8C014499-7A01-1C4B-B8B6-23CF018A7AFA}"/>
              </a:ext>
            </a:extLst>
          </p:cNvPr>
          <p:cNvSpPr txBox="1"/>
          <p:nvPr userDrawn="1"/>
        </p:nvSpPr>
        <p:spPr>
          <a:xfrm>
            <a:off x="8305800" y="662093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6714F2-9487-9A49-A920-C9C4DB6F97C5}"/>
              </a:ext>
            </a:extLst>
          </p:cNvPr>
          <p:cNvSpPr/>
          <p:nvPr userDrawn="1"/>
        </p:nvSpPr>
        <p:spPr>
          <a:xfrm>
            <a:off x="0" y="0"/>
            <a:ext cx="9144000" cy="11345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4" name="Espace réservé du contenu 5">
            <a:extLst>
              <a:ext uri="{FF2B5EF4-FFF2-40B4-BE49-F238E27FC236}">
                <a16:creationId xmlns:a16="http://schemas.microsoft.com/office/drawing/2014/main" id="{4590415E-2F4F-B34C-975F-7509179742F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36548" y="121573"/>
            <a:ext cx="4197350" cy="1012960"/>
          </a:xfrm>
          <a:prstGeom prst="rect">
            <a:avLst/>
          </a:prstGeom>
        </p:spPr>
      </p:pic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F469381-9221-664C-A297-50EE4CAEE00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2372" y="1454227"/>
            <a:ext cx="8658742" cy="4924348"/>
          </a:xfrm>
        </p:spPr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2694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>
            <a:extLst>
              <a:ext uri="{FF2B5EF4-FFF2-40B4-BE49-F238E27FC236}">
                <a16:creationId xmlns:a16="http://schemas.microsoft.com/office/drawing/2014/main" id="{8C014499-7A01-1C4B-B8B6-23CF018A7AFA}"/>
              </a:ext>
            </a:extLst>
          </p:cNvPr>
          <p:cNvSpPr txBox="1"/>
          <p:nvPr userDrawn="1"/>
        </p:nvSpPr>
        <p:spPr>
          <a:xfrm>
            <a:off x="8305800" y="662093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6714F2-9487-9A49-A920-C9C4DB6F97C5}"/>
              </a:ext>
            </a:extLst>
          </p:cNvPr>
          <p:cNvSpPr/>
          <p:nvPr userDrawn="1"/>
        </p:nvSpPr>
        <p:spPr>
          <a:xfrm>
            <a:off x="0" y="0"/>
            <a:ext cx="9144000" cy="11345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4" name="Espace réservé du contenu 5">
            <a:extLst>
              <a:ext uri="{FF2B5EF4-FFF2-40B4-BE49-F238E27FC236}">
                <a16:creationId xmlns:a16="http://schemas.microsoft.com/office/drawing/2014/main" id="{4590415E-2F4F-B34C-975F-7509179742F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36548" y="121573"/>
            <a:ext cx="4197350" cy="101296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42401445-DB0B-D44D-B605-7A88A3BCC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706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829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720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908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175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10274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933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grpSp>
        <p:nvGrpSpPr>
          <p:cNvPr id="14" name="Group 11">
            <a:extLst>
              <a:ext uri="{FF2B5EF4-FFF2-40B4-BE49-F238E27FC236}">
                <a16:creationId xmlns:a16="http://schemas.microsoft.com/office/drawing/2014/main" id="{8ADF8589-063A-1546-8085-07B315CCB283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-2150" y="6790454"/>
            <a:ext cx="9200548" cy="90488"/>
            <a:chOff x="606161" y="2106824"/>
            <a:chExt cx="6205940" cy="1241188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CD4AE55-E3E4-8E48-A531-035261AD147D}"/>
                </a:ext>
              </a:extLst>
            </p:cNvPr>
            <p:cNvSpPr/>
            <p:nvPr userDrawn="1"/>
          </p:nvSpPr>
          <p:spPr>
            <a:xfrm>
              <a:off x="606161" y="2106824"/>
              <a:ext cx="1241028" cy="12411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6469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Open Sans Light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753BF61-1322-C642-81B1-2BEA6A9D7516}"/>
                </a:ext>
              </a:extLst>
            </p:cNvPr>
            <p:cNvSpPr/>
            <p:nvPr userDrawn="1"/>
          </p:nvSpPr>
          <p:spPr>
            <a:xfrm>
              <a:off x="1847189" y="2106824"/>
              <a:ext cx="1241429" cy="124118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6469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Open Sans Light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05D8262-7348-B74A-B1E5-C429BF3920A3}"/>
                </a:ext>
              </a:extLst>
            </p:cNvPr>
            <p:cNvSpPr/>
            <p:nvPr userDrawn="1"/>
          </p:nvSpPr>
          <p:spPr>
            <a:xfrm>
              <a:off x="3088617" y="2106824"/>
              <a:ext cx="1241027" cy="124118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6469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Open Sans Light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AE6F6EB-C764-0142-9907-8F053728961D}"/>
                </a:ext>
              </a:extLst>
            </p:cNvPr>
            <p:cNvSpPr/>
            <p:nvPr userDrawn="1"/>
          </p:nvSpPr>
          <p:spPr>
            <a:xfrm>
              <a:off x="4329645" y="2106824"/>
              <a:ext cx="1241429" cy="124118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6469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Open Sans Light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94EFFE0-7781-6F4A-8329-190CB533253E}"/>
                </a:ext>
              </a:extLst>
            </p:cNvPr>
            <p:cNvSpPr/>
            <p:nvPr userDrawn="1"/>
          </p:nvSpPr>
          <p:spPr>
            <a:xfrm>
              <a:off x="5571073" y="2106824"/>
              <a:ext cx="1241028" cy="124118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6469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Open Sans Light"/>
              </a:endParaRPr>
            </a:p>
          </p:txBody>
        </p:sp>
      </p:grpSp>
      <p:pic>
        <p:nvPicPr>
          <p:cNvPr id="21" name="Image 20">
            <a:extLst>
              <a:ext uri="{FF2B5EF4-FFF2-40B4-BE49-F238E27FC236}">
                <a16:creationId xmlns:a16="http://schemas.microsoft.com/office/drawing/2014/main" id="{BBA76F50-A55F-9245-A363-154E7DFB1C4B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7384991" y="6411191"/>
            <a:ext cx="1759009" cy="424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374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0" r:id="rId2"/>
    <p:sldLayoutId id="2147483671" r:id="rId3"/>
    <p:sldLayoutId id="2147483662" r:id="rId4"/>
    <p:sldLayoutId id="2147483663" r:id="rId5"/>
    <p:sldLayoutId id="2147483664" r:id="rId6"/>
    <p:sldLayoutId id="2147483666" r:id="rId7"/>
    <p:sldLayoutId id="2147483667" r:id="rId8"/>
    <p:sldLayoutId id="2147483669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0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0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0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s://towardsdatascience.com/" TargetMode="External"/><Relationship Id="rId3" Type="http://schemas.openxmlformats.org/officeDocument/2006/relationships/hyperlink" Target="http://www.inference.org.uk/mackay/itila/" TargetMode="External"/><Relationship Id="rId7" Type="http://schemas.openxmlformats.org/officeDocument/2006/relationships/hyperlink" Target="https://ieee-dataport.org/data-competitions" TargetMode="External"/><Relationship Id="rId2" Type="http://schemas.openxmlformats.org/officeDocument/2006/relationships/hyperlink" Target="https://web.stanford.edu/~hastie/Papers/ESLII.pdf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www.kaggle.com/" TargetMode="External"/><Relationship Id="rId5" Type="http://schemas.openxmlformats.org/officeDocument/2006/relationships/hyperlink" Target="http://d2l.ai/" TargetMode="External"/><Relationship Id="rId4" Type="http://schemas.openxmlformats.org/officeDocument/2006/relationships/hyperlink" Target="https://www.cs.huji.ac.il/~shais/UnderstandingMachineLearning/copy.html" TargetMode="External"/><Relationship Id="rId9" Type="http://schemas.openxmlformats.org/officeDocument/2006/relationships/hyperlink" Target="https://medium.com/topic/machine-learning" TargetMode="Externa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ibm.com/cloud/machine-learning" TargetMode="External"/><Relationship Id="rId3" Type="http://schemas.openxmlformats.org/officeDocument/2006/relationships/hyperlink" Target="https://www.siamak.page/courses/COMP551F20/index.html" TargetMode="External"/><Relationship Id="rId7" Type="http://schemas.openxmlformats.org/officeDocument/2006/relationships/hyperlink" Target="http://cs109.github.io/2015/pages/videos.html" TargetMode="External"/><Relationship Id="rId12" Type="http://schemas.openxmlformats.org/officeDocument/2006/relationships/hyperlink" Target="http://d2l.ai/" TargetMode="External"/><Relationship Id="rId2" Type="http://schemas.openxmlformats.org/officeDocument/2006/relationships/hyperlink" Target="http://cs231n.stanford.edu/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software.intel.com/content/www/us/en/develop/training/course-time-series-analysis.html" TargetMode="External"/><Relationship Id="rId11" Type="http://schemas.openxmlformats.org/officeDocument/2006/relationships/hyperlink" Target="https://www.cs.huji.ac.il/~shais/UnderstandingMachineLearning/copy.html" TargetMode="External"/><Relationship Id="rId5" Type="http://schemas.openxmlformats.org/officeDocument/2006/relationships/hyperlink" Target="http://d2l.ai/index.html" TargetMode="External"/><Relationship Id="rId10" Type="http://schemas.openxmlformats.org/officeDocument/2006/relationships/hyperlink" Target="http://www.inference.org.uk/mackay/itila/" TargetMode="External"/><Relationship Id="rId4" Type="http://schemas.openxmlformats.org/officeDocument/2006/relationships/hyperlink" Target="https://homes.cs.washington.edu/~pedrod/papers/cacm12.pdf" TargetMode="External"/><Relationship Id="rId9" Type="http://schemas.openxmlformats.org/officeDocument/2006/relationships/hyperlink" Target="https://web.stanford.edu/~hastie/Papers/ESLII.pdf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mailto:Abdelrahman.ayad@mcgill.ca" TargetMode="External"/><Relationship Id="rId2" Type="http://schemas.openxmlformats.org/officeDocument/2006/relationships/hyperlink" Target="https://github.com/abdelrahman-ayad/MiCM-introML-W21" TargetMode="Externa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7E16434B-4906-8948-8373-2647D7B3A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512" y="1700808"/>
            <a:ext cx="8196584" cy="1925564"/>
          </a:xfrm>
        </p:spPr>
        <p:txBody>
          <a:bodyPr>
            <a:normAutofit/>
          </a:bodyPr>
          <a:lstStyle/>
          <a:p>
            <a:r>
              <a:rPr lang="en-CA" sz="5400" b="1" dirty="0">
                <a:latin typeface="Helvetica" pitchFamily="2" charset="0"/>
              </a:rPr>
              <a:t>Statistics with Python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D14EE8E-A417-6A4C-B6C4-64FA7909E3BE}"/>
              </a:ext>
            </a:extLst>
          </p:cNvPr>
          <p:cNvSpPr/>
          <p:nvPr/>
        </p:nvSpPr>
        <p:spPr>
          <a:xfrm>
            <a:off x="588512" y="4365104"/>
            <a:ext cx="3434915" cy="13806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70000"/>
              </a:lnSpc>
            </a:pPr>
            <a:r>
              <a:rPr lang="en-US" sz="2800" b="1" dirty="0">
                <a:latin typeface="Helvetica" pitchFamily="2" charset="0"/>
                <a:cs typeface="Calibri"/>
              </a:rPr>
              <a:t>Abdelrahman Ayad</a:t>
            </a:r>
          </a:p>
          <a:p>
            <a:pPr>
              <a:lnSpc>
                <a:spcPct val="170000"/>
              </a:lnSpc>
            </a:pPr>
            <a:r>
              <a:rPr lang="en-US" sz="2400" b="1" dirty="0">
                <a:latin typeface="Helvetica" pitchFamily="2" charset="0"/>
                <a:cs typeface="Calibri"/>
              </a:rPr>
              <a:t>September 24, 2021</a:t>
            </a:r>
          </a:p>
        </p:txBody>
      </p:sp>
    </p:spTree>
    <p:extLst>
      <p:ext uri="{BB962C8B-B14F-4D97-AF65-F5344CB8AC3E}">
        <p14:creationId xmlns:p14="http://schemas.microsoft.com/office/powerpoint/2010/main" val="21152491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442A67-6808-B148-B650-0C3896F6C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6512" y="404664"/>
            <a:ext cx="9289032" cy="979999"/>
          </a:xfrm>
          <a:solidFill>
            <a:schemeClr val="accent2"/>
          </a:solidFill>
        </p:spPr>
        <p:txBody>
          <a:bodyPr>
            <a:normAutofit/>
          </a:bodyPr>
          <a:lstStyle/>
          <a:p>
            <a:r>
              <a:rPr lang="en-CA" sz="4000" b="1" dirty="0">
                <a:latin typeface="Helvetica" pitchFamily="2" charset="0"/>
              </a:rPr>
              <a:t>Statistics with Python</a:t>
            </a:r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A3115C2C-E99E-484B-8576-07ADAD22D341}"/>
              </a:ext>
            </a:extLst>
          </p:cNvPr>
          <p:cNvSpPr txBox="1">
            <a:spLocks/>
          </p:cNvSpPr>
          <p:nvPr/>
        </p:nvSpPr>
        <p:spPr>
          <a:xfrm>
            <a:off x="4427984" y="1825625"/>
            <a:ext cx="4519414" cy="18180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sz="1000" dirty="0">
              <a:latin typeface="Helvetica" pitchFamily="2" charset="0"/>
              <a:cs typeface="Calibri"/>
            </a:endParaRP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94F46397-E0C2-F84A-8187-A51D515F0B6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42357146"/>
              </p:ext>
            </p:extLst>
          </p:nvPr>
        </p:nvGraphicFramePr>
        <p:xfrm>
          <a:off x="1379984" y="1849302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C583E2D-9E5D-AF4E-8A3C-43004D01D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719625" y="3667367"/>
            <a:ext cx="1416717" cy="576774"/>
          </a:xfrm>
          <a:solidFill>
            <a:schemeClr val="tx2">
              <a:lumMod val="60000"/>
              <a:lumOff val="40000"/>
            </a:schemeClr>
          </a:solidFill>
        </p:spPr>
        <p:txBody>
          <a:bodyPr>
            <a:normAutofit fontScale="77500" lnSpcReduction="20000"/>
          </a:bodyPr>
          <a:lstStyle/>
          <a:p>
            <a:pPr marL="0" indent="0" algn="ctr">
              <a:buNone/>
            </a:pPr>
            <a:r>
              <a:rPr lang="en-CA" b="1" dirty="0"/>
              <a:t>This workshop</a:t>
            </a:r>
          </a:p>
        </p:txBody>
      </p:sp>
    </p:spTree>
    <p:extLst>
      <p:ext uri="{BB962C8B-B14F-4D97-AF65-F5344CB8AC3E}">
        <p14:creationId xmlns:p14="http://schemas.microsoft.com/office/powerpoint/2010/main" val="35766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graphicEl>
                                              <a:dgm id="{38D5693F-667F-9E47-BFD1-59FB99B3E0B0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7E25"/>
                                      </p:to>
                                    </p:animClr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graphicEl>
                                              <a:dgm id="{38D5693F-667F-9E47-BFD1-59FB99B3E0B0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graphicEl>
                                              <a:dgm id="{38D5693F-667F-9E47-BFD1-59FB99B3E0B0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graphicEl>
                                              <a:dgm id="{D5ABBF3F-F8BC-8243-9045-CCF737777219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45C039"/>
                                      </p:to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graphicEl>
                                              <a:dgm id="{D5ABBF3F-F8BC-8243-9045-CCF737777219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graphicEl>
                                              <a:dgm id="{D5ABBF3F-F8BC-8243-9045-CCF737777219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 uiExpand="1">
        <p:bldSub>
          <a:bldDgm bld="one"/>
        </p:bldSub>
      </p:bldGraphic>
      <p:bldP spid="8" grpId="0" uiExpand="1" build="p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442A67-6808-B148-B650-0C3896F6C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6512" y="404664"/>
            <a:ext cx="9289032" cy="979999"/>
          </a:xfrm>
          <a:solidFill>
            <a:schemeClr val="accent2"/>
          </a:solidFill>
        </p:spPr>
        <p:txBody>
          <a:bodyPr>
            <a:normAutofit/>
          </a:bodyPr>
          <a:lstStyle/>
          <a:p>
            <a:r>
              <a:rPr lang="en-CA" sz="4000" b="1" dirty="0">
                <a:latin typeface="Helvetica" pitchFamily="2" charset="0"/>
              </a:rPr>
              <a:t>Python 101</a:t>
            </a:r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A3115C2C-E99E-484B-8576-07ADAD22D341}"/>
              </a:ext>
            </a:extLst>
          </p:cNvPr>
          <p:cNvSpPr txBox="1">
            <a:spLocks/>
          </p:cNvSpPr>
          <p:nvPr/>
        </p:nvSpPr>
        <p:spPr>
          <a:xfrm>
            <a:off x="4427984" y="1825625"/>
            <a:ext cx="4519414" cy="18180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sz="1000" dirty="0">
              <a:latin typeface="Helvetica" pitchFamily="2" charset="0"/>
              <a:cs typeface="Calibri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C583E2D-9E5D-AF4E-8A3C-43004D01D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23528" y="2101998"/>
            <a:ext cx="7759774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CA" sz="2000" dirty="0"/>
              <a:t>Python: A high-level general-purpose programming language</a:t>
            </a:r>
          </a:p>
          <a:p>
            <a:pPr>
              <a:lnSpc>
                <a:spcPct val="150000"/>
              </a:lnSpc>
            </a:pPr>
            <a:r>
              <a:rPr lang="en-CA" sz="2000" dirty="0"/>
              <a:t>Made to easy-to-read </a:t>
            </a:r>
          </a:p>
          <a:p>
            <a:pPr>
              <a:lnSpc>
                <a:spcPct val="150000"/>
              </a:lnSpc>
            </a:pPr>
            <a:r>
              <a:rPr lang="en-CA" sz="2000" dirty="0"/>
              <a:t>Object oriented language, works for small and large-scale projects</a:t>
            </a:r>
          </a:p>
          <a:p>
            <a:pPr>
              <a:lnSpc>
                <a:spcPct val="150000"/>
              </a:lnSpc>
            </a:pPr>
            <a:r>
              <a:rPr lang="en-CA" sz="2000" dirty="0"/>
              <a:t>Very popular for Machine Learning and Data Science applications</a:t>
            </a:r>
          </a:p>
          <a:p>
            <a:pPr>
              <a:lnSpc>
                <a:spcPct val="150000"/>
              </a:lnSpc>
            </a:pPr>
            <a:r>
              <a:rPr lang="en-CA" sz="2000" dirty="0"/>
              <a:t>Many, many resources online to self-learn, but Google remains your best friend </a:t>
            </a:r>
            <a:r>
              <a:rPr lang="en-CA" sz="2000" dirty="0">
                <a:sym typeface="Wingdings" pitchFamily="2" charset="2"/>
              </a:rPr>
              <a:t> </a:t>
            </a:r>
            <a:endParaRPr lang="en-CA" sz="2000" dirty="0"/>
          </a:p>
          <a:p>
            <a:endParaRPr lang="en-CA" b="1" dirty="0"/>
          </a:p>
        </p:txBody>
      </p:sp>
      <p:pic>
        <p:nvPicPr>
          <p:cNvPr id="5122" name="Picture 2" descr="The Python Logo | Python Software Foundation">
            <a:extLst>
              <a:ext uri="{FF2B5EF4-FFF2-40B4-BE49-F238E27FC236}">
                <a16:creationId xmlns:a16="http://schemas.microsoft.com/office/drawing/2014/main" id="{ADC2847C-814A-F148-967F-CEB2557F10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4857494"/>
            <a:ext cx="4914900" cy="165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6859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442A67-6808-B148-B650-0C3896F6C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6512" y="404664"/>
            <a:ext cx="9289032" cy="979999"/>
          </a:xfrm>
          <a:solidFill>
            <a:schemeClr val="accent2"/>
          </a:solidFill>
        </p:spPr>
        <p:txBody>
          <a:bodyPr>
            <a:normAutofit/>
          </a:bodyPr>
          <a:lstStyle/>
          <a:p>
            <a:r>
              <a:rPr lang="en-CA" sz="4000" b="1" dirty="0">
                <a:latin typeface="Helvetica" pitchFamily="2" charset="0"/>
              </a:rPr>
              <a:t>Python 101</a:t>
            </a:r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A3115C2C-E99E-484B-8576-07ADAD22D341}"/>
              </a:ext>
            </a:extLst>
          </p:cNvPr>
          <p:cNvSpPr txBox="1">
            <a:spLocks/>
          </p:cNvSpPr>
          <p:nvPr/>
        </p:nvSpPr>
        <p:spPr>
          <a:xfrm>
            <a:off x="4427984" y="1825625"/>
            <a:ext cx="4519414" cy="18180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sz="1000" dirty="0">
              <a:latin typeface="Helvetica" pitchFamily="2" charset="0"/>
              <a:cs typeface="Calibri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C583E2D-9E5D-AF4E-8A3C-43004D01D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23528" y="2101998"/>
            <a:ext cx="7759774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CA" sz="2000" dirty="0"/>
              <a:t>Python: An open-source language</a:t>
            </a:r>
          </a:p>
          <a:p>
            <a:pPr>
              <a:lnSpc>
                <a:spcPct val="150000"/>
              </a:lnSpc>
            </a:pPr>
            <a:r>
              <a:rPr lang="en-CA" sz="2000" dirty="0"/>
              <a:t>Python users depend on community contribution to provide libraries and modules </a:t>
            </a:r>
          </a:p>
          <a:p>
            <a:pPr>
              <a:lnSpc>
                <a:spcPct val="150000"/>
              </a:lnSpc>
            </a:pPr>
            <a:r>
              <a:rPr lang="en-CA" sz="2000" dirty="0"/>
              <a:t>Simply install the library and </a:t>
            </a:r>
            <a:r>
              <a:rPr lang="en-CA" sz="2000" b="1" dirty="0">
                <a:solidFill>
                  <a:schemeClr val="accent3">
                    <a:lumMod val="75000"/>
                  </a:schemeClr>
                </a:solidFill>
              </a:rPr>
              <a:t>import</a:t>
            </a:r>
            <a:r>
              <a:rPr lang="en-CA" sz="2000" dirty="0"/>
              <a:t> it to use it in your code</a:t>
            </a:r>
          </a:p>
          <a:p>
            <a:pPr marL="0" indent="0">
              <a:buNone/>
            </a:pPr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12086121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442A67-6808-B148-B650-0C3896F6C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6512" y="404664"/>
            <a:ext cx="9289032" cy="979999"/>
          </a:xfrm>
          <a:solidFill>
            <a:schemeClr val="accent2"/>
          </a:solidFill>
        </p:spPr>
        <p:txBody>
          <a:bodyPr>
            <a:normAutofit/>
          </a:bodyPr>
          <a:lstStyle/>
          <a:p>
            <a:r>
              <a:rPr lang="en-CA" sz="4000" b="1" dirty="0">
                <a:latin typeface="Helvetica" pitchFamily="2" charset="0"/>
              </a:rPr>
              <a:t>Python 101</a:t>
            </a:r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A3115C2C-E99E-484B-8576-07ADAD22D341}"/>
              </a:ext>
            </a:extLst>
          </p:cNvPr>
          <p:cNvSpPr txBox="1">
            <a:spLocks/>
          </p:cNvSpPr>
          <p:nvPr/>
        </p:nvSpPr>
        <p:spPr>
          <a:xfrm>
            <a:off x="4427984" y="1825625"/>
            <a:ext cx="4519414" cy="18180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sz="1000" dirty="0">
              <a:latin typeface="Helvetica" pitchFamily="2" charset="0"/>
              <a:cs typeface="Calibri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C583E2D-9E5D-AF4E-8A3C-43004D01D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23528" y="2101998"/>
            <a:ext cx="7759774" cy="4351338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CA" sz="2200" b="1" dirty="0"/>
              <a:t>Some important Libraries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CA" sz="2000" b="1" u="sng" dirty="0" err="1"/>
              <a:t>Numpy</a:t>
            </a:r>
            <a:r>
              <a:rPr lang="en-CA" sz="2000" b="1" u="sng" dirty="0"/>
              <a:t>:</a:t>
            </a:r>
            <a:r>
              <a:rPr lang="en-CA" sz="2000" b="1" dirty="0"/>
              <a:t> </a:t>
            </a:r>
            <a:r>
              <a:rPr lang="en-CA" sz="2000" dirty="0"/>
              <a:t>Fundamental for scientific computing. Comprehensive mathematical functions, random number generators, etc..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CA" sz="2000" b="1" dirty="0"/>
              <a:t>Pandas: </a:t>
            </a:r>
            <a:r>
              <a:rPr lang="en-CA" sz="2000" dirty="0"/>
              <a:t>Data analysis and manipulation tool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CA" sz="2000" b="1" dirty="0"/>
              <a:t>Matplotlib: </a:t>
            </a:r>
            <a:r>
              <a:rPr lang="en-CA" sz="2000" dirty="0"/>
              <a:t>Visualizations in Python (static, animated, and interactive)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CA" sz="2000" b="1" dirty="0" err="1"/>
              <a:t>Scipy</a:t>
            </a:r>
            <a:r>
              <a:rPr lang="en-CA" sz="2000" b="1" dirty="0"/>
              <a:t>: </a:t>
            </a:r>
            <a:r>
              <a:rPr lang="en-CA" sz="2000" dirty="0"/>
              <a:t>Collection of mathematics, science, and engineering tools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CA" sz="2000" b="1" dirty="0" err="1"/>
              <a:t>Statsmodels</a:t>
            </a:r>
            <a:r>
              <a:rPr lang="en-CA" sz="2000" b="1" dirty="0"/>
              <a:t>: </a:t>
            </a:r>
            <a:r>
              <a:rPr lang="en-CA" sz="2000" dirty="0"/>
              <a:t>Classes and functions for the estimation of many different statistical models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CA" sz="2000" b="1" dirty="0"/>
              <a:t>Others: </a:t>
            </a:r>
            <a:r>
              <a:rPr lang="en-CA" sz="2000" dirty="0"/>
              <a:t>seaborn, scikit-</a:t>
            </a:r>
            <a:r>
              <a:rPr lang="en-CA" sz="2000" dirty="0" err="1"/>
              <a:t>learm</a:t>
            </a:r>
            <a:r>
              <a:rPr lang="en-CA" sz="2000" dirty="0"/>
              <a:t>, TensorFlow, etc.,</a:t>
            </a:r>
            <a:r>
              <a:rPr lang="en-CA" sz="2000" b="1" dirty="0"/>
              <a:t> </a:t>
            </a:r>
          </a:p>
          <a:p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42016090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2CB0D-40DB-BE41-9BEB-40722EBC3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32C457-D9F7-CD4D-8EA1-7AD256FC169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2C7A0A-F5D1-B04F-AD8F-EC4B0A68305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544655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87B93719-7A3D-1148-9FCA-AF4A65C4BC41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628650" y="1825625"/>
                <a:ext cx="7886700" cy="4351338"/>
              </a:xfrm>
            </p:spPr>
            <p:txBody>
              <a:bodyPr>
                <a:normAutofit/>
              </a:bodyPr>
              <a:lstStyle/>
              <a:p>
                <a:r>
                  <a:rPr lang="en-CA" dirty="0"/>
                  <a:t>Accuracy is only one metric</a:t>
                </a:r>
              </a:p>
              <a:p>
                <a:pPr lvl="1"/>
                <a:r>
                  <a:rPr lang="en-CA" dirty="0"/>
                  <a:t>Definition: proportion of correct cases to all cases</a:t>
                </a:r>
              </a:p>
              <a:p>
                <a:pPr marL="457200" lvl="1" indent="0">
                  <a:buNone/>
                </a:pPr>
                <a:endParaRPr lang="en-CA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𝐴𝑐𝑐𝑢𝑟𝑎𝑐𝑦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𝑇𝑟𝑢𝑒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𝑃𝑜𝑠𝑖𝑡𝑖𝑣𝑒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𝑇𝑟𝑢𝑒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𝑁𝑒𝑔𝑎𝑡𝑖𝑣𝑒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𝑇𝑢𝑒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𝑃𝑜𝑠𝑖𝑡𝑖𝑣𝑒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𝑇𝑟𝑢𝑒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𝑁𝑒𝑔𝑎𝑡𝑖𝑣𝑒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𝐹𝑎𝑙𝑠𝑒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𝑃𝑜𝑠𝑖𝑡𝑖𝑣𝑒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𝐹𝑎𝑙𝑠𝑒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𝑁𝑒𝑔𝑎𝑡𝑖𝑣𝑒</m:t>
                          </m:r>
                        </m:den>
                      </m:f>
                    </m:oMath>
                  </m:oMathPara>
                </a14:m>
                <a:endParaRPr lang="en-CA" dirty="0"/>
              </a:p>
              <a:p>
                <a:endParaRPr lang="en-CA" dirty="0"/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87B93719-7A3D-1148-9FCA-AF4A65C4BC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628650" y="1825625"/>
                <a:ext cx="7886700" cy="4351338"/>
              </a:xfrm>
              <a:blipFill>
                <a:blip r:embed="rId2"/>
                <a:stretch>
                  <a:fillRect l="-1447" t="-232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04A8A2E-8B05-1447-BC51-8E7369159A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8431521"/>
              </p:ext>
            </p:extLst>
          </p:nvPr>
        </p:nvGraphicFramePr>
        <p:xfrm>
          <a:off x="3779912" y="4001294"/>
          <a:ext cx="4248473" cy="20278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4783">
                  <a:extLst>
                    <a:ext uri="{9D8B030D-6E8A-4147-A177-3AD203B41FA5}">
                      <a16:colId xmlns:a16="http://schemas.microsoft.com/office/drawing/2014/main" val="2019097122"/>
                    </a:ext>
                  </a:extLst>
                </a:gridCol>
                <a:gridCol w="1574696">
                  <a:extLst>
                    <a:ext uri="{9D8B030D-6E8A-4147-A177-3AD203B41FA5}">
                      <a16:colId xmlns:a16="http://schemas.microsoft.com/office/drawing/2014/main" val="766092870"/>
                    </a:ext>
                  </a:extLst>
                </a:gridCol>
                <a:gridCol w="1548994">
                  <a:extLst>
                    <a:ext uri="{9D8B030D-6E8A-4147-A177-3AD203B41FA5}">
                      <a16:colId xmlns:a16="http://schemas.microsoft.com/office/drawing/2014/main" val="512457545"/>
                    </a:ext>
                  </a:extLst>
                </a:gridCol>
              </a:tblGrid>
              <a:tr h="675961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Positive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Negative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6355738"/>
                  </a:ext>
                </a:extLst>
              </a:tr>
              <a:tr h="675961">
                <a:tc>
                  <a:txBody>
                    <a:bodyPr/>
                    <a:lstStyle/>
                    <a:p>
                      <a:r>
                        <a:rPr lang="en-CA" b="1" dirty="0"/>
                        <a:t>Positive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True positive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False Positive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388828"/>
                  </a:ext>
                </a:extLst>
              </a:tr>
              <a:tr h="675961">
                <a:tc>
                  <a:txBody>
                    <a:bodyPr/>
                    <a:lstStyle/>
                    <a:p>
                      <a:r>
                        <a:rPr lang="en-CA" b="1" dirty="0"/>
                        <a:t>Negative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False Negative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True Negative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1287555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FE84328E-7957-2D4E-AC42-828A0CAAE643}"/>
              </a:ext>
            </a:extLst>
          </p:cNvPr>
          <p:cNvSpPr/>
          <p:nvPr/>
        </p:nvSpPr>
        <p:spPr>
          <a:xfrm>
            <a:off x="5724128" y="3564494"/>
            <a:ext cx="7938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b="1" dirty="0"/>
              <a:t>Actual</a:t>
            </a:r>
            <a:endParaRPr lang="en-CA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7EC4266-C18E-FE47-9413-CD50E9F0DD33}"/>
              </a:ext>
            </a:extLst>
          </p:cNvPr>
          <p:cNvSpPr/>
          <p:nvPr/>
        </p:nvSpPr>
        <p:spPr>
          <a:xfrm>
            <a:off x="2627784" y="4869160"/>
            <a:ext cx="10945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b="1" dirty="0"/>
              <a:t>Predicted</a:t>
            </a:r>
            <a:endParaRPr lang="en-CA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DBF9FB5D-EA3B-8245-9F97-46F8555A6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1DCC4496-C325-654D-A2AD-B4BBD868FBC9}"/>
              </a:ext>
            </a:extLst>
          </p:cNvPr>
          <p:cNvSpPr txBox="1">
            <a:spLocks/>
          </p:cNvSpPr>
          <p:nvPr/>
        </p:nvSpPr>
        <p:spPr>
          <a:xfrm>
            <a:off x="0" y="404664"/>
            <a:ext cx="9180512" cy="979999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4000" b="1" dirty="0">
                <a:latin typeface="Helvetica" pitchFamily="2" charset="0"/>
              </a:rPr>
              <a:t>Performance metrics</a:t>
            </a:r>
          </a:p>
        </p:txBody>
      </p:sp>
    </p:spTree>
    <p:extLst>
      <p:ext uri="{BB962C8B-B14F-4D97-AF65-F5344CB8AC3E}">
        <p14:creationId xmlns:p14="http://schemas.microsoft.com/office/powerpoint/2010/main" val="2463526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87B93719-7A3D-1148-9FCA-AF4A65C4BC41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628650" y="1825625"/>
                <a:ext cx="8263830" cy="4351338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CA" sz="2000" dirty="0"/>
                  <a:t>Cancer detection test with </a:t>
                </a:r>
                <a:r>
                  <a:rPr lang="en-CA" sz="2000" i="1" dirty="0">
                    <a:solidFill>
                      <a:srgbClr val="C00000"/>
                    </a:solidFill>
                  </a:rPr>
                  <a:t>99.7% accuracy </a:t>
                </a:r>
                <a:r>
                  <a:rPr lang="en-CA" sz="2000" dirty="0"/>
                  <a:t>(impressive?)</a:t>
                </a:r>
              </a:p>
              <a:p>
                <a:r>
                  <a:rPr lang="en-CA" sz="2000" dirty="0"/>
                  <a:t>100,000 patients</a:t>
                </a:r>
              </a:p>
              <a:p>
                <a:pPr lvl="1"/>
                <a:r>
                  <a:rPr lang="en-CA" sz="1800" dirty="0"/>
                  <a:t>1,000 Malignant (Positive)</a:t>
                </a:r>
              </a:p>
              <a:p>
                <a:pPr lvl="1"/>
                <a:r>
                  <a:rPr lang="en-CA" sz="1800" dirty="0"/>
                  <a:t>99,000 Benign (Negative)</a:t>
                </a:r>
              </a:p>
              <a:p>
                <a:endParaRPr lang="en-US" sz="140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𝐴𝑐𝑐𝑢𝑟𝑎𝑐𝑦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850+98,820</m:t>
                        </m:r>
                      </m:num>
                      <m:den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100,000</m:t>
                        </m:r>
                      </m:den>
                    </m:f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=99.7%</m:t>
                    </m:r>
                  </m:oMath>
                </a14:m>
                <a:endParaRPr lang="en-CA" dirty="0"/>
              </a:p>
              <a:p>
                <a:endParaRPr lang="en-CA" sz="2000" dirty="0"/>
              </a:p>
              <a:p>
                <a:endParaRPr lang="en-CA" sz="2000" dirty="0"/>
              </a:p>
              <a:p>
                <a:r>
                  <a:rPr lang="en-CA" sz="2200" dirty="0"/>
                  <a:t>Question 1:</a:t>
                </a:r>
              </a:p>
              <a:p>
                <a:pPr lvl="1"/>
                <a:r>
                  <a:rPr lang="en-CA" sz="1800" dirty="0"/>
                  <a:t>Of all patients that we predicted to have cancer, how many actually have Cancer?</a:t>
                </a:r>
              </a:p>
              <a:p>
                <a:pPr lvl="1"/>
                <a:endParaRPr lang="en-CA" sz="1800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𝑃𝑟𝑒𝑐𝑖𝑠𝑖𝑜𝑛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𝑇𝑟𝑢𝑒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𝑝𝑜𝑠𝑖𝑡𝑖𝑣𝑒</m:t>
                        </m: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𝑇𝑟𝑢𝑒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𝑝𝑜𝑠𝑖𝑡𝑖𝑣𝑒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𝐹𝑎𝑙𝑠𝑒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𝑝𝑜𝑠𝑖𝑡𝑖𝑣𝑒</m:t>
                        </m:r>
                      </m:den>
                    </m:f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850</m:t>
                        </m: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850+180</m:t>
                        </m:r>
                      </m:den>
                    </m:f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=82.5%</m:t>
                    </m:r>
                  </m:oMath>
                </a14:m>
                <a:endParaRPr lang="en-CA" sz="1800" dirty="0"/>
              </a:p>
              <a:p>
                <a:pPr lvl="1"/>
                <a:endParaRPr lang="en-CA" sz="1800" dirty="0"/>
              </a:p>
              <a:p>
                <a:pPr lvl="2"/>
                <a:r>
                  <a:rPr lang="en-CA" sz="1400" b="1" dirty="0">
                    <a:solidFill>
                      <a:srgbClr val="C00000"/>
                    </a:solidFill>
                  </a:rPr>
                  <a:t>Percentage of results which are relevant</a:t>
                </a:r>
              </a:p>
              <a:p>
                <a:pPr marL="457200" lvl="1" indent="0">
                  <a:buNone/>
                </a:pPr>
                <a:endParaRPr lang="en-CA" sz="1800" dirty="0"/>
              </a:p>
              <a:p>
                <a:endParaRPr lang="en-CA" dirty="0"/>
              </a:p>
              <a:p>
                <a:pPr lvl="1"/>
                <a:endParaRPr lang="en-CA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87B93719-7A3D-1148-9FCA-AF4A65C4BC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628650" y="1825625"/>
                <a:ext cx="8263830" cy="4351338"/>
              </a:xfrm>
              <a:blipFill>
                <a:blip r:embed="rId2"/>
                <a:stretch>
                  <a:fillRect l="-613" t="-232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44E5DA8-7FC4-CE4C-9320-53F0B30CC8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7084255"/>
              </p:ext>
            </p:extLst>
          </p:nvPr>
        </p:nvGraphicFramePr>
        <p:xfrm>
          <a:off x="5327356" y="2852936"/>
          <a:ext cx="3397602" cy="16695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9515">
                  <a:extLst>
                    <a:ext uri="{9D8B030D-6E8A-4147-A177-3AD203B41FA5}">
                      <a16:colId xmlns:a16="http://schemas.microsoft.com/office/drawing/2014/main" val="2019097122"/>
                    </a:ext>
                  </a:extLst>
                </a:gridCol>
                <a:gridCol w="1393368">
                  <a:extLst>
                    <a:ext uri="{9D8B030D-6E8A-4147-A177-3AD203B41FA5}">
                      <a16:colId xmlns:a16="http://schemas.microsoft.com/office/drawing/2014/main" val="766092870"/>
                    </a:ext>
                  </a:extLst>
                </a:gridCol>
                <a:gridCol w="1104719">
                  <a:extLst>
                    <a:ext uri="{9D8B030D-6E8A-4147-A177-3AD203B41FA5}">
                      <a16:colId xmlns:a16="http://schemas.microsoft.com/office/drawing/2014/main" val="512457545"/>
                    </a:ext>
                  </a:extLst>
                </a:gridCol>
              </a:tblGrid>
              <a:tr h="417387">
                <a:tc>
                  <a:txBody>
                    <a:bodyPr/>
                    <a:lstStyle/>
                    <a:p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Positive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Negative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6355738"/>
                  </a:ext>
                </a:extLst>
              </a:tr>
              <a:tr h="417387">
                <a:tc>
                  <a:txBody>
                    <a:bodyPr/>
                    <a:lstStyle/>
                    <a:p>
                      <a:r>
                        <a:rPr lang="en-CA" sz="1400" b="1" dirty="0"/>
                        <a:t>Positive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850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180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388828"/>
                  </a:ext>
                </a:extLst>
              </a:tr>
              <a:tr h="417387">
                <a:tc>
                  <a:txBody>
                    <a:bodyPr/>
                    <a:lstStyle/>
                    <a:p>
                      <a:r>
                        <a:rPr lang="en-CA" sz="1400" b="1" dirty="0"/>
                        <a:t>Negative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98, 820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1287555"/>
                  </a:ext>
                </a:extLst>
              </a:tr>
              <a:tr h="417387">
                <a:tc>
                  <a:txBody>
                    <a:bodyPr/>
                    <a:lstStyle/>
                    <a:p>
                      <a:r>
                        <a:rPr lang="en-CA" sz="1400" b="1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1,000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99,000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9179626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498E3B44-56F0-0249-B884-3C0BCE7BD86A}"/>
              </a:ext>
            </a:extLst>
          </p:cNvPr>
          <p:cNvSpPr/>
          <p:nvPr/>
        </p:nvSpPr>
        <p:spPr>
          <a:xfrm>
            <a:off x="6695778" y="2477691"/>
            <a:ext cx="6607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1400" b="1" dirty="0"/>
              <a:t>Actual</a:t>
            </a:r>
            <a:endParaRPr lang="en-CA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D417C6E-9F80-4941-AEDA-08136BFE8D49}"/>
              </a:ext>
            </a:extLst>
          </p:cNvPr>
          <p:cNvSpPr/>
          <p:nvPr/>
        </p:nvSpPr>
        <p:spPr>
          <a:xfrm>
            <a:off x="4242675" y="3438089"/>
            <a:ext cx="8954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1400" b="1" dirty="0"/>
              <a:t>Predicted</a:t>
            </a:r>
            <a:endParaRPr lang="en-CA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97473BA1-5B32-A848-9604-0A8C13EE7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FF2AEF20-CC6E-4C4E-AD33-E7EB845BB7D0}"/>
              </a:ext>
            </a:extLst>
          </p:cNvPr>
          <p:cNvSpPr txBox="1">
            <a:spLocks/>
          </p:cNvSpPr>
          <p:nvPr/>
        </p:nvSpPr>
        <p:spPr>
          <a:xfrm>
            <a:off x="0" y="404664"/>
            <a:ext cx="9180512" cy="979999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4000" b="1" dirty="0">
                <a:latin typeface="Helvetica" pitchFamily="2" charset="0"/>
              </a:rPr>
              <a:t>Performance metrics</a:t>
            </a:r>
          </a:p>
        </p:txBody>
      </p:sp>
    </p:spTree>
    <p:extLst>
      <p:ext uri="{BB962C8B-B14F-4D97-AF65-F5344CB8AC3E}">
        <p14:creationId xmlns:p14="http://schemas.microsoft.com/office/powerpoint/2010/main" val="2734345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87B93719-7A3D-1148-9FCA-AF4A65C4BC41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628650" y="1825625"/>
                <a:ext cx="7886700" cy="435133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CA" sz="2000" dirty="0"/>
                  <a:t>Cancer detection test with </a:t>
                </a:r>
                <a:r>
                  <a:rPr lang="en-CA" sz="2000" i="1" dirty="0">
                    <a:solidFill>
                      <a:srgbClr val="C00000"/>
                    </a:solidFill>
                  </a:rPr>
                  <a:t>99.7% accuracy </a:t>
                </a:r>
                <a:r>
                  <a:rPr lang="en-CA" sz="2000" dirty="0"/>
                  <a:t>(impressive?)</a:t>
                </a:r>
              </a:p>
              <a:p>
                <a:r>
                  <a:rPr lang="en-CA" sz="2000" dirty="0"/>
                  <a:t>100,000 patients</a:t>
                </a:r>
              </a:p>
              <a:p>
                <a:pPr lvl="1"/>
                <a:r>
                  <a:rPr lang="en-CA" sz="1800" dirty="0"/>
                  <a:t>1,000 Malignant (Positive)</a:t>
                </a:r>
              </a:p>
              <a:p>
                <a:pPr lvl="1"/>
                <a:r>
                  <a:rPr lang="en-CA" sz="1800" dirty="0"/>
                  <a:t>99,000 Benign (Negative)</a:t>
                </a:r>
              </a:p>
              <a:p>
                <a:endParaRPr lang="en-US" sz="140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𝐴𝑐𝑐𝑢𝑟𝑎𝑐𝑦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850+98,820</m:t>
                        </m:r>
                      </m:num>
                      <m:den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100,000</m:t>
                        </m:r>
                      </m:den>
                    </m:f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=99.7%</m:t>
                    </m:r>
                  </m:oMath>
                </a14:m>
                <a:endParaRPr lang="en-CA" dirty="0"/>
              </a:p>
              <a:p>
                <a:endParaRPr lang="en-CA" sz="2000" dirty="0"/>
              </a:p>
              <a:p>
                <a:r>
                  <a:rPr lang="en-CA" sz="2200" dirty="0"/>
                  <a:t>Question 2:</a:t>
                </a:r>
              </a:p>
              <a:p>
                <a:pPr lvl="1"/>
                <a:r>
                  <a:rPr lang="en-CA" sz="1800" dirty="0"/>
                  <a:t>Of all patients that have Cancer, </a:t>
                </a:r>
                <a:r>
                  <a:rPr lang="en-CA" sz="1800" i="1" u="sng" dirty="0"/>
                  <a:t>how many did we get right</a:t>
                </a:r>
                <a:r>
                  <a:rPr lang="en-CA" sz="1800" dirty="0"/>
                  <a:t>?</a:t>
                </a:r>
              </a:p>
              <a:p>
                <a:pPr lvl="1"/>
                <a:endParaRPr lang="en-CA" sz="1800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𝑅𝑒𝑐𝑎𝑙𝑙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𝑇𝑟𝑢𝑒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𝑝𝑜𝑠𝑖𝑡𝑖𝑣𝑒</m:t>
                        </m: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𝑇𝑟𝑢𝑒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𝑝𝑜𝑠𝑖𝑡𝑖𝑣𝑒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𝐹𝑎𝑙𝑠𝑒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𝑛𝑒𝑔𝑎𝑡𝑖𝑣𝑒</m:t>
                        </m:r>
                      </m:den>
                    </m:f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850</m:t>
                        </m: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850+150</m:t>
                        </m:r>
                      </m:den>
                    </m:f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=85%</m:t>
                    </m:r>
                  </m:oMath>
                </a14:m>
                <a:endParaRPr lang="en-CA" sz="1800" dirty="0"/>
              </a:p>
              <a:p>
                <a:pPr lvl="1"/>
                <a:endParaRPr lang="en-CA" sz="1800" dirty="0"/>
              </a:p>
              <a:p>
                <a:pPr lvl="2"/>
                <a:r>
                  <a:rPr lang="en-CA" sz="1400" b="1" dirty="0">
                    <a:solidFill>
                      <a:srgbClr val="C00000"/>
                    </a:solidFill>
                  </a:rPr>
                  <a:t>Percentage of total relevant results correctly classified</a:t>
                </a:r>
              </a:p>
              <a:p>
                <a:pPr marL="457200" lvl="1" indent="0">
                  <a:buNone/>
                </a:pPr>
                <a:endParaRPr lang="en-CA" sz="1800" dirty="0"/>
              </a:p>
              <a:p>
                <a:endParaRPr lang="en-CA" dirty="0"/>
              </a:p>
              <a:p>
                <a:pPr lvl="1"/>
                <a:endParaRPr lang="en-CA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87B93719-7A3D-1148-9FCA-AF4A65C4BC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628650" y="1825625"/>
                <a:ext cx="7886700" cy="4351338"/>
              </a:xfrm>
              <a:blipFill>
                <a:blip r:embed="rId2"/>
                <a:stretch>
                  <a:fillRect l="-804" t="-2035" b="-29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44E5DA8-7FC4-CE4C-9320-53F0B30CC8E2}"/>
              </a:ext>
            </a:extLst>
          </p:cNvPr>
          <p:cNvGraphicFramePr>
            <a:graphicFrameLocks noGrp="1"/>
          </p:cNvGraphicFramePr>
          <p:nvPr/>
        </p:nvGraphicFramePr>
        <p:xfrm>
          <a:off x="5327356" y="2852936"/>
          <a:ext cx="3397602" cy="16695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9515">
                  <a:extLst>
                    <a:ext uri="{9D8B030D-6E8A-4147-A177-3AD203B41FA5}">
                      <a16:colId xmlns:a16="http://schemas.microsoft.com/office/drawing/2014/main" val="2019097122"/>
                    </a:ext>
                  </a:extLst>
                </a:gridCol>
                <a:gridCol w="1393368">
                  <a:extLst>
                    <a:ext uri="{9D8B030D-6E8A-4147-A177-3AD203B41FA5}">
                      <a16:colId xmlns:a16="http://schemas.microsoft.com/office/drawing/2014/main" val="766092870"/>
                    </a:ext>
                  </a:extLst>
                </a:gridCol>
                <a:gridCol w="1104719">
                  <a:extLst>
                    <a:ext uri="{9D8B030D-6E8A-4147-A177-3AD203B41FA5}">
                      <a16:colId xmlns:a16="http://schemas.microsoft.com/office/drawing/2014/main" val="512457545"/>
                    </a:ext>
                  </a:extLst>
                </a:gridCol>
              </a:tblGrid>
              <a:tr h="417387">
                <a:tc>
                  <a:txBody>
                    <a:bodyPr/>
                    <a:lstStyle/>
                    <a:p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Positive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Negative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6355738"/>
                  </a:ext>
                </a:extLst>
              </a:tr>
              <a:tr h="417387">
                <a:tc>
                  <a:txBody>
                    <a:bodyPr/>
                    <a:lstStyle/>
                    <a:p>
                      <a:r>
                        <a:rPr lang="en-CA" sz="1400" b="1" dirty="0"/>
                        <a:t>Positive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850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180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388828"/>
                  </a:ext>
                </a:extLst>
              </a:tr>
              <a:tr h="417387">
                <a:tc>
                  <a:txBody>
                    <a:bodyPr/>
                    <a:lstStyle/>
                    <a:p>
                      <a:r>
                        <a:rPr lang="en-CA" sz="1400" b="1" dirty="0"/>
                        <a:t>Negative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98, 820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1287555"/>
                  </a:ext>
                </a:extLst>
              </a:tr>
              <a:tr h="417387">
                <a:tc>
                  <a:txBody>
                    <a:bodyPr/>
                    <a:lstStyle/>
                    <a:p>
                      <a:r>
                        <a:rPr lang="en-CA" sz="1400" b="1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1,000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99,000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9179626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498E3B44-56F0-0249-B884-3C0BCE7BD86A}"/>
              </a:ext>
            </a:extLst>
          </p:cNvPr>
          <p:cNvSpPr/>
          <p:nvPr/>
        </p:nvSpPr>
        <p:spPr>
          <a:xfrm>
            <a:off x="6695778" y="2477691"/>
            <a:ext cx="6607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1400" b="1" dirty="0"/>
              <a:t>Actual</a:t>
            </a:r>
            <a:endParaRPr lang="en-CA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D417C6E-9F80-4941-AEDA-08136BFE8D49}"/>
              </a:ext>
            </a:extLst>
          </p:cNvPr>
          <p:cNvSpPr/>
          <p:nvPr/>
        </p:nvSpPr>
        <p:spPr>
          <a:xfrm>
            <a:off x="4242675" y="3438089"/>
            <a:ext cx="8954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1400" b="1" dirty="0"/>
              <a:t>Predicted</a:t>
            </a:r>
            <a:endParaRPr lang="en-CA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A528EE06-B6B5-9848-965B-22A69A2A7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3E2DC709-FB09-274A-AC75-E6D66A420731}"/>
              </a:ext>
            </a:extLst>
          </p:cNvPr>
          <p:cNvSpPr txBox="1">
            <a:spLocks/>
          </p:cNvSpPr>
          <p:nvPr/>
        </p:nvSpPr>
        <p:spPr>
          <a:xfrm>
            <a:off x="0" y="404664"/>
            <a:ext cx="9180512" cy="979999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4000" b="1" dirty="0">
                <a:latin typeface="Helvetica" pitchFamily="2" charset="0"/>
              </a:rPr>
              <a:t>Performance metrics</a:t>
            </a:r>
          </a:p>
        </p:txBody>
      </p:sp>
    </p:spTree>
    <p:extLst>
      <p:ext uri="{BB962C8B-B14F-4D97-AF65-F5344CB8AC3E}">
        <p14:creationId xmlns:p14="http://schemas.microsoft.com/office/powerpoint/2010/main" val="4218691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7B93719-7A3D-1148-9FCA-AF4A65C4BC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/>
          </a:bodyPr>
          <a:lstStyle/>
          <a:p>
            <a:r>
              <a:rPr lang="en-CA" b="1" dirty="0">
                <a:solidFill>
                  <a:srgbClr val="C00000"/>
                </a:solidFill>
              </a:rPr>
              <a:t>Confusion matrix</a:t>
            </a:r>
          </a:p>
          <a:p>
            <a:r>
              <a:rPr lang="en-CA" sz="2400" dirty="0"/>
              <a:t>For binary and multi-class classification</a:t>
            </a:r>
          </a:p>
          <a:p>
            <a:r>
              <a:rPr lang="en-CA" sz="2400" dirty="0"/>
              <a:t>Correct elements are the diagonals</a:t>
            </a:r>
          </a:p>
          <a:p>
            <a:endParaRPr lang="en-CA" b="1" dirty="0">
              <a:solidFill>
                <a:srgbClr val="C0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B8EFEA-47F9-A940-B1CC-2EF82AA1A2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8064" y="3147843"/>
            <a:ext cx="3533534" cy="298002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4649AC3-372F-4640-9A42-12C5FAB73665}"/>
              </a:ext>
            </a:extLst>
          </p:cNvPr>
          <p:cNvSpPr/>
          <p:nvPr/>
        </p:nvSpPr>
        <p:spPr>
          <a:xfrm>
            <a:off x="5148064" y="6093296"/>
            <a:ext cx="496855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200" dirty="0"/>
              <a:t>https://ml4a.github.io/demos/</a:t>
            </a:r>
            <a:r>
              <a:rPr lang="en-CA" sz="1200" dirty="0" err="1"/>
              <a:t>confusion_mnist</a:t>
            </a:r>
            <a:r>
              <a:rPr lang="en-CA" sz="1200" dirty="0"/>
              <a:t>/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352200FB-9FCE-FB4D-B5A5-E212E7ED7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BA96B364-BB1B-A641-A9F4-DB4D9AC6F4C9}"/>
              </a:ext>
            </a:extLst>
          </p:cNvPr>
          <p:cNvSpPr txBox="1">
            <a:spLocks/>
          </p:cNvSpPr>
          <p:nvPr/>
        </p:nvSpPr>
        <p:spPr>
          <a:xfrm>
            <a:off x="0" y="404664"/>
            <a:ext cx="9180512" cy="979999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4000" b="1" dirty="0">
                <a:latin typeface="Helvetica" pitchFamily="2" charset="0"/>
              </a:rPr>
              <a:t>Performance metrics</a:t>
            </a:r>
          </a:p>
        </p:txBody>
      </p:sp>
    </p:spTree>
    <p:extLst>
      <p:ext uri="{BB962C8B-B14F-4D97-AF65-F5344CB8AC3E}">
        <p14:creationId xmlns:p14="http://schemas.microsoft.com/office/powerpoint/2010/main" val="41121481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7B93719-7A3D-1148-9FCA-AF4A65C4BC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/>
          </a:bodyPr>
          <a:lstStyle/>
          <a:p>
            <a:r>
              <a:rPr lang="en-CA" dirty="0"/>
              <a:t>Accuracy is only one metric</a:t>
            </a:r>
          </a:p>
          <a:p>
            <a:r>
              <a:rPr lang="en-CA" dirty="0"/>
              <a:t>Precision and recall</a:t>
            </a:r>
          </a:p>
          <a:p>
            <a:r>
              <a:rPr lang="en-CA" dirty="0"/>
              <a:t>Confusion matrix </a:t>
            </a:r>
          </a:p>
          <a:p>
            <a:r>
              <a:rPr lang="en-CA" b="1" dirty="0">
                <a:solidFill>
                  <a:srgbClr val="C00000"/>
                </a:solidFill>
              </a:rPr>
              <a:t>Critical for unbalanced datasets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D715B4D-6B4E-7D4A-9DA6-CD2498E6C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E59EA546-7E39-2840-BA26-2A09477CD695}"/>
              </a:ext>
            </a:extLst>
          </p:cNvPr>
          <p:cNvSpPr txBox="1">
            <a:spLocks/>
          </p:cNvSpPr>
          <p:nvPr/>
        </p:nvSpPr>
        <p:spPr>
          <a:xfrm>
            <a:off x="0" y="404664"/>
            <a:ext cx="9180512" cy="979999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4000" b="1" dirty="0">
                <a:latin typeface="Helvetica" pitchFamily="2" charset="0"/>
              </a:rPr>
              <a:t>Performance metrics</a:t>
            </a:r>
          </a:p>
        </p:txBody>
      </p:sp>
    </p:spTree>
    <p:extLst>
      <p:ext uri="{BB962C8B-B14F-4D97-AF65-F5344CB8AC3E}">
        <p14:creationId xmlns:p14="http://schemas.microsoft.com/office/powerpoint/2010/main" val="1641593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332427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Koala on a tree">
            <a:extLst>
              <a:ext uri="{FF2B5EF4-FFF2-40B4-BE49-F238E27FC236}">
                <a16:creationId xmlns:a16="http://schemas.microsoft.com/office/drawing/2014/main" id="{EA37BA1A-A640-754B-B4B7-82A085F821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720" y="2420888"/>
            <a:ext cx="5221855" cy="4176464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2333C6F-AC01-7344-ADFF-2D655139FF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28800"/>
            <a:ext cx="78867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CA" sz="5400" i="1" dirty="0">
                <a:latin typeface="Lucida Blackletter" pitchFamily="2" charset="77"/>
                <a:ea typeface="Brush Script MT" panose="03060802040406070304" pitchFamily="66" charset="-122"/>
                <a:cs typeface="Calibri Light" panose="020F0302020204030204" pitchFamily="34" charset="0"/>
              </a:rPr>
              <a:t>15 minutes</a:t>
            </a:r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F3A0421A-068A-BC41-8E63-0BEC8C626DD7}"/>
              </a:ext>
            </a:extLst>
          </p:cNvPr>
          <p:cNvSpPr txBox="1">
            <a:spLocks/>
          </p:cNvSpPr>
          <p:nvPr/>
        </p:nvSpPr>
        <p:spPr>
          <a:xfrm>
            <a:off x="0" y="404664"/>
            <a:ext cx="9180512" cy="979999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4000" b="1" dirty="0">
                <a:latin typeface="Helvetica" pitchFamily="2" charset="0"/>
              </a:rPr>
              <a:t>Break</a:t>
            </a:r>
          </a:p>
        </p:txBody>
      </p:sp>
    </p:spTree>
    <p:extLst>
      <p:ext uri="{BB962C8B-B14F-4D97-AF65-F5344CB8AC3E}">
        <p14:creationId xmlns:p14="http://schemas.microsoft.com/office/powerpoint/2010/main" val="34540878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7B93719-7A3D-1148-9FCA-AF4A65C4BC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CA" dirty="0"/>
              <a:t>Introductory books: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CA" sz="2000" dirty="0">
                <a:hlinkClick r:id="rId2"/>
              </a:rPr>
              <a:t>The Elements of Statistical Learning</a:t>
            </a:r>
            <a:endParaRPr lang="en-CA" sz="2000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CA" sz="2000" dirty="0">
                <a:hlinkClick r:id="rId3"/>
              </a:rPr>
              <a:t>Information Theory, Inference, and Learning Algorithms</a:t>
            </a:r>
            <a:endParaRPr lang="en-CA" sz="2000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CA" sz="2000" dirty="0">
                <a:hlinkClick r:id="rId4"/>
              </a:rPr>
              <a:t>Understanding Machine Learning: From Theory to Algorithms</a:t>
            </a:r>
            <a:endParaRPr lang="en-CA" sz="2000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CA" sz="2000" dirty="0">
                <a:hlinkClick r:id="rId5"/>
              </a:rPr>
              <a:t>Dive into Deep Learning</a:t>
            </a:r>
            <a:endParaRPr lang="en-CA" sz="2000" dirty="0"/>
          </a:p>
          <a:p>
            <a:pPr>
              <a:buFont typeface="Courier New" panose="02070309020205020404" pitchFamily="49" charset="0"/>
              <a:buChar char="o"/>
            </a:pPr>
            <a:r>
              <a:rPr lang="en-CA" dirty="0"/>
              <a:t>Online resources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CA" sz="2000" dirty="0"/>
              <a:t>Online courses: EdX, Coursera, ...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CA" sz="2000" dirty="0"/>
              <a:t>Datasets and competitions: </a:t>
            </a:r>
            <a:r>
              <a:rPr lang="en-CA" sz="2000" dirty="0">
                <a:hlinkClick r:id="rId6"/>
              </a:rPr>
              <a:t>Kaggle</a:t>
            </a:r>
            <a:r>
              <a:rPr lang="en-CA" sz="2000" dirty="0"/>
              <a:t>, </a:t>
            </a:r>
            <a:r>
              <a:rPr lang="en-CA" sz="2000" dirty="0">
                <a:hlinkClick r:id="rId7"/>
              </a:rPr>
              <a:t>IEEEDataPort</a:t>
            </a:r>
            <a:r>
              <a:rPr lang="en-CA" sz="2000" dirty="0"/>
              <a:t>, …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CA" sz="2000" dirty="0"/>
              <a:t>Online articles: </a:t>
            </a:r>
            <a:r>
              <a:rPr lang="en-CA" sz="2000" dirty="0">
                <a:hlinkClick r:id="rId8"/>
              </a:rPr>
              <a:t>Towards Data Science</a:t>
            </a:r>
            <a:r>
              <a:rPr lang="en-CA" sz="2000" dirty="0"/>
              <a:t>, </a:t>
            </a:r>
            <a:r>
              <a:rPr lang="en-CA" sz="2000" dirty="0">
                <a:hlinkClick r:id="rId9"/>
              </a:rPr>
              <a:t>Medium</a:t>
            </a:r>
            <a:r>
              <a:rPr lang="en-CA" sz="2000" dirty="0"/>
              <a:t>, …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CA" sz="2000" dirty="0"/>
              <a:t>Google is great </a:t>
            </a:r>
            <a:r>
              <a:rPr lang="en-CA" sz="2000" dirty="0">
                <a:sym typeface="Wingdings" pitchFamily="2" charset="2"/>
              </a:rPr>
              <a:t> </a:t>
            </a:r>
            <a:endParaRPr lang="en-CA" sz="2000" dirty="0"/>
          </a:p>
          <a:p>
            <a:pPr marL="0" indent="0">
              <a:buNone/>
            </a:pPr>
            <a:endParaRPr lang="en-CA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6FD8F19-2221-6A47-8170-3A03598AE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6C4354AF-EA8F-B54E-867A-61ECAF2AC9F6}"/>
              </a:ext>
            </a:extLst>
          </p:cNvPr>
          <p:cNvSpPr txBox="1">
            <a:spLocks/>
          </p:cNvSpPr>
          <p:nvPr/>
        </p:nvSpPr>
        <p:spPr>
          <a:xfrm>
            <a:off x="0" y="404664"/>
            <a:ext cx="9180512" cy="979999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4000" b="1" dirty="0">
                <a:latin typeface="Helvetica" pitchFamily="2" charset="0"/>
              </a:rPr>
              <a:t>Next steps</a:t>
            </a:r>
          </a:p>
        </p:txBody>
      </p:sp>
    </p:spTree>
    <p:extLst>
      <p:ext uri="{BB962C8B-B14F-4D97-AF65-F5344CB8AC3E}">
        <p14:creationId xmlns:p14="http://schemas.microsoft.com/office/powerpoint/2010/main" val="37358544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7B93719-7A3D-1148-9FCA-AF4A65C4BC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 fontScale="85000" lnSpcReduction="20000"/>
          </a:bodyPr>
          <a:lstStyle/>
          <a:p>
            <a:r>
              <a:rPr lang="en-CA" sz="2300" dirty="0">
                <a:hlinkClick r:id="rId2"/>
              </a:rPr>
              <a:t>http://cs231n.stanford.edu/</a:t>
            </a:r>
            <a:endParaRPr lang="en-CA" sz="2300" dirty="0"/>
          </a:p>
          <a:p>
            <a:r>
              <a:rPr lang="en-CA" sz="2300" dirty="0">
                <a:hlinkClick r:id="rId3"/>
              </a:rPr>
              <a:t>https://www.siamak.page/courses/COMP551F20/index.html</a:t>
            </a:r>
            <a:endParaRPr lang="en-CA" sz="2300" dirty="0"/>
          </a:p>
          <a:p>
            <a:r>
              <a:rPr lang="en-CA" sz="2300" dirty="0">
                <a:hlinkClick r:id="rId4"/>
              </a:rPr>
              <a:t>https://homes.cs.washington.edu/~pedrod/papers/cacm12.pdf</a:t>
            </a:r>
            <a:endParaRPr lang="en-CA" sz="2300" dirty="0"/>
          </a:p>
          <a:p>
            <a:r>
              <a:rPr lang="en-CA" sz="2300" dirty="0">
                <a:hlinkClick r:id="rId3"/>
              </a:rPr>
              <a:t>https://www.siamak.page/courses/COMP551F20/index.html</a:t>
            </a:r>
            <a:endParaRPr lang="en-CA" sz="2300" dirty="0"/>
          </a:p>
          <a:p>
            <a:r>
              <a:rPr lang="en-CA" sz="2300" dirty="0">
                <a:hlinkClick r:id="rId5"/>
              </a:rPr>
              <a:t>http://d2l.ai/index.html</a:t>
            </a:r>
            <a:endParaRPr lang="en-CA" sz="2300" dirty="0"/>
          </a:p>
          <a:p>
            <a:r>
              <a:rPr lang="en-CA" sz="2300" dirty="0">
                <a:hlinkClick r:id="rId6"/>
              </a:rPr>
              <a:t>https://software.intel.com/content/www/us/en/develop/training/course-time-series-analysis.html</a:t>
            </a:r>
            <a:endParaRPr lang="en-CA" sz="2300" dirty="0"/>
          </a:p>
          <a:p>
            <a:r>
              <a:rPr lang="en-CA" sz="2300" dirty="0">
                <a:hlinkClick r:id="rId7"/>
              </a:rPr>
              <a:t>http://cs109.github.io/2015/pages/videos.html</a:t>
            </a:r>
            <a:endParaRPr lang="en-CA" sz="2300" dirty="0"/>
          </a:p>
          <a:p>
            <a:r>
              <a:rPr lang="en-CA" sz="2300" dirty="0">
                <a:hlinkClick r:id="rId8"/>
              </a:rPr>
              <a:t>https://www.ibm.com/cloud/machine-learning</a:t>
            </a:r>
            <a:endParaRPr lang="en-CA" sz="2300" dirty="0"/>
          </a:p>
          <a:p>
            <a:r>
              <a:rPr lang="en-CA" sz="2300" dirty="0">
                <a:hlinkClick r:id="rId9"/>
              </a:rPr>
              <a:t>The Elements of Statistical Learning</a:t>
            </a:r>
            <a:endParaRPr lang="en-CA" sz="2300" dirty="0"/>
          </a:p>
          <a:p>
            <a:r>
              <a:rPr lang="en-CA" sz="2300" dirty="0">
                <a:hlinkClick r:id="rId10"/>
              </a:rPr>
              <a:t>Information Theory, Inference, and Learning Algorithms</a:t>
            </a:r>
            <a:endParaRPr lang="en-CA" sz="2300" dirty="0"/>
          </a:p>
          <a:p>
            <a:r>
              <a:rPr lang="en-CA" sz="2300" dirty="0">
                <a:hlinkClick r:id="rId11"/>
              </a:rPr>
              <a:t>Understanding Machine Learning: From Theory to Algorithms</a:t>
            </a:r>
            <a:endParaRPr lang="en-CA" sz="2300" dirty="0"/>
          </a:p>
          <a:p>
            <a:r>
              <a:rPr lang="en-CA" sz="2300" dirty="0">
                <a:hlinkClick r:id="rId12"/>
              </a:rPr>
              <a:t>Dive into Deep Learning</a:t>
            </a:r>
            <a:endParaRPr lang="en-CA" sz="2300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CA33886-2801-4C4C-8164-61622D2FE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BE59B47E-C508-DA45-8BE7-663E7CB0A1E1}"/>
              </a:ext>
            </a:extLst>
          </p:cNvPr>
          <p:cNvSpPr txBox="1">
            <a:spLocks/>
          </p:cNvSpPr>
          <p:nvPr/>
        </p:nvSpPr>
        <p:spPr>
          <a:xfrm>
            <a:off x="0" y="404664"/>
            <a:ext cx="9180512" cy="979999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4000" b="1" dirty="0">
                <a:latin typeface="Helvetica" pitchFamily="2" charset="0"/>
              </a:rPr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40224051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Questions with solid fill">
            <a:extLst>
              <a:ext uri="{FF2B5EF4-FFF2-40B4-BE49-F238E27FC236}">
                <a16:creationId xmlns:a16="http://schemas.microsoft.com/office/drawing/2014/main" id="{0C1E37A6-1E81-E949-B0E2-CD3FD85DA41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11760" y="1844824"/>
            <a:ext cx="3841576" cy="3841576"/>
          </a:xfr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F77A5F1B-E19B-EF4E-9D2A-7E378E34F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1E2B78AA-625A-294F-9330-9DBB6EF9D0AF}"/>
              </a:ext>
            </a:extLst>
          </p:cNvPr>
          <p:cNvSpPr txBox="1">
            <a:spLocks/>
          </p:cNvSpPr>
          <p:nvPr/>
        </p:nvSpPr>
        <p:spPr>
          <a:xfrm>
            <a:off x="0" y="404664"/>
            <a:ext cx="9180512" cy="979999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4000" b="1" dirty="0">
                <a:latin typeface="Helvetica" pitchFamily="2" charset="0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7803492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7B93719-7A3D-1148-9FCA-AF4A65C4BC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/>
          </a:bodyPr>
          <a:lstStyle/>
          <a:p>
            <a:r>
              <a:rPr lang="en-CA" dirty="0" err="1"/>
              <a:t>Github</a:t>
            </a:r>
            <a:r>
              <a:rPr lang="en-CA" dirty="0"/>
              <a:t> repo</a:t>
            </a:r>
          </a:p>
          <a:p>
            <a:pPr marL="0" indent="0" algn="ctr">
              <a:buNone/>
            </a:pPr>
            <a:r>
              <a:rPr lang="en-CA" sz="2400" dirty="0">
                <a:hlinkClick r:id="rId2"/>
              </a:rPr>
              <a:t>https://github.com/abdelrahman-ayad/MiCM-introML-W21</a:t>
            </a:r>
            <a:endParaRPr lang="en-CA" sz="2400" dirty="0"/>
          </a:p>
          <a:p>
            <a:endParaRPr lang="en-CA" dirty="0"/>
          </a:p>
          <a:p>
            <a:r>
              <a:rPr lang="en-CA" dirty="0"/>
              <a:t>Contact info:</a:t>
            </a:r>
          </a:p>
          <a:p>
            <a:pPr marL="0" indent="0" algn="ctr">
              <a:buNone/>
            </a:pPr>
            <a:r>
              <a:rPr lang="en-CA" dirty="0">
                <a:hlinkClick r:id="rId3"/>
              </a:rPr>
              <a:t>abdelrahman.ayad@mcgill.ca</a:t>
            </a:r>
            <a:endParaRPr lang="en-CA" dirty="0"/>
          </a:p>
          <a:p>
            <a:endParaRPr lang="en-CA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77A5F1B-E19B-EF4E-9D2A-7E378E34F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1E2B78AA-625A-294F-9330-9DBB6EF9D0AF}"/>
              </a:ext>
            </a:extLst>
          </p:cNvPr>
          <p:cNvSpPr txBox="1">
            <a:spLocks/>
          </p:cNvSpPr>
          <p:nvPr/>
        </p:nvSpPr>
        <p:spPr>
          <a:xfrm>
            <a:off x="0" y="404664"/>
            <a:ext cx="9180512" cy="979999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4000" b="1" dirty="0">
                <a:latin typeface="Helvetica" pitchFamily="2" charset="0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880362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7B93719-7A3D-1148-9FCA-AF4A65C4BC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2629" y="2204864"/>
            <a:ext cx="8658742" cy="4464496"/>
          </a:xfrm>
        </p:spPr>
        <p:txBody>
          <a:bodyPr>
            <a:noAutofit/>
          </a:bodyPr>
          <a:lstStyle/>
          <a:p>
            <a:pPr>
              <a:lnSpc>
                <a:spcPct val="170000"/>
              </a:lnSpc>
            </a:pPr>
            <a:r>
              <a:rPr lang="en-US" sz="2000" dirty="0">
                <a:latin typeface="Helvetica" pitchFamily="2" charset="0"/>
                <a:cs typeface="Calibri"/>
              </a:rPr>
              <a:t>Abdelrahman Ayad</a:t>
            </a:r>
          </a:p>
          <a:p>
            <a:pPr>
              <a:lnSpc>
                <a:spcPct val="170000"/>
              </a:lnSpc>
            </a:pPr>
            <a:r>
              <a:rPr lang="en-US" sz="2000" dirty="0">
                <a:latin typeface="Helvetica" pitchFamily="2" charset="0"/>
                <a:cs typeface="Calibri"/>
              </a:rPr>
              <a:t>PhD student – ECE department McGill University</a:t>
            </a:r>
          </a:p>
          <a:p>
            <a:pPr>
              <a:lnSpc>
                <a:spcPct val="170000"/>
              </a:lnSpc>
            </a:pPr>
            <a:r>
              <a:rPr lang="en-US" sz="2000" dirty="0">
                <a:latin typeface="Helvetica" pitchFamily="2" charset="0"/>
                <a:cs typeface="Calibri"/>
              </a:rPr>
              <a:t>Research area: modern power systems and energy systems modeling </a:t>
            </a:r>
          </a:p>
          <a:p>
            <a:pPr>
              <a:lnSpc>
                <a:spcPct val="170000"/>
              </a:lnSpc>
            </a:pPr>
            <a:r>
              <a:rPr lang="en-US" sz="2000" dirty="0">
                <a:latin typeface="Helvetica" pitchFamily="2" charset="0"/>
                <a:cs typeface="Calibri"/>
              </a:rPr>
              <a:t>Triathlon, skydiving, and reading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D442A67-6808-B148-B650-0C3896F6C6C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79512" y="1124744"/>
            <a:ext cx="7886700" cy="1325563"/>
          </a:xfrm>
        </p:spPr>
        <p:txBody>
          <a:bodyPr>
            <a:normAutofit/>
          </a:bodyPr>
          <a:lstStyle/>
          <a:p>
            <a:r>
              <a:rPr lang="en-CA" sz="4000" b="1" dirty="0">
                <a:latin typeface="Helvetica" pitchFamily="2" charset="0"/>
              </a:rPr>
              <a:t>Personal Introduction</a:t>
            </a:r>
          </a:p>
        </p:txBody>
      </p:sp>
    </p:spTree>
    <p:extLst>
      <p:ext uri="{BB962C8B-B14F-4D97-AF65-F5344CB8AC3E}">
        <p14:creationId xmlns:p14="http://schemas.microsoft.com/office/powerpoint/2010/main" val="3945124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7B93719-7A3D-1148-9FCA-AF4A65C4BC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2629" y="2204864"/>
            <a:ext cx="8658742" cy="4464496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dirty="0">
                <a:latin typeface="Helvetica" pitchFamily="2" charset="0"/>
                <a:cs typeface="Calibri"/>
              </a:rPr>
              <a:t>Setting the expectations – Today’s workshop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latin typeface="Helvetica" pitchFamily="2" charset="0"/>
                <a:cs typeface="Calibri"/>
              </a:rPr>
              <a:t>Part I: Stats review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latin typeface="Helvetica" pitchFamily="2" charset="0"/>
                <a:cs typeface="Calibri"/>
              </a:rPr>
              <a:t>Part II: Python modules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latin typeface="Helvetica" pitchFamily="2" charset="0"/>
                <a:cs typeface="Calibri"/>
              </a:rPr>
              <a:t>Part III: Dealing with Data in Python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latin typeface="Helvetica" pitchFamily="2" charset="0"/>
                <a:cs typeface="Calibri"/>
              </a:rPr>
              <a:t>Part IV: Group exercise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latin typeface="Helvetica" pitchFamily="2" charset="0"/>
                <a:cs typeface="Calibri"/>
              </a:rPr>
              <a:t>Coding competition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latin typeface="Helvetica" pitchFamily="2" charset="0"/>
                <a:cs typeface="Calibri"/>
              </a:rPr>
              <a:t>Next steps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latin typeface="Helvetica" pitchFamily="2" charset="0"/>
                <a:cs typeface="Calibri"/>
              </a:rPr>
              <a:t>Q&amp;A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D442A67-6808-B148-B650-0C3896F6C6C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79512" y="1124744"/>
            <a:ext cx="7886700" cy="1325563"/>
          </a:xfrm>
        </p:spPr>
        <p:txBody>
          <a:bodyPr>
            <a:normAutofit/>
          </a:bodyPr>
          <a:lstStyle/>
          <a:p>
            <a:r>
              <a:rPr lang="en-CA" sz="4000" b="1" dirty="0">
                <a:latin typeface="Helvetica" pitchFamily="2" charset="0"/>
              </a:rPr>
              <a:t>Workshop agenda</a:t>
            </a:r>
          </a:p>
        </p:txBody>
      </p:sp>
    </p:spTree>
    <p:extLst>
      <p:ext uri="{BB962C8B-B14F-4D97-AF65-F5344CB8AC3E}">
        <p14:creationId xmlns:p14="http://schemas.microsoft.com/office/powerpoint/2010/main" val="3891667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F1209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F1209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F1209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F1209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F1209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F1209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F1209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F1209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442A67-6808-B148-B650-0C3896F6C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04664"/>
            <a:ext cx="9180512" cy="979999"/>
          </a:xfrm>
          <a:solidFill>
            <a:schemeClr val="accent2"/>
          </a:solidFill>
        </p:spPr>
        <p:txBody>
          <a:bodyPr>
            <a:normAutofit/>
          </a:bodyPr>
          <a:lstStyle/>
          <a:p>
            <a:r>
              <a:rPr lang="en-CA" sz="4000" b="1" dirty="0">
                <a:latin typeface="Helvetica" pitchFamily="2" charset="0"/>
              </a:rPr>
              <a:t>Materials on </a:t>
            </a:r>
            <a:r>
              <a:rPr lang="en-CA" sz="4000" b="1" dirty="0" err="1">
                <a:latin typeface="Helvetica" pitchFamily="2" charset="0"/>
              </a:rPr>
              <a:t>github</a:t>
            </a:r>
            <a:endParaRPr lang="en-CA" sz="4000" b="1" dirty="0">
              <a:latin typeface="Helvetica" pitchFamily="2" charset="0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7B93719-7A3D-1148-9FCA-AF4A65C4BC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23528" y="1825624"/>
            <a:ext cx="8280920" cy="4339679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400" dirty="0" err="1">
                <a:latin typeface="Helvetica" pitchFamily="2" charset="0"/>
                <a:cs typeface="Calibri"/>
              </a:rPr>
              <a:t>Github</a:t>
            </a:r>
            <a:r>
              <a:rPr lang="en-US" sz="2400" dirty="0">
                <a:latin typeface="Helvetica" pitchFamily="2" charset="0"/>
                <a:cs typeface="Calibri"/>
              </a:rPr>
              <a:t> repo: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400" dirty="0">
              <a:latin typeface="Helvetica" pitchFamily="2" charset="0"/>
              <a:cs typeface="Calibri"/>
            </a:endParaRPr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A3115C2C-E99E-484B-8576-07ADAD22D341}"/>
              </a:ext>
            </a:extLst>
          </p:cNvPr>
          <p:cNvSpPr txBox="1">
            <a:spLocks/>
          </p:cNvSpPr>
          <p:nvPr/>
        </p:nvSpPr>
        <p:spPr>
          <a:xfrm>
            <a:off x="4427984" y="1825625"/>
            <a:ext cx="4519414" cy="18180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sz="1000" dirty="0">
              <a:latin typeface="Helvetica" pitchFamily="2" charset="0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144491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442A67-6808-B148-B650-0C3896F6C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6512" y="404664"/>
            <a:ext cx="9289032" cy="979999"/>
          </a:xfrm>
          <a:solidFill>
            <a:schemeClr val="accent2"/>
          </a:solidFill>
        </p:spPr>
        <p:txBody>
          <a:bodyPr>
            <a:normAutofit/>
          </a:bodyPr>
          <a:lstStyle/>
          <a:p>
            <a:r>
              <a:rPr lang="en-CA" sz="4000" b="1" dirty="0">
                <a:latin typeface="Helvetica" pitchFamily="2" charset="0"/>
              </a:rPr>
              <a:t>Statistics with Python</a:t>
            </a:r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A3115C2C-E99E-484B-8576-07ADAD22D341}"/>
              </a:ext>
            </a:extLst>
          </p:cNvPr>
          <p:cNvSpPr txBox="1">
            <a:spLocks/>
          </p:cNvSpPr>
          <p:nvPr/>
        </p:nvSpPr>
        <p:spPr>
          <a:xfrm>
            <a:off x="4427984" y="1825625"/>
            <a:ext cx="4519414" cy="18180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sz="1000" dirty="0">
              <a:latin typeface="Helvetica" pitchFamily="2" charset="0"/>
              <a:cs typeface="Calibri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C583E2D-9E5D-AF4E-8A3C-43004D01D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7759774" cy="4351338"/>
          </a:xfrm>
        </p:spPr>
        <p:txBody>
          <a:bodyPr/>
          <a:lstStyle/>
          <a:p>
            <a:r>
              <a:rPr lang="en-CA" b="1" dirty="0"/>
              <a:t>Learning objectives of today’s workshop: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Review main concepts of statistics 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Name and use 3-4 Python libraries used for statistics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Visualize data in Python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Answer some statistics questions using data in Python</a:t>
            </a:r>
          </a:p>
        </p:txBody>
      </p:sp>
    </p:spTree>
    <p:extLst>
      <p:ext uri="{BB962C8B-B14F-4D97-AF65-F5344CB8AC3E}">
        <p14:creationId xmlns:p14="http://schemas.microsoft.com/office/powerpoint/2010/main" val="31753519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442A67-6808-B148-B650-0C3896F6C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6512" y="404664"/>
            <a:ext cx="9180512" cy="979999"/>
          </a:xfrm>
          <a:solidFill>
            <a:schemeClr val="accent2"/>
          </a:solidFill>
        </p:spPr>
        <p:txBody>
          <a:bodyPr>
            <a:normAutofit/>
          </a:bodyPr>
          <a:lstStyle/>
          <a:p>
            <a:r>
              <a:rPr lang="en-CA" sz="4000" b="1" dirty="0">
                <a:latin typeface="Helvetica" pitchFamily="2" charset="0"/>
              </a:rPr>
              <a:t>Statistics with Python</a:t>
            </a:r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A3115C2C-E99E-484B-8576-07ADAD22D341}"/>
              </a:ext>
            </a:extLst>
          </p:cNvPr>
          <p:cNvSpPr txBox="1">
            <a:spLocks/>
          </p:cNvSpPr>
          <p:nvPr/>
        </p:nvSpPr>
        <p:spPr>
          <a:xfrm>
            <a:off x="4427984" y="1825625"/>
            <a:ext cx="4519414" cy="18180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sz="1000" dirty="0">
              <a:latin typeface="Helvetica" pitchFamily="2" charset="0"/>
              <a:cs typeface="Calibri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C583E2D-9E5D-AF4E-8A3C-43004D01D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7759774" cy="4351338"/>
          </a:xfrm>
        </p:spPr>
        <p:txBody>
          <a:bodyPr/>
          <a:lstStyle/>
          <a:p>
            <a:r>
              <a:rPr lang="en-CA" b="1" dirty="0"/>
              <a:t>Responses of survey questions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3DC2EC16-F8DA-BB44-9BD1-6031B2068E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296962"/>
            <a:ext cx="6500950" cy="4122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0058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442A67-6808-B148-B650-0C3896F6C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6512" y="404664"/>
            <a:ext cx="9180512" cy="979999"/>
          </a:xfrm>
          <a:solidFill>
            <a:schemeClr val="accent2"/>
          </a:solidFill>
        </p:spPr>
        <p:txBody>
          <a:bodyPr>
            <a:normAutofit/>
          </a:bodyPr>
          <a:lstStyle/>
          <a:p>
            <a:r>
              <a:rPr lang="en-CA" sz="4000" b="1" dirty="0">
                <a:latin typeface="Helvetica" pitchFamily="2" charset="0"/>
              </a:rPr>
              <a:t>Statistics with Python</a:t>
            </a:r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A3115C2C-E99E-484B-8576-07ADAD22D341}"/>
              </a:ext>
            </a:extLst>
          </p:cNvPr>
          <p:cNvSpPr txBox="1">
            <a:spLocks/>
          </p:cNvSpPr>
          <p:nvPr/>
        </p:nvSpPr>
        <p:spPr>
          <a:xfrm>
            <a:off x="4427984" y="1825625"/>
            <a:ext cx="4519414" cy="18180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sz="1000" dirty="0">
              <a:latin typeface="Helvetica" pitchFamily="2" charset="0"/>
              <a:cs typeface="Calibri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C583E2D-9E5D-AF4E-8A3C-43004D01D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7759774" cy="4351338"/>
          </a:xfrm>
        </p:spPr>
        <p:txBody>
          <a:bodyPr/>
          <a:lstStyle/>
          <a:p>
            <a:r>
              <a:rPr lang="en-CA" b="1" dirty="0"/>
              <a:t>Responses of survey questions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FF547210-7ED9-0348-8385-7D83C78BE8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570" y="2307183"/>
            <a:ext cx="6329670" cy="4146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60635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442A67-6808-B148-B650-0C3896F6C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6512" y="404664"/>
            <a:ext cx="9289032" cy="979999"/>
          </a:xfrm>
          <a:solidFill>
            <a:schemeClr val="accent2"/>
          </a:solidFill>
        </p:spPr>
        <p:txBody>
          <a:bodyPr>
            <a:normAutofit/>
          </a:bodyPr>
          <a:lstStyle/>
          <a:p>
            <a:r>
              <a:rPr lang="en-CA" sz="4000" b="1" dirty="0">
                <a:latin typeface="Helvetica" pitchFamily="2" charset="0"/>
              </a:rPr>
              <a:t>Statistics with Python</a:t>
            </a:r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A3115C2C-E99E-484B-8576-07ADAD22D341}"/>
              </a:ext>
            </a:extLst>
          </p:cNvPr>
          <p:cNvSpPr txBox="1">
            <a:spLocks/>
          </p:cNvSpPr>
          <p:nvPr/>
        </p:nvSpPr>
        <p:spPr>
          <a:xfrm>
            <a:off x="4427984" y="1825625"/>
            <a:ext cx="4519414" cy="18180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sz="1000" dirty="0">
              <a:latin typeface="Helvetica" pitchFamily="2" charset="0"/>
              <a:cs typeface="Calibri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C583E2D-9E5D-AF4E-8A3C-43004D01D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7759774" cy="4351338"/>
          </a:xfrm>
        </p:spPr>
        <p:txBody>
          <a:bodyPr/>
          <a:lstStyle/>
          <a:p>
            <a:r>
              <a:rPr lang="en-CA" b="1" dirty="0"/>
              <a:t>Responses of survey questions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EE17962-7502-9F44-986B-2FDFDD7366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937" y="2468599"/>
            <a:ext cx="7126628" cy="37161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4E63E90-7D23-CC4E-A9C5-69878F1420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190" y="2356865"/>
            <a:ext cx="6947153" cy="3939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002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hème Office">
  <a:themeElements>
    <a:clrScheme name="Bleu vert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{3857276C-B257-8641-A2A5-C99E92F38874}tf10001119</Template>
  <TotalTime>14506</TotalTime>
  <Words>810</Words>
  <Application>Microsoft Macintosh PowerPoint</Application>
  <PresentationFormat>On-screen Show (4:3)</PresentationFormat>
  <Paragraphs>181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3" baseType="lpstr">
      <vt:lpstr>Arial</vt:lpstr>
      <vt:lpstr>Calibri</vt:lpstr>
      <vt:lpstr>Calibri Light</vt:lpstr>
      <vt:lpstr>Cambria Math</vt:lpstr>
      <vt:lpstr>Courier New</vt:lpstr>
      <vt:lpstr>Helvetica</vt:lpstr>
      <vt:lpstr>Lucida Blackletter</vt:lpstr>
      <vt:lpstr>Open Sans Light</vt:lpstr>
      <vt:lpstr>Thème Office</vt:lpstr>
      <vt:lpstr>Statistics with Python</vt:lpstr>
      <vt:lpstr>PowerPoint Presentation</vt:lpstr>
      <vt:lpstr>Personal Introduction</vt:lpstr>
      <vt:lpstr>Workshop agenda</vt:lpstr>
      <vt:lpstr>Materials on github</vt:lpstr>
      <vt:lpstr>Statistics with Python</vt:lpstr>
      <vt:lpstr>Statistics with Python</vt:lpstr>
      <vt:lpstr>Statistics with Python</vt:lpstr>
      <vt:lpstr>Statistics with Python</vt:lpstr>
      <vt:lpstr>Statistics with Python</vt:lpstr>
      <vt:lpstr>Python 101</vt:lpstr>
      <vt:lpstr>Python 101</vt:lpstr>
      <vt:lpstr>Python 101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Rachade Hmamouchi</dc:creator>
  <cp:lastModifiedBy>Abdelrahman Ayad</cp:lastModifiedBy>
  <cp:revision>468</cp:revision>
  <dcterms:created xsi:type="dcterms:W3CDTF">2019-07-29T14:54:16Z</dcterms:created>
  <dcterms:modified xsi:type="dcterms:W3CDTF">2021-09-23T01:16:46Z</dcterms:modified>
</cp:coreProperties>
</file>