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72" r:id="rId7"/>
  </p:sldIdLst>
  <p:sldSz cx="9144000" cy="5143500" type="screen16x9"/>
  <p:notesSz cx="6858000" cy="9144000"/>
  <p:embeddedFontLst>
    <p:embeddedFont>
      <p:font typeface="Itim" pitchFamily="2" charset="-3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08B575-C9AB-467C-8A6F-721B46811B27}">
  <a:tblStyle styleId="{4308B575-C9AB-467C-8A6F-721B46811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1"/>
    <p:restoredTop sz="94601"/>
  </p:normalViewPr>
  <p:slideViewPr>
    <p:cSldViewPr snapToGrid="0" snapToObjects="1">
      <p:cViewPr varScale="1">
        <p:scale>
          <a:sx n="147" d="100"/>
          <a:sy n="147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8bca512db4_0_2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8bca512db4_0_2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7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4" name="Google Shape;304;p1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2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7" name="Google Shape;327;p12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2" name="Google Shape;332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5" name="Google Shape;335;p12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4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forms-overview" TargetMode="External"/><Relationship Id="rId3" Type="http://schemas.openxmlformats.org/officeDocument/2006/relationships/hyperlink" Target="https://angular.io/guide/animations" TargetMode="External"/><Relationship Id="rId7" Type="http://schemas.openxmlformats.org/officeDocument/2006/relationships/hyperlink" Target="https://angular.io/guide/service-worker-intr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guide/http" TargetMode="External"/><Relationship Id="rId5" Type="http://schemas.openxmlformats.org/officeDocument/2006/relationships/hyperlink" Target="https://angular.io/guide/router" TargetMode="External"/><Relationship Id="rId4" Type="http://schemas.openxmlformats.org/officeDocument/2006/relationships/hyperlink" Target="https://angular.io/guide/schema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br>
              <a:rPr lang="en" dirty="0"/>
            </a:br>
            <a:r>
              <a:rPr lang="en" dirty="0"/>
              <a:t>Course</a:t>
            </a:r>
            <a:endParaRPr dirty="0"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Abdelrahman </a:t>
            </a:r>
            <a:r>
              <a:rPr lang="en" dirty="0" err="1"/>
              <a:t>Haridy</a:t>
            </a:r>
            <a:br>
              <a:rPr lang="en" dirty="0"/>
            </a:br>
            <a:r>
              <a:rPr lang="en" dirty="0" err="1"/>
              <a:t>Abharworks.com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43163" y="1134805"/>
            <a:ext cx="7916420" cy="34401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dirty="0"/>
              <a:t>Building and maintain Single page applications using </a:t>
            </a:r>
            <a:r>
              <a:rPr lang="en-US" dirty="0">
                <a:solidFill>
                  <a:srgbClr val="002060"/>
                </a:solidFill>
              </a:rPr>
              <a:t>Angular</a:t>
            </a:r>
            <a:r>
              <a:rPr lang="en" dirty="0"/>
              <a:t>: </a:t>
            </a:r>
            <a:endParaRPr dirty="0"/>
          </a:p>
          <a:p>
            <a:pPr lvl="0">
              <a:spcBef>
                <a:spcPts val="500"/>
              </a:spcBef>
            </a:pPr>
            <a:r>
              <a:rPr lang="en-US" dirty="0"/>
              <a:t>Angular Getting Started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Angular Building Blocks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Data Binding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Displaying Data and Handling Events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sharing data between components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How to use ng-bootstrap &amp; </a:t>
            </a:r>
            <a:r>
              <a:rPr lang="en-US" dirty="0" err="1"/>
              <a:t>FontAwsome</a:t>
            </a:r>
            <a:r>
              <a:rPr lang="en-US" dirty="0"/>
              <a:t>?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Modules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Directives</a:t>
            </a:r>
          </a:p>
          <a:p>
            <a:pPr>
              <a:spcBef>
                <a:spcPts val="500"/>
              </a:spcBef>
            </a:pPr>
            <a:r>
              <a:rPr lang="en-US" dirty="0"/>
              <a:t>Task #1 ( doctors list )</a:t>
            </a:r>
          </a:p>
          <a:p>
            <a:pPr>
              <a:spcBef>
                <a:spcPts val="500"/>
              </a:spcBef>
            </a:pPr>
            <a:r>
              <a:rPr lang="en-US" dirty="0"/>
              <a:t>Building Reusable Components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Pipes</a:t>
            </a:r>
          </a:p>
          <a:p>
            <a:pPr>
              <a:spcBef>
                <a:spcPts val="500"/>
              </a:spcBef>
            </a:pPr>
            <a:r>
              <a:rPr lang="en-US" dirty="0"/>
              <a:t>Task #2 ( loading button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Forms and Validation?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Task #3 ( Signup Form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Routing and Navigation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Task #4 ( Get Doctor data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Services</a:t>
            </a:r>
          </a:p>
          <a:p>
            <a:pPr>
              <a:spcBef>
                <a:spcPts val="500"/>
              </a:spcBef>
            </a:pPr>
            <a:r>
              <a:rPr lang="en-US" dirty="0"/>
              <a:t>HTTP Services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Mocks API ( GET,POST, Delete, Update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Authentication and authorization  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Postman and JWT</a:t>
            </a:r>
          </a:p>
          <a:p>
            <a:pPr lvl="0">
              <a:spcBef>
                <a:spcPts val="500"/>
              </a:spcBef>
            </a:pPr>
            <a:r>
              <a:rPr lang="en-US"/>
              <a:t>~ Deployment </a:t>
            </a:r>
            <a:endParaRPr lang="en-US"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896897" y="822865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393032" y="1371025"/>
            <a:ext cx="5000767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b="0" dirty="0"/>
              <a:t>What is Angular?</a:t>
            </a:r>
            <a:r>
              <a:rPr lang="en" sz="4000" dirty="0"/>
              <a:t>!</a:t>
            </a:r>
            <a:endParaRPr sz="4000" dirty="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279319" y="2322250"/>
            <a:ext cx="5879431" cy="2978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dirty="0"/>
              <a:t>Angular is a development platform, built on </a:t>
            </a:r>
            <a:r>
              <a:rPr lang="en-US" dirty="0">
                <a:hlinkClick r:id="rId3"/>
              </a:rPr>
              <a:t>TypeScript</a:t>
            </a:r>
            <a:r>
              <a:rPr lang="en-US" dirty="0"/>
              <a:t>. As a platform, Angular includes:</a:t>
            </a:r>
          </a:p>
          <a:p>
            <a:pPr algn="l"/>
            <a:r>
              <a:rPr lang="en-US" sz="1400" dirty="0"/>
              <a:t>A component-based framework for building scalable web applications</a:t>
            </a:r>
          </a:p>
          <a:p>
            <a:pPr algn="l"/>
            <a:r>
              <a:rPr lang="en-US" sz="1400" dirty="0"/>
              <a:t>A collection of well-integrated libraries that cover a wide variety of features, including routing, forms management, client-server communication, and more</a:t>
            </a:r>
          </a:p>
          <a:p>
            <a:pPr algn="l"/>
            <a:r>
              <a:rPr lang="en-US" sz="1400" dirty="0"/>
              <a:t>A suite of developer tools to help you develop, build, test, and update your code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497842" y="1029058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5893815" y="4019428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4090974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lvl="0"/>
            <a:r>
              <a:rPr lang="en-US" b="1" dirty="0"/>
              <a:t>Components</a:t>
            </a:r>
            <a:r>
              <a:rPr lang="en-US" dirty="0"/>
              <a:t> are the building blocks that compose an application.</a:t>
            </a:r>
          </a:p>
          <a:p>
            <a:r>
              <a:rPr lang="en-US" b="1" dirty="0"/>
              <a:t>Templates: </a:t>
            </a:r>
            <a:r>
              <a:rPr lang="en-US" dirty="0"/>
              <a:t>Every component has an HTML template that declares how that component renders.</a:t>
            </a:r>
          </a:p>
          <a:p>
            <a:r>
              <a:rPr lang="en-US" b="1" dirty="0"/>
              <a:t>Dependency injection </a:t>
            </a:r>
            <a:r>
              <a:rPr lang="en-US" dirty="0"/>
              <a:t>lets you declare the dependencies of your TypeScript classes without taking care of their instantiation.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The essentials</a:t>
            </a:r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2DA260D-8785-5F48-A5E8-FB946890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43" y="2068139"/>
            <a:ext cx="3579484" cy="14129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3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33"/>
          <p:cNvGrpSpPr/>
          <p:nvPr/>
        </p:nvGrpSpPr>
        <p:grpSpPr>
          <a:xfrm rot="474737">
            <a:off x="6324405" y="2788705"/>
            <a:ext cx="2049331" cy="585348"/>
            <a:chOff x="4345425" y="2175475"/>
            <a:chExt cx="800750" cy="176025"/>
          </a:xfrm>
        </p:grpSpPr>
        <p:sp>
          <p:nvSpPr>
            <p:cNvPr id="950" name="Google Shape;950;p3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5189621" y="1391992"/>
            <a:ext cx="3426346" cy="1688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/>
              <a:t>The Angular CLI </a:t>
            </a:r>
            <a:r>
              <a:rPr lang="en-US" dirty="0"/>
              <a:t>is the fastest, straightforward, and recommended way to develop Angular applications. The Angular CLI makes a number of tasks trouble-free. Here are some examples:</a:t>
            </a:r>
            <a:endParaRPr dirty="0"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2011388" y="2590129"/>
            <a:ext cx="1071887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Book Title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405175" y="2472660"/>
            <a:ext cx="503546" cy="1101252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4571995" y="4282572"/>
            <a:ext cx="2433812" cy="320922"/>
            <a:chOff x="1394800" y="3522000"/>
            <a:chExt cx="1048650" cy="138275"/>
          </a:xfrm>
        </p:grpSpPr>
        <p:sp>
          <p:nvSpPr>
            <p:cNvPr id="976" name="Google Shape;976;p3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AFB5F32-F905-C546-9D23-BD1A5E9D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2" y="1634491"/>
            <a:ext cx="4602363" cy="2419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45"/>
          <p:cNvGrpSpPr/>
          <p:nvPr/>
        </p:nvGrpSpPr>
        <p:grpSpPr>
          <a:xfrm flipH="1">
            <a:off x="825191" y="938638"/>
            <a:ext cx="7472679" cy="176025"/>
            <a:chOff x="4345425" y="2175475"/>
            <a:chExt cx="800750" cy="176025"/>
          </a:xfrm>
        </p:grpSpPr>
        <p:sp>
          <p:nvSpPr>
            <p:cNvPr id="1544" name="Google Shape;154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First-party libraries</a:t>
            </a:r>
            <a:endParaRPr dirty="0"/>
          </a:p>
        </p:txBody>
      </p:sp>
      <p:sp>
        <p:nvSpPr>
          <p:cNvPr id="1547" name="Google Shape;1547;p45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Advanced client-side navigation and routing</a:t>
            </a:r>
            <a:endParaRPr dirty="0"/>
          </a:p>
        </p:txBody>
      </p:sp>
      <p:sp>
        <p:nvSpPr>
          <p:cNvPr id="1548" name="Google Shape;1548;p45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client-server communication</a:t>
            </a:r>
            <a:endParaRPr dirty="0"/>
          </a:p>
        </p:txBody>
      </p:sp>
      <p:sp>
        <p:nvSpPr>
          <p:cNvPr id="1549" name="Google Shape;1549;p45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Rich system for driving animations</a:t>
            </a:r>
            <a:endParaRPr dirty="0"/>
          </a:p>
        </p:txBody>
      </p:sp>
      <p:sp>
        <p:nvSpPr>
          <p:cNvPr id="1550" name="Google Shape;1550;p45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551" name="Google Shape;1551;p45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form participation and validation</a:t>
            </a:r>
            <a:endParaRPr dirty="0"/>
          </a:p>
        </p:txBody>
      </p:sp>
      <p:sp>
        <p:nvSpPr>
          <p:cNvPr id="1552" name="Google Shape;1552;p45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Tools for building Progressive Web Applications (PWAs)</a:t>
            </a:r>
            <a:endParaRPr sz="1400" dirty="0"/>
          </a:p>
        </p:txBody>
      </p:sp>
      <p:grpSp>
        <p:nvGrpSpPr>
          <p:cNvPr id="1553" name="Google Shape;1553;p45"/>
          <p:cNvGrpSpPr/>
          <p:nvPr/>
        </p:nvGrpSpPr>
        <p:grpSpPr>
          <a:xfrm rot="774224">
            <a:off x="6477530" y="3163725"/>
            <a:ext cx="1218442" cy="585343"/>
            <a:chOff x="4345425" y="2175475"/>
            <a:chExt cx="800750" cy="176025"/>
          </a:xfrm>
        </p:grpSpPr>
        <p:sp>
          <p:nvSpPr>
            <p:cNvPr id="1554" name="Google Shape;155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5"/>
          <p:cNvGrpSpPr/>
          <p:nvPr/>
        </p:nvGrpSpPr>
        <p:grpSpPr>
          <a:xfrm rot="774224">
            <a:off x="3962780" y="3163725"/>
            <a:ext cx="1218442" cy="585343"/>
            <a:chOff x="4345425" y="2175475"/>
            <a:chExt cx="800750" cy="176025"/>
          </a:xfrm>
        </p:grpSpPr>
        <p:sp>
          <p:nvSpPr>
            <p:cNvPr id="1557" name="Google Shape;1557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45"/>
          <p:cNvGrpSpPr/>
          <p:nvPr/>
        </p:nvGrpSpPr>
        <p:grpSpPr>
          <a:xfrm rot="774224">
            <a:off x="1448030" y="3163725"/>
            <a:ext cx="1218442" cy="585343"/>
            <a:chOff x="4345425" y="2175475"/>
            <a:chExt cx="800750" cy="176025"/>
          </a:xfrm>
        </p:grpSpPr>
        <p:sp>
          <p:nvSpPr>
            <p:cNvPr id="1560" name="Google Shape;1560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45"/>
          <p:cNvGrpSpPr/>
          <p:nvPr/>
        </p:nvGrpSpPr>
        <p:grpSpPr>
          <a:xfrm rot="774224">
            <a:off x="6477530" y="1653813"/>
            <a:ext cx="1218442" cy="585343"/>
            <a:chOff x="4345425" y="2175475"/>
            <a:chExt cx="800750" cy="176025"/>
          </a:xfrm>
        </p:grpSpPr>
        <p:sp>
          <p:nvSpPr>
            <p:cNvPr id="1563" name="Google Shape;1563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45"/>
          <p:cNvGrpSpPr/>
          <p:nvPr/>
        </p:nvGrpSpPr>
        <p:grpSpPr>
          <a:xfrm rot="774224">
            <a:off x="3962780" y="1653813"/>
            <a:ext cx="1218442" cy="585343"/>
            <a:chOff x="4345425" y="2175475"/>
            <a:chExt cx="800750" cy="176025"/>
          </a:xfrm>
        </p:grpSpPr>
        <p:sp>
          <p:nvSpPr>
            <p:cNvPr id="1566" name="Google Shape;1566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45"/>
          <p:cNvGrpSpPr/>
          <p:nvPr/>
        </p:nvGrpSpPr>
        <p:grpSpPr>
          <a:xfrm rot="774224">
            <a:off x="1448030" y="1653813"/>
            <a:ext cx="1218442" cy="585343"/>
            <a:chOff x="4345425" y="2175475"/>
            <a:chExt cx="800750" cy="176025"/>
          </a:xfrm>
        </p:grpSpPr>
        <p:sp>
          <p:nvSpPr>
            <p:cNvPr id="1569" name="Google Shape;1569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45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3"/>
              </a:rPr>
              <a:t>Angular Animations</a:t>
            </a:r>
            <a:endParaRPr dirty="0"/>
          </a:p>
        </p:txBody>
      </p:sp>
      <p:sp>
        <p:nvSpPr>
          <p:cNvPr id="1572" name="Google Shape;1572;p45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4"/>
              </a:rPr>
              <a:t>Angular Schematics</a:t>
            </a:r>
            <a:endParaRPr dirty="0"/>
          </a:p>
        </p:txBody>
      </p:sp>
      <p:sp>
        <p:nvSpPr>
          <p:cNvPr id="1573" name="Google Shape;1573;p45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5"/>
              </a:rPr>
              <a:t>Angular Router</a:t>
            </a:r>
            <a:endParaRPr dirty="0"/>
          </a:p>
        </p:txBody>
      </p:sp>
      <p:sp>
        <p:nvSpPr>
          <p:cNvPr id="1574" name="Google Shape;1574;p45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6"/>
              </a:rPr>
              <a:t>Angular HttpClient</a:t>
            </a:r>
            <a:endParaRPr dirty="0"/>
          </a:p>
        </p:txBody>
      </p:sp>
      <p:sp>
        <p:nvSpPr>
          <p:cNvPr id="1575" name="Google Shape;1575;p45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dirty="0">
                <a:hlinkClick r:id="rId7"/>
              </a:rPr>
              <a:t>Angular PWA</a:t>
            </a:r>
            <a:endParaRPr dirty="0"/>
          </a:p>
        </p:txBody>
      </p:sp>
      <p:sp>
        <p:nvSpPr>
          <p:cNvPr id="1576" name="Google Shape;1576;p45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8"/>
              </a:rPr>
              <a:t>Angular Forms</a:t>
            </a:r>
            <a:endParaRPr dirty="0"/>
          </a:p>
        </p:txBody>
      </p:sp>
      <p:grpSp>
        <p:nvGrpSpPr>
          <p:cNvPr id="1577" name="Google Shape;1577;p45"/>
          <p:cNvGrpSpPr/>
          <p:nvPr/>
        </p:nvGrpSpPr>
        <p:grpSpPr>
          <a:xfrm>
            <a:off x="3699215" y="4620928"/>
            <a:ext cx="1745583" cy="230173"/>
            <a:chOff x="1394800" y="3522000"/>
            <a:chExt cx="1048650" cy="138275"/>
          </a:xfrm>
        </p:grpSpPr>
        <p:sp>
          <p:nvSpPr>
            <p:cNvPr id="1578" name="Google Shape;1578;p45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306</Words>
  <Application>Microsoft Macintosh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Muli</vt:lpstr>
      <vt:lpstr>Arial</vt:lpstr>
      <vt:lpstr>Itim</vt:lpstr>
      <vt:lpstr>Online Notebook by Slidesgo</vt:lpstr>
      <vt:lpstr>Angular Course</vt:lpstr>
      <vt:lpstr>Content</vt:lpstr>
      <vt:lpstr>What is Angular?!</vt:lpstr>
      <vt:lpstr>The essentials</vt:lpstr>
      <vt:lpstr>PowerPoint Presentation</vt:lpstr>
      <vt:lpstr>First-party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NOTEBOOK</dc:title>
  <cp:lastModifiedBy>Microsoft Office User</cp:lastModifiedBy>
  <cp:revision>10</cp:revision>
  <dcterms:modified xsi:type="dcterms:W3CDTF">2022-02-05T06:56:24Z</dcterms:modified>
</cp:coreProperties>
</file>