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7"/>
  </p:notesMasterIdLst>
  <p:sldIdLst>
    <p:sldId id="261" r:id="rId2"/>
    <p:sldId id="351" r:id="rId3"/>
    <p:sldId id="343" r:id="rId4"/>
    <p:sldId id="283" r:id="rId5"/>
    <p:sldId id="344" r:id="rId6"/>
    <p:sldId id="308" r:id="rId7"/>
    <p:sldId id="345" r:id="rId8"/>
    <p:sldId id="346" r:id="rId9"/>
    <p:sldId id="349" r:id="rId10"/>
    <p:sldId id="347" r:id="rId11"/>
    <p:sldId id="336" r:id="rId12"/>
    <p:sldId id="348" r:id="rId13"/>
    <p:sldId id="341" r:id="rId14"/>
    <p:sldId id="332" r:id="rId15"/>
    <p:sldId id="295" r:id="rId16"/>
  </p:sldIdLst>
  <p:sldSz cx="19477038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43B"/>
    <a:srgbClr val="21243C"/>
    <a:srgbClr val="22253E"/>
    <a:srgbClr val="212837"/>
    <a:srgbClr val="181B2C"/>
    <a:srgbClr val="8BC540"/>
    <a:srgbClr val="FE7334"/>
    <a:srgbClr val="F9D439"/>
    <a:srgbClr val="6D990B"/>
    <a:srgbClr val="74A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6247" autoAdjust="0"/>
  </p:normalViewPr>
  <p:slideViewPr>
    <p:cSldViewPr snapToGrid="0" showGuides="1">
      <p:cViewPr varScale="1">
        <p:scale>
          <a:sx n="67" d="100"/>
          <a:sy n="67" d="100"/>
        </p:scale>
        <p:origin x="636" y="4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7:04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7:05:0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0T17:08:17.9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0T17:11:54.1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E86-5E67-4DFC-9D7D-D598240582E8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C7E86-76DE-4D38-A718-39A1E655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15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30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45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6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75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93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3F05494-52B7-418A-AFF3-D82E8817DA99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Raleway Medium" panose="020B06030301010600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Raleway Medium" panose="020B06030301010600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A12835-BD08-4AF0-BF32-2EC61A93A240}"/>
              </a:ext>
            </a:extLst>
          </p:cNvPr>
          <p:cNvGrpSpPr/>
          <p:nvPr userDrawn="1"/>
        </p:nvGrpSpPr>
        <p:grpSpPr>
          <a:xfrm>
            <a:off x="1" y="8702817"/>
            <a:ext cx="1807516" cy="2269982"/>
            <a:chOff x="-2861" y="5931257"/>
            <a:chExt cx="4014423" cy="504154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6FAD25-B43D-4563-BFB6-9211A4066E37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4000"/>
                  </a:schemeClr>
                </a:gs>
                <a:gs pos="0">
                  <a:srgbClr val="181B2C">
                    <a:alpha val="3000"/>
                  </a:srgbClr>
                </a:gs>
                <a:gs pos="55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A6F6AF-0E6C-4D5A-B558-A80EA358FB4F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6BFF63-1E5E-4834-953A-C8B2FDC97293}"/>
              </a:ext>
            </a:extLst>
          </p:cNvPr>
          <p:cNvGrpSpPr/>
          <p:nvPr userDrawn="1"/>
        </p:nvGrpSpPr>
        <p:grpSpPr>
          <a:xfrm>
            <a:off x="16609630" y="3"/>
            <a:ext cx="2881528" cy="3297792"/>
            <a:chOff x="13922478" y="2"/>
            <a:chExt cx="5568680" cy="637312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EF7E71-1C57-47EF-A447-B62B6179094B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4B4566-8CB4-4704-9391-777F4096DE8F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0938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05FC43A-0BCB-4504-8C3C-5BEBD6B73F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9501" y="2447383"/>
            <a:ext cx="6078036" cy="607803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5701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478EA07-48A9-4FE6-84D1-A0B027B97F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73942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655362D-B1F4-4CA0-90A6-80AA779989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5499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BC2538C-30E7-4964-9719-2857208656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604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627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DCF4FE-4004-475E-B7F8-96E0B60DF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66398" y="134621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194C0A7-71F4-4275-A43D-7F2A366261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54063" y="640514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2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8E821C1-B0EA-43FA-AF9E-D279F7029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38519" y="1"/>
            <a:ext cx="7838721" cy="6784258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486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CC1679-6D6B-42F5-B1D2-6E8B550461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73523" y="3121002"/>
            <a:ext cx="7823990" cy="62816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308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B7FA140-AFA2-4797-AC92-8C9882C5F3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7469" y="0"/>
            <a:ext cx="10173528" cy="8553309"/>
          </a:xfrm>
          <a:custGeom>
            <a:avLst/>
            <a:gdLst>
              <a:gd name="connsiteX0" fmla="*/ 6063057 w 10173528"/>
              <a:gd name="connsiteY0" fmla="*/ 5202319 h 8553309"/>
              <a:gd name="connsiteX1" fmla="*/ 3904825 w 10173528"/>
              <a:gd name="connsiteY1" fmla="*/ 5207005 h 8553309"/>
              <a:gd name="connsiteX2" fmla="*/ 4981598 w 10173528"/>
              <a:gd name="connsiteY2" fmla="*/ 6283779 h 8553309"/>
              <a:gd name="connsiteX3" fmla="*/ 6022551 w 10173528"/>
              <a:gd name="connsiteY3" fmla="*/ 1718841 h 8553309"/>
              <a:gd name="connsiteX4" fmla="*/ 3864319 w 10173528"/>
              <a:gd name="connsiteY4" fmla="*/ 1723527 h 8553309"/>
              <a:gd name="connsiteX5" fmla="*/ 4941091 w 10173528"/>
              <a:gd name="connsiteY5" fmla="*/ 2800300 h 8553309"/>
              <a:gd name="connsiteX6" fmla="*/ 0 w 10173528"/>
              <a:gd name="connsiteY6" fmla="*/ 0 h 8553309"/>
              <a:gd name="connsiteX7" fmla="*/ 10133023 w 10173528"/>
              <a:gd name="connsiteY7" fmla="*/ 6635 h 8553309"/>
              <a:gd name="connsiteX8" fmla="*/ 6641875 w 10173528"/>
              <a:gd name="connsiteY8" fmla="*/ 3497783 h 8553309"/>
              <a:gd name="connsiteX9" fmla="*/ 10173528 w 10173528"/>
              <a:gd name="connsiteY9" fmla="*/ 3490114 h 8553309"/>
              <a:gd name="connsiteX10" fmla="*/ 5110334 w 10173528"/>
              <a:gd name="connsiteY10" fmla="*/ 8553309 h 8553309"/>
              <a:gd name="connsiteX11" fmla="*/ 69079 w 10173528"/>
              <a:gd name="connsiteY11" fmla="*/ 3512054 h 8553309"/>
              <a:gd name="connsiteX12" fmla="*/ 3504592 w 10173528"/>
              <a:gd name="connsiteY12" fmla="*/ 3504593 h 855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73528" h="8553309">
                <a:moveTo>
                  <a:pt x="6063057" y="5202319"/>
                </a:moveTo>
                <a:lnTo>
                  <a:pt x="3904825" y="5207005"/>
                </a:lnTo>
                <a:lnTo>
                  <a:pt x="4981598" y="6283779"/>
                </a:lnTo>
                <a:close/>
                <a:moveTo>
                  <a:pt x="6022551" y="1718841"/>
                </a:moveTo>
                <a:lnTo>
                  <a:pt x="3864319" y="1723527"/>
                </a:lnTo>
                <a:lnTo>
                  <a:pt x="4941091" y="2800300"/>
                </a:lnTo>
                <a:close/>
                <a:moveTo>
                  <a:pt x="0" y="0"/>
                </a:moveTo>
                <a:lnTo>
                  <a:pt x="10133023" y="6635"/>
                </a:lnTo>
                <a:lnTo>
                  <a:pt x="6641875" y="3497783"/>
                </a:lnTo>
                <a:lnTo>
                  <a:pt x="10173528" y="3490114"/>
                </a:lnTo>
                <a:lnTo>
                  <a:pt x="5110334" y="8553309"/>
                </a:lnTo>
                <a:lnTo>
                  <a:pt x="69079" y="3512054"/>
                </a:lnTo>
                <a:lnTo>
                  <a:pt x="3504592" y="350459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4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B91901-AD11-EA07-807C-3BE175FC341F}"/>
                  </a:ext>
                </a:extLst>
              </p14:cNvPr>
              <p14:cNvContentPartPr/>
              <p14:nvPr userDrawn="1"/>
            </p14:nvContentPartPr>
            <p14:xfrm>
              <a:off x="8440089" y="178645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B91901-AD11-EA07-807C-3BE175FC3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1449" y="17778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2C1FE5-F4C4-D572-96AA-0D86110DBD80}"/>
                  </a:ext>
                </a:extLst>
              </p14:cNvPr>
              <p14:cNvContentPartPr/>
              <p14:nvPr userDrawn="1"/>
            </p14:nvContentPartPr>
            <p14:xfrm>
              <a:off x="11586966" y="65937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2C1FE5-F4C4-D572-96AA-0D86110DB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78326" y="6507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D751019-2BD5-39C1-64B6-30399585CCFE}"/>
                  </a:ext>
                </a:extLst>
              </p14:cNvPr>
              <p14:cNvContentPartPr/>
              <p14:nvPr userDrawn="1"/>
            </p14:nvContentPartPr>
            <p14:xfrm>
              <a:off x="5531046" y="365709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D751019-2BD5-39C1-64B6-30399585CC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3406" y="354945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E79F53-59CE-C6D7-7976-E9661153727C}"/>
                  </a:ext>
                </a:extLst>
              </p14:cNvPr>
              <p14:cNvContentPartPr/>
              <p14:nvPr userDrawn="1"/>
            </p14:nvContentPartPr>
            <p14:xfrm>
              <a:off x="14900406" y="1228898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E79F53-59CE-C6D7-7976-E96611537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882406" y="112125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16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84A89FC-951F-4537-9AA1-B9FE82CF795B}"/>
              </a:ext>
            </a:extLst>
          </p:cNvPr>
          <p:cNvSpPr/>
          <p:nvPr userDrawn="1"/>
        </p:nvSpPr>
        <p:spPr>
          <a:xfrm>
            <a:off x="1366019" y="5646059"/>
            <a:ext cx="16745000" cy="5326742"/>
          </a:xfrm>
          <a:prstGeom prst="round2SameRect">
            <a:avLst>
              <a:gd name="adj1" fmla="val 4610"/>
              <a:gd name="adj2" fmla="val 0"/>
            </a:avLst>
          </a:prstGeom>
          <a:gradFill flip="none" rotWithShape="1">
            <a:gsLst>
              <a:gs pos="97000">
                <a:schemeClr val="accent1"/>
              </a:gs>
              <a:gs pos="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8487D7-C772-45E9-9CBA-F2C8D22446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13292" y="3742329"/>
            <a:ext cx="5973888" cy="5090984"/>
          </a:xfrm>
          <a:prstGeom prst="roundRect">
            <a:avLst>
              <a:gd name="adj" fmla="val 3552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999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A86175-65F3-4120-988A-5B321D651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2986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2E90B60-55C5-4104-B062-CFD99C7B72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201422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3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1DEE7EC-1221-4F26-9E62-B67BF6163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15400" y="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338C08B-3482-4DA8-9807-4E68A4C265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5946" y="548640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DA771EF-E223-45ED-8DC4-9ED9311430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56492" y="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69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EE80D2-3AC2-4ABB-9148-06F6233DF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6397" y="7303838"/>
            <a:ext cx="4862122" cy="3668963"/>
          </a:xfrm>
          <a:custGeom>
            <a:avLst/>
            <a:gdLst>
              <a:gd name="connsiteX0" fmla="*/ 1 w 4862122"/>
              <a:gd name="connsiteY0" fmla="*/ 0 h 3668963"/>
              <a:gd name="connsiteX1" fmla="*/ 4862122 w 4862122"/>
              <a:gd name="connsiteY1" fmla="*/ 0 h 3668963"/>
              <a:gd name="connsiteX2" fmla="*/ 4862122 w 4862122"/>
              <a:gd name="connsiteY2" fmla="*/ 3668963 h 3668963"/>
              <a:gd name="connsiteX3" fmla="*/ 1834482 w 4862122"/>
              <a:gd name="connsiteY3" fmla="*/ 3668963 h 3668963"/>
              <a:gd name="connsiteX4" fmla="*/ 0 w 4862122"/>
              <a:gd name="connsiteY4" fmla="*/ 1834481 h 3668963"/>
              <a:gd name="connsiteX5" fmla="*/ 1 w 4862122"/>
              <a:gd name="connsiteY5" fmla="*/ 0 h 366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2122" h="3668963">
                <a:moveTo>
                  <a:pt x="1" y="0"/>
                </a:moveTo>
                <a:lnTo>
                  <a:pt x="4862122" y="0"/>
                </a:lnTo>
                <a:lnTo>
                  <a:pt x="4862122" y="3668963"/>
                </a:lnTo>
                <a:lnTo>
                  <a:pt x="1834482" y="3668963"/>
                </a:lnTo>
                <a:cubicBezTo>
                  <a:pt x="821326" y="3668963"/>
                  <a:pt x="0" y="2847637"/>
                  <a:pt x="0" y="1834481"/>
                </a:cubicBezTo>
                <a:cubicBezTo>
                  <a:pt x="0" y="1222987"/>
                  <a:pt x="1" y="611494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3CC49EF-A80F-43FE-A2A7-D68B6EC4C9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4862122" cy="3707063"/>
          </a:xfrm>
          <a:custGeom>
            <a:avLst/>
            <a:gdLst>
              <a:gd name="connsiteX0" fmla="*/ 0 w 4862122"/>
              <a:gd name="connsiteY0" fmla="*/ 0 h 3707063"/>
              <a:gd name="connsiteX1" fmla="*/ 3008590 w 4862122"/>
              <a:gd name="connsiteY1" fmla="*/ 0 h 3707063"/>
              <a:gd name="connsiteX2" fmla="*/ 4862122 w 4862122"/>
              <a:gd name="connsiteY2" fmla="*/ 1853532 h 3707063"/>
              <a:gd name="connsiteX3" fmla="*/ 4862121 w 4862122"/>
              <a:gd name="connsiteY3" fmla="*/ 3707063 h 3707063"/>
              <a:gd name="connsiteX4" fmla="*/ 0 w 4862122"/>
              <a:gd name="connsiteY4" fmla="*/ 3707063 h 37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2122" h="3707063">
                <a:moveTo>
                  <a:pt x="0" y="0"/>
                </a:moveTo>
                <a:lnTo>
                  <a:pt x="3008590" y="0"/>
                </a:lnTo>
                <a:cubicBezTo>
                  <a:pt x="4032267" y="0"/>
                  <a:pt x="4862122" y="829855"/>
                  <a:pt x="4862122" y="1853532"/>
                </a:cubicBezTo>
                <a:cubicBezTo>
                  <a:pt x="4862122" y="2471376"/>
                  <a:pt x="4862121" y="3089219"/>
                  <a:pt x="4862121" y="3707063"/>
                </a:cubicBezTo>
                <a:lnTo>
                  <a:pt x="0" y="3707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F083AB-570D-4531-9A7B-DD92D19C17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38518" y="1"/>
            <a:ext cx="4862122" cy="3707063"/>
          </a:xfrm>
          <a:custGeom>
            <a:avLst/>
            <a:gdLst>
              <a:gd name="connsiteX0" fmla="*/ 0 w 4862122"/>
              <a:gd name="connsiteY0" fmla="*/ 0 h 3707063"/>
              <a:gd name="connsiteX1" fmla="*/ 3008590 w 4862122"/>
              <a:gd name="connsiteY1" fmla="*/ 0 h 3707063"/>
              <a:gd name="connsiteX2" fmla="*/ 4862122 w 4862122"/>
              <a:gd name="connsiteY2" fmla="*/ 1853532 h 3707063"/>
              <a:gd name="connsiteX3" fmla="*/ 4862121 w 4862122"/>
              <a:gd name="connsiteY3" fmla="*/ 3707063 h 3707063"/>
              <a:gd name="connsiteX4" fmla="*/ 0 w 4862122"/>
              <a:gd name="connsiteY4" fmla="*/ 3707063 h 37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2122" h="3707063">
                <a:moveTo>
                  <a:pt x="0" y="0"/>
                </a:moveTo>
                <a:lnTo>
                  <a:pt x="3008590" y="0"/>
                </a:lnTo>
                <a:cubicBezTo>
                  <a:pt x="4032267" y="0"/>
                  <a:pt x="4862122" y="829855"/>
                  <a:pt x="4862122" y="1853532"/>
                </a:cubicBezTo>
                <a:cubicBezTo>
                  <a:pt x="4862122" y="2471376"/>
                  <a:pt x="4862121" y="3089219"/>
                  <a:pt x="4862121" y="3707063"/>
                </a:cubicBezTo>
                <a:lnTo>
                  <a:pt x="0" y="3707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E311FC-FB21-469B-AF99-091AA8453D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14916" y="7303838"/>
            <a:ext cx="4862122" cy="3668963"/>
          </a:xfrm>
          <a:custGeom>
            <a:avLst/>
            <a:gdLst>
              <a:gd name="connsiteX0" fmla="*/ 1 w 4862122"/>
              <a:gd name="connsiteY0" fmla="*/ 0 h 3668963"/>
              <a:gd name="connsiteX1" fmla="*/ 4862122 w 4862122"/>
              <a:gd name="connsiteY1" fmla="*/ 0 h 3668963"/>
              <a:gd name="connsiteX2" fmla="*/ 4862122 w 4862122"/>
              <a:gd name="connsiteY2" fmla="*/ 3668963 h 3668963"/>
              <a:gd name="connsiteX3" fmla="*/ 1834482 w 4862122"/>
              <a:gd name="connsiteY3" fmla="*/ 3668963 h 3668963"/>
              <a:gd name="connsiteX4" fmla="*/ 0 w 4862122"/>
              <a:gd name="connsiteY4" fmla="*/ 1834481 h 3668963"/>
              <a:gd name="connsiteX5" fmla="*/ 1 w 4862122"/>
              <a:gd name="connsiteY5" fmla="*/ 0 h 366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2122" h="3668963">
                <a:moveTo>
                  <a:pt x="1" y="0"/>
                </a:moveTo>
                <a:lnTo>
                  <a:pt x="4862122" y="0"/>
                </a:lnTo>
                <a:lnTo>
                  <a:pt x="4862122" y="3668963"/>
                </a:lnTo>
                <a:lnTo>
                  <a:pt x="1834482" y="3668963"/>
                </a:lnTo>
                <a:cubicBezTo>
                  <a:pt x="821326" y="3668963"/>
                  <a:pt x="0" y="2847637"/>
                  <a:pt x="0" y="1834481"/>
                </a:cubicBezTo>
                <a:cubicBezTo>
                  <a:pt x="0" y="1222987"/>
                  <a:pt x="1" y="611494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6048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BB823FC-C814-4CAD-945B-E4E48D70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61400" y="2209800"/>
            <a:ext cx="9000993" cy="65532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975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78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00B42EC-F38F-440B-8D0B-E954FD1F28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9477038" cy="10972800"/>
          </a:xfrm>
          <a:custGeom>
            <a:avLst/>
            <a:gdLst>
              <a:gd name="connsiteX0" fmla="*/ 15546206 w 19477038"/>
              <a:gd name="connsiteY0" fmla="*/ 8708516 h 10972800"/>
              <a:gd name="connsiteX1" fmla="*/ 19477038 w 19477038"/>
              <a:gd name="connsiteY1" fmla="*/ 9132411 h 10972800"/>
              <a:gd name="connsiteX2" fmla="*/ 19477038 w 19477038"/>
              <a:gd name="connsiteY2" fmla="*/ 10972800 h 10972800"/>
              <a:gd name="connsiteX3" fmla="*/ 0 w 19477038"/>
              <a:gd name="connsiteY3" fmla="*/ 10972800 h 10972800"/>
              <a:gd name="connsiteX4" fmla="*/ 0 w 19477038"/>
              <a:gd name="connsiteY4" fmla="*/ 9132411 h 10972800"/>
              <a:gd name="connsiteX5" fmla="*/ 15546206 w 19477038"/>
              <a:gd name="connsiteY5" fmla="*/ 8708516 h 10972800"/>
              <a:gd name="connsiteX6" fmla="*/ 0 w 19477038"/>
              <a:gd name="connsiteY6" fmla="*/ 0 h 10972800"/>
              <a:gd name="connsiteX7" fmla="*/ 19477038 w 19477038"/>
              <a:gd name="connsiteY7" fmla="*/ 0 h 10972800"/>
              <a:gd name="connsiteX8" fmla="*/ 19477038 w 19477038"/>
              <a:gd name="connsiteY8" fmla="*/ 1840389 h 10972800"/>
              <a:gd name="connsiteX9" fmla="*/ 3930833 w 19477038"/>
              <a:gd name="connsiteY9" fmla="*/ 2264284 h 10972800"/>
              <a:gd name="connsiteX10" fmla="*/ 0 w 19477038"/>
              <a:gd name="connsiteY10" fmla="*/ 1840389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77038" h="10972800">
                <a:moveTo>
                  <a:pt x="15546206" y="8708516"/>
                </a:moveTo>
                <a:cubicBezTo>
                  <a:pt x="16788690" y="8710811"/>
                  <a:pt x="18088274" y="8827556"/>
                  <a:pt x="19477038" y="9132411"/>
                </a:cubicBezTo>
                <a:lnTo>
                  <a:pt x="19477038" y="10972800"/>
                </a:lnTo>
                <a:lnTo>
                  <a:pt x="0" y="10972800"/>
                </a:lnTo>
                <a:lnTo>
                  <a:pt x="0" y="9132411"/>
                </a:lnTo>
                <a:cubicBezTo>
                  <a:pt x="5850219" y="10837754"/>
                  <a:pt x="10162111" y="8698571"/>
                  <a:pt x="15546206" y="8708516"/>
                </a:cubicBezTo>
                <a:close/>
                <a:moveTo>
                  <a:pt x="0" y="0"/>
                </a:moveTo>
                <a:lnTo>
                  <a:pt x="19477038" y="0"/>
                </a:lnTo>
                <a:lnTo>
                  <a:pt x="19477038" y="1840389"/>
                </a:lnTo>
                <a:cubicBezTo>
                  <a:pt x="13626820" y="135046"/>
                  <a:pt x="9314927" y="2274229"/>
                  <a:pt x="3930833" y="2264284"/>
                </a:cubicBezTo>
                <a:cubicBezTo>
                  <a:pt x="2688349" y="2261989"/>
                  <a:pt x="1388764" y="2145244"/>
                  <a:pt x="0" y="184038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036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C91E29A-ADD2-44A1-B44F-089A4C66EC5C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Raleway Medium" panose="020B06030301010600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Raleway Medium" panose="020B06030301010600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2A49FA4-18DF-4B30-8FCC-A66C4A75D12A}"/>
              </a:ext>
            </a:extLst>
          </p:cNvPr>
          <p:cNvSpPr/>
          <p:nvPr userDrawn="1"/>
        </p:nvSpPr>
        <p:spPr>
          <a:xfrm>
            <a:off x="1" y="9226102"/>
            <a:ext cx="1807516" cy="1746697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4000"/>
                </a:schemeClr>
              </a:gs>
              <a:gs pos="0">
                <a:srgbClr val="181B2C">
                  <a:alpha val="3000"/>
                </a:srgbClr>
              </a:gs>
              <a:gs pos="55000">
                <a:schemeClr val="accent5">
                  <a:alpha val="33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88A25B-A995-438C-92F8-ED727DCDCA36}"/>
              </a:ext>
            </a:extLst>
          </p:cNvPr>
          <p:cNvSpPr/>
          <p:nvPr userDrawn="1"/>
        </p:nvSpPr>
        <p:spPr>
          <a:xfrm>
            <a:off x="1289" y="8702817"/>
            <a:ext cx="535778" cy="1136676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7A57BD8-7519-4547-B141-F0C77A0B9785}"/>
              </a:ext>
            </a:extLst>
          </p:cNvPr>
          <p:cNvSpPr/>
          <p:nvPr userDrawn="1"/>
        </p:nvSpPr>
        <p:spPr>
          <a:xfrm>
            <a:off x="16609630" y="3"/>
            <a:ext cx="2876340" cy="2441325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0000"/>
                </a:schemeClr>
              </a:gs>
              <a:gs pos="0">
                <a:srgbClr val="181B2C">
                  <a:alpha val="25000"/>
                </a:srgbClr>
              </a:gs>
              <a:gs pos="55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786F1AB-BE5F-4A66-81F3-6AE7816AB27F}"/>
              </a:ext>
            </a:extLst>
          </p:cNvPr>
          <p:cNvSpPr/>
          <p:nvPr userDrawn="1"/>
        </p:nvSpPr>
        <p:spPr>
          <a:xfrm>
            <a:off x="18630612" y="554996"/>
            <a:ext cx="860546" cy="2742799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36F5BF-2CC2-4252-A018-E1F214EBF2B3}"/>
              </a:ext>
            </a:extLst>
          </p:cNvPr>
          <p:cNvSpPr/>
          <p:nvPr userDrawn="1"/>
        </p:nvSpPr>
        <p:spPr>
          <a:xfrm>
            <a:off x="3606666" y="10140302"/>
            <a:ext cx="20182" cy="14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Raleway Medium" panose="020B06030301010600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187864-A6A5-448E-86E6-A6A6045F2239}"/>
              </a:ext>
            </a:extLst>
          </p:cNvPr>
          <p:cNvSpPr txBox="1">
            <a:spLocks/>
          </p:cNvSpPr>
          <p:nvPr/>
        </p:nvSpPr>
        <p:spPr>
          <a:xfrm>
            <a:off x="1230086" y="678449"/>
            <a:ext cx="2746828" cy="456960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kern="12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DataForge</a:t>
            </a:r>
          </a:p>
        </p:txBody>
      </p:sp>
    </p:spTree>
    <p:extLst>
      <p:ext uri="{BB962C8B-B14F-4D97-AF65-F5344CB8AC3E}">
        <p14:creationId xmlns:p14="http://schemas.microsoft.com/office/powerpoint/2010/main" val="10856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2" r:id="rId2"/>
    <p:sldLayoutId id="2147483679" r:id="rId3"/>
    <p:sldLayoutId id="2147483682" r:id="rId4"/>
    <p:sldLayoutId id="2147483684" r:id="rId5"/>
    <p:sldLayoutId id="2147483687" r:id="rId6"/>
    <p:sldLayoutId id="2147483689" r:id="rId7"/>
    <p:sldLayoutId id="2147483690" r:id="rId8"/>
    <p:sldLayoutId id="2147483701" r:id="rId9"/>
    <p:sldLayoutId id="2147483691" r:id="rId10"/>
    <p:sldLayoutId id="2147483692" r:id="rId11"/>
    <p:sldLayoutId id="2147483695" r:id="rId12"/>
    <p:sldLayoutId id="2147483696" r:id="rId13"/>
    <p:sldLayoutId id="2147483697" r:id="rId14"/>
    <p:sldLayoutId id="2147483698" r:id="rId15"/>
    <p:sldLayoutId id="2147483700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460754" rtl="0" eaLnBrk="1" latinLnBrk="0" hangingPunct="1">
        <a:lnSpc>
          <a:spcPct val="90000"/>
        </a:lnSpc>
        <a:spcBef>
          <a:spcPct val="0"/>
        </a:spcBef>
        <a:buNone/>
        <a:defRPr sz="70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89" indent="-365189" algn="l" defTabSz="1460754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4473" kern="1200">
          <a:solidFill>
            <a:schemeClr val="tx1"/>
          </a:solidFill>
          <a:latin typeface="+mn-lt"/>
          <a:ea typeface="+mn-ea"/>
          <a:cs typeface="+mn-cs"/>
        </a:defRPr>
      </a:lvl1pPr>
      <a:lvl2pPr marL="1095566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834" kern="1200">
          <a:solidFill>
            <a:schemeClr val="tx1"/>
          </a:solidFill>
          <a:latin typeface="+mn-lt"/>
          <a:ea typeface="+mn-ea"/>
          <a:cs typeface="+mn-cs"/>
        </a:defRPr>
      </a:lvl2pPr>
      <a:lvl3pPr marL="1825943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556320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3286697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4017074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747451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477828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6208205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2pPr>
      <a:lvl3pPr marL="1460754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191131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3651885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82262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843016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D33B248-85A1-4D01-8A71-93767ACC0324}"/>
              </a:ext>
            </a:extLst>
          </p:cNvPr>
          <p:cNvSpPr/>
          <p:nvPr/>
        </p:nvSpPr>
        <p:spPr>
          <a:xfrm flipH="1" flipV="1">
            <a:off x="0" y="0"/>
            <a:ext cx="19477038" cy="2269983"/>
          </a:xfrm>
          <a:custGeom>
            <a:avLst/>
            <a:gdLst>
              <a:gd name="connsiteX0" fmla="*/ 3930832 w 19477038"/>
              <a:gd name="connsiteY0" fmla="*/ 35 h 2269983"/>
              <a:gd name="connsiteX1" fmla="*/ 19477038 w 19477038"/>
              <a:gd name="connsiteY1" fmla="*/ 422999 h 2269983"/>
              <a:gd name="connsiteX2" fmla="*/ 19477038 w 19477038"/>
              <a:gd name="connsiteY2" fmla="*/ 2269983 h 2269983"/>
              <a:gd name="connsiteX3" fmla="*/ 0 w 19477038"/>
              <a:gd name="connsiteY3" fmla="*/ 2269983 h 2269983"/>
              <a:gd name="connsiteX4" fmla="*/ 0 w 19477038"/>
              <a:gd name="connsiteY4" fmla="*/ 422999 h 2269983"/>
              <a:gd name="connsiteX5" fmla="*/ 3930832 w 19477038"/>
              <a:gd name="connsiteY5" fmla="*/ 35 h 226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77038" h="2269983">
                <a:moveTo>
                  <a:pt x="3930832" y="35"/>
                </a:moveTo>
                <a:cubicBezTo>
                  <a:pt x="9314928" y="-9889"/>
                  <a:pt x="13626820" y="2124594"/>
                  <a:pt x="19477038" y="422999"/>
                </a:cubicBezTo>
                <a:lnTo>
                  <a:pt x="19477038" y="2269983"/>
                </a:lnTo>
                <a:lnTo>
                  <a:pt x="0" y="2269983"/>
                </a:lnTo>
                <a:lnTo>
                  <a:pt x="0" y="422999"/>
                </a:lnTo>
                <a:cubicBezTo>
                  <a:pt x="1388765" y="118814"/>
                  <a:pt x="2688349" y="2325"/>
                  <a:pt x="3930832" y="35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D3B7DE4-7D19-457E-9ECC-383337029DBA}"/>
              </a:ext>
            </a:extLst>
          </p:cNvPr>
          <p:cNvSpPr/>
          <p:nvPr/>
        </p:nvSpPr>
        <p:spPr>
          <a:xfrm rot="10800000" flipH="1" flipV="1">
            <a:off x="0" y="8702817"/>
            <a:ext cx="19477038" cy="2269983"/>
          </a:xfrm>
          <a:custGeom>
            <a:avLst/>
            <a:gdLst>
              <a:gd name="connsiteX0" fmla="*/ 3930832 w 19477038"/>
              <a:gd name="connsiteY0" fmla="*/ 35 h 2269983"/>
              <a:gd name="connsiteX1" fmla="*/ 19477038 w 19477038"/>
              <a:gd name="connsiteY1" fmla="*/ 422999 h 2269983"/>
              <a:gd name="connsiteX2" fmla="*/ 19477038 w 19477038"/>
              <a:gd name="connsiteY2" fmla="*/ 2269983 h 2269983"/>
              <a:gd name="connsiteX3" fmla="*/ 0 w 19477038"/>
              <a:gd name="connsiteY3" fmla="*/ 2269983 h 2269983"/>
              <a:gd name="connsiteX4" fmla="*/ 0 w 19477038"/>
              <a:gd name="connsiteY4" fmla="*/ 422999 h 2269983"/>
              <a:gd name="connsiteX5" fmla="*/ 3930832 w 19477038"/>
              <a:gd name="connsiteY5" fmla="*/ 35 h 226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77038" h="2269983">
                <a:moveTo>
                  <a:pt x="3930832" y="35"/>
                </a:moveTo>
                <a:cubicBezTo>
                  <a:pt x="9314928" y="-9889"/>
                  <a:pt x="13626820" y="2124594"/>
                  <a:pt x="19477038" y="422999"/>
                </a:cubicBezTo>
                <a:lnTo>
                  <a:pt x="19477038" y="2269983"/>
                </a:lnTo>
                <a:lnTo>
                  <a:pt x="0" y="2269983"/>
                </a:lnTo>
                <a:lnTo>
                  <a:pt x="0" y="422999"/>
                </a:lnTo>
                <a:cubicBezTo>
                  <a:pt x="1388765" y="118814"/>
                  <a:pt x="2688349" y="2325"/>
                  <a:pt x="3930832" y="35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951DC0-5CA8-4755-8658-87AA2FEDF224}"/>
              </a:ext>
            </a:extLst>
          </p:cNvPr>
          <p:cNvGrpSpPr/>
          <p:nvPr/>
        </p:nvGrpSpPr>
        <p:grpSpPr>
          <a:xfrm>
            <a:off x="4084638" y="4058957"/>
            <a:ext cx="11307762" cy="2854883"/>
            <a:chOff x="4084638" y="3962280"/>
            <a:chExt cx="11307762" cy="2854883"/>
          </a:xfrm>
        </p:grpSpPr>
        <p:sp>
          <p:nvSpPr>
            <p:cNvPr id="2" name="Text Placeholder 2">
              <a:extLst>
                <a:ext uri="{FF2B5EF4-FFF2-40B4-BE49-F238E27FC236}">
                  <a16:creationId xmlns:a16="http://schemas.microsoft.com/office/drawing/2014/main" id="{361DBB5F-1363-4B79-8681-096F4BE0B84A}"/>
                </a:ext>
              </a:extLst>
            </p:cNvPr>
            <p:cNvSpPr txBox="1">
              <a:spLocks/>
            </p:cNvSpPr>
            <p:nvPr/>
          </p:nvSpPr>
          <p:spPr>
            <a:xfrm>
              <a:off x="4084638" y="3962280"/>
              <a:ext cx="11307762" cy="236244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80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Raleway SemiBold" panose="020B0703030101060003" pitchFamily="34" charset="0"/>
                </a:rPr>
                <a:t>DataForge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5C8A49-6CD7-4658-BDF6-3EC7C90A3B2C}"/>
                </a:ext>
              </a:extLst>
            </p:cNvPr>
            <p:cNvSpPr txBox="1"/>
            <p:nvPr/>
          </p:nvSpPr>
          <p:spPr>
            <a:xfrm>
              <a:off x="5379720" y="5986166"/>
              <a:ext cx="8854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spc="300" dirty="0">
                  <a:solidFill>
                    <a:schemeClr val="bg1"/>
                  </a:solidFill>
                  <a:latin typeface="Raleway Medium" panose="020B0603030101060003" pitchFamily="34" charset="0"/>
                  <a:ea typeface="Roboto Medium" panose="02000000000000000000" pitchFamily="2" charset="0"/>
                  <a:cs typeface="Segoe UI" panose="020B0502040204020203" pitchFamily="34" charset="0"/>
                </a:rPr>
                <a:t>Automated Data Warehouse Schema Generator</a:t>
              </a:r>
              <a:r>
                <a:rPr lang="en-US" sz="2400" spc="300" dirty="0">
                  <a:solidFill>
                    <a:schemeClr val="bg1"/>
                  </a:solidFill>
                  <a:latin typeface="Raleway Medium" panose="020B0603030101060003" pitchFamily="34" charset="0"/>
                  <a:ea typeface="Roboto Medium" panose="02000000000000000000" pitchFamily="2" charset="0"/>
                  <a:cs typeface="Segoe UI" panose="020B0502040204020203" pitchFamily="34" charset="0"/>
                </a:rPr>
                <a:t>with AI-Driven Enhancements</a:t>
              </a:r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F547A9E-089A-4D94-9D32-BF343E95FD9A}"/>
              </a:ext>
            </a:extLst>
          </p:cNvPr>
          <p:cNvSpPr/>
          <p:nvPr/>
        </p:nvSpPr>
        <p:spPr>
          <a:xfrm flipV="1">
            <a:off x="0" y="-1"/>
            <a:ext cx="19477038" cy="10972800"/>
          </a:xfrm>
          <a:custGeom>
            <a:avLst/>
            <a:gdLst>
              <a:gd name="connsiteX0" fmla="*/ 15546206 w 19477038"/>
              <a:gd name="connsiteY0" fmla="*/ 2264284 h 10972800"/>
              <a:gd name="connsiteX1" fmla="*/ 19477038 w 19477038"/>
              <a:gd name="connsiteY1" fmla="*/ 1840389 h 10972800"/>
              <a:gd name="connsiteX2" fmla="*/ 19477038 w 19477038"/>
              <a:gd name="connsiteY2" fmla="*/ 0 h 10972800"/>
              <a:gd name="connsiteX3" fmla="*/ 0 w 19477038"/>
              <a:gd name="connsiteY3" fmla="*/ 0 h 10972800"/>
              <a:gd name="connsiteX4" fmla="*/ 0 w 19477038"/>
              <a:gd name="connsiteY4" fmla="*/ 1840389 h 10972800"/>
              <a:gd name="connsiteX5" fmla="*/ 15546206 w 19477038"/>
              <a:gd name="connsiteY5" fmla="*/ 2264284 h 10972800"/>
              <a:gd name="connsiteX6" fmla="*/ 0 w 19477038"/>
              <a:gd name="connsiteY6" fmla="*/ 10972800 h 10972800"/>
              <a:gd name="connsiteX7" fmla="*/ 19477038 w 19477038"/>
              <a:gd name="connsiteY7" fmla="*/ 10972800 h 10972800"/>
              <a:gd name="connsiteX8" fmla="*/ 19477038 w 19477038"/>
              <a:gd name="connsiteY8" fmla="*/ 9132411 h 10972800"/>
              <a:gd name="connsiteX9" fmla="*/ 3930832 w 19477038"/>
              <a:gd name="connsiteY9" fmla="*/ 8708516 h 10972800"/>
              <a:gd name="connsiteX10" fmla="*/ 0 w 19477038"/>
              <a:gd name="connsiteY10" fmla="*/ 9132411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77038" h="10972800">
                <a:moveTo>
                  <a:pt x="15546206" y="2264284"/>
                </a:moveTo>
                <a:cubicBezTo>
                  <a:pt x="16788690" y="2261989"/>
                  <a:pt x="18088274" y="2145244"/>
                  <a:pt x="19477038" y="1840389"/>
                </a:cubicBezTo>
                <a:lnTo>
                  <a:pt x="19477038" y="0"/>
                </a:lnTo>
                <a:lnTo>
                  <a:pt x="0" y="0"/>
                </a:lnTo>
                <a:lnTo>
                  <a:pt x="0" y="1840389"/>
                </a:lnTo>
                <a:cubicBezTo>
                  <a:pt x="5850218" y="135046"/>
                  <a:pt x="10162111" y="2274229"/>
                  <a:pt x="15546206" y="2264284"/>
                </a:cubicBezTo>
                <a:close/>
                <a:moveTo>
                  <a:pt x="0" y="10972800"/>
                </a:moveTo>
                <a:lnTo>
                  <a:pt x="19477038" y="10972800"/>
                </a:lnTo>
                <a:lnTo>
                  <a:pt x="19477038" y="9132411"/>
                </a:lnTo>
                <a:cubicBezTo>
                  <a:pt x="13626820" y="10837754"/>
                  <a:pt x="9314927" y="8698571"/>
                  <a:pt x="3930832" y="8708516"/>
                </a:cubicBezTo>
                <a:cubicBezTo>
                  <a:pt x="2688348" y="8710811"/>
                  <a:pt x="1388764" y="8827556"/>
                  <a:pt x="0" y="9132411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43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00D8057-33C7-CB90-0AD0-A4E92F559A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5800" y="361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logo with birds on it&#10;&#10;Description automatically generated">
            <a:extLst>
              <a:ext uri="{FF2B5EF4-FFF2-40B4-BE49-F238E27FC236}">
                <a16:creationId xmlns:a16="http://schemas.microsoft.com/office/drawing/2014/main" id="{A500FEEA-A4C8-2BBA-D475-42D22DB5C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238" y="361950"/>
            <a:ext cx="1354931" cy="1354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836E38-3931-AAB3-8EBA-1EEC2628BFCE}"/>
              </a:ext>
            </a:extLst>
          </p:cNvPr>
          <p:cNvSpPr txBox="1"/>
          <p:nvPr/>
        </p:nvSpPr>
        <p:spPr>
          <a:xfrm>
            <a:off x="6397228" y="6972839"/>
            <a:ext cx="9736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E8F7D-7E68-AEF1-C398-A744B0614944}"/>
              </a:ext>
            </a:extLst>
          </p:cNvPr>
          <p:cNvSpPr txBox="1"/>
          <p:nvPr/>
        </p:nvSpPr>
        <p:spPr>
          <a:xfrm>
            <a:off x="5379720" y="10125135"/>
            <a:ext cx="97369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Faculty of Computer and Information Sciences - Ain Shams University</a:t>
            </a:r>
          </a:p>
          <a:p>
            <a:pPr algn="ctr"/>
            <a:r>
              <a:rPr lang="en-GB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(</a:t>
            </a:r>
            <a:r>
              <a:rPr lang="en-US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Information Systems Department</a:t>
            </a:r>
            <a:r>
              <a:rPr lang="en-GB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146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39AEC5F-25A1-A2B7-FA87-4E6A2EA13300}"/>
              </a:ext>
            </a:extLst>
          </p:cNvPr>
          <p:cNvSpPr txBox="1">
            <a:spLocks/>
          </p:cNvSpPr>
          <p:nvPr/>
        </p:nvSpPr>
        <p:spPr>
          <a:xfrm>
            <a:off x="4590923" y="1154598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System Architecture</a:t>
            </a:r>
          </a:p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 Diagram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1F92A-37F1-86C3-D904-E8F7F9BBA2AA}"/>
              </a:ext>
            </a:extLst>
          </p:cNvPr>
          <p:cNvSpPr txBox="1"/>
          <p:nvPr/>
        </p:nvSpPr>
        <p:spPr>
          <a:xfrm>
            <a:off x="8369294" y="2744288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2856612-8B1F-845C-5D1B-113F8BC58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" y="2535052"/>
            <a:ext cx="18333276" cy="77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8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17C4F-2004-4129-B462-93D1335BCDB0}"/>
              </a:ext>
            </a:extLst>
          </p:cNvPr>
          <p:cNvSpPr/>
          <p:nvPr/>
        </p:nvSpPr>
        <p:spPr>
          <a:xfrm>
            <a:off x="1825503" y="2946307"/>
            <a:ext cx="4638004" cy="1740310"/>
          </a:xfrm>
          <a:prstGeom prst="rect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84510-9A1C-4261-9A5B-F8B24D39F845}"/>
              </a:ext>
            </a:extLst>
          </p:cNvPr>
          <p:cNvSpPr/>
          <p:nvPr/>
        </p:nvSpPr>
        <p:spPr>
          <a:xfrm>
            <a:off x="7337884" y="2942803"/>
            <a:ext cx="4638004" cy="1740310"/>
          </a:xfrm>
          <a:prstGeom prst="rect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54F2B3-E90F-41DB-A8C5-93F35C791663}"/>
              </a:ext>
            </a:extLst>
          </p:cNvPr>
          <p:cNvSpPr/>
          <p:nvPr/>
        </p:nvSpPr>
        <p:spPr>
          <a:xfrm>
            <a:off x="12850265" y="2942803"/>
            <a:ext cx="4638004" cy="1740310"/>
          </a:xfrm>
          <a:prstGeom prst="rect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3FBA5-A7AC-49F8-9535-7F4B2827F8C9}"/>
              </a:ext>
            </a:extLst>
          </p:cNvPr>
          <p:cNvSpPr/>
          <p:nvPr/>
        </p:nvSpPr>
        <p:spPr>
          <a:xfrm>
            <a:off x="2070733" y="3347898"/>
            <a:ext cx="4147545" cy="7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Account creation, login, secure session management.</a:t>
            </a:r>
            <a:endParaRPr lang="en-GB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1A2935-E282-4C9B-8D62-E4F93CA3122B}"/>
              </a:ext>
            </a:extLst>
          </p:cNvPr>
          <p:cNvSpPr/>
          <p:nvPr/>
        </p:nvSpPr>
        <p:spPr>
          <a:xfrm>
            <a:off x="7583113" y="3347898"/>
            <a:ext cx="4147545" cy="106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Extract tables, columns, data types, keys, and Extract tables, columns, data types, keys.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2B0229-4493-45EA-A482-4DBE73FF5BE4}"/>
              </a:ext>
            </a:extLst>
          </p:cNvPr>
          <p:cNvSpPr/>
          <p:nvPr/>
        </p:nvSpPr>
        <p:spPr>
          <a:xfrm>
            <a:off x="13095495" y="3231256"/>
            <a:ext cx="4435248" cy="139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Categorize tables, define primary and foreign keys and Interactive graphs distinguishing fact and dimension tables.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87DA47F-7F35-4EFB-9FEE-4FF3487CD02F}"/>
              </a:ext>
            </a:extLst>
          </p:cNvPr>
          <p:cNvSpPr txBox="1">
            <a:spLocks/>
          </p:cNvSpPr>
          <p:nvPr/>
        </p:nvSpPr>
        <p:spPr>
          <a:xfrm>
            <a:off x="1720007" y="2292403"/>
            <a:ext cx="4498271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01  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User Authentication</a:t>
            </a:r>
            <a:endParaRPr 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1B8F177-82FC-D19F-C1A9-3E7FAC53AAA5}"/>
              </a:ext>
            </a:extLst>
          </p:cNvPr>
          <p:cNvSpPr txBox="1">
            <a:spLocks/>
          </p:cNvSpPr>
          <p:nvPr/>
        </p:nvSpPr>
        <p:spPr>
          <a:xfrm>
            <a:off x="4590923" y="1154598"/>
            <a:ext cx="9932044" cy="692060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Functional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02626-2FAB-B650-B116-D64F128E96D6}"/>
              </a:ext>
            </a:extLst>
          </p:cNvPr>
          <p:cNvSpPr txBox="1"/>
          <p:nvPr/>
        </p:nvSpPr>
        <p:spPr>
          <a:xfrm>
            <a:off x="8369294" y="2008966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EA8B83C-7867-091E-C61E-3AF5CC8F92A5}"/>
              </a:ext>
            </a:extLst>
          </p:cNvPr>
          <p:cNvSpPr txBox="1">
            <a:spLocks/>
          </p:cNvSpPr>
          <p:nvPr/>
        </p:nvSpPr>
        <p:spPr>
          <a:xfrm>
            <a:off x="7307809" y="2290651"/>
            <a:ext cx="4498271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02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Schema Upload &amp; Parsing</a:t>
            </a: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8382D1-27CE-53CB-DE00-6759A7147844}"/>
              </a:ext>
            </a:extLst>
          </p:cNvPr>
          <p:cNvSpPr txBox="1">
            <a:spLocks/>
          </p:cNvSpPr>
          <p:nvPr/>
        </p:nvSpPr>
        <p:spPr>
          <a:xfrm>
            <a:off x="12744769" y="2247513"/>
            <a:ext cx="5854310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03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Schema Generation &amp; Visualization</a:t>
            </a: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83DB5-FDB9-B79B-9B60-A9DF6D122B15}"/>
              </a:ext>
            </a:extLst>
          </p:cNvPr>
          <p:cNvSpPr/>
          <p:nvPr/>
        </p:nvSpPr>
        <p:spPr>
          <a:xfrm>
            <a:off x="1795428" y="5911317"/>
            <a:ext cx="4638004" cy="1740310"/>
          </a:xfrm>
          <a:prstGeom prst="rect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6D98A-FB93-3F6B-A8CF-E8C340C6BF6A}"/>
              </a:ext>
            </a:extLst>
          </p:cNvPr>
          <p:cNvSpPr/>
          <p:nvPr/>
        </p:nvSpPr>
        <p:spPr>
          <a:xfrm>
            <a:off x="7307809" y="5907813"/>
            <a:ext cx="4638004" cy="1740310"/>
          </a:xfrm>
          <a:prstGeom prst="rect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67C35-EFBA-E3E5-5602-C97A353C0684}"/>
              </a:ext>
            </a:extLst>
          </p:cNvPr>
          <p:cNvSpPr/>
          <p:nvPr/>
        </p:nvSpPr>
        <p:spPr>
          <a:xfrm>
            <a:off x="12820190" y="5907813"/>
            <a:ext cx="4638004" cy="1740310"/>
          </a:xfrm>
          <a:prstGeom prst="rect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0E220-9434-06B5-CCBB-E47C9D6E6DA9}"/>
              </a:ext>
            </a:extLst>
          </p:cNvPr>
          <p:cNvSpPr/>
          <p:nvPr/>
        </p:nvSpPr>
        <p:spPr>
          <a:xfrm>
            <a:off x="2040657" y="6180855"/>
            <a:ext cx="4147545" cy="1398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Request additional AI suggestions or optimizations &amp;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Domain detection, suggest missing elements, optimize schemas.</a:t>
            </a:r>
            <a:endParaRPr lang="en-GB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11EEF4-22FC-BC90-6DC8-578DAF30B1F5}"/>
              </a:ext>
            </a:extLst>
          </p:cNvPr>
          <p:cNvSpPr/>
          <p:nvPr/>
        </p:nvSpPr>
        <p:spPr>
          <a:xfrm>
            <a:off x="7553038" y="6153498"/>
            <a:ext cx="4147545" cy="139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Modify generated schemas: add/remove/alter tables and columns, Meaningful error messages and feedback.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3B358-5712-3741-AAA6-B96F184C35C4}"/>
              </a:ext>
            </a:extLst>
          </p:cNvPr>
          <p:cNvSpPr/>
          <p:nvPr/>
        </p:nvSpPr>
        <p:spPr>
          <a:xfrm>
            <a:off x="13065420" y="6196266"/>
            <a:ext cx="4435248" cy="106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Accessible across devices and screen sizes and Efficient handling of large and complex schemas.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A75D37C-6E36-4C39-9EB2-D0DFD64EB1E2}"/>
              </a:ext>
            </a:extLst>
          </p:cNvPr>
          <p:cNvSpPr txBox="1">
            <a:spLocks/>
          </p:cNvSpPr>
          <p:nvPr/>
        </p:nvSpPr>
        <p:spPr>
          <a:xfrm>
            <a:off x="1689932" y="5257413"/>
            <a:ext cx="6336397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04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AI-Driven Enhance&amp; Prompt</a:t>
            </a:r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EFA4FB8-074C-D163-6F45-222D61B5AE50}"/>
              </a:ext>
            </a:extLst>
          </p:cNvPr>
          <p:cNvSpPr txBox="1">
            <a:spLocks/>
          </p:cNvSpPr>
          <p:nvPr/>
        </p:nvSpPr>
        <p:spPr>
          <a:xfrm>
            <a:off x="7069612" y="5198210"/>
            <a:ext cx="5645082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05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Schema Editing &amp; Error Handling</a:t>
            </a: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677E17C-3345-98D3-B87F-BED2FC9DE332}"/>
              </a:ext>
            </a:extLst>
          </p:cNvPr>
          <p:cNvSpPr txBox="1">
            <a:spLocks/>
          </p:cNvSpPr>
          <p:nvPr/>
        </p:nvSpPr>
        <p:spPr>
          <a:xfrm>
            <a:off x="12714694" y="5212523"/>
            <a:ext cx="5854310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06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Responsive Design &amp; Performance</a:t>
            </a:r>
            <a:endParaRPr lang="id-ID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DBA9A73-BF27-C05B-0C41-2DD9AB183846}"/>
              </a:ext>
            </a:extLst>
          </p:cNvPr>
          <p:cNvSpPr txBox="1">
            <a:spLocks/>
          </p:cNvSpPr>
          <p:nvPr/>
        </p:nvSpPr>
        <p:spPr>
          <a:xfrm>
            <a:off x="7211110" y="8048978"/>
            <a:ext cx="5854310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07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Accuracy &amp; Efficiency</a:t>
            </a:r>
            <a:endParaRPr lang="id-ID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3D4511-46C9-5833-A261-7C0C97292963}"/>
              </a:ext>
            </a:extLst>
          </p:cNvPr>
          <p:cNvSpPr/>
          <p:nvPr/>
        </p:nvSpPr>
        <p:spPr>
          <a:xfrm>
            <a:off x="7272350" y="8785843"/>
            <a:ext cx="4638004" cy="1740310"/>
          </a:xfrm>
          <a:prstGeom prst="rect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Continuously track schema generation accuracy and optimize performance through real-time feedback and AI corrections.</a:t>
            </a:r>
            <a:endParaRPr lang="id-ID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B5379-F108-5737-5C0C-DCFD4AE8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8DA0D1C-4015-F700-034C-F95A100C9550}"/>
              </a:ext>
            </a:extLst>
          </p:cNvPr>
          <p:cNvSpPr txBox="1">
            <a:spLocks/>
          </p:cNvSpPr>
          <p:nvPr/>
        </p:nvSpPr>
        <p:spPr>
          <a:xfrm>
            <a:off x="4362323" y="1640373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Use Case Diagram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32BBA-D9E7-25CD-4291-ECA0E2CA8155}"/>
              </a:ext>
            </a:extLst>
          </p:cNvPr>
          <p:cNvSpPr txBox="1"/>
          <p:nvPr/>
        </p:nvSpPr>
        <p:spPr>
          <a:xfrm>
            <a:off x="8369294" y="2744288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48A544-2BB9-1D0F-51A9-7217D22E8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4" t="14004" r="21143" b="19186"/>
          <a:stretch/>
        </p:blipFill>
        <p:spPr>
          <a:xfrm>
            <a:off x="8583069" y="3578041"/>
            <a:ext cx="9576343" cy="5594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303F68-B699-2B65-53D7-6BCCB3E5B531}"/>
              </a:ext>
            </a:extLst>
          </p:cNvPr>
          <p:cNvSpPr txBox="1"/>
          <p:nvPr/>
        </p:nvSpPr>
        <p:spPr>
          <a:xfrm>
            <a:off x="1185863" y="3421053"/>
            <a:ext cx="7183431" cy="612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Actors: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r>
              <a:rPr lang="en-US" dirty="0">
                <a:solidFill>
                  <a:schemeClr val="bg1"/>
                </a:solidFill>
              </a:rPr>
              <a:t>AI API (Gemini)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Use Cases: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Register Account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Upload SQL Schema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View Generated Schema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Explore AI Suggestions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Edit Schema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Prompt AI for Enhancements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Download Schema Report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Manage Account</a:t>
            </a:r>
          </a:p>
        </p:txBody>
      </p:sp>
    </p:spTree>
    <p:extLst>
      <p:ext uri="{BB962C8B-B14F-4D97-AF65-F5344CB8AC3E}">
        <p14:creationId xmlns:p14="http://schemas.microsoft.com/office/powerpoint/2010/main" val="30359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E1EF58-5895-4B39-9FC4-7ADB82A50640}"/>
              </a:ext>
            </a:extLst>
          </p:cNvPr>
          <p:cNvSpPr/>
          <p:nvPr/>
        </p:nvSpPr>
        <p:spPr>
          <a:xfrm>
            <a:off x="9738519" y="3071813"/>
            <a:ext cx="6543472" cy="6972300"/>
          </a:xfrm>
          <a:prstGeom prst="roundRect">
            <a:avLst>
              <a:gd name="adj" fmla="val 508"/>
            </a:avLst>
          </a:prstGeom>
          <a:gradFill>
            <a:gsLst>
              <a:gs pos="100000">
                <a:schemeClr val="accent5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>
            <a:outerShdw blurRad="1270000" dist="533400" dir="5400000" sx="74000" sy="74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EF6B54-2ACA-497C-A9B5-F832F87AC3D1}"/>
              </a:ext>
            </a:extLst>
          </p:cNvPr>
          <p:cNvSpPr/>
          <p:nvPr/>
        </p:nvSpPr>
        <p:spPr>
          <a:xfrm>
            <a:off x="3195047" y="3071813"/>
            <a:ext cx="6543472" cy="6972300"/>
          </a:xfrm>
          <a:prstGeom prst="roundRect">
            <a:avLst>
              <a:gd name="adj" fmla="val 508"/>
            </a:avLst>
          </a:prstGeom>
          <a:solidFill>
            <a:schemeClr val="bg1"/>
          </a:solidFill>
          <a:ln>
            <a:noFill/>
          </a:ln>
          <a:effectLst>
            <a:outerShdw blurRad="1270000" dist="533400" dir="5400000" sx="74000" sy="74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4F3A53-1D0F-4557-9E0D-72E891AB62E9}"/>
              </a:ext>
            </a:extLst>
          </p:cNvPr>
          <p:cNvSpPr/>
          <p:nvPr/>
        </p:nvSpPr>
        <p:spPr>
          <a:xfrm>
            <a:off x="3845546" y="3980485"/>
            <a:ext cx="5482799" cy="578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Frontend: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ReactFlow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Framer Motion,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Axios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Tailwind CSS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Backend: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Django, Django REST Framework (DRF), Python 3.12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Database: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AI Services: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OpenAI API , Gemini API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Development Tools: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 Code, Git, Postman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Deployment: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Docker, AWS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DAF079-FC50-4846-9411-74CE1CB50A52}"/>
              </a:ext>
            </a:extLst>
          </p:cNvPr>
          <p:cNvSpPr txBox="1">
            <a:spLocks/>
          </p:cNvSpPr>
          <p:nvPr/>
        </p:nvSpPr>
        <p:spPr>
          <a:xfrm>
            <a:off x="3791692" y="3599622"/>
            <a:ext cx="4723675" cy="65690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Raleway SemiBold" panose="020B0703030101060003" pitchFamily="34" charset="0"/>
              </a:rPr>
              <a:t>Software Tools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CB6A8BA-97D8-964F-FE78-6E3D236FD1BD}"/>
              </a:ext>
            </a:extLst>
          </p:cNvPr>
          <p:cNvSpPr txBox="1">
            <a:spLocks/>
          </p:cNvSpPr>
          <p:nvPr/>
        </p:nvSpPr>
        <p:spPr>
          <a:xfrm>
            <a:off x="4362323" y="1640373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Software &amp; Hardware Tools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8AB71-6388-4006-ACED-FC82107219E5}"/>
              </a:ext>
            </a:extLst>
          </p:cNvPr>
          <p:cNvSpPr txBox="1"/>
          <p:nvPr/>
        </p:nvSpPr>
        <p:spPr>
          <a:xfrm>
            <a:off x="8374365" y="2485045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5D2B912-CCC3-B145-9F4C-4866A8A757CC}"/>
              </a:ext>
            </a:extLst>
          </p:cNvPr>
          <p:cNvSpPr txBox="1">
            <a:spLocks/>
          </p:cNvSpPr>
          <p:nvPr/>
        </p:nvSpPr>
        <p:spPr>
          <a:xfrm>
            <a:off x="10148693" y="3449094"/>
            <a:ext cx="4723675" cy="65690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</a:rPr>
              <a:t>Hardware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D6594-4E9C-08EB-BC06-37C3387BCA46}"/>
              </a:ext>
            </a:extLst>
          </p:cNvPr>
          <p:cNvSpPr/>
          <p:nvPr/>
        </p:nvSpPr>
        <p:spPr>
          <a:xfrm>
            <a:off x="10202547" y="3933411"/>
            <a:ext cx="5482799" cy="315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60754"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Development Machines:</a:t>
            </a:r>
          </a:p>
          <a:p>
            <a:pPr defTabSz="1460754">
              <a:spcBef>
                <a:spcPts val="1598"/>
              </a:spcBef>
            </a:pPr>
            <a:r>
              <a:rPr lang="en-GB" dirty="0" err="1">
                <a:solidFill>
                  <a:schemeClr val="bg1"/>
                </a:solidFill>
              </a:rPr>
              <a:t>PersonalComputers</a:t>
            </a:r>
            <a:r>
              <a:rPr lang="en-GB" dirty="0">
                <a:solidFill>
                  <a:schemeClr val="bg1"/>
                </a:solidFill>
              </a:rPr>
              <a:t> with sufficient processing power.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Servers:</a:t>
            </a:r>
          </a:p>
          <a:p>
            <a:pPr defTabSz="1460754"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Cloud Servers (AWS EC2)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Storage:</a:t>
            </a:r>
          </a:p>
          <a:p>
            <a:pPr defTabSz="1460754"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Cloud Storage Services (AWS S3)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61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940C27-8F68-4939-A2CD-E567F6D0A7D7}"/>
              </a:ext>
            </a:extLst>
          </p:cNvPr>
          <p:cNvCxnSpPr/>
          <p:nvPr/>
        </p:nvCxnSpPr>
        <p:spPr>
          <a:xfrm>
            <a:off x="2891581" y="8636539"/>
            <a:ext cx="13922477" cy="0"/>
          </a:xfrm>
          <a:prstGeom prst="line">
            <a:avLst/>
          </a:prstGeom>
          <a:ln w="88900" cap="rnd">
            <a:solidFill>
              <a:schemeClr val="bg1">
                <a:lumMod val="85000"/>
                <a:alpha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57F6956-C34B-4A65-8F6C-B3EFA2D0520C}"/>
              </a:ext>
            </a:extLst>
          </p:cNvPr>
          <p:cNvSpPr/>
          <p:nvPr/>
        </p:nvSpPr>
        <p:spPr>
          <a:xfrm>
            <a:off x="2862907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84A2F7-3BA0-4868-A4D0-8AAEC042EC0E}"/>
              </a:ext>
            </a:extLst>
          </p:cNvPr>
          <p:cNvSpPr/>
          <p:nvPr/>
        </p:nvSpPr>
        <p:spPr>
          <a:xfrm>
            <a:off x="2920253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58ED35-9EA5-4B4E-9D57-B78A18709B3E}"/>
              </a:ext>
            </a:extLst>
          </p:cNvPr>
          <p:cNvSpPr/>
          <p:nvPr/>
        </p:nvSpPr>
        <p:spPr>
          <a:xfrm>
            <a:off x="5170603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158D26-33FA-44B0-9ECD-F5F5F0C9036D}"/>
              </a:ext>
            </a:extLst>
          </p:cNvPr>
          <p:cNvSpPr/>
          <p:nvPr/>
        </p:nvSpPr>
        <p:spPr>
          <a:xfrm>
            <a:off x="5227949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76EDDF-3FA5-4190-A5A7-BE4FAB2CEBA5}"/>
              </a:ext>
            </a:extLst>
          </p:cNvPr>
          <p:cNvSpPr/>
          <p:nvPr/>
        </p:nvSpPr>
        <p:spPr>
          <a:xfrm>
            <a:off x="7449625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015591-6425-43A3-B079-BB5CFE4642F5}"/>
              </a:ext>
            </a:extLst>
          </p:cNvPr>
          <p:cNvSpPr/>
          <p:nvPr/>
        </p:nvSpPr>
        <p:spPr>
          <a:xfrm>
            <a:off x="7506971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219CF3-D98F-4173-BEFD-3903CDB2D9F1}"/>
              </a:ext>
            </a:extLst>
          </p:cNvPr>
          <p:cNvSpPr/>
          <p:nvPr/>
        </p:nvSpPr>
        <p:spPr>
          <a:xfrm>
            <a:off x="9728647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5870F-897A-4E85-A99E-486469035504}"/>
              </a:ext>
            </a:extLst>
          </p:cNvPr>
          <p:cNvSpPr/>
          <p:nvPr/>
        </p:nvSpPr>
        <p:spPr>
          <a:xfrm>
            <a:off x="9785993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4C9817-7881-4F1A-9A3E-34229D4345EB}"/>
              </a:ext>
            </a:extLst>
          </p:cNvPr>
          <p:cNvSpPr/>
          <p:nvPr/>
        </p:nvSpPr>
        <p:spPr>
          <a:xfrm>
            <a:off x="12007669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9DD79C-6426-46D1-9872-DD110A167FFE}"/>
              </a:ext>
            </a:extLst>
          </p:cNvPr>
          <p:cNvSpPr/>
          <p:nvPr/>
        </p:nvSpPr>
        <p:spPr>
          <a:xfrm>
            <a:off x="12065015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5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5BDF6C-548C-4C8D-B28A-3A86CD748B07}"/>
              </a:ext>
            </a:extLst>
          </p:cNvPr>
          <p:cNvSpPr/>
          <p:nvPr/>
        </p:nvSpPr>
        <p:spPr>
          <a:xfrm>
            <a:off x="14286691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0B5116-F853-4A12-BEC8-AD37B37E6241}"/>
              </a:ext>
            </a:extLst>
          </p:cNvPr>
          <p:cNvSpPr/>
          <p:nvPr/>
        </p:nvSpPr>
        <p:spPr>
          <a:xfrm>
            <a:off x="14344037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AF10D4-367B-4466-8AEB-4B3B297EB248}"/>
              </a:ext>
            </a:extLst>
          </p:cNvPr>
          <p:cNvSpPr/>
          <p:nvPr/>
        </p:nvSpPr>
        <p:spPr>
          <a:xfrm>
            <a:off x="16594387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A2F311-52F2-4CC2-81E6-D092166B3110}"/>
              </a:ext>
            </a:extLst>
          </p:cNvPr>
          <p:cNvSpPr/>
          <p:nvPr/>
        </p:nvSpPr>
        <p:spPr>
          <a:xfrm>
            <a:off x="16651733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BAF9212-91FF-4AF3-9FD8-AF4F468A8150}"/>
              </a:ext>
            </a:extLst>
          </p:cNvPr>
          <p:cNvSpPr txBox="1">
            <a:spLocks/>
          </p:cNvSpPr>
          <p:nvPr/>
        </p:nvSpPr>
        <p:spPr>
          <a:xfrm>
            <a:off x="4648325" y="1086739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Timeline Section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F9B367-3F3F-445C-868E-ECB9FB6C2FF6}"/>
              </a:ext>
            </a:extLst>
          </p:cNvPr>
          <p:cNvSpPr/>
          <p:nvPr/>
        </p:nvSpPr>
        <p:spPr>
          <a:xfrm>
            <a:off x="1684098" y="9313645"/>
            <a:ext cx="2605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Project Planning &amp; Requirement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6CE6A6-CEB6-4ADC-9E32-BF9064339715}"/>
              </a:ext>
            </a:extLst>
          </p:cNvPr>
          <p:cNvSpPr/>
          <p:nvPr/>
        </p:nvSpPr>
        <p:spPr>
          <a:xfrm>
            <a:off x="1684098" y="9015986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1-2 Weeks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4F848F-BAB3-9F5F-ADAF-EA4C1946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62849"/>
              </p:ext>
            </p:extLst>
          </p:nvPr>
        </p:nvGraphicFramePr>
        <p:xfrm>
          <a:off x="3475763" y="2456339"/>
          <a:ext cx="12277167" cy="51758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092389">
                  <a:extLst>
                    <a:ext uri="{9D8B030D-6E8A-4147-A177-3AD203B41FA5}">
                      <a16:colId xmlns:a16="http://schemas.microsoft.com/office/drawing/2014/main" val="316309149"/>
                    </a:ext>
                  </a:extLst>
                </a:gridCol>
                <a:gridCol w="4092389">
                  <a:extLst>
                    <a:ext uri="{9D8B030D-6E8A-4147-A177-3AD203B41FA5}">
                      <a16:colId xmlns:a16="http://schemas.microsoft.com/office/drawing/2014/main" val="1407248692"/>
                    </a:ext>
                  </a:extLst>
                </a:gridCol>
                <a:gridCol w="4092389">
                  <a:extLst>
                    <a:ext uri="{9D8B030D-6E8A-4147-A177-3AD203B41FA5}">
                      <a16:colId xmlns:a16="http://schemas.microsoft.com/office/drawing/2014/main" val="1578155154"/>
                    </a:ext>
                  </a:extLst>
                </a:gridCol>
              </a:tblGrid>
              <a:tr h="2079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Weeks</a:t>
                      </a:r>
                      <a:endParaRPr lang="en-US" sz="1600" dirty="0"/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Phase</a:t>
                      </a:r>
                      <a:endParaRPr lang="en-US" sz="1600"/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Tasks</a:t>
                      </a:r>
                      <a:endParaRPr lang="en-US" sz="1600"/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3677603948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1-2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Project Planning &amp; Requirement Analysis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Define scope, gather requirements, design system architecture, select tools.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927876844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3-4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Backend Development - Parsing &amp; Generation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Implement SQL parsing, develop schema generation logic, set up Django models and APIs.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648451300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5-6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AI Integration &amp; Enhancements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Integrate AI services, develop suggestions for missing elements, incorporate AI into schema.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2376598503"/>
                  </a:ext>
                </a:extLst>
              </a:tr>
              <a:tr h="7241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7-8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Frontend Development - Visualization &amp; Editing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Develop React components, implement </a:t>
                      </a:r>
                      <a:r>
                        <a:rPr lang="en-GB" sz="1600" dirty="0" err="1"/>
                        <a:t>ReactFlow</a:t>
                      </a:r>
                      <a:r>
                        <a:rPr lang="en-GB" sz="1600" dirty="0"/>
                        <a:t> for visualization, integrate </a:t>
                      </a:r>
                      <a:r>
                        <a:rPr lang="en-GB" sz="1600" dirty="0" err="1"/>
                        <a:t>SchemaEditor.jsx</a:t>
                      </a:r>
                      <a:r>
                        <a:rPr lang="en-GB" sz="1600" dirty="0"/>
                        <a:t>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2501302369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Testing &amp; Quality Assurance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Unit testing, frontend testing, implement error handling, validate data integrity.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2641654115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Deployment &amp; Documentation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Containerize with Docker, deploy to cloud, prepare comprehensive documentation.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370752806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Feedback &amp; Iteration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Conduct user testing, gather feedback, address issues, optimize performance.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862719899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Final Review &amp; Presentation Preparation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Finalize components, prepare presentation materials, conduct final review.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47446128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3B78FC8-E72F-959D-48EB-C85BE987206E}"/>
              </a:ext>
            </a:extLst>
          </p:cNvPr>
          <p:cNvSpPr/>
          <p:nvPr/>
        </p:nvSpPr>
        <p:spPr>
          <a:xfrm>
            <a:off x="4115966" y="9313645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Backend Development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BF5CE-2340-75AA-38BC-A2A567EBDA26}"/>
              </a:ext>
            </a:extLst>
          </p:cNvPr>
          <p:cNvSpPr/>
          <p:nvPr/>
        </p:nvSpPr>
        <p:spPr>
          <a:xfrm>
            <a:off x="4115966" y="9015986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3-4 Weeks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925A6-6EF7-30F2-EC35-A73765453C68}"/>
              </a:ext>
            </a:extLst>
          </p:cNvPr>
          <p:cNvSpPr/>
          <p:nvPr/>
        </p:nvSpPr>
        <p:spPr>
          <a:xfrm>
            <a:off x="6394988" y="9306902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Integration &amp; Enhancements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E0121-D0C1-66EA-3D3C-CC0AF88C8926}"/>
              </a:ext>
            </a:extLst>
          </p:cNvPr>
          <p:cNvSpPr/>
          <p:nvPr/>
        </p:nvSpPr>
        <p:spPr>
          <a:xfrm>
            <a:off x="6270816" y="9008129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5-6 Weeks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5AB7E-2E8E-79B2-2142-E02397E5E853}"/>
              </a:ext>
            </a:extLst>
          </p:cNvPr>
          <p:cNvSpPr/>
          <p:nvPr/>
        </p:nvSpPr>
        <p:spPr>
          <a:xfrm>
            <a:off x="8740836" y="9291155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Frontend Development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32A9A-F7C5-4E4F-A2D7-FD5541EEA7FB}"/>
              </a:ext>
            </a:extLst>
          </p:cNvPr>
          <p:cNvSpPr/>
          <p:nvPr/>
        </p:nvSpPr>
        <p:spPr>
          <a:xfrm>
            <a:off x="8616664" y="8992382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7-8 Weeks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663339-7600-5A9E-4C18-555F8E648A81}"/>
              </a:ext>
            </a:extLst>
          </p:cNvPr>
          <p:cNvSpPr/>
          <p:nvPr/>
        </p:nvSpPr>
        <p:spPr>
          <a:xfrm>
            <a:off x="11077204" y="9301615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 &amp; Quality Assurance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AE939-4BEE-2E98-D91D-3B57258AF097}"/>
              </a:ext>
            </a:extLst>
          </p:cNvPr>
          <p:cNvSpPr/>
          <p:nvPr/>
        </p:nvSpPr>
        <p:spPr>
          <a:xfrm>
            <a:off x="10953032" y="9002842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9 Weeks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6C257B-2139-CB01-12DD-FEE6BAE0FBFC}"/>
              </a:ext>
            </a:extLst>
          </p:cNvPr>
          <p:cNvSpPr/>
          <p:nvPr/>
        </p:nvSpPr>
        <p:spPr>
          <a:xfrm>
            <a:off x="13327554" y="9265179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User Feedback &amp; Iteration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FAC44-CD49-ECBC-D375-3DECC95DC341}"/>
              </a:ext>
            </a:extLst>
          </p:cNvPr>
          <p:cNvSpPr/>
          <p:nvPr/>
        </p:nvSpPr>
        <p:spPr>
          <a:xfrm>
            <a:off x="13203382" y="8966406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 Weeks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5673E9-894C-2F02-1B19-8F21EF9CD16E}"/>
              </a:ext>
            </a:extLst>
          </p:cNvPr>
          <p:cNvSpPr/>
          <p:nvPr/>
        </p:nvSpPr>
        <p:spPr>
          <a:xfrm>
            <a:off x="15606576" y="9247391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User Feedback &amp; Final Review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C56B70-8DDA-6084-D3B2-380673D28812}"/>
              </a:ext>
            </a:extLst>
          </p:cNvPr>
          <p:cNvSpPr/>
          <p:nvPr/>
        </p:nvSpPr>
        <p:spPr>
          <a:xfrm>
            <a:off x="15482404" y="8948618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11-12 Weeks</a:t>
            </a:r>
          </a:p>
        </p:txBody>
      </p:sp>
    </p:spTree>
    <p:extLst>
      <p:ext uri="{BB962C8B-B14F-4D97-AF65-F5344CB8AC3E}">
        <p14:creationId xmlns:p14="http://schemas.microsoft.com/office/powerpoint/2010/main" val="1551850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285E6423-C9A5-4F65-8778-ABDE65CEF78F}"/>
              </a:ext>
            </a:extLst>
          </p:cNvPr>
          <p:cNvSpPr>
            <a:spLocks noEditPoints="1"/>
          </p:cNvSpPr>
          <p:nvPr/>
        </p:nvSpPr>
        <p:spPr bwMode="auto">
          <a:xfrm>
            <a:off x="8401539" y="2864244"/>
            <a:ext cx="2620964" cy="3101070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4000" dirty="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01BCE80-05C6-4F23-ABAB-5FE82594F0E0}"/>
              </a:ext>
            </a:extLst>
          </p:cNvPr>
          <p:cNvSpPr>
            <a:spLocks noEditPoints="1"/>
          </p:cNvSpPr>
          <p:nvPr/>
        </p:nvSpPr>
        <p:spPr bwMode="auto">
          <a:xfrm>
            <a:off x="9068541" y="6768102"/>
            <a:ext cx="1339540" cy="107530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40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190CBDA-9A25-487A-8D97-F53526FCE50D}"/>
              </a:ext>
            </a:extLst>
          </p:cNvPr>
          <p:cNvSpPr>
            <a:spLocks/>
          </p:cNvSpPr>
          <p:nvPr/>
        </p:nvSpPr>
        <p:spPr bwMode="auto">
          <a:xfrm>
            <a:off x="8873873" y="3194176"/>
            <a:ext cx="1770790" cy="1550292"/>
          </a:xfrm>
          <a:custGeom>
            <a:avLst/>
            <a:gdLst>
              <a:gd name="connsiteX0" fmla="*/ 1609124 w 2933741"/>
              <a:gd name="connsiteY0" fmla="*/ 2178035 h 2566441"/>
              <a:gd name="connsiteX1" fmla="*/ 1610484 w 2933741"/>
              <a:gd name="connsiteY1" fmla="*/ 2178106 h 2566441"/>
              <a:gd name="connsiteX2" fmla="*/ 1607408 w 2933741"/>
              <a:gd name="connsiteY2" fmla="*/ 2178106 h 2566441"/>
              <a:gd name="connsiteX3" fmla="*/ 1559991 w 2933741"/>
              <a:gd name="connsiteY3" fmla="*/ 316285 h 2566441"/>
              <a:gd name="connsiteX4" fmla="*/ 1632002 w 2933741"/>
              <a:gd name="connsiteY4" fmla="*/ 320041 h 2566441"/>
              <a:gd name="connsiteX5" fmla="*/ 1908870 w 2933741"/>
              <a:gd name="connsiteY5" fmla="*/ 615431 h 2566441"/>
              <a:gd name="connsiteX6" fmla="*/ 1708910 w 2933741"/>
              <a:gd name="connsiteY6" fmla="*/ 981592 h 2566441"/>
              <a:gd name="connsiteX7" fmla="*/ 1518178 w 2933741"/>
              <a:gd name="connsiteY7" fmla="*/ 1049286 h 2566441"/>
              <a:gd name="connsiteX8" fmla="*/ 1213624 w 2933741"/>
              <a:gd name="connsiteY8" fmla="*/ 987746 h 2566441"/>
              <a:gd name="connsiteX9" fmla="*/ 1035198 w 2933741"/>
              <a:gd name="connsiteY9" fmla="*/ 1107748 h 2566441"/>
              <a:gd name="connsiteX10" fmla="*/ 804475 w 2933741"/>
              <a:gd name="connsiteY10" fmla="*/ 658509 h 2566441"/>
              <a:gd name="connsiteX11" fmla="*/ 776788 w 2933741"/>
              <a:gd name="connsiteY11" fmla="*/ 643124 h 2566441"/>
              <a:gd name="connsiteX12" fmla="*/ 982901 w 2933741"/>
              <a:gd name="connsiteY12" fmla="*/ 430812 h 2566441"/>
              <a:gd name="connsiteX13" fmla="*/ 1253616 w 2933741"/>
              <a:gd name="connsiteY13" fmla="*/ 470813 h 2566441"/>
              <a:gd name="connsiteX14" fmla="*/ 1293608 w 2933741"/>
              <a:gd name="connsiteY14" fmla="*/ 486198 h 2566441"/>
              <a:gd name="connsiteX15" fmla="*/ 1327447 w 2933741"/>
              <a:gd name="connsiteY15" fmla="*/ 464659 h 2566441"/>
              <a:gd name="connsiteX16" fmla="*/ 1559991 w 2933741"/>
              <a:gd name="connsiteY16" fmla="*/ 316285 h 2566441"/>
              <a:gd name="connsiteX17" fmla="*/ 1554056 w 2933741"/>
              <a:gd name="connsiteY17" fmla="*/ 321 h 2566441"/>
              <a:gd name="connsiteX18" fmla="*/ 1985775 w 2933741"/>
              <a:gd name="connsiteY18" fmla="*/ 198992 h 2566441"/>
              <a:gd name="connsiteX19" fmla="*/ 2539482 w 2933741"/>
              <a:gd name="connsiteY19" fmla="*/ 417526 h 2566441"/>
              <a:gd name="connsiteX20" fmla="*/ 2720975 w 2933741"/>
              <a:gd name="connsiteY20" fmla="*/ 774567 h 2566441"/>
              <a:gd name="connsiteX21" fmla="*/ 2933230 w 2933741"/>
              <a:gd name="connsiteY21" fmla="*/ 1270115 h 2566441"/>
              <a:gd name="connsiteX22" fmla="*/ 2573320 w 2933741"/>
              <a:gd name="connsiteY22" fmla="*/ 1830299 h 2566441"/>
              <a:gd name="connsiteX23" fmla="*/ 2274933 w 2933741"/>
              <a:gd name="connsiteY23" fmla="*/ 2365860 h 2566441"/>
              <a:gd name="connsiteX24" fmla="*/ 1936556 w 2933741"/>
              <a:gd name="connsiteY24" fmla="*/ 2565926 h 2566441"/>
              <a:gd name="connsiteX25" fmla="*/ 1364392 w 2933741"/>
              <a:gd name="connsiteY25" fmla="*/ 2227353 h 2566441"/>
              <a:gd name="connsiteX26" fmla="*/ 1564342 w 2933741"/>
              <a:gd name="connsiteY26" fmla="*/ 2264288 h 2566441"/>
              <a:gd name="connsiteX27" fmla="*/ 1979622 w 2933741"/>
              <a:gd name="connsiteY27" fmla="*/ 2119625 h 2566441"/>
              <a:gd name="connsiteX28" fmla="*/ 1982698 w 2933741"/>
              <a:gd name="connsiteY28" fmla="*/ 2116547 h 2566441"/>
              <a:gd name="connsiteX29" fmla="*/ 2031917 w 2933741"/>
              <a:gd name="connsiteY29" fmla="*/ 1858001 h 2566441"/>
              <a:gd name="connsiteX30" fmla="*/ 1908871 w 2933741"/>
              <a:gd name="connsiteY30" fmla="*/ 1734883 h 2566441"/>
              <a:gd name="connsiteX31" fmla="*/ 1853500 w 2933741"/>
              <a:gd name="connsiteY31" fmla="*/ 1762585 h 2566441"/>
              <a:gd name="connsiteX32" fmla="*/ 1881186 w 2933741"/>
              <a:gd name="connsiteY32" fmla="*/ 1817988 h 2566441"/>
              <a:gd name="connsiteX33" fmla="*/ 1948861 w 2933741"/>
              <a:gd name="connsiteY33" fmla="*/ 1888780 h 2566441"/>
              <a:gd name="connsiteX34" fmla="*/ 1908871 w 2933741"/>
              <a:gd name="connsiteY34" fmla="*/ 2067300 h 2566441"/>
              <a:gd name="connsiteX35" fmla="*/ 1690416 w 2933741"/>
              <a:gd name="connsiteY35" fmla="*/ 2174644 h 2566441"/>
              <a:gd name="connsiteX36" fmla="*/ 1609124 w 2933741"/>
              <a:gd name="connsiteY36" fmla="*/ 2178035 h 2566441"/>
              <a:gd name="connsiteX37" fmla="*/ 1552037 w 2933741"/>
              <a:gd name="connsiteY37" fmla="*/ 2175028 h 2566441"/>
              <a:gd name="connsiteX38" fmla="*/ 936807 w 2933741"/>
              <a:gd name="connsiteY38" fmla="*/ 2039599 h 2566441"/>
              <a:gd name="connsiteX39" fmla="*/ 739933 w 2933741"/>
              <a:gd name="connsiteY39" fmla="*/ 1858001 h 2566441"/>
              <a:gd name="connsiteX40" fmla="*/ 709171 w 2933741"/>
              <a:gd name="connsiteY40" fmla="*/ 1771819 h 2566441"/>
              <a:gd name="connsiteX41" fmla="*/ 696867 w 2933741"/>
              <a:gd name="connsiteY41" fmla="*/ 1713338 h 2566441"/>
              <a:gd name="connsiteX42" fmla="*/ 699943 w 2933741"/>
              <a:gd name="connsiteY42" fmla="*/ 1713338 h 2566441"/>
              <a:gd name="connsiteX43" fmla="*/ 770694 w 2933741"/>
              <a:gd name="connsiteY43" fmla="*/ 1467103 h 2566441"/>
              <a:gd name="connsiteX44" fmla="*/ 776847 w 2933741"/>
              <a:gd name="connsiteY44" fmla="*/ 1457869 h 2566441"/>
              <a:gd name="connsiteX45" fmla="*/ 1026015 w 2933741"/>
              <a:gd name="connsiteY45" fmla="*/ 1313206 h 2566441"/>
              <a:gd name="connsiteX46" fmla="*/ 1062929 w 2933741"/>
              <a:gd name="connsiteY46" fmla="*/ 1276271 h 2566441"/>
              <a:gd name="connsiteX47" fmla="*/ 1229041 w 2933741"/>
              <a:gd name="connsiteY47" fmla="*/ 1073127 h 2566441"/>
              <a:gd name="connsiteX48" fmla="*/ 1487438 w 2933741"/>
              <a:gd name="connsiteY48" fmla="*/ 1134685 h 2566441"/>
              <a:gd name="connsiteX49" fmla="*/ 1542809 w 2933741"/>
              <a:gd name="connsiteY49" fmla="*/ 1134685 h 2566441"/>
              <a:gd name="connsiteX50" fmla="*/ 2074983 w 2933741"/>
              <a:gd name="connsiteY50" fmla="*/ 1223946 h 2566441"/>
              <a:gd name="connsiteX51" fmla="*/ 2136506 w 2933741"/>
              <a:gd name="connsiteY51" fmla="*/ 1230101 h 2566441"/>
              <a:gd name="connsiteX52" fmla="*/ 2142658 w 2933741"/>
              <a:gd name="connsiteY52" fmla="*/ 1168543 h 2566441"/>
              <a:gd name="connsiteX53" fmla="*/ 1798129 w 2933741"/>
              <a:gd name="connsiteY53" fmla="*/ 974633 h 2566441"/>
              <a:gd name="connsiteX54" fmla="*/ 2013460 w 2933741"/>
              <a:gd name="connsiteY54" fmla="*/ 666839 h 2566441"/>
              <a:gd name="connsiteX55" fmla="*/ 2410284 w 2933741"/>
              <a:gd name="connsiteY55" fmla="*/ 768411 h 2566441"/>
              <a:gd name="connsiteX56" fmla="*/ 2474883 w 2933741"/>
              <a:gd name="connsiteY56" fmla="*/ 1079283 h 2566441"/>
              <a:gd name="connsiteX57" fmla="*/ 2490264 w 2933741"/>
              <a:gd name="connsiteY57" fmla="*/ 1125452 h 2566441"/>
              <a:gd name="connsiteX58" fmla="*/ 2579472 w 2933741"/>
              <a:gd name="connsiteY58" fmla="*/ 1393232 h 2566441"/>
              <a:gd name="connsiteX59" fmla="*/ 2481035 w 2933741"/>
              <a:gd name="connsiteY59" fmla="*/ 1534817 h 2566441"/>
              <a:gd name="connsiteX60" fmla="*/ 2198029 w 2933741"/>
              <a:gd name="connsiteY60" fmla="*/ 1497882 h 2566441"/>
              <a:gd name="connsiteX61" fmla="*/ 1555113 w 2933741"/>
              <a:gd name="connsiteY61" fmla="*/ 1494804 h 2566441"/>
              <a:gd name="connsiteX62" fmla="*/ 1309021 w 2933741"/>
              <a:gd name="connsiteY62" fmla="*/ 1614844 h 2566441"/>
              <a:gd name="connsiteX63" fmla="*/ 1225965 w 2933741"/>
              <a:gd name="connsiteY63" fmla="*/ 1534817 h 2566441"/>
              <a:gd name="connsiteX64" fmla="*/ 1167518 w 2933741"/>
              <a:gd name="connsiteY64" fmla="*/ 1516350 h 2566441"/>
              <a:gd name="connsiteX65" fmla="*/ 1149061 w 2933741"/>
              <a:gd name="connsiteY65" fmla="*/ 1571753 h 2566441"/>
              <a:gd name="connsiteX66" fmla="*/ 1287488 w 2933741"/>
              <a:gd name="connsiteY66" fmla="*/ 1701026 h 2566441"/>
              <a:gd name="connsiteX67" fmla="*/ 1312097 w 2933741"/>
              <a:gd name="connsiteY67" fmla="*/ 1704104 h 2566441"/>
              <a:gd name="connsiteX68" fmla="*/ 1610484 w 2933741"/>
              <a:gd name="connsiteY68" fmla="*/ 1559441 h 2566441"/>
              <a:gd name="connsiteX69" fmla="*/ 2151887 w 2933741"/>
              <a:gd name="connsiteY69" fmla="*/ 1571753 h 2566441"/>
              <a:gd name="connsiteX70" fmla="*/ 2517949 w 2933741"/>
              <a:gd name="connsiteY70" fmla="*/ 1614844 h 2566441"/>
              <a:gd name="connsiteX71" fmla="*/ 2665604 w 2933741"/>
              <a:gd name="connsiteY71" fmla="*/ 1405544 h 2566441"/>
              <a:gd name="connsiteX72" fmla="*/ 2564091 w 2933741"/>
              <a:gd name="connsiteY72" fmla="*/ 1076205 h 2566441"/>
              <a:gd name="connsiteX73" fmla="*/ 2471807 w 2933741"/>
              <a:gd name="connsiteY73" fmla="*/ 706852 h 2566441"/>
              <a:gd name="connsiteX74" fmla="*/ 1995003 w 2933741"/>
              <a:gd name="connsiteY74" fmla="*/ 580657 h 2566441"/>
              <a:gd name="connsiteX75" fmla="*/ 1924252 w 2933741"/>
              <a:gd name="connsiteY75" fmla="*/ 395980 h 2566441"/>
              <a:gd name="connsiteX76" fmla="*/ 1644322 w 2933741"/>
              <a:gd name="connsiteY76" fmla="*/ 232849 h 2566441"/>
              <a:gd name="connsiteX77" fmla="*/ 1281336 w 2933741"/>
              <a:gd name="connsiteY77" fmla="*/ 377513 h 2566441"/>
              <a:gd name="connsiteX78" fmla="*/ 964492 w 2933741"/>
              <a:gd name="connsiteY78" fmla="*/ 346733 h 2566441"/>
              <a:gd name="connsiteX79" fmla="*/ 696867 w 2933741"/>
              <a:gd name="connsiteY79" fmla="*/ 602202 h 2566441"/>
              <a:gd name="connsiteX80" fmla="*/ 336957 w 2933741"/>
              <a:gd name="connsiteY80" fmla="*/ 651449 h 2566441"/>
              <a:gd name="connsiteX81" fmla="*/ 247748 w 2933741"/>
              <a:gd name="connsiteY81" fmla="*/ 1005412 h 2566441"/>
              <a:gd name="connsiteX82" fmla="*/ 389251 w 2933741"/>
              <a:gd name="connsiteY82" fmla="*/ 1156231 h 2566441"/>
              <a:gd name="connsiteX83" fmla="*/ 638420 w 2933741"/>
              <a:gd name="connsiteY83" fmla="*/ 1150075 h 2566441"/>
              <a:gd name="connsiteX84" fmla="*/ 659953 w 2933741"/>
              <a:gd name="connsiteY84" fmla="*/ 1094672 h 2566441"/>
              <a:gd name="connsiteX85" fmla="*/ 604582 w 2933741"/>
              <a:gd name="connsiteY85" fmla="*/ 1070049 h 2566441"/>
              <a:gd name="connsiteX86" fmla="*/ 423089 w 2933741"/>
              <a:gd name="connsiteY86" fmla="*/ 1076205 h 2566441"/>
              <a:gd name="connsiteX87" fmla="*/ 330805 w 2933741"/>
              <a:gd name="connsiteY87" fmla="*/ 971555 h 2566441"/>
              <a:gd name="connsiteX88" fmla="*/ 389251 w 2933741"/>
              <a:gd name="connsiteY88" fmla="*/ 719164 h 2566441"/>
              <a:gd name="connsiteX89" fmla="*/ 752237 w 2933741"/>
              <a:gd name="connsiteY89" fmla="*/ 728398 h 2566441"/>
              <a:gd name="connsiteX90" fmla="*/ 952188 w 2933741"/>
              <a:gd name="connsiteY90" fmla="*/ 1242413 h 2566441"/>
              <a:gd name="connsiteX91" fmla="*/ 656877 w 2933741"/>
              <a:gd name="connsiteY91" fmla="*/ 1500960 h 2566441"/>
              <a:gd name="connsiteX92" fmla="*/ 90865 w 2933741"/>
              <a:gd name="connsiteY92" fmla="*/ 1196244 h 2566441"/>
              <a:gd name="connsiteX93" fmla="*/ 444622 w 2933741"/>
              <a:gd name="connsiteY93" fmla="*/ 368279 h 2566441"/>
              <a:gd name="connsiteX94" fmla="*/ 1176747 w 2933741"/>
              <a:gd name="connsiteY94" fmla="*/ 109732 h 2566441"/>
              <a:gd name="connsiteX95" fmla="*/ 1554056 w 2933741"/>
              <a:gd name="connsiteY95" fmla="*/ 321 h 256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3741" h="2566441">
                <a:moveTo>
                  <a:pt x="1609124" y="2178035"/>
                </a:moveTo>
                <a:lnTo>
                  <a:pt x="1610484" y="2178106"/>
                </a:lnTo>
                <a:cubicBezTo>
                  <a:pt x="1610484" y="2178106"/>
                  <a:pt x="1607408" y="2178106"/>
                  <a:pt x="1607408" y="2178106"/>
                </a:cubicBezTo>
                <a:close/>
                <a:moveTo>
                  <a:pt x="1559991" y="316285"/>
                </a:moveTo>
                <a:cubicBezTo>
                  <a:pt x="1582252" y="314801"/>
                  <a:pt x="1606238" y="315810"/>
                  <a:pt x="1632002" y="320041"/>
                </a:cubicBezTo>
                <a:cubicBezTo>
                  <a:pt x="1853496" y="353888"/>
                  <a:pt x="1915022" y="538507"/>
                  <a:pt x="1908870" y="615431"/>
                </a:cubicBezTo>
                <a:cubicBezTo>
                  <a:pt x="1758130" y="698510"/>
                  <a:pt x="1711986" y="873898"/>
                  <a:pt x="1708910" y="981592"/>
                </a:cubicBezTo>
                <a:cubicBezTo>
                  <a:pt x="1622773" y="993900"/>
                  <a:pt x="1555094" y="1027747"/>
                  <a:pt x="1518178" y="1049286"/>
                </a:cubicBezTo>
                <a:cubicBezTo>
                  <a:pt x="1468957" y="1015439"/>
                  <a:pt x="1358210" y="960053"/>
                  <a:pt x="1213624" y="987746"/>
                </a:cubicBezTo>
                <a:cubicBezTo>
                  <a:pt x="1127487" y="1006208"/>
                  <a:pt x="1072114" y="1055440"/>
                  <a:pt x="1035198" y="1107748"/>
                </a:cubicBezTo>
                <a:cubicBezTo>
                  <a:pt x="1022893" y="975438"/>
                  <a:pt x="970596" y="781588"/>
                  <a:pt x="804475" y="658509"/>
                </a:cubicBezTo>
                <a:cubicBezTo>
                  <a:pt x="795246" y="652355"/>
                  <a:pt x="786017" y="646201"/>
                  <a:pt x="776788" y="643124"/>
                </a:cubicBezTo>
                <a:cubicBezTo>
                  <a:pt x="782941" y="596969"/>
                  <a:pt x="819856" y="470813"/>
                  <a:pt x="982901" y="430812"/>
                </a:cubicBezTo>
                <a:cubicBezTo>
                  <a:pt x="1185937" y="384658"/>
                  <a:pt x="1253616" y="467736"/>
                  <a:pt x="1253616" y="470813"/>
                </a:cubicBezTo>
                <a:cubicBezTo>
                  <a:pt x="1262845" y="483121"/>
                  <a:pt x="1278226" y="489275"/>
                  <a:pt x="1293608" y="486198"/>
                </a:cubicBezTo>
                <a:cubicBezTo>
                  <a:pt x="1308989" y="486198"/>
                  <a:pt x="1321295" y="476967"/>
                  <a:pt x="1327447" y="464659"/>
                </a:cubicBezTo>
                <a:cubicBezTo>
                  <a:pt x="1332831" y="459275"/>
                  <a:pt x="1404163" y="326676"/>
                  <a:pt x="1559991" y="316285"/>
                </a:cubicBezTo>
                <a:close/>
                <a:moveTo>
                  <a:pt x="1554056" y="321"/>
                </a:moveTo>
                <a:cubicBezTo>
                  <a:pt x="1684552" y="4649"/>
                  <a:pt x="1835812" y="53560"/>
                  <a:pt x="1985775" y="198992"/>
                </a:cubicBezTo>
                <a:cubicBezTo>
                  <a:pt x="1985775" y="198992"/>
                  <a:pt x="2296466" y="152823"/>
                  <a:pt x="2539482" y="417526"/>
                </a:cubicBezTo>
                <a:cubicBezTo>
                  <a:pt x="2696366" y="602202"/>
                  <a:pt x="2720975" y="774567"/>
                  <a:pt x="2720975" y="774567"/>
                </a:cubicBezTo>
                <a:cubicBezTo>
                  <a:pt x="2720975" y="774567"/>
                  <a:pt x="2920925" y="909996"/>
                  <a:pt x="2933230" y="1270115"/>
                </a:cubicBezTo>
                <a:cubicBezTo>
                  <a:pt x="2945534" y="1627155"/>
                  <a:pt x="2733280" y="1805676"/>
                  <a:pt x="2573320" y="1830299"/>
                </a:cubicBezTo>
                <a:cubicBezTo>
                  <a:pt x="2573320" y="1830299"/>
                  <a:pt x="2656376" y="2215041"/>
                  <a:pt x="2274933" y="2365860"/>
                </a:cubicBezTo>
                <a:cubicBezTo>
                  <a:pt x="2274933" y="2365860"/>
                  <a:pt x="2219562" y="2578238"/>
                  <a:pt x="1936556" y="2565926"/>
                </a:cubicBezTo>
                <a:cubicBezTo>
                  <a:pt x="1693540" y="2553615"/>
                  <a:pt x="1465905" y="2448965"/>
                  <a:pt x="1364392" y="2227353"/>
                </a:cubicBezTo>
                <a:cubicBezTo>
                  <a:pt x="1413610" y="2239665"/>
                  <a:pt x="1484362" y="2258133"/>
                  <a:pt x="1564342" y="2264288"/>
                </a:cubicBezTo>
                <a:cubicBezTo>
                  <a:pt x="1702769" y="2273522"/>
                  <a:pt x="1868881" y="2251977"/>
                  <a:pt x="1979622" y="2119625"/>
                </a:cubicBezTo>
                <a:cubicBezTo>
                  <a:pt x="1979622" y="2119625"/>
                  <a:pt x="1979622" y="2116547"/>
                  <a:pt x="1982698" y="2116547"/>
                </a:cubicBezTo>
                <a:cubicBezTo>
                  <a:pt x="2041145" y="2018053"/>
                  <a:pt x="2059602" y="1931871"/>
                  <a:pt x="2031917" y="1858001"/>
                </a:cubicBezTo>
                <a:cubicBezTo>
                  <a:pt x="2001155" y="1768741"/>
                  <a:pt x="1911947" y="1737961"/>
                  <a:pt x="1908871" y="1734883"/>
                </a:cubicBezTo>
                <a:cubicBezTo>
                  <a:pt x="1887338" y="1728727"/>
                  <a:pt x="1862729" y="1741039"/>
                  <a:pt x="1853500" y="1762585"/>
                </a:cubicBezTo>
                <a:cubicBezTo>
                  <a:pt x="1847348" y="1784130"/>
                  <a:pt x="1856576" y="1808754"/>
                  <a:pt x="1881186" y="1817988"/>
                </a:cubicBezTo>
                <a:cubicBezTo>
                  <a:pt x="1881186" y="1817988"/>
                  <a:pt x="1930404" y="1836455"/>
                  <a:pt x="1948861" y="1888780"/>
                </a:cubicBezTo>
                <a:cubicBezTo>
                  <a:pt x="1967318" y="1931871"/>
                  <a:pt x="1951937" y="1996508"/>
                  <a:pt x="1908871" y="2067300"/>
                </a:cubicBezTo>
                <a:cubicBezTo>
                  <a:pt x="1851193" y="2134246"/>
                  <a:pt x="1772751" y="2164833"/>
                  <a:pt x="1690416" y="2174644"/>
                </a:cubicBezTo>
                <a:lnTo>
                  <a:pt x="1609124" y="2178035"/>
                </a:lnTo>
                <a:lnTo>
                  <a:pt x="1552037" y="2175028"/>
                </a:lnTo>
                <a:cubicBezTo>
                  <a:pt x="1139833" y="2144249"/>
                  <a:pt x="936807" y="2039599"/>
                  <a:pt x="936807" y="2039599"/>
                </a:cubicBezTo>
                <a:cubicBezTo>
                  <a:pt x="856827" y="1999586"/>
                  <a:pt x="782999" y="1944183"/>
                  <a:pt x="739933" y="1858001"/>
                </a:cubicBezTo>
                <a:cubicBezTo>
                  <a:pt x="739933" y="1854923"/>
                  <a:pt x="718400" y="1824143"/>
                  <a:pt x="709171" y="1771819"/>
                </a:cubicBezTo>
                <a:cubicBezTo>
                  <a:pt x="703019" y="1753351"/>
                  <a:pt x="699943" y="1734883"/>
                  <a:pt x="696867" y="1713338"/>
                </a:cubicBezTo>
                <a:cubicBezTo>
                  <a:pt x="696867" y="1713338"/>
                  <a:pt x="699943" y="1713338"/>
                  <a:pt x="699943" y="1713338"/>
                </a:cubicBezTo>
                <a:cubicBezTo>
                  <a:pt x="693790" y="1645623"/>
                  <a:pt x="709171" y="1559441"/>
                  <a:pt x="770694" y="1467103"/>
                </a:cubicBezTo>
                <a:cubicBezTo>
                  <a:pt x="773770" y="1464025"/>
                  <a:pt x="773770" y="1460947"/>
                  <a:pt x="776847" y="1457869"/>
                </a:cubicBezTo>
                <a:cubicBezTo>
                  <a:pt x="822989" y="1393232"/>
                  <a:pt x="896817" y="1337829"/>
                  <a:pt x="1026015" y="1313206"/>
                </a:cubicBezTo>
                <a:cubicBezTo>
                  <a:pt x="1044472" y="1310128"/>
                  <a:pt x="1059853" y="1294738"/>
                  <a:pt x="1062929" y="1276271"/>
                </a:cubicBezTo>
                <a:cubicBezTo>
                  <a:pt x="1062929" y="1276271"/>
                  <a:pt x="1087538" y="1100828"/>
                  <a:pt x="1229041" y="1073127"/>
                </a:cubicBezTo>
                <a:cubicBezTo>
                  <a:pt x="1379773" y="1042347"/>
                  <a:pt x="1481286" y="1131607"/>
                  <a:pt x="1487438" y="1134685"/>
                </a:cubicBezTo>
                <a:cubicBezTo>
                  <a:pt x="1502819" y="1146997"/>
                  <a:pt x="1524352" y="1146997"/>
                  <a:pt x="1542809" y="1134685"/>
                </a:cubicBezTo>
                <a:cubicBezTo>
                  <a:pt x="1552037" y="1128530"/>
                  <a:pt x="1831967" y="925386"/>
                  <a:pt x="2074983" y="1223946"/>
                </a:cubicBezTo>
                <a:cubicBezTo>
                  <a:pt x="2090364" y="1242413"/>
                  <a:pt x="2118049" y="1245491"/>
                  <a:pt x="2136506" y="1230101"/>
                </a:cubicBezTo>
                <a:cubicBezTo>
                  <a:pt x="2154963" y="1214712"/>
                  <a:pt x="2158039" y="1187010"/>
                  <a:pt x="2142658" y="1168543"/>
                </a:cubicBezTo>
                <a:cubicBezTo>
                  <a:pt x="2028841" y="1030036"/>
                  <a:pt x="1905795" y="980789"/>
                  <a:pt x="1798129" y="974633"/>
                </a:cubicBezTo>
                <a:cubicBezTo>
                  <a:pt x="1801206" y="909996"/>
                  <a:pt x="1828891" y="713008"/>
                  <a:pt x="2013460" y="666839"/>
                </a:cubicBezTo>
                <a:cubicBezTo>
                  <a:pt x="2151887" y="629904"/>
                  <a:pt x="2314923" y="672995"/>
                  <a:pt x="2410284" y="768411"/>
                </a:cubicBezTo>
                <a:cubicBezTo>
                  <a:pt x="2487187" y="848437"/>
                  <a:pt x="2508721" y="956165"/>
                  <a:pt x="2474883" y="1079283"/>
                </a:cubicBezTo>
                <a:cubicBezTo>
                  <a:pt x="2468731" y="1097750"/>
                  <a:pt x="2474883" y="1116218"/>
                  <a:pt x="2490264" y="1125452"/>
                </a:cubicBezTo>
                <a:cubicBezTo>
                  <a:pt x="2493340" y="1125452"/>
                  <a:pt x="2607157" y="1211634"/>
                  <a:pt x="2579472" y="1393232"/>
                </a:cubicBezTo>
                <a:cubicBezTo>
                  <a:pt x="2570244" y="1460947"/>
                  <a:pt x="2536406" y="1510194"/>
                  <a:pt x="2481035" y="1534817"/>
                </a:cubicBezTo>
                <a:cubicBezTo>
                  <a:pt x="2401055" y="1571753"/>
                  <a:pt x="2290314" y="1556363"/>
                  <a:pt x="2198029" y="1497882"/>
                </a:cubicBezTo>
                <a:cubicBezTo>
                  <a:pt x="1998079" y="1371687"/>
                  <a:pt x="1702769" y="1368609"/>
                  <a:pt x="1555113" y="1494804"/>
                </a:cubicBezTo>
                <a:cubicBezTo>
                  <a:pt x="1484362" y="1553285"/>
                  <a:pt x="1379773" y="1633311"/>
                  <a:pt x="1309021" y="1614844"/>
                </a:cubicBezTo>
                <a:cubicBezTo>
                  <a:pt x="1275184" y="1608688"/>
                  <a:pt x="1247498" y="1584064"/>
                  <a:pt x="1225965" y="1534817"/>
                </a:cubicBezTo>
                <a:cubicBezTo>
                  <a:pt x="1216737" y="1513272"/>
                  <a:pt x="1189051" y="1504038"/>
                  <a:pt x="1167518" y="1516350"/>
                </a:cubicBezTo>
                <a:cubicBezTo>
                  <a:pt x="1145985" y="1525583"/>
                  <a:pt x="1136757" y="1550207"/>
                  <a:pt x="1149061" y="1571753"/>
                </a:cubicBezTo>
                <a:cubicBezTo>
                  <a:pt x="1182899" y="1645623"/>
                  <a:pt x="1229041" y="1688714"/>
                  <a:pt x="1287488" y="1701026"/>
                </a:cubicBezTo>
                <a:cubicBezTo>
                  <a:pt x="1296717" y="1704104"/>
                  <a:pt x="1305945" y="1704104"/>
                  <a:pt x="1312097" y="1704104"/>
                </a:cubicBezTo>
                <a:cubicBezTo>
                  <a:pt x="1413610" y="1713338"/>
                  <a:pt x="1518200" y="1636389"/>
                  <a:pt x="1610484" y="1559441"/>
                </a:cubicBezTo>
                <a:cubicBezTo>
                  <a:pt x="1727378" y="1460947"/>
                  <a:pt x="1985775" y="1467103"/>
                  <a:pt x="2151887" y="1571753"/>
                </a:cubicBezTo>
                <a:cubicBezTo>
                  <a:pt x="2268781" y="1645623"/>
                  <a:pt x="2410284" y="1664091"/>
                  <a:pt x="2517949" y="1614844"/>
                </a:cubicBezTo>
                <a:cubicBezTo>
                  <a:pt x="2601005" y="1574830"/>
                  <a:pt x="2653300" y="1500960"/>
                  <a:pt x="2665604" y="1405544"/>
                </a:cubicBezTo>
                <a:cubicBezTo>
                  <a:pt x="2690213" y="1223946"/>
                  <a:pt x="2607157" y="1116218"/>
                  <a:pt x="2564091" y="1076205"/>
                </a:cubicBezTo>
                <a:cubicBezTo>
                  <a:pt x="2597929" y="934619"/>
                  <a:pt x="2564091" y="802268"/>
                  <a:pt x="2471807" y="706852"/>
                </a:cubicBezTo>
                <a:cubicBezTo>
                  <a:pt x="2357989" y="589890"/>
                  <a:pt x="2164191" y="540643"/>
                  <a:pt x="1995003" y="580657"/>
                </a:cubicBezTo>
                <a:cubicBezTo>
                  <a:pt x="1988851" y="519098"/>
                  <a:pt x="1964242" y="451383"/>
                  <a:pt x="1924252" y="395980"/>
                </a:cubicBezTo>
                <a:cubicBezTo>
                  <a:pt x="1878109" y="334422"/>
                  <a:pt x="1795053" y="257473"/>
                  <a:pt x="1644322" y="232849"/>
                </a:cubicBezTo>
                <a:cubicBezTo>
                  <a:pt x="1465905" y="202070"/>
                  <a:pt x="1342859" y="297486"/>
                  <a:pt x="1281336" y="377513"/>
                </a:cubicBezTo>
                <a:cubicBezTo>
                  <a:pt x="1229041" y="343655"/>
                  <a:pt x="1130604" y="306720"/>
                  <a:pt x="964492" y="346733"/>
                </a:cubicBezTo>
                <a:cubicBezTo>
                  <a:pt x="789151" y="386747"/>
                  <a:pt x="718400" y="509864"/>
                  <a:pt x="696867" y="602202"/>
                </a:cubicBezTo>
                <a:cubicBezTo>
                  <a:pt x="573820" y="559111"/>
                  <a:pt x="435394" y="574501"/>
                  <a:pt x="336957" y="651449"/>
                </a:cubicBezTo>
                <a:cubicBezTo>
                  <a:pt x="229291" y="734554"/>
                  <a:pt x="195454" y="866905"/>
                  <a:pt x="247748" y="1005412"/>
                </a:cubicBezTo>
                <a:cubicBezTo>
                  <a:pt x="278510" y="1079283"/>
                  <a:pt x="327728" y="1131607"/>
                  <a:pt x="389251" y="1156231"/>
                </a:cubicBezTo>
                <a:cubicBezTo>
                  <a:pt x="506145" y="1205478"/>
                  <a:pt x="632267" y="1153153"/>
                  <a:pt x="638420" y="1150075"/>
                </a:cubicBezTo>
                <a:cubicBezTo>
                  <a:pt x="659953" y="1140841"/>
                  <a:pt x="669181" y="1116218"/>
                  <a:pt x="659953" y="1094672"/>
                </a:cubicBezTo>
                <a:cubicBezTo>
                  <a:pt x="650724" y="1073127"/>
                  <a:pt x="626115" y="1060815"/>
                  <a:pt x="604582" y="1070049"/>
                </a:cubicBezTo>
                <a:cubicBezTo>
                  <a:pt x="601506" y="1070049"/>
                  <a:pt x="506145" y="1110062"/>
                  <a:pt x="423089" y="1076205"/>
                </a:cubicBezTo>
                <a:cubicBezTo>
                  <a:pt x="380023" y="1057737"/>
                  <a:pt x="349261" y="1023880"/>
                  <a:pt x="330805" y="971555"/>
                </a:cubicBezTo>
                <a:cubicBezTo>
                  <a:pt x="290815" y="873061"/>
                  <a:pt x="312348" y="780723"/>
                  <a:pt x="389251" y="719164"/>
                </a:cubicBezTo>
                <a:cubicBezTo>
                  <a:pt x="472307" y="657605"/>
                  <a:pt x="619963" y="632982"/>
                  <a:pt x="752237" y="728398"/>
                </a:cubicBezTo>
                <a:cubicBezTo>
                  <a:pt x="976797" y="888450"/>
                  <a:pt x="955264" y="1223946"/>
                  <a:pt x="952188" y="1242413"/>
                </a:cubicBezTo>
                <a:cubicBezTo>
                  <a:pt x="776847" y="1291660"/>
                  <a:pt x="696867" y="1402466"/>
                  <a:pt x="656877" y="1500960"/>
                </a:cubicBezTo>
                <a:cubicBezTo>
                  <a:pt x="543059" y="1516350"/>
                  <a:pt x="272358" y="1510194"/>
                  <a:pt x="90865" y="1196244"/>
                </a:cubicBezTo>
                <a:cubicBezTo>
                  <a:pt x="-145999" y="786878"/>
                  <a:pt x="118550" y="405214"/>
                  <a:pt x="444622" y="368279"/>
                </a:cubicBezTo>
                <a:cubicBezTo>
                  <a:pt x="444622" y="368279"/>
                  <a:pt x="607658" y="-78022"/>
                  <a:pt x="1176747" y="109732"/>
                </a:cubicBezTo>
                <a:cubicBezTo>
                  <a:pt x="1176747" y="109732"/>
                  <a:pt x="1336562" y="-6893"/>
                  <a:pt x="1554056" y="32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  <a:effectLst>
            <a:outerShdw blurRad="1270000" sx="90000" sy="90000" algn="ctr" rotWithShape="0">
              <a:schemeClr val="accent1">
                <a:alpha val="4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4000"/>
          </a:p>
        </p:txBody>
      </p:sp>
      <p:sp>
        <p:nvSpPr>
          <p:cNvPr id="17" name="Freeform 40">
            <a:extLst>
              <a:ext uri="{FF2B5EF4-FFF2-40B4-BE49-F238E27FC236}">
                <a16:creationId xmlns:a16="http://schemas.microsoft.com/office/drawing/2014/main" id="{9FF4D085-9EA9-40AC-A27B-97C28EF90818}"/>
              </a:ext>
            </a:extLst>
          </p:cNvPr>
          <p:cNvSpPr>
            <a:spLocks/>
          </p:cNvSpPr>
          <p:nvPr/>
        </p:nvSpPr>
        <p:spPr bwMode="auto">
          <a:xfrm rot="16200000">
            <a:off x="9666584" y="8055490"/>
            <a:ext cx="202908" cy="379942"/>
          </a:xfrm>
          <a:custGeom>
            <a:avLst/>
            <a:gdLst>
              <a:gd name="T0" fmla="*/ 188 w 291"/>
              <a:gd name="T1" fmla="*/ 882 h 882"/>
              <a:gd name="T2" fmla="*/ 159 w 291"/>
              <a:gd name="T3" fmla="*/ 877 h 882"/>
              <a:gd name="T4" fmla="*/ 128 w 291"/>
              <a:gd name="T5" fmla="*/ 862 h 882"/>
              <a:gd name="T6" fmla="*/ 112 w 291"/>
              <a:gd name="T7" fmla="*/ 849 h 882"/>
              <a:gd name="T8" fmla="*/ 94 w 291"/>
              <a:gd name="T9" fmla="*/ 832 h 882"/>
              <a:gd name="T10" fmla="*/ 77 w 291"/>
              <a:gd name="T11" fmla="*/ 809 h 882"/>
              <a:gd name="T12" fmla="*/ 59 w 291"/>
              <a:gd name="T13" fmla="*/ 781 h 882"/>
              <a:gd name="T14" fmla="*/ 44 w 291"/>
              <a:gd name="T15" fmla="*/ 747 h 882"/>
              <a:gd name="T16" fmla="*/ 29 w 291"/>
              <a:gd name="T17" fmla="*/ 705 h 882"/>
              <a:gd name="T18" fmla="*/ 17 w 291"/>
              <a:gd name="T19" fmla="*/ 655 h 882"/>
              <a:gd name="T20" fmla="*/ 7 w 291"/>
              <a:gd name="T21" fmla="*/ 597 h 882"/>
              <a:gd name="T22" fmla="*/ 2 w 291"/>
              <a:gd name="T23" fmla="*/ 530 h 882"/>
              <a:gd name="T24" fmla="*/ 0 w 291"/>
              <a:gd name="T25" fmla="*/ 453 h 882"/>
              <a:gd name="T26" fmla="*/ 2 w 291"/>
              <a:gd name="T27" fmla="*/ 376 h 882"/>
              <a:gd name="T28" fmla="*/ 7 w 291"/>
              <a:gd name="T29" fmla="*/ 309 h 882"/>
              <a:gd name="T30" fmla="*/ 17 w 291"/>
              <a:gd name="T31" fmla="*/ 250 h 882"/>
              <a:gd name="T32" fmla="*/ 29 w 291"/>
              <a:gd name="T33" fmla="*/ 198 h 882"/>
              <a:gd name="T34" fmla="*/ 44 w 291"/>
              <a:gd name="T35" fmla="*/ 155 h 882"/>
              <a:gd name="T36" fmla="*/ 59 w 291"/>
              <a:gd name="T37" fmla="*/ 119 h 882"/>
              <a:gd name="T38" fmla="*/ 77 w 291"/>
              <a:gd name="T39" fmla="*/ 88 h 882"/>
              <a:gd name="T40" fmla="*/ 94 w 291"/>
              <a:gd name="T41" fmla="*/ 63 h 882"/>
              <a:gd name="T42" fmla="*/ 112 w 291"/>
              <a:gd name="T43" fmla="*/ 44 h 882"/>
              <a:gd name="T44" fmla="*/ 128 w 291"/>
              <a:gd name="T45" fmla="*/ 29 h 882"/>
              <a:gd name="T46" fmla="*/ 159 w 291"/>
              <a:gd name="T47" fmla="*/ 10 h 882"/>
              <a:gd name="T48" fmla="*/ 188 w 291"/>
              <a:gd name="T49" fmla="*/ 0 h 882"/>
              <a:gd name="T50" fmla="*/ 281 w 291"/>
              <a:gd name="T51" fmla="*/ 38 h 882"/>
              <a:gd name="T52" fmla="*/ 266 w 291"/>
              <a:gd name="T53" fmla="*/ 114 h 882"/>
              <a:gd name="T54" fmla="*/ 256 w 291"/>
              <a:gd name="T55" fmla="*/ 189 h 882"/>
              <a:gd name="T56" fmla="*/ 248 w 291"/>
              <a:gd name="T57" fmla="*/ 266 h 882"/>
              <a:gd name="T58" fmla="*/ 244 w 291"/>
              <a:gd name="T59" fmla="*/ 342 h 882"/>
              <a:gd name="T60" fmla="*/ 243 w 291"/>
              <a:gd name="T61" fmla="*/ 416 h 882"/>
              <a:gd name="T62" fmla="*/ 247 w 291"/>
              <a:gd name="T63" fmla="*/ 522 h 882"/>
              <a:gd name="T64" fmla="*/ 256 w 291"/>
              <a:gd name="T65" fmla="*/ 651 h 882"/>
              <a:gd name="T66" fmla="*/ 270 w 291"/>
              <a:gd name="T67" fmla="*/ 757 h 882"/>
              <a:gd name="T68" fmla="*/ 286 w 291"/>
              <a:gd name="T69" fmla="*/ 861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1" h="882">
                <a:moveTo>
                  <a:pt x="291" y="882"/>
                </a:moveTo>
                <a:lnTo>
                  <a:pt x="188" y="882"/>
                </a:lnTo>
                <a:lnTo>
                  <a:pt x="180" y="882"/>
                </a:lnTo>
                <a:lnTo>
                  <a:pt x="159" y="877"/>
                </a:lnTo>
                <a:lnTo>
                  <a:pt x="145" y="871"/>
                </a:lnTo>
                <a:lnTo>
                  <a:pt x="128" y="862"/>
                </a:lnTo>
                <a:lnTo>
                  <a:pt x="119" y="856"/>
                </a:lnTo>
                <a:lnTo>
                  <a:pt x="112" y="849"/>
                </a:lnTo>
                <a:lnTo>
                  <a:pt x="103" y="840"/>
                </a:lnTo>
                <a:lnTo>
                  <a:pt x="94" y="832"/>
                </a:lnTo>
                <a:lnTo>
                  <a:pt x="85" y="821"/>
                </a:lnTo>
                <a:lnTo>
                  <a:pt x="77" y="809"/>
                </a:lnTo>
                <a:lnTo>
                  <a:pt x="68" y="796"/>
                </a:lnTo>
                <a:lnTo>
                  <a:pt x="59" y="781"/>
                </a:lnTo>
                <a:lnTo>
                  <a:pt x="51" y="765"/>
                </a:lnTo>
                <a:lnTo>
                  <a:pt x="44" y="747"/>
                </a:lnTo>
                <a:lnTo>
                  <a:pt x="36" y="727"/>
                </a:lnTo>
                <a:lnTo>
                  <a:pt x="29" y="705"/>
                </a:lnTo>
                <a:lnTo>
                  <a:pt x="22" y="681"/>
                </a:lnTo>
                <a:lnTo>
                  <a:pt x="17" y="655"/>
                </a:lnTo>
                <a:lnTo>
                  <a:pt x="12" y="627"/>
                </a:lnTo>
                <a:lnTo>
                  <a:pt x="7" y="597"/>
                </a:lnTo>
                <a:lnTo>
                  <a:pt x="5" y="565"/>
                </a:lnTo>
                <a:lnTo>
                  <a:pt x="2" y="530"/>
                </a:lnTo>
                <a:lnTo>
                  <a:pt x="0" y="493"/>
                </a:lnTo>
                <a:lnTo>
                  <a:pt x="0" y="453"/>
                </a:lnTo>
                <a:lnTo>
                  <a:pt x="0" y="414"/>
                </a:lnTo>
                <a:lnTo>
                  <a:pt x="2" y="376"/>
                </a:lnTo>
                <a:lnTo>
                  <a:pt x="5" y="342"/>
                </a:lnTo>
                <a:lnTo>
                  <a:pt x="7" y="309"/>
                </a:lnTo>
                <a:lnTo>
                  <a:pt x="12" y="278"/>
                </a:lnTo>
                <a:lnTo>
                  <a:pt x="17" y="250"/>
                </a:lnTo>
                <a:lnTo>
                  <a:pt x="22" y="223"/>
                </a:lnTo>
                <a:lnTo>
                  <a:pt x="29" y="198"/>
                </a:lnTo>
                <a:lnTo>
                  <a:pt x="36" y="176"/>
                </a:lnTo>
                <a:lnTo>
                  <a:pt x="44" y="155"/>
                </a:lnTo>
                <a:lnTo>
                  <a:pt x="51" y="136"/>
                </a:lnTo>
                <a:lnTo>
                  <a:pt x="59" y="119"/>
                </a:lnTo>
                <a:lnTo>
                  <a:pt x="68" y="102"/>
                </a:lnTo>
                <a:lnTo>
                  <a:pt x="77" y="88"/>
                </a:lnTo>
                <a:lnTo>
                  <a:pt x="85" y="75"/>
                </a:lnTo>
                <a:lnTo>
                  <a:pt x="94" y="63"/>
                </a:lnTo>
                <a:lnTo>
                  <a:pt x="103" y="53"/>
                </a:lnTo>
                <a:lnTo>
                  <a:pt x="112" y="44"/>
                </a:lnTo>
                <a:lnTo>
                  <a:pt x="119" y="35"/>
                </a:lnTo>
                <a:lnTo>
                  <a:pt x="128" y="29"/>
                </a:lnTo>
                <a:lnTo>
                  <a:pt x="145" y="18"/>
                </a:lnTo>
                <a:lnTo>
                  <a:pt x="159" y="10"/>
                </a:lnTo>
                <a:lnTo>
                  <a:pt x="180" y="3"/>
                </a:lnTo>
                <a:lnTo>
                  <a:pt x="188" y="0"/>
                </a:lnTo>
                <a:lnTo>
                  <a:pt x="291" y="0"/>
                </a:lnTo>
                <a:lnTo>
                  <a:pt x="281" y="38"/>
                </a:lnTo>
                <a:lnTo>
                  <a:pt x="273" y="76"/>
                </a:lnTo>
                <a:lnTo>
                  <a:pt x="266" y="114"/>
                </a:lnTo>
                <a:lnTo>
                  <a:pt x="261" y="152"/>
                </a:lnTo>
                <a:lnTo>
                  <a:pt x="256" y="189"/>
                </a:lnTo>
                <a:lnTo>
                  <a:pt x="251" y="228"/>
                </a:lnTo>
                <a:lnTo>
                  <a:pt x="248" y="266"/>
                </a:lnTo>
                <a:lnTo>
                  <a:pt x="246" y="304"/>
                </a:lnTo>
                <a:lnTo>
                  <a:pt x="244" y="342"/>
                </a:lnTo>
                <a:lnTo>
                  <a:pt x="243" y="380"/>
                </a:lnTo>
                <a:lnTo>
                  <a:pt x="243" y="416"/>
                </a:lnTo>
                <a:lnTo>
                  <a:pt x="244" y="453"/>
                </a:lnTo>
                <a:lnTo>
                  <a:pt x="247" y="522"/>
                </a:lnTo>
                <a:lnTo>
                  <a:pt x="251" y="589"/>
                </a:lnTo>
                <a:lnTo>
                  <a:pt x="256" y="651"/>
                </a:lnTo>
                <a:lnTo>
                  <a:pt x="262" y="707"/>
                </a:lnTo>
                <a:lnTo>
                  <a:pt x="270" y="757"/>
                </a:lnTo>
                <a:lnTo>
                  <a:pt x="276" y="800"/>
                </a:lnTo>
                <a:lnTo>
                  <a:pt x="286" y="861"/>
                </a:lnTo>
                <a:lnTo>
                  <a:pt x="291" y="8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C23E58-7302-4739-BC40-10EE363B3148}"/>
              </a:ext>
            </a:extLst>
          </p:cNvPr>
          <p:cNvSpPr/>
          <p:nvPr/>
        </p:nvSpPr>
        <p:spPr>
          <a:xfrm>
            <a:off x="11763878" y="4206398"/>
            <a:ext cx="1485490" cy="1485488"/>
          </a:xfrm>
          <a:prstGeom prst="ellipse">
            <a:avLst/>
          </a:prstGeom>
          <a:solidFill>
            <a:schemeClr val="accent3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1998C68-1BE6-4A5F-BA19-9451D6B67A2B}"/>
              </a:ext>
            </a:extLst>
          </p:cNvPr>
          <p:cNvSpPr/>
          <p:nvPr/>
        </p:nvSpPr>
        <p:spPr>
          <a:xfrm>
            <a:off x="11870339" y="4312859"/>
            <a:ext cx="1272569" cy="1272567"/>
          </a:xfrm>
          <a:prstGeom prst="ellipse">
            <a:avLst/>
          </a:prstGeom>
          <a:solidFill>
            <a:schemeClr val="accent3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65453F-19D5-4865-BAC5-E414A9206278}"/>
              </a:ext>
            </a:extLst>
          </p:cNvPr>
          <p:cNvSpPr/>
          <p:nvPr/>
        </p:nvSpPr>
        <p:spPr>
          <a:xfrm>
            <a:off x="11982291" y="4424811"/>
            <a:ext cx="1048665" cy="104866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47" name="Freeform 97">
            <a:extLst>
              <a:ext uri="{FF2B5EF4-FFF2-40B4-BE49-F238E27FC236}">
                <a16:creationId xmlns:a16="http://schemas.microsoft.com/office/drawing/2014/main" id="{930ACA30-DED3-4802-9B34-A3FD6EB9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989" y="4755277"/>
            <a:ext cx="451813" cy="387728"/>
          </a:xfrm>
          <a:custGeom>
            <a:avLst/>
            <a:gdLst>
              <a:gd name="T0" fmla="*/ 103587 w 497"/>
              <a:gd name="T1" fmla="*/ 104160 h 426"/>
              <a:gd name="T2" fmla="*/ 103587 w 497"/>
              <a:gd name="T3" fmla="*/ 104160 h 426"/>
              <a:gd name="T4" fmla="*/ 123403 w 497"/>
              <a:gd name="T5" fmla="*/ 104160 h 426"/>
              <a:gd name="T6" fmla="*/ 123403 w 497"/>
              <a:gd name="T7" fmla="*/ 124000 h 426"/>
              <a:gd name="T8" fmla="*/ 223387 w 497"/>
              <a:gd name="T9" fmla="*/ 124000 h 426"/>
              <a:gd name="T10" fmla="*/ 219333 w 497"/>
              <a:gd name="T11" fmla="*/ 59971 h 426"/>
              <a:gd name="T12" fmla="*/ 199517 w 497"/>
              <a:gd name="T13" fmla="*/ 36073 h 426"/>
              <a:gd name="T14" fmla="*/ 163487 w 497"/>
              <a:gd name="T15" fmla="*/ 36073 h 426"/>
              <a:gd name="T16" fmla="*/ 151777 w 497"/>
              <a:gd name="T17" fmla="*/ 12175 h 426"/>
              <a:gd name="T18" fmla="*/ 135113 w 497"/>
              <a:gd name="T19" fmla="*/ 0 h 426"/>
              <a:gd name="T20" fmla="*/ 87373 w 497"/>
              <a:gd name="T21" fmla="*/ 0 h 426"/>
              <a:gd name="T22" fmla="*/ 75663 w 497"/>
              <a:gd name="T23" fmla="*/ 12175 h 426"/>
              <a:gd name="T24" fmla="*/ 59900 w 497"/>
              <a:gd name="T25" fmla="*/ 36073 h 426"/>
              <a:gd name="T26" fmla="*/ 23870 w 497"/>
              <a:gd name="T27" fmla="*/ 36073 h 426"/>
              <a:gd name="T28" fmla="*/ 4053 w 497"/>
              <a:gd name="T29" fmla="*/ 59971 h 426"/>
              <a:gd name="T30" fmla="*/ 0 w 497"/>
              <a:gd name="T31" fmla="*/ 124000 h 426"/>
              <a:gd name="T32" fmla="*/ 103587 w 497"/>
              <a:gd name="T33" fmla="*/ 124000 h 426"/>
              <a:gd name="T34" fmla="*/ 103587 w 497"/>
              <a:gd name="T35" fmla="*/ 104160 h 426"/>
              <a:gd name="T36" fmla="*/ 83770 w 497"/>
              <a:gd name="T37" fmla="*/ 23898 h 426"/>
              <a:gd name="T38" fmla="*/ 83770 w 497"/>
              <a:gd name="T39" fmla="*/ 23898 h 426"/>
              <a:gd name="T40" fmla="*/ 95480 w 497"/>
              <a:gd name="T41" fmla="*/ 16233 h 426"/>
              <a:gd name="T42" fmla="*/ 127907 w 497"/>
              <a:gd name="T43" fmla="*/ 16233 h 426"/>
              <a:gd name="T44" fmla="*/ 139166 w 497"/>
              <a:gd name="T45" fmla="*/ 23898 h 426"/>
              <a:gd name="T46" fmla="*/ 143670 w 497"/>
              <a:gd name="T47" fmla="*/ 36073 h 426"/>
              <a:gd name="T48" fmla="*/ 79717 w 497"/>
              <a:gd name="T49" fmla="*/ 36073 h 426"/>
              <a:gd name="T50" fmla="*/ 83770 w 497"/>
              <a:gd name="T51" fmla="*/ 23898 h 426"/>
              <a:gd name="T52" fmla="*/ 123403 w 497"/>
              <a:gd name="T53" fmla="*/ 160073 h 426"/>
              <a:gd name="T54" fmla="*/ 123403 w 497"/>
              <a:gd name="T55" fmla="*/ 160073 h 426"/>
              <a:gd name="T56" fmla="*/ 103587 w 497"/>
              <a:gd name="T57" fmla="*/ 160073 h 426"/>
              <a:gd name="T58" fmla="*/ 103587 w 497"/>
              <a:gd name="T59" fmla="*/ 136175 h 426"/>
              <a:gd name="T60" fmla="*/ 4053 w 497"/>
              <a:gd name="T61" fmla="*/ 136175 h 426"/>
              <a:gd name="T62" fmla="*/ 7656 w 497"/>
              <a:gd name="T63" fmla="*/ 171797 h 426"/>
              <a:gd name="T64" fmla="*/ 27923 w 497"/>
              <a:gd name="T65" fmla="*/ 191637 h 426"/>
              <a:gd name="T66" fmla="*/ 195463 w 497"/>
              <a:gd name="T67" fmla="*/ 191637 h 426"/>
              <a:gd name="T68" fmla="*/ 215280 w 497"/>
              <a:gd name="T69" fmla="*/ 171797 h 426"/>
              <a:gd name="T70" fmla="*/ 219333 w 497"/>
              <a:gd name="T71" fmla="*/ 136175 h 426"/>
              <a:gd name="T72" fmla="*/ 123403 w 497"/>
              <a:gd name="T73" fmla="*/ 136175 h 426"/>
              <a:gd name="T74" fmla="*/ 123403 w 497"/>
              <a:gd name="T75" fmla="*/ 160073 h 42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636B4B-2782-4B93-B4DA-1AD265397B21}"/>
              </a:ext>
            </a:extLst>
          </p:cNvPr>
          <p:cNvSpPr/>
          <p:nvPr/>
        </p:nvSpPr>
        <p:spPr>
          <a:xfrm>
            <a:off x="821059" y="4219324"/>
            <a:ext cx="1485490" cy="1485488"/>
          </a:xfrm>
          <a:prstGeom prst="ellipse">
            <a:avLst/>
          </a:prstGeom>
          <a:solidFill>
            <a:schemeClr val="accent2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7CB44EB-4308-43EF-A9F5-11AE4A011F30}"/>
              </a:ext>
            </a:extLst>
          </p:cNvPr>
          <p:cNvSpPr/>
          <p:nvPr/>
        </p:nvSpPr>
        <p:spPr>
          <a:xfrm>
            <a:off x="927520" y="4325785"/>
            <a:ext cx="1272569" cy="127256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DB08DBB-81C3-4A20-AE54-AEFE745AD12F}"/>
              </a:ext>
            </a:extLst>
          </p:cNvPr>
          <p:cNvSpPr/>
          <p:nvPr/>
        </p:nvSpPr>
        <p:spPr>
          <a:xfrm>
            <a:off x="1039472" y="4437737"/>
            <a:ext cx="1048665" cy="1048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53" name="Freeform 110">
            <a:extLst>
              <a:ext uri="{FF2B5EF4-FFF2-40B4-BE49-F238E27FC236}">
                <a16:creationId xmlns:a16="http://schemas.microsoft.com/office/drawing/2014/main" id="{18E9965D-325F-4CB7-BB9A-8972044B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77" y="4779271"/>
            <a:ext cx="451813" cy="365591"/>
          </a:xfrm>
          <a:custGeom>
            <a:avLst/>
            <a:gdLst>
              <a:gd name="T0" fmla="*/ 199860 w 462"/>
              <a:gd name="T1" fmla="*/ 4060 h 373"/>
              <a:gd name="T2" fmla="*/ 199860 w 462"/>
              <a:gd name="T3" fmla="*/ 4060 h 373"/>
              <a:gd name="T4" fmla="*/ 4051 w 462"/>
              <a:gd name="T5" fmla="*/ 72182 h 373"/>
              <a:gd name="T6" fmla="*/ 4051 w 462"/>
              <a:gd name="T7" fmla="*/ 76243 h 373"/>
              <a:gd name="T8" fmla="*/ 44113 w 462"/>
              <a:gd name="T9" fmla="*/ 96093 h 373"/>
              <a:gd name="T10" fmla="*/ 44113 w 462"/>
              <a:gd name="T11" fmla="*/ 96093 h 373"/>
              <a:gd name="T12" fmla="*/ 72021 w 462"/>
              <a:gd name="T13" fmla="*/ 103762 h 373"/>
              <a:gd name="T14" fmla="*/ 195358 w 462"/>
              <a:gd name="T15" fmla="*/ 15790 h 373"/>
              <a:gd name="T16" fmla="*/ 195358 w 462"/>
              <a:gd name="T17" fmla="*/ 15790 h 373"/>
              <a:gd name="T18" fmla="*/ 108032 w 462"/>
              <a:gd name="T19" fmla="*/ 111883 h 373"/>
              <a:gd name="T20" fmla="*/ 108032 w 462"/>
              <a:gd name="T21" fmla="*/ 111883 h 373"/>
              <a:gd name="T22" fmla="*/ 103981 w 462"/>
              <a:gd name="T23" fmla="*/ 115943 h 373"/>
              <a:gd name="T24" fmla="*/ 108032 w 462"/>
              <a:gd name="T25" fmla="*/ 120003 h 373"/>
              <a:gd name="T26" fmla="*/ 108032 w 462"/>
              <a:gd name="T27" fmla="*/ 120003 h 373"/>
              <a:gd name="T28" fmla="*/ 163399 w 462"/>
              <a:gd name="T29" fmla="*/ 152034 h 373"/>
              <a:gd name="T30" fmla="*/ 175552 w 462"/>
              <a:gd name="T31" fmla="*/ 147974 h 373"/>
              <a:gd name="T32" fmla="*/ 207512 w 462"/>
              <a:gd name="T33" fmla="*/ 8121 h 373"/>
              <a:gd name="T34" fmla="*/ 199860 w 462"/>
              <a:gd name="T35" fmla="*/ 4060 h 373"/>
              <a:gd name="T36" fmla="*/ 72021 w 462"/>
              <a:gd name="T37" fmla="*/ 163764 h 373"/>
              <a:gd name="T38" fmla="*/ 72021 w 462"/>
              <a:gd name="T39" fmla="*/ 163764 h 373"/>
              <a:gd name="T40" fmla="*/ 76073 w 462"/>
              <a:gd name="T41" fmla="*/ 167824 h 373"/>
              <a:gd name="T42" fmla="*/ 108032 w 462"/>
              <a:gd name="T43" fmla="*/ 139853 h 373"/>
              <a:gd name="T44" fmla="*/ 72021 w 462"/>
              <a:gd name="T45" fmla="*/ 120003 h 373"/>
              <a:gd name="T46" fmla="*/ 72021 w 462"/>
              <a:gd name="T47" fmla="*/ 163764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B211CE62-367F-4909-93F9-0DB7883FA48A}"/>
              </a:ext>
            </a:extLst>
          </p:cNvPr>
          <p:cNvSpPr txBox="1">
            <a:spLocks/>
          </p:cNvSpPr>
          <p:nvPr/>
        </p:nvSpPr>
        <p:spPr>
          <a:xfrm>
            <a:off x="4772497" y="1695064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Conclusion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5857FE-5781-400A-BC41-47A0ECCA2F89}"/>
              </a:ext>
            </a:extLst>
          </p:cNvPr>
          <p:cNvSpPr txBox="1"/>
          <p:nvPr/>
        </p:nvSpPr>
        <p:spPr>
          <a:xfrm>
            <a:off x="13990743" y="4141119"/>
            <a:ext cx="24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Benefits</a:t>
            </a:r>
            <a:endParaRPr lang="id-ID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1EBD9B-557E-40DE-B004-BE112B5E1BF8}"/>
              </a:ext>
            </a:extLst>
          </p:cNvPr>
          <p:cNvSpPr/>
          <p:nvPr/>
        </p:nvSpPr>
        <p:spPr>
          <a:xfrm>
            <a:off x="13990742" y="4670030"/>
            <a:ext cx="5140221" cy="154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Reduces manual effort and errors.</a:t>
            </a:r>
          </a:p>
          <a:p>
            <a:pPr>
              <a:lnSpc>
                <a:spcPct val="120000"/>
              </a:lnSpc>
            </a:pPr>
            <a:endParaRPr lang="en-GB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Enhances scalability and performance of data warehouses.</a:t>
            </a:r>
          </a:p>
          <a:p>
            <a:pPr>
              <a:lnSpc>
                <a:spcPct val="120000"/>
              </a:lnSpc>
            </a:pPr>
            <a:endParaRPr lang="en-GB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Provides AI-driven insights and optimizations.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D94673-E311-44B5-978C-7DF7C379112B}"/>
              </a:ext>
            </a:extLst>
          </p:cNvPr>
          <p:cNvSpPr txBox="1"/>
          <p:nvPr/>
        </p:nvSpPr>
        <p:spPr>
          <a:xfrm flipH="1">
            <a:off x="2712060" y="4083692"/>
            <a:ext cx="32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Summary</a:t>
            </a:r>
            <a:endParaRPr lang="id-ID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BB269C-5DF1-4E69-9443-FF2D806AB927}"/>
              </a:ext>
            </a:extLst>
          </p:cNvPr>
          <p:cNvSpPr/>
          <p:nvPr/>
        </p:nvSpPr>
        <p:spPr>
          <a:xfrm flipH="1">
            <a:off x="2712060" y="4453024"/>
            <a:ext cx="4975796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DataForge automates and optimizes data warehouse schema generation.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Combines backend processing, AI enhancements, and interactive frontend visualization.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Empowers users with customization capabilities for tailored schema designs.</a:t>
            </a:r>
          </a:p>
        </p:txBody>
      </p:sp>
    </p:spTree>
    <p:extLst>
      <p:ext uri="{BB962C8B-B14F-4D97-AF65-F5344CB8AC3E}">
        <p14:creationId xmlns:p14="http://schemas.microsoft.com/office/powerpoint/2010/main" val="2886112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7E15C-EBAC-7DCC-881E-92E99307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F0DB42FD-2851-82AE-A2A1-531B3FE1D428}"/>
              </a:ext>
            </a:extLst>
          </p:cNvPr>
          <p:cNvSpPr txBox="1">
            <a:spLocks/>
          </p:cNvSpPr>
          <p:nvPr/>
        </p:nvSpPr>
        <p:spPr>
          <a:xfrm>
            <a:off x="4548312" y="1686814"/>
            <a:ext cx="9932044" cy="75634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Our Team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EC975-08A7-CAC4-65E8-BA4113B1F121}"/>
              </a:ext>
            </a:extLst>
          </p:cNvPr>
          <p:cNvSpPr txBox="1"/>
          <p:nvPr/>
        </p:nvSpPr>
        <p:spPr>
          <a:xfrm>
            <a:off x="1927860" y="2764602"/>
            <a:ext cx="13174980" cy="575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Abdelrahman </a:t>
            </a:r>
            <a:r>
              <a:rPr lang="en-US" sz="2400" dirty="0" err="1">
                <a:solidFill>
                  <a:schemeClr val="bg1"/>
                </a:solidFill>
              </a:rPr>
              <a:t>Abdelnasser</a:t>
            </a:r>
            <a:r>
              <a:rPr lang="en-US" sz="2400" dirty="0">
                <a:solidFill>
                  <a:schemeClr val="bg1"/>
                </a:solidFill>
              </a:rPr>
              <a:t> Gamal Mohamed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Abdelrahman Adel Atta Mohamed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Ahmed Reda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Ahmed Mahmoud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Arwa </a:t>
            </a:r>
            <a:r>
              <a:rPr lang="en-US" sz="2400" dirty="0" err="1">
                <a:solidFill>
                  <a:schemeClr val="bg1"/>
                </a:solidFill>
              </a:rPr>
              <a:t>Elsharawy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Alaa Emad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Under Supervision of: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Dr. Yasmine </a:t>
            </a:r>
            <a:r>
              <a:rPr lang="en-US" sz="2800" b="1" dirty="0" err="1">
                <a:solidFill>
                  <a:schemeClr val="bg1"/>
                </a:solidFill>
              </a:rPr>
              <a:t>Afify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TA. Yasmine </a:t>
            </a:r>
            <a:r>
              <a:rPr lang="en-US" sz="2800" b="1" dirty="0" err="1">
                <a:solidFill>
                  <a:schemeClr val="bg1"/>
                </a:solidFill>
              </a:rPr>
              <a:t>Shabaan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1675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276C-74FE-B5A7-AB45-5A8A9ADF0F17}"/>
              </a:ext>
            </a:extLst>
          </p:cNvPr>
          <p:cNvSpPr txBox="1">
            <a:spLocks/>
          </p:cNvSpPr>
          <p:nvPr/>
        </p:nvSpPr>
        <p:spPr>
          <a:xfrm>
            <a:off x="4772497" y="1695064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Table of Contents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0941C-3365-1B38-B0C1-78C4285CFDC6}"/>
              </a:ext>
            </a:extLst>
          </p:cNvPr>
          <p:cNvSpPr txBox="1"/>
          <p:nvPr/>
        </p:nvSpPr>
        <p:spPr>
          <a:xfrm>
            <a:off x="1927860" y="3064639"/>
            <a:ext cx="13174980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Problem Definition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Objective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Related Works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System Architecture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Functional Requirements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Use Case Diagram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Software &amp; Hardware Tools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Time Plan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8836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500483C-ED31-4A1E-A5AB-894649C9C6A3}"/>
              </a:ext>
            </a:extLst>
          </p:cNvPr>
          <p:cNvSpPr txBox="1">
            <a:spLocks/>
          </p:cNvSpPr>
          <p:nvPr/>
        </p:nvSpPr>
        <p:spPr>
          <a:xfrm>
            <a:off x="1887677" y="3353608"/>
            <a:ext cx="5165452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Raleway SemiBold" panose="020B0703030101060003" pitchFamily="34" charset="0"/>
              </a:rPr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8F544-2523-4323-A3D9-78D27758CC13}"/>
              </a:ext>
            </a:extLst>
          </p:cNvPr>
          <p:cNvSpPr/>
          <p:nvPr/>
        </p:nvSpPr>
        <p:spPr>
          <a:xfrm>
            <a:off x="1887677" y="6506843"/>
            <a:ext cx="15747180" cy="26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Raleway SemiBold" panose="020B0703030101060003" pitchFamily="34" charset="0"/>
                <a:cs typeface="Segoe UI Light" panose="020B0502040204020203" pitchFamily="34" charset="0"/>
              </a:rPr>
              <a:t>In today's data-driven landscape, organizations increasingly rely on data warehouses to consolidate and analyse vast amounts of information from disparate sources. A well-designed data warehouse schema is crucial for efficient data storage, retrieval, and analysis, enabling businesses to make informed decisions. However, designing such schemas manually can be time-consuming and error-prone, especially as data complexity grows. This project presents DataForge, a tool designed to automate the creation of data warehouse schemas. Leveraging both backend processing and an interactive frontend interface, DataForge simplifies schema design, enhances accuracy, and integrates AI-driven suggestions to optimize data structures. Additionally, DataForge empowers users to refine and customize generated schemas, ensuring they align perfectly with specific business requirements.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aleway SemiBold" panose="020B07030301010600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A1AFDE8-8C74-40A3-3BF7-276577A8D0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85" y="2586612"/>
            <a:ext cx="2059857" cy="2059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C7731-DE56-0ED0-67BA-0EF972673CC1}"/>
              </a:ext>
            </a:extLst>
          </p:cNvPr>
          <p:cNvSpPr txBox="1"/>
          <p:nvPr/>
        </p:nvSpPr>
        <p:spPr>
          <a:xfrm>
            <a:off x="1993501" y="4086131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70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83FD-4FF5-85D0-2202-3BEB8CCFC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F3F4D70-FC6A-55EF-76B6-863F5E4562B5}"/>
              </a:ext>
            </a:extLst>
          </p:cNvPr>
          <p:cNvSpPr/>
          <p:nvPr/>
        </p:nvSpPr>
        <p:spPr>
          <a:xfrm>
            <a:off x="7970894" y="1258660"/>
            <a:ext cx="7802505" cy="10686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35E713-CC70-C999-F606-312A7DD7A7EF}"/>
              </a:ext>
            </a:extLst>
          </p:cNvPr>
          <p:cNvSpPr/>
          <p:nvPr/>
        </p:nvSpPr>
        <p:spPr>
          <a:xfrm>
            <a:off x="7447195" y="738135"/>
            <a:ext cx="2104115" cy="210411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04770-646B-C285-8C8B-177395B7A53C}"/>
              </a:ext>
            </a:extLst>
          </p:cNvPr>
          <p:cNvSpPr/>
          <p:nvPr/>
        </p:nvSpPr>
        <p:spPr>
          <a:xfrm>
            <a:off x="7698339" y="983997"/>
            <a:ext cx="1612389" cy="16123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1D5642-F61B-FC75-95D5-18F4A8C49CA1}"/>
              </a:ext>
            </a:extLst>
          </p:cNvPr>
          <p:cNvSpPr/>
          <p:nvPr/>
        </p:nvSpPr>
        <p:spPr>
          <a:xfrm>
            <a:off x="7970894" y="1258659"/>
            <a:ext cx="1068617" cy="10686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B19F9FB-A1F3-1D8D-A268-F371EAD6EC50}"/>
              </a:ext>
            </a:extLst>
          </p:cNvPr>
          <p:cNvSpPr/>
          <p:nvPr/>
        </p:nvSpPr>
        <p:spPr>
          <a:xfrm>
            <a:off x="9520278" y="3103987"/>
            <a:ext cx="7319922" cy="10686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A4244E-2F2F-FF09-CECB-726532E7381E}"/>
              </a:ext>
            </a:extLst>
          </p:cNvPr>
          <p:cNvSpPr/>
          <p:nvPr/>
        </p:nvSpPr>
        <p:spPr>
          <a:xfrm>
            <a:off x="8996578" y="2586240"/>
            <a:ext cx="2104115" cy="2104110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612B1-818C-3693-2A16-25103ADC79B7}"/>
              </a:ext>
            </a:extLst>
          </p:cNvPr>
          <p:cNvSpPr/>
          <p:nvPr/>
        </p:nvSpPr>
        <p:spPr>
          <a:xfrm>
            <a:off x="9247722" y="2832102"/>
            <a:ext cx="1612389" cy="161238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1C0B5A-3BFA-EE53-1EB8-2BF96F380BE1}"/>
              </a:ext>
            </a:extLst>
          </p:cNvPr>
          <p:cNvSpPr/>
          <p:nvPr/>
        </p:nvSpPr>
        <p:spPr>
          <a:xfrm>
            <a:off x="9520277" y="3106764"/>
            <a:ext cx="1068617" cy="1068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F84C1F-E7CA-2CD8-E4A5-062867E7E8AD}"/>
              </a:ext>
            </a:extLst>
          </p:cNvPr>
          <p:cNvSpPr/>
          <p:nvPr/>
        </p:nvSpPr>
        <p:spPr>
          <a:xfrm>
            <a:off x="9520278" y="6800197"/>
            <a:ext cx="7639962" cy="10686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4FA7F4-104F-5ABD-31ED-8DDBFAF70F00}"/>
              </a:ext>
            </a:extLst>
          </p:cNvPr>
          <p:cNvSpPr/>
          <p:nvPr/>
        </p:nvSpPr>
        <p:spPr>
          <a:xfrm>
            <a:off x="8996578" y="6282450"/>
            <a:ext cx="2104115" cy="2104110"/>
          </a:xfrm>
          <a:prstGeom prst="ellipse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37FB42-CB87-B7F9-3653-0FEF1A761923}"/>
              </a:ext>
            </a:extLst>
          </p:cNvPr>
          <p:cNvSpPr/>
          <p:nvPr/>
        </p:nvSpPr>
        <p:spPr>
          <a:xfrm>
            <a:off x="9247722" y="6528312"/>
            <a:ext cx="1612389" cy="161238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A3E5D8-F67F-33DB-5AD8-72A3E4D67557}"/>
              </a:ext>
            </a:extLst>
          </p:cNvPr>
          <p:cNvSpPr/>
          <p:nvPr/>
        </p:nvSpPr>
        <p:spPr>
          <a:xfrm>
            <a:off x="9520277" y="6802974"/>
            <a:ext cx="1068617" cy="10686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4B41EA-459D-9C0B-5242-826BC1285DE9}"/>
              </a:ext>
            </a:extLst>
          </p:cNvPr>
          <p:cNvSpPr/>
          <p:nvPr/>
        </p:nvSpPr>
        <p:spPr>
          <a:xfrm>
            <a:off x="7970895" y="8648302"/>
            <a:ext cx="7802504" cy="10686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CBA02F-61AD-8FD2-A65E-9BF35CE2C2B2}"/>
              </a:ext>
            </a:extLst>
          </p:cNvPr>
          <p:cNvSpPr/>
          <p:nvPr/>
        </p:nvSpPr>
        <p:spPr>
          <a:xfrm>
            <a:off x="7447195" y="8130555"/>
            <a:ext cx="2104115" cy="2104110"/>
          </a:xfrm>
          <a:prstGeom prst="ellips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5AA20C-0CC0-554D-85D9-920C95D33C77}"/>
              </a:ext>
            </a:extLst>
          </p:cNvPr>
          <p:cNvSpPr/>
          <p:nvPr/>
        </p:nvSpPr>
        <p:spPr>
          <a:xfrm>
            <a:off x="7698339" y="8376417"/>
            <a:ext cx="1612389" cy="161238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F9D852-0C9B-4FBA-5CB6-C9548DB8D4EF}"/>
              </a:ext>
            </a:extLst>
          </p:cNvPr>
          <p:cNvSpPr/>
          <p:nvPr/>
        </p:nvSpPr>
        <p:spPr>
          <a:xfrm>
            <a:off x="7970894" y="8651079"/>
            <a:ext cx="1068617" cy="10686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616D5B7-2166-9F4D-3A33-2D3EE384DFCE}"/>
              </a:ext>
            </a:extLst>
          </p:cNvPr>
          <p:cNvSpPr/>
          <p:nvPr/>
        </p:nvSpPr>
        <p:spPr>
          <a:xfrm>
            <a:off x="11072312" y="4952093"/>
            <a:ext cx="7124248" cy="106861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2B8043-D103-EC8C-5F03-E68FC719BC22}"/>
              </a:ext>
            </a:extLst>
          </p:cNvPr>
          <p:cNvSpPr/>
          <p:nvPr/>
        </p:nvSpPr>
        <p:spPr>
          <a:xfrm>
            <a:off x="10548612" y="4434345"/>
            <a:ext cx="2104115" cy="2104110"/>
          </a:xfrm>
          <a:prstGeom prst="ellipse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65D723-884F-FC17-D7A2-AD4A1BDA6BC0}"/>
              </a:ext>
            </a:extLst>
          </p:cNvPr>
          <p:cNvSpPr/>
          <p:nvPr/>
        </p:nvSpPr>
        <p:spPr>
          <a:xfrm>
            <a:off x="10799756" y="4680207"/>
            <a:ext cx="1612389" cy="161238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CE367B-3A6B-ABB0-AA14-8717DD72ED47}"/>
              </a:ext>
            </a:extLst>
          </p:cNvPr>
          <p:cNvSpPr/>
          <p:nvPr/>
        </p:nvSpPr>
        <p:spPr>
          <a:xfrm>
            <a:off x="11072311" y="4954869"/>
            <a:ext cx="1068617" cy="10686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B47EDC9-B90D-5F2A-4E85-9D5431AED5D0}"/>
              </a:ext>
            </a:extLst>
          </p:cNvPr>
          <p:cNvSpPr txBox="1">
            <a:spLocks/>
          </p:cNvSpPr>
          <p:nvPr/>
        </p:nvSpPr>
        <p:spPr>
          <a:xfrm>
            <a:off x="1536619" y="3656623"/>
            <a:ext cx="6662742" cy="748133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Problem Definition</a:t>
            </a: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23D30-56F2-B2FC-1CE1-F6DD8B72143D}"/>
              </a:ext>
            </a:extLst>
          </p:cNvPr>
          <p:cNvSpPr/>
          <p:nvPr/>
        </p:nvSpPr>
        <p:spPr>
          <a:xfrm>
            <a:off x="1559546" y="5015953"/>
            <a:ext cx="7117737" cy="205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b="1" i="0" dirty="0">
                <a:solidFill>
                  <a:srgbClr val="A9B1D6"/>
                </a:solidFill>
                <a:effectLst/>
                <a:latin typeface="-apple-system"/>
              </a:rPr>
              <a:t>Designing data warehouse schemas involves identifying and organizing fact and dimension tables, defining primary and foreign keys, and ensuring consistency across various data sources. Manual schema generation poses several challenges:</a:t>
            </a:r>
            <a:br>
              <a:rPr lang="en-GB" b="1" i="0" dirty="0">
                <a:solidFill>
                  <a:srgbClr val="A9B1D6"/>
                </a:solidFill>
                <a:effectLst/>
                <a:latin typeface="-apple-system"/>
              </a:rPr>
            </a:br>
            <a:br>
              <a:rPr lang="en-GB" b="1" i="0" dirty="0">
                <a:solidFill>
                  <a:srgbClr val="A9B1D6"/>
                </a:solidFill>
                <a:effectLst/>
                <a:latin typeface="-apple-system"/>
              </a:rPr>
            </a:b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DA3DC9-D632-847F-17C1-52BD9377676F}"/>
              </a:ext>
            </a:extLst>
          </p:cNvPr>
          <p:cNvSpPr txBox="1"/>
          <p:nvPr/>
        </p:nvSpPr>
        <p:spPr>
          <a:xfrm>
            <a:off x="1606752" y="4650918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9" name="AutoShape 112">
            <a:extLst>
              <a:ext uri="{FF2B5EF4-FFF2-40B4-BE49-F238E27FC236}">
                <a16:creationId xmlns:a16="http://schemas.microsoft.com/office/drawing/2014/main" id="{62EEE06E-3C10-3C42-F575-458146FBF5E9}"/>
              </a:ext>
            </a:extLst>
          </p:cNvPr>
          <p:cNvSpPr>
            <a:spLocks/>
          </p:cNvSpPr>
          <p:nvPr/>
        </p:nvSpPr>
        <p:spPr bwMode="auto">
          <a:xfrm>
            <a:off x="8297724" y="8961991"/>
            <a:ext cx="405658" cy="40635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1" name="AutoShape 113">
            <a:extLst>
              <a:ext uri="{FF2B5EF4-FFF2-40B4-BE49-F238E27FC236}">
                <a16:creationId xmlns:a16="http://schemas.microsoft.com/office/drawing/2014/main" id="{FAD9BAC6-99E1-5893-F37D-D57F6B480252}"/>
              </a:ext>
            </a:extLst>
          </p:cNvPr>
          <p:cNvSpPr>
            <a:spLocks/>
          </p:cNvSpPr>
          <p:nvPr/>
        </p:nvSpPr>
        <p:spPr bwMode="auto">
          <a:xfrm>
            <a:off x="9921411" y="7105287"/>
            <a:ext cx="278760" cy="406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2" name="AutoShape 114">
            <a:extLst>
              <a:ext uri="{FF2B5EF4-FFF2-40B4-BE49-F238E27FC236}">
                <a16:creationId xmlns:a16="http://schemas.microsoft.com/office/drawing/2014/main" id="{FBB8366D-7341-1290-E6BD-9F5D05895362}"/>
              </a:ext>
            </a:extLst>
          </p:cNvPr>
          <p:cNvSpPr>
            <a:spLocks/>
          </p:cNvSpPr>
          <p:nvPr/>
        </p:nvSpPr>
        <p:spPr bwMode="auto">
          <a:xfrm>
            <a:off x="9984513" y="7169082"/>
            <a:ext cx="82518" cy="825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38" y="0"/>
                </a:moveTo>
                <a:cubicBezTo>
                  <a:pt x="8943" y="0"/>
                  <a:pt x="0" y="8942"/>
                  <a:pt x="0" y="19938"/>
                </a:cubicBezTo>
                <a:cubicBezTo>
                  <a:pt x="0" y="20855"/>
                  <a:pt x="743" y="21600"/>
                  <a:pt x="1661" y="21600"/>
                </a:cubicBezTo>
                <a:cubicBezTo>
                  <a:pt x="2579" y="21600"/>
                  <a:pt x="3323" y="20855"/>
                  <a:pt x="3323" y="19938"/>
                </a:cubicBezTo>
                <a:cubicBezTo>
                  <a:pt x="3323" y="10777"/>
                  <a:pt x="10777" y="3323"/>
                  <a:pt x="19938" y="3323"/>
                </a:cubicBezTo>
                <a:cubicBezTo>
                  <a:pt x="20856" y="3323"/>
                  <a:pt x="21600" y="2578"/>
                  <a:pt x="21600" y="1661"/>
                </a:cubicBezTo>
                <a:cubicBezTo>
                  <a:pt x="21600" y="744"/>
                  <a:pt x="20856" y="0"/>
                  <a:pt x="199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4" name="AutoShape 115">
            <a:extLst>
              <a:ext uri="{FF2B5EF4-FFF2-40B4-BE49-F238E27FC236}">
                <a16:creationId xmlns:a16="http://schemas.microsoft.com/office/drawing/2014/main" id="{4D170933-9291-1A0B-98E3-A3D4310E44C6}"/>
              </a:ext>
            </a:extLst>
          </p:cNvPr>
          <p:cNvSpPr>
            <a:spLocks/>
          </p:cNvSpPr>
          <p:nvPr/>
        </p:nvSpPr>
        <p:spPr bwMode="auto">
          <a:xfrm>
            <a:off x="11450322" y="5270525"/>
            <a:ext cx="304416" cy="406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5" name="AutoShape 116">
            <a:extLst>
              <a:ext uri="{FF2B5EF4-FFF2-40B4-BE49-F238E27FC236}">
                <a16:creationId xmlns:a16="http://schemas.microsoft.com/office/drawing/2014/main" id="{9AF69EC4-67D6-FCEB-812D-13E6FBBF7B2C}"/>
              </a:ext>
            </a:extLst>
          </p:cNvPr>
          <p:cNvSpPr>
            <a:spLocks/>
          </p:cNvSpPr>
          <p:nvPr/>
        </p:nvSpPr>
        <p:spPr bwMode="auto">
          <a:xfrm>
            <a:off x="11577220" y="5511838"/>
            <a:ext cx="50621" cy="762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3226"/>
                  <a:pt x="0" y="7201"/>
                </a:cubicBezTo>
                <a:cubicBezTo>
                  <a:pt x="0" y="9390"/>
                  <a:pt x="1798" y="13537"/>
                  <a:pt x="3601" y="16821"/>
                </a:cubicBezTo>
                <a:cubicBezTo>
                  <a:pt x="5070" y="19493"/>
                  <a:pt x="6916" y="21600"/>
                  <a:pt x="10800" y="21600"/>
                </a:cubicBezTo>
                <a:cubicBezTo>
                  <a:pt x="15016" y="21600"/>
                  <a:pt x="16529" y="19514"/>
                  <a:pt x="18003" y="16858"/>
                </a:cubicBezTo>
                <a:cubicBezTo>
                  <a:pt x="19828" y="13567"/>
                  <a:pt x="21600" y="9397"/>
                  <a:pt x="21600" y="7201"/>
                </a:cubicBezTo>
                <a:cubicBezTo>
                  <a:pt x="21600" y="3226"/>
                  <a:pt x="16761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6" name="AutoShape 117">
            <a:extLst>
              <a:ext uri="{FF2B5EF4-FFF2-40B4-BE49-F238E27FC236}">
                <a16:creationId xmlns:a16="http://schemas.microsoft.com/office/drawing/2014/main" id="{D12735FB-1DCD-C473-52C6-C2C6C4FB5054}"/>
              </a:ext>
            </a:extLst>
          </p:cNvPr>
          <p:cNvSpPr>
            <a:spLocks/>
          </p:cNvSpPr>
          <p:nvPr/>
        </p:nvSpPr>
        <p:spPr bwMode="auto">
          <a:xfrm>
            <a:off x="9852600" y="3502646"/>
            <a:ext cx="405658" cy="304416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8" name="AutoShape 118">
            <a:extLst>
              <a:ext uri="{FF2B5EF4-FFF2-40B4-BE49-F238E27FC236}">
                <a16:creationId xmlns:a16="http://schemas.microsoft.com/office/drawing/2014/main" id="{2272AA5E-2E6B-07EB-F489-ADBBFA08195B}"/>
              </a:ext>
            </a:extLst>
          </p:cNvPr>
          <p:cNvSpPr>
            <a:spLocks/>
          </p:cNvSpPr>
          <p:nvPr/>
        </p:nvSpPr>
        <p:spPr bwMode="auto">
          <a:xfrm>
            <a:off x="8316776" y="1630973"/>
            <a:ext cx="405658" cy="304416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9" name="AutoShape 119">
            <a:extLst>
              <a:ext uri="{FF2B5EF4-FFF2-40B4-BE49-F238E27FC236}">
                <a16:creationId xmlns:a16="http://schemas.microsoft.com/office/drawing/2014/main" id="{9FB82768-3DAF-F46C-1208-F2BDF6B3C11D}"/>
              </a:ext>
            </a:extLst>
          </p:cNvPr>
          <p:cNvSpPr>
            <a:spLocks/>
          </p:cNvSpPr>
          <p:nvPr/>
        </p:nvSpPr>
        <p:spPr bwMode="auto">
          <a:xfrm>
            <a:off x="8569879" y="1744696"/>
            <a:ext cx="76278" cy="762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000"/>
                </a:moveTo>
                <a:cubicBezTo>
                  <a:pt x="6825" y="18000"/>
                  <a:pt x="3600" y="14774"/>
                  <a:pt x="3600" y="10800"/>
                </a:cubicBezTo>
                <a:cubicBezTo>
                  <a:pt x="3600" y="6825"/>
                  <a:pt x="6825" y="3600"/>
                  <a:pt x="10800" y="3600"/>
                </a:cubicBezTo>
                <a:cubicBezTo>
                  <a:pt x="14774" y="3600"/>
                  <a:pt x="17999" y="6825"/>
                  <a:pt x="17999" y="10800"/>
                </a:cubicBezTo>
                <a:cubicBezTo>
                  <a:pt x="17999" y="14774"/>
                  <a:pt x="14774" y="18000"/>
                  <a:pt x="10800" y="18000"/>
                </a:cubicBezTo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6"/>
                  <a:pt x="4833" y="21599"/>
                  <a:pt x="10800" y="21599"/>
                </a:cubicBezTo>
                <a:cubicBezTo>
                  <a:pt x="16766" y="21599"/>
                  <a:pt x="21600" y="16766"/>
                  <a:pt x="21600" y="10800"/>
                </a:cubicBezTo>
                <a:cubicBezTo>
                  <a:pt x="21600" y="4833"/>
                  <a:pt x="16766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972F6B-BB8C-8507-930D-A70DFF04825C}"/>
              </a:ext>
            </a:extLst>
          </p:cNvPr>
          <p:cNvSpPr/>
          <p:nvPr/>
        </p:nvSpPr>
        <p:spPr>
          <a:xfrm>
            <a:off x="9461165" y="1372765"/>
            <a:ext cx="60702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700" b="1" i="0" dirty="0">
                <a:solidFill>
                  <a:schemeClr val="bg1"/>
                </a:solidFill>
                <a:effectLst/>
                <a:latin typeface="-apple-system"/>
              </a:rPr>
              <a:t>Time-Consuming Process:</a:t>
            </a:r>
            <a:r>
              <a:rPr lang="en-GB" sz="1700" b="0" i="0" dirty="0">
                <a:solidFill>
                  <a:schemeClr val="bg1"/>
                </a:solidFill>
                <a:effectLst/>
                <a:latin typeface="-apple-system"/>
              </a:rPr>
              <a:t> Manually parsing SQL files and designing schemas can be labour-intensive, delaying data integration projects.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881F064-C636-D666-D715-1362BAAFFF75}"/>
              </a:ext>
            </a:extLst>
          </p:cNvPr>
          <p:cNvSpPr/>
          <p:nvPr/>
        </p:nvSpPr>
        <p:spPr>
          <a:xfrm>
            <a:off x="10906993" y="3246858"/>
            <a:ext cx="564364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chemeClr val="bg1"/>
                </a:solidFill>
                <a:latin typeface="-apple-system"/>
              </a:rPr>
              <a:t>Human Error: Mistakes in identifying relationships or defining keys can lead to inefficient queries and unreliable data insights.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4F2D75-52DF-9017-2791-4C9A160670F1}"/>
              </a:ext>
            </a:extLst>
          </p:cNvPr>
          <p:cNvSpPr/>
          <p:nvPr/>
        </p:nvSpPr>
        <p:spPr>
          <a:xfrm>
            <a:off x="12412145" y="5096714"/>
            <a:ext cx="560153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chemeClr val="bg1"/>
                </a:solidFill>
                <a:latin typeface="-apple-system"/>
              </a:rPr>
              <a:t>Scalability Issues: As data volumes and complexity increase, maintaining and updating schemas manually becomes impractical.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74BD23-CDA2-F57C-CAFD-B6AC21346EAF}"/>
              </a:ext>
            </a:extLst>
          </p:cNvPr>
          <p:cNvSpPr/>
          <p:nvPr/>
        </p:nvSpPr>
        <p:spPr>
          <a:xfrm>
            <a:off x="10860111" y="6944866"/>
            <a:ext cx="630012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chemeClr val="bg1"/>
                </a:solidFill>
                <a:latin typeface="-apple-system"/>
              </a:rPr>
              <a:t>Lack of Optimization: Without automated tools, optimizing schemas for performance and scalability is challenging, potentially leading to suboptimal data structures.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614C73-12F2-0EEB-6166-FFEE6FB93BA8}"/>
              </a:ext>
            </a:extLst>
          </p:cNvPr>
          <p:cNvSpPr/>
          <p:nvPr/>
        </p:nvSpPr>
        <p:spPr>
          <a:xfrm>
            <a:off x="9310727" y="8751267"/>
            <a:ext cx="6220679" cy="1013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700" b="1" dirty="0">
                <a:solidFill>
                  <a:schemeClr val="bg1"/>
                </a:solidFill>
                <a:latin typeface="-apple-system"/>
              </a:rPr>
              <a:t>Limited Flexibility: Manual processes may not easily accommodate dynamic changes, or specific customization needs from different business domains.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7DBA0-F924-37E3-7E56-CB6F48F101BE}"/>
              </a:ext>
            </a:extLst>
          </p:cNvPr>
          <p:cNvSpPr txBox="1"/>
          <p:nvPr/>
        </p:nvSpPr>
        <p:spPr>
          <a:xfrm>
            <a:off x="1606752" y="6533428"/>
            <a:ext cx="10165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Time-Consuming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Human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Scalability Issues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Lack of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Limited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1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>
            <a:extLst>
              <a:ext uri="{FF2B5EF4-FFF2-40B4-BE49-F238E27FC236}">
                <a16:creationId xmlns:a16="http://schemas.microsoft.com/office/drawing/2014/main" id="{50E9B3AC-E10C-4A61-96E3-8C1A17C03FC0}"/>
              </a:ext>
            </a:extLst>
          </p:cNvPr>
          <p:cNvSpPr>
            <a:spLocks/>
          </p:cNvSpPr>
          <p:nvPr/>
        </p:nvSpPr>
        <p:spPr bwMode="auto">
          <a:xfrm>
            <a:off x="11911636" y="7711196"/>
            <a:ext cx="1839551" cy="1133588"/>
          </a:xfrm>
          <a:custGeom>
            <a:avLst/>
            <a:gdLst/>
            <a:ahLst/>
            <a:cxnLst>
              <a:cxn ang="0">
                <a:pos x="727" y="154"/>
              </a:cxn>
              <a:cxn ang="0">
                <a:pos x="325" y="448"/>
              </a:cxn>
              <a:cxn ang="0">
                <a:pos x="0" y="298"/>
              </a:cxn>
              <a:cxn ang="0">
                <a:pos x="402" y="0"/>
              </a:cxn>
              <a:cxn ang="0">
                <a:pos x="727" y="154"/>
              </a:cxn>
            </a:cxnLst>
            <a:rect l="0" t="0" r="r" b="b"/>
            <a:pathLst>
              <a:path w="727" h="448">
                <a:moveTo>
                  <a:pt x="727" y="154"/>
                </a:moveTo>
                <a:lnTo>
                  <a:pt x="325" y="448"/>
                </a:lnTo>
                <a:lnTo>
                  <a:pt x="0" y="298"/>
                </a:lnTo>
                <a:lnTo>
                  <a:pt x="402" y="0"/>
                </a:lnTo>
                <a:lnTo>
                  <a:pt x="727" y="15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CCF6F4A1-5CF1-4732-AAE1-491FFE7FC127}"/>
              </a:ext>
            </a:extLst>
          </p:cNvPr>
          <p:cNvSpPr>
            <a:spLocks/>
          </p:cNvSpPr>
          <p:nvPr/>
        </p:nvSpPr>
        <p:spPr bwMode="auto">
          <a:xfrm>
            <a:off x="11886468" y="4906972"/>
            <a:ext cx="822358" cy="3965029"/>
          </a:xfrm>
          <a:custGeom>
            <a:avLst/>
            <a:gdLst/>
            <a:ahLst/>
            <a:cxnLst>
              <a:cxn ang="0">
                <a:pos x="325" y="154"/>
              </a:cxn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</a:cxnLst>
            <a:rect l="0" t="0" r="r" b="b"/>
            <a:pathLst>
              <a:path w="325" h="1567">
                <a:moveTo>
                  <a:pt x="325" y="154"/>
                </a:moveTo>
                <a:lnTo>
                  <a:pt x="325" y="1567"/>
                </a:ln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7CD1C82F-479B-4A0E-ACC6-009D6A9542DF}"/>
              </a:ext>
            </a:extLst>
          </p:cNvPr>
          <p:cNvSpPr>
            <a:spLocks/>
          </p:cNvSpPr>
          <p:nvPr/>
        </p:nvSpPr>
        <p:spPr bwMode="auto">
          <a:xfrm>
            <a:off x="12922634" y="5626255"/>
            <a:ext cx="822358" cy="247213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5" y="151"/>
              </a:cxn>
              <a:cxn ang="0">
                <a:pos x="325" y="977"/>
              </a:cxn>
              <a:cxn ang="0">
                <a:pos x="0" y="823"/>
              </a:cxn>
              <a:cxn ang="0">
                <a:pos x="0" y="0"/>
              </a:cxn>
            </a:cxnLst>
            <a:rect l="0" t="0" r="r" b="b"/>
            <a:pathLst>
              <a:path w="325" h="977">
                <a:moveTo>
                  <a:pt x="0" y="0"/>
                </a:moveTo>
                <a:lnTo>
                  <a:pt x="325" y="151"/>
                </a:lnTo>
                <a:lnTo>
                  <a:pt x="325" y="977"/>
                </a:lnTo>
                <a:lnTo>
                  <a:pt x="0" y="8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E7A41EAD-4BF0-499A-AFF0-5A82FA5C6E94}"/>
              </a:ext>
            </a:extLst>
          </p:cNvPr>
          <p:cNvSpPr>
            <a:spLocks/>
          </p:cNvSpPr>
          <p:nvPr/>
        </p:nvSpPr>
        <p:spPr bwMode="auto">
          <a:xfrm>
            <a:off x="13921232" y="4879755"/>
            <a:ext cx="822358" cy="3965029"/>
          </a:xfrm>
          <a:custGeom>
            <a:avLst/>
            <a:gdLst/>
            <a:ahLst/>
            <a:cxnLst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  <a:cxn ang="0">
                <a:pos x="325" y="1567"/>
              </a:cxn>
            </a:cxnLst>
            <a:rect l="0" t="0" r="r" b="b"/>
            <a:pathLst>
              <a:path w="325" h="1567">
                <a:moveTo>
                  <a:pt x="325" y="1567"/>
                </a:move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lnTo>
                  <a:pt x="325" y="156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C26D9DD4-91AE-4A97-B133-5A94B5B48167}"/>
              </a:ext>
            </a:extLst>
          </p:cNvPr>
          <p:cNvSpPr>
            <a:spLocks/>
          </p:cNvSpPr>
          <p:nvPr/>
        </p:nvSpPr>
        <p:spPr bwMode="auto">
          <a:xfrm>
            <a:off x="12914274" y="4881067"/>
            <a:ext cx="1831959" cy="1133588"/>
          </a:xfrm>
          <a:custGeom>
            <a:avLst/>
            <a:gdLst/>
            <a:ahLst/>
            <a:cxnLst>
              <a:cxn ang="0">
                <a:pos x="0" y="297"/>
              </a:cxn>
              <a:cxn ang="0">
                <a:pos x="399" y="0"/>
              </a:cxn>
              <a:cxn ang="0">
                <a:pos x="724" y="154"/>
              </a:cxn>
              <a:cxn ang="0">
                <a:pos x="325" y="448"/>
              </a:cxn>
              <a:cxn ang="0">
                <a:pos x="0" y="297"/>
              </a:cxn>
            </a:cxnLst>
            <a:rect l="0" t="0" r="r" b="b"/>
            <a:pathLst>
              <a:path w="724" h="448">
                <a:moveTo>
                  <a:pt x="0" y="297"/>
                </a:moveTo>
                <a:lnTo>
                  <a:pt x="399" y="0"/>
                </a:lnTo>
                <a:lnTo>
                  <a:pt x="724" y="154"/>
                </a:lnTo>
                <a:lnTo>
                  <a:pt x="325" y="448"/>
                </a:lnTo>
                <a:lnTo>
                  <a:pt x="0" y="2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06423E2C-7A37-433B-B196-337DD3A6C6B0}"/>
              </a:ext>
            </a:extLst>
          </p:cNvPr>
          <p:cNvSpPr>
            <a:spLocks/>
          </p:cNvSpPr>
          <p:nvPr/>
        </p:nvSpPr>
        <p:spPr bwMode="auto">
          <a:xfrm>
            <a:off x="9929659" y="7747197"/>
            <a:ext cx="1829430" cy="1133588"/>
          </a:xfrm>
          <a:custGeom>
            <a:avLst/>
            <a:gdLst/>
            <a:ahLst/>
            <a:cxnLst>
              <a:cxn ang="0">
                <a:pos x="723" y="154"/>
              </a:cxn>
              <a:cxn ang="0">
                <a:pos x="325" y="448"/>
              </a:cxn>
              <a:cxn ang="0">
                <a:pos x="0" y="298"/>
              </a:cxn>
              <a:cxn ang="0">
                <a:pos x="398" y="0"/>
              </a:cxn>
              <a:cxn ang="0">
                <a:pos x="723" y="154"/>
              </a:cxn>
            </a:cxnLst>
            <a:rect l="0" t="0" r="r" b="b"/>
            <a:pathLst>
              <a:path w="723" h="448">
                <a:moveTo>
                  <a:pt x="723" y="154"/>
                </a:moveTo>
                <a:lnTo>
                  <a:pt x="325" y="448"/>
                </a:lnTo>
                <a:lnTo>
                  <a:pt x="0" y="298"/>
                </a:lnTo>
                <a:lnTo>
                  <a:pt x="398" y="0"/>
                </a:lnTo>
                <a:lnTo>
                  <a:pt x="723" y="15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87EF34E5-7E36-4A5D-9451-7F554DD69BA8}"/>
              </a:ext>
            </a:extLst>
          </p:cNvPr>
          <p:cNvSpPr>
            <a:spLocks/>
          </p:cNvSpPr>
          <p:nvPr/>
        </p:nvSpPr>
        <p:spPr bwMode="auto">
          <a:xfrm>
            <a:off x="7874906" y="7736042"/>
            <a:ext cx="1839551" cy="1133588"/>
          </a:xfrm>
          <a:custGeom>
            <a:avLst/>
            <a:gdLst/>
            <a:ahLst/>
            <a:cxnLst>
              <a:cxn ang="0">
                <a:pos x="727" y="154"/>
              </a:cxn>
              <a:cxn ang="0">
                <a:pos x="325" y="448"/>
              </a:cxn>
              <a:cxn ang="0">
                <a:pos x="0" y="298"/>
              </a:cxn>
              <a:cxn ang="0">
                <a:pos x="402" y="0"/>
              </a:cxn>
              <a:cxn ang="0">
                <a:pos x="727" y="154"/>
              </a:cxn>
            </a:cxnLst>
            <a:rect l="0" t="0" r="r" b="b"/>
            <a:pathLst>
              <a:path w="727" h="448">
                <a:moveTo>
                  <a:pt x="727" y="154"/>
                </a:moveTo>
                <a:lnTo>
                  <a:pt x="325" y="448"/>
                </a:lnTo>
                <a:lnTo>
                  <a:pt x="0" y="298"/>
                </a:lnTo>
                <a:lnTo>
                  <a:pt x="402" y="0"/>
                </a:lnTo>
                <a:lnTo>
                  <a:pt x="727" y="15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B2DE0E6E-8438-4C80-A870-92CC61F1EBF9}"/>
              </a:ext>
            </a:extLst>
          </p:cNvPr>
          <p:cNvSpPr>
            <a:spLocks/>
          </p:cNvSpPr>
          <p:nvPr/>
        </p:nvSpPr>
        <p:spPr bwMode="auto">
          <a:xfrm>
            <a:off x="5770352" y="7741102"/>
            <a:ext cx="1842082" cy="1128528"/>
          </a:xfrm>
          <a:custGeom>
            <a:avLst/>
            <a:gdLst/>
            <a:ahLst/>
            <a:cxnLst>
              <a:cxn ang="0">
                <a:pos x="402" y="0"/>
              </a:cxn>
              <a:cxn ang="0">
                <a:pos x="728" y="152"/>
              </a:cxn>
              <a:cxn ang="0">
                <a:pos x="326" y="446"/>
              </a:cxn>
              <a:cxn ang="0">
                <a:pos x="0" y="296"/>
              </a:cxn>
              <a:cxn ang="0">
                <a:pos x="402" y="0"/>
              </a:cxn>
            </a:cxnLst>
            <a:rect l="0" t="0" r="r" b="b"/>
            <a:pathLst>
              <a:path w="728" h="446">
                <a:moveTo>
                  <a:pt x="402" y="0"/>
                </a:moveTo>
                <a:lnTo>
                  <a:pt x="728" y="152"/>
                </a:lnTo>
                <a:lnTo>
                  <a:pt x="326" y="446"/>
                </a:lnTo>
                <a:lnTo>
                  <a:pt x="0" y="296"/>
                </a:lnTo>
                <a:lnTo>
                  <a:pt x="40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2F991B54-5A3E-44A1-89DB-3D907D335E80}"/>
              </a:ext>
            </a:extLst>
          </p:cNvPr>
          <p:cNvSpPr>
            <a:spLocks/>
          </p:cNvSpPr>
          <p:nvPr/>
        </p:nvSpPr>
        <p:spPr bwMode="auto">
          <a:xfrm>
            <a:off x="4721887" y="5728420"/>
            <a:ext cx="822358" cy="3216052"/>
          </a:xfrm>
          <a:custGeom>
            <a:avLst/>
            <a:gdLst/>
            <a:ahLst/>
            <a:cxnLst>
              <a:cxn ang="0">
                <a:pos x="325" y="1271"/>
              </a:cxn>
              <a:cxn ang="0">
                <a:pos x="0" y="1117"/>
              </a:cxn>
              <a:cxn ang="0">
                <a:pos x="0" y="0"/>
              </a:cxn>
              <a:cxn ang="0">
                <a:pos x="325" y="151"/>
              </a:cxn>
              <a:cxn ang="0">
                <a:pos x="325" y="1271"/>
              </a:cxn>
            </a:cxnLst>
            <a:rect l="0" t="0" r="r" b="b"/>
            <a:pathLst>
              <a:path w="325" h="1271">
                <a:moveTo>
                  <a:pt x="325" y="1271"/>
                </a:moveTo>
                <a:lnTo>
                  <a:pt x="0" y="1117"/>
                </a:lnTo>
                <a:lnTo>
                  <a:pt x="0" y="0"/>
                </a:lnTo>
                <a:lnTo>
                  <a:pt x="325" y="151"/>
                </a:lnTo>
                <a:lnTo>
                  <a:pt x="325" y="127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2D2B8A21-C08A-4BA5-89F1-40E7886B04EE}"/>
              </a:ext>
            </a:extLst>
          </p:cNvPr>
          <p:cNvSpPr>
            <a:spLocks/>
          </p:cNvSpPr>
          <p:nvPr/>
        </p:nvSpPr>
        <p:spPr bwMode="auto">
          <a:xfrm>
            <a:off x="5762640" y="4959834"/>
            <a:ext cx="822358" cy="3965029"/>
          </a:xfrm>
          <a:custGeom>
            <a:avLst/>
            <a:gdLst/>
            <a:ahLst/>
            <a:cxnLst>
              <a:cxn ang="0">
                <a:pos x="325" y="154"/>
              </a:cxn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</a:cxnLst>
            <a:rect l="0" t="0" r="r" b="b"/>
            <a:pathLst>
              <a:path w="325" h="1567">
                <a:moveTo>
                  <a:pt x="325" y="154"/>
                </a:moveTo>
                <a:lnTo>
                  <a:pt x="325" y="1567"/>
                </a:ln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DBB21F1-B07F-447E-9831-D9699A549E80}"/>
              </a:ext>
            </a:extLst>
          </p:cNvPr>
          <p:cNvSpPr>
            <a:spLocks/>
          </p:cNvSpPr>
          <p:nvPr/>
        </p:nvSpPr>
        <p:spPr bwMode="auto">
          <a:xfrm>
            <a:off x="4735186" y="4975817"/>
            <a:ext cx="1829430" cy="1133588"/>
          </a:xfrm>
          <a:custGeom>
            <a:avLst/>
            <a:gdLst/>
            <a:ahLst/>
            <a:cxnLst>
              <a:cxn ang="0">
                <a:pos x="723" y="154"/>
              </a:cxn>
              <a:cxn ang="0">
                <a:pos x="325" y="448"/>
              </a:cxn>
              <a:cxn ang="0">
                <a:pos x="0" y="297"/>
              </a:cxn>
              <a:cxn ang="0">
                <a:pos x="398" y="0"/>
              </a:cxn>
              <a:cxn ang="0">
                <a:pos x="723" y="154"/>
              </a:cxn>
            </a:cxnLst>
            <a:rect l="0" t="0" r="r" b="b"/>
            <a:pathLst>
              <a:path w="723" h="448">
                <a:moveTo>
                  <a:pt x="723" y="154"/>
                </a:moveTo>
                <a:lnTo>
                  <a:pt x="325" y="448"/>
                </a:lnTo>
                <a:lnTo>
                  <a:pt x="0" y="297"/>
                </a:lnTo>
                <a:lnTo>
                  <a:pt x="398" y="0"/>
                </a:lnTo>
                <a:lnTo>
                  <a:pt x="723" y="1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95CE3051-AAD5-4DD0-830B-9425B209E3E6}"/>
              </a:ext>
            </a:extLst>
          </p:cNvPr>
          <p:cNvSpPr>
            <a:spLocks/>
          </p:cNvSpPr>
          <p:nvPr/>
        </p:nvSpPr>
        <p:spPr bwMode="auto">
          <a:xfrm>
            <a:off x="6809745" y="5667959"/>
            <a:ext cx="824888" cy="247213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6" y="151"/>
              </a:cxn>
              <a:cxn ang="0">
                <a:pos x="326" y="977"/>
              </a:cxn>
              <a:cxn ang="0">
                <a:pos x="0" y="825"/>
              </a:cxn>
              <a:cxn ang="0">
                <a:pos x="0" y="0"/>
              </a:cxn>
            </a:cxnLst>
            <a:rect l="0" t="0" r="r" b="b"/>
            <a:pathLst>
              <a:path w="326" h="977">
                <a:moveTo>
                  <a:pt x="0" y="0"/>
                </a:moveTo>
                <a:lnTo>
                  <a:pt x="326" y="151"/>
                </a:lnTo>
                <a:lnTo>
                  <a:pt x="326" y="977"/>
                </a:lnTo>
                <a:lnTo>
                  <a:pt x="0" y="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F41208CA-0B80-4042-A3B9-3394524CD10D}"/>
              </a:ext>
            </a:extLst>
          </p:cNvPr>
          <p:cNvSpPr>
            <a:spLocks/>
          </p:cNvSpPr>
          <p:nvPr/>
        </p:nvSpPr>
        <p:spPr bwMode="auto">
          <a:xfrm>
            <a:off x="7810873" y="4946419"/>
            <a:ext cx="822358" cy="3965029"/>
          </a:xfrm>
          <a:custGeom>
            <a:avLst/>
            <a:gdLst/>
            <a:ahLst/>
            <a:cxnLst>
              <a:cxn ang="0">
                <a:pos x="325" y="154"/>
              </a:cxn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</a:cxnLst>
            <a:rect l="0" t="0" r="r" b="b"/>
            <a:pathLst>
              <a:path w="325" h="1567">
                <a:moveTo>
                  <a:pt x="325" y="154"/>
                </a:moveTo>
                <a:lnTo>
                  <a:pt x="325" y="1567"/>
                </a:ln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9782871-E4E6-4A88-8A96-EBF94DBFF378}"/>
              </a:ext>
            </a:extLst>
          </p:cNvPr>
          <p:cNvSpPr>
            <a:spLocks/>
          </p:cNvSpPr>
          <p:nvPr/>
        </p:nvSpPr>
        <p:spPr bwMode="auto">
          <a:xfrm>
            <a:off x="6786092" y="4925531"/>
            <a:ext cx="1831959" cy="1133588"/>
          </a:xfrm>
          <a:custGeom>
            <a:avLst/>
            <a:gdLst/>
            <a:ahLst/>
            <a:cxnLst>
              <a:cxn ang="0">
                <a:pos x="724" y="154"/>
              </a:cxn>
              <a:cxn ang="0">
                <a:pos x="326" y="448"/>
              </a:cxn>
              <a:cxn ang="0">
                <a:pos x="0" y="297"/>
              </a:cxn>
              <a:cxn ang="0">
                <a:pos x="399" y="0"/>
              </a:cxn>
              <a:cxn ang="0">
                <a:pos x="724" y="154"/>
              </a:cxn>
            </a:cxnLst>
            <a:rect l="0" t="0" r="r" b="b"/>
            <a:pathLst>
              <a:path w="724" h="448">
                <a:moveTo>
                  <a:pt x="724" y="154"/>
                </a:moveTo>
                <a:lnTo>
                  <a:pt x="326" y="448"/>
                </a:lnTo>
                <a:lnTo>
                  <a:pt x="0" y="297"/>
                </a:lnTo>
                <a:lnTo>
                  <a:pt x="399" y="0"/>
                </a:lnTo>
                <a:lnTo>
                  <a:pt x="724" y="15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9DE69F0-6389-4260-8E6D-8868DDB7F17F}"/>
              </a:ext>
            </a:extLst>
          </p:cNvPr>
          <p:cNvSpPr>
            <a:spLocks/>
          </p:cNvSpPr>
          <p:nvPr/>
        </p:nvSpPr>
        <p:spPr bwMode="auto">
          <a:xfrm>
            <a:off x="8901400" y="5654497"/>
            <a:ext cx="822358" cy="247213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5" y="151"/>
              </a:cxn>
              <a:cxn ang="0">
                <a:pos x="325" y="977"/>
              </a:cxn>
              <a:cxn ang="0">
                <a:pos x="0" y="823"/>
              </a:cxn>
              <a:cxn ang="0">
                <a:pos x="0" y="0"/>
              </a:cxn>
            </a:cxnLst>
            <a:rect l="0" t="0" r="r" b="b"/>
            <a:pathLst>
              <a:path w="325" h="977">
                <a:moveTo>
                  <a:pt x="0" y="0"/>
                </a:moveTo>
                <a:lnTo>
                  <a:pt x="325" y="151"/>
                </a:lnTo>
                <a:lnTo>
                  <a:pt x="325" y="977"/>
                </a:lnTo>
                <a:lnTo>
                  <a:pt x="0" y="8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5E76D64E-385E-4659-B3BA-D7FD3FFBC9C8}"/>
              </a:ext>
            </a:extLst>
          </p:cNvPr>
          <p:cNvSpPr>
            <a:spLocks/>
          </p:cNvSpPr>
          <p:nvPr/>
        </p:nvSpPr>
        <p:spPr bwMode="auto">
          <a:xfrm>
            <a:off x="9917795" y="4925531"/>
            <a:ext cx="822358" cy="3965029"/>
          </a:xfrm>
          <a:custGeom>
            <a:avLst/>
            <a:gdLst/>
            <a:ahLst/>
            <a:cxnLst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  <a:cxn ang="0">
                <a:pos x="325" y="1567"/>
              </a:cxn>
            </a:cxnLst>
            <a:rect l="0" t="0" r="r" b="b"/>
            <a:pathLst>
              <a:path w="325" h="1567">
                <a:moveTo>
                  <a:pt x="325" y="1567"/>
                </a:move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lnTo>
                  <a:pt x="325" y="156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D2E16FEC-2689-4DAC-B20D-F127FC16E727}"/>
              </a:ext>
            </a:extLst>
          </p:cNvPr>
          <p:cNvSpPr>
            <a:spLocks/>
          </p:cNvSpPr>
          <p:nvPr/>
        </p:nvSpPr>
        <p:spPr bwMode="auto">
          <a:xfrm>
            <a:off x="10925314" y="5650889"/>
            <a:ext cx="822358" cy="2477194"/>
          </a:xfrm>
          <a:custGeom>
            <a:avLst/>
            <a:gdLst/>
            <a:ahLst/>
            <a:cxnLst>
              <a:cxn ang="0">
                <a:pos x="325" y="979"/>
              </a:cxn>
              <a:cxn ang="0">
                <a:pos x="0" y="825"/>
              </a:cxn>
              <a:cxn ang="0">
                <a:pos x="0" y="0"/>
              </a:cxn>
              <a:cxn ang="0">
                <a:pos x="325" y="151"/>
              </a:cxn>
              <a:cxn ang="0">
                <a:pos x="325" y="979"/>
              </a:cxn>
            </a:cxnLst>
            <a:rect l="0" t="0" r="r" b="b"/>
            <a:pathLst>
              <a:path w="325" h="979">
                <a:moveTo>
                  <a:pt x="325" y="979"/>
                </a:moveTo>
                <a:lnTo>
                  <a:pt x="0" y="825"/>
                </a:lnTo>
                <a:lnTo>
                  <a:pt x="0" y="0"/>
                </a:lnTo>
                <a:lnTo>
                  <a:pt x="325" y="151"/>
                </a:lnTo>
                <a:lnTo>
                  <a:pt x="325" y="979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82DE9D57-A836-482B-895A-E38F81913697}"/>
              </a:ext>
            </a:extLst>
          </p:cNvPr>
          <p:cNvSpPr>
            <a:spLocks/>
          </p:cNvSpPr>
          <p:nvPr/>
        </p:nvSpPr>
        <p:spPr bwMode="auto">
          <a:xfrm>
            <a:off x="10914491" y="4925531"/>
            <a:ext cx="1831959" cy="1133588"/>
          </a:xfrm>
          <a:custGeom>
            <a:avLst/>
            <a:gdLst/>
            <a:ahLst/>
            <a:cxnLst>
              <a:cxn ang="0">
                <a:pos x="724" y="154"/>
              </a:cxn>
              <a:cxn ang="0">
                <a:pos x="325" y="448"/>
              </a:cxn>
              <a:cxn ang="0">
                <a:pos x="0" y="297"/>
              </a:cxn>
              <a:cxn ang="0">
                <a:pos x="399" y="0"/>
              </a:cxn>
              <a:cxn ang="0">
                <a:pos x="724" y="154"/>
              </a:cxn>
            </a:cxnLst>
            <a:rect l="0" t="0" r="r" b="b"/>
            <a:pathLst>
              <a:path w="724" h="448">
                <a:moveTo>
                  <a:pt x="724" y="154"/>
                </a:moveTo>
                <a:lnTo>
                  <a:pt x="325" y="448"/>
                </a:lnTo>
                <a:lnTo>
                  <a:pt x="0" y="297"/>
                </a:lnTo>
                <a:lnTo>
                  <a:pt x="399" y="0"/>
                </a:lnTo>
                <a:lnTo>
                  <a:pt x="724" y="15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CADC6D75-B4D9-4DC3-879E-2B6BD382FF8F}"/>
              </a:ext>
            </a:extLst>
          </p:cNvPr>
          <p:cNvSpPr>
            <a:spLocks/>
          </p:cNvSpPr>
          <p:nvPr/>
        </p:nvSpPr>
        <p:spPr bwMode="auto">
          <a:xfrm>
            <a:off x="8914708" y="4909322"/>
            <a:ext cx="1831959" cy="1133588"/>
          </a:xfrm>
          <a:custGeom>
            <a:avLst/>
            <a:gdLst/>
            <a:ahLst/>
            <a:cxnLst>
              <a:cxn ang="0">
                <a:pos x="0" y="297"/>
              </a:cxn>
              <a:cxn ang="0">
                <a:pos x="399" y="0"/>
              </a:cxn>
              <a:cxn ang="0">
                <a:pos x="724" y="154"/>
              </a:cxn>
              <a:cxn ang="0">
                <a:pos x="325" y="448"/>
              </a:cxn>
              <a:cxn ang="0">
                <a:pos x="0" y="297"/>
              </a:cxn>
            </a:cxnLst>
            <a:rect l="0" t="0" r="r" b="b"/>
            <a:pathLst>
              <a:path w="724" h="448">
                <a:moveTo>
                  <a:pt x="0" y="297"/>
                </a:moveTo>
                <a:lnTo>
                  <a:pt x="399" y="0"/>
                </a:lnTo>
                <a:lnTo>
                  <a:pt x="724" y="154"/>
                </a:lnTo>
                <a:lnTo>
                  <a:pt x="325" y="448"/>
                </a:lnTo>
                <a:lnTo>
                  <a:pt x="0" y="29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5AC96F7-3235-4F76-8777-81AE92A292E2}"/>
              </a:ext>
            </a:extLst>
          </p:cNvPr>
          <p:cNvSpPr/>
          <p:nvPr/>
        </p:nvSpPr>
        <p:spPr>
          <a:xfrm>
            <a:off x="13465789" y="6696899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16200000" sx="75000" sy="7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AutoShape 113">
            <a:extLst>
              <a:ext uri="{FF2B5EF4-FFF2-40B4-BE49-F238E27FC236}">
                <a16:creationId xmlns:a16="http://schemas.microsoft.com/office/drawing/2014/main" id="{BE9ABCE5-3A38-4F12-878B-CCE3A402D1CF}"/>
              </a:ext>
            </a:extLst>
          </p:cNvPr>
          <p:cNvSpPr>
            <a:spLocks/>
          </p:cNvSpPr>
          <p:nvPr/>
        </p:nvSpPr>
        <p:spPr bwMode="auto">
          <a:xfrm>
            <a:off x="13830253" y="7031054"/>
            <a:ext cx="288203" cy="4201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1" name="AutoShape 114">
            <a:extLst>
              <a:ext uri="{FF2B5EF4-FFF2-40B4-BE49-F238E27FC236}">
                <a16:creationId xmlns:a16="http://schemas.microsoft.com/office/drawing/2014/main" id="{C6E3A1CA-450B-41CC-A426-A3FA8A789377}"/>
              </a:ext>
            </a:extLst>
          </p:cNvPr>
          <p:cNvSpPr>
            <a:spLocks/>
          </p:cNvSpPr>
          <p:nvPr/>
        </p:nvSpPr>
        <p:spPr bwMode="auto">
          <a:xfrm>
            <a:off x="13888224" y="7026691"/>
            <a:ext cx="85314" cy="853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38" y="0"/>
                </a:moveTo>
                <a:cubicBezTo>
                  <a:pt x="8943" y="0"/>
                  <a:pt x="0" y="8942"/>
                  <a:pt x="0" y="19938"/>
                </a:cubicBezTo>
                <a:cubicBezTo>
                  <a:pt x="0" y="20855"/>
                  <a:pt x="743" y="21600"/>
                  <a:pt x="1661" y="21600"/>
                </a:cubicBezTo>
                <a:cubicBezTo>
                  <a:pt x="2579" y="21600"/>
                  <a:pt x="3323" y="20855"/>
                  <a:pt x="3323" y="19938"/>
                </a:cubicBezTo>
                <a:cubicBezTo>
                  <a:pt x="3323" y="10777"/>
                  <a:pt x="10777" y="3323"/>
                  <a:pt x="19938" y="3323"/>
                </a:cubicBezTo>
                <a:cubicBezTo>
                  <a:pt x="20856" y="3323"/>
                  <a:pt x="21600" y="2578"/>
                  <a:pt x="21600" y="1661"/>
                </a:cubicBezTo>
                <a:cubicBezTo>
                  <a:pt x="21600" y="744"/>
                  <a:pt x="20856" y="0"/>
                  <a:pt x="1993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C730F3-0884-4A46-8828-E4FE92AF0451}"/>
              </a:ext>
            </a:extLst>
          </p:cNvPr>
          <p:cNvSpPr/>
          <p:nvPr/>
        </p:nvSpPr>
        <p:spPr>
          <a:xfrm>
            <a:off x="11451239" y="6806826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5400000" sx="75000" sy="7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AutoShape 115">
            <a:extLst>
              <a:ext uri="{FF2B5EF4-FFF2-40B4-BE49-F238E27FC236}">
                <a16:creationId xmlns:a16="http://schemas.microsoft.com/office/drawing/2014/main" id="{DD7FC91F-8E0C-4A8D-8303-968BCB2FDFEB}"/>
              </a:ext>
            </a:extLst>
          </p:cNvPr>
          <p:cNvSpPr>
            <a:spLocks/>
          </p:cNvSpPr>
          <p:nvPr/>
        </p:nvSpPr>
        <p:spPr bwMode="auto">
          <a:xfrm>
            <a:off x="11775597" y="7101124"/>
            <a:ext cx="314728" cy="4201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6" name="AutoShape 116">
            <a:extLst>
              <a:ext uri="{FF2B5EF4-FFF2-40B4-BE49-F238E27FC236}">
                <a16:creationId xmlns:a16="http://schemas.microsoft.com/office/drawing/2014/main" id="{FDC5F867-C0D1-4B89-A7B0-28B14F494C03}"/>
              </a:ext>
            </a:extLst>
          </p:cNvPr>
          <p:cNvSpPr>
            <a:spLocks/>
          </p:cNvSpPr>
          <p:nvPr/>
        </p:nvSpPr>
        <p:spPr bwMode="auto">
          <a:xfrm>
            <a:off x="11943363" y="7420159"/>
            <a:ext cx="52335" cy="788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3226"/>
                  <a:pt x="0" y="7201"/>
                </a:cubicBezTo>
                <a:cubicBezTo>
                  <a:pt x="0" y="9390"/>
                  <a:pt x="1798" y="13537"/>
                  <a:pt x="3601" y="16821"/>
                </a:cubicBezTo>
                <a:cubicBezTo>
                  <a:pt x="5070" y="19493"/>
                  <a:pt x="6916" y="21600"/>
                  <a:pt x="10800" y="21600"/>
                </a:cubicBezTo>
                <a:cubicBezTo>
                  <a:pt x="15016" y="21600"/>
                  <a:pt x="16529" y="19514"/>
                  <a:pt x="18003" y="16858"/>
                </a:cubicBezTo>
                <a:cubicBezTo>
                  <a:pt x="19828" y="13567"/>
                  <a:pt x="21600" y="9397"/>
                  <a:pt x="21600" y="7201"/>
                </a:cubicBezTo>
                <a:cubicBezTo>
                  <a:pt x="21600" y="3226"/>
                  <a:pt x="16761" y="0"/>
                  <a:pt x="1080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0364E0F-18FF-414E-A347-E7C642B55D00}"/>
              </a:ext>
            </a:extLst>
          </p:cNvPr>
          <p:cNvSpPr/>
          <p:nvPr/>
        </p:nvSpPr>
        <p:spPr>
          <a:xfrm>
            <a:off x="7310514" y="6893374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16200000" sx="75000" sy="7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AutoShape 117">
            <a:extLst>
              <a:ext uri="{FF2B5EF4-FFF2-40B4-BE49-F238E27FC236}">
                <a16:creationId xmlns:a16="http://schemas.microsoft.com/office/drawing/2014/main" id="{6A6878A8-7110-4FE9-A2D3-D852E0C3182B}"/>
              </a:ext>
            </a:extLst>
          </p:cNvPr>
          <p:cNvSpPr>
            <a:spLocks/>
          </p:cNvSpPr>
          <p:nvPr/>
        </p:nvSpPr>
        <p:spPr bwMode="auto">
          <a:xfrm>
            <a:off x="7601245" y="7250268"/>
            <a:ext cx="419400" cy="314728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341C19-7E8C-4BBF-B655-966DB0F11A36}"/>
              </a:ext>
            </a:extLst>
          </p:cNvPr>
          <p:cNvSpPr/>
          <p:nvPr/>
        </p:nvSpPr>
        <p:spPr>
          <a:xfrm>
            <a:off x="5202984" y="6966579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5400000" sx="75000" sy="7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AutoShape 118">
            <a:extLst>
              <a:ext uri="{FF2B5EF4-FFF2-40B4-BE49-F238E27FC236}">
                <a16:creationId xmlns:a16="http://schemas.microsoft.com/office/drawing/2014/main" id="{596154D8-D8A1-4EC4-9FF2-64C87F48488D}"/>
              </a:ext>
            </a:extLst>
          </p:cNvPr>
          <p:cNvSpPr>
            <a:spLocks/>
          </p:cNvSpPr>
          <p:nvPr/>
        </p:nvSpPr>
        <p:spPr bwMode="auto">
          <a:xfrm>
            <a:off x="5509392" y="7277287"/>
            <a:ext cx="419400" cy="314728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4" name="AutoShape 119">
            <a:extLst>
              <a:ext uri="{FF2B5EF4-FFF2-40B4-BE49-F238E27FC236}">
                <a16:creationId xmlns:a16="http://schemas.microsoft.com/office/drawing/2014/main" id="{5CCFFF20-857C-4783-8C33-B817F90776F7}"/>
              </a:ext>
            </a:extLst>
          </p:cNvPr>
          <p:cNvSpPr>
            <a:spLocks/>
          </p:cNvSpPr>
          <p:nvPr/>
        </p:nvSpPr>
        <p:spPr bwMode="auto">
          <a:xfrm>
            <a:off x="5844013" y="7427636"/>
            <a:ext cx="78862" cy="788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000"/>
                </a:moveTo>
                <a:cubicBezTo>
                  <a:pt x="6825" y="18000"/>
                  <a:pt x="3600" y="14774"/>
                  <a:pt x="3600" y="10800"/>
                </a:cubicBezTo>
                <a:cubicBezTo>
                  <a:pt x="3600" y="6825"/>
                  <a:pt x="6825" y="3600"/>
                  <a:pt x="10800" y="3600"/>
                </a:cubicBezTo>
                <a:cubicBezTo>
                  <a:pt x="14774" y="3600"/>
                  <a:pt x="17999" y="6825"/>
                  <a:pt x="17999" y="10800"/>
                </a:cubicBezTo>
                <a:cubicBezTo>
                  <a:pt x="17999" y="14774"/>
                  <a:pt x="14774" y="18000"/>
                  <a:pt x="10800" y="18000"/>
                </a:cubicBezTo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6"/>
                  <a:pt x="4833" y="21599"/>
                  <a:pt x="10800" y="21599"/>
                </a:cubicBezTo>
                <a:cubicBezTo>
                  <a:pt x="16766" y="21599"/>
                  <a:pt x="21600" y="16766"/>
                  <a:pt x="21600" y="10800"/>
                </a:cubicBezTo>
                <a:cubicBezTo>
                  <a:pt x="21600" y="4833"/>
                  <a:pt x="16766" y="0"/>
                  <a:pt x="1080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929483-7CEE-4F60-BF98-771C35BBED17}"/>
              </a:ext>
            </a:extLst>
          </p:cNvPr>
          <p:cNvSpPr txBox="1"/>
          <p:nvPr/>
        </p:nvSpPr>
        <p:spPr>
          <a:xfrm>
            <a:off x="2382304" y="3564995"/>
            <a:ext cx="3969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1.  Automate Schema Parsing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A41BDE-968C-430B-9E88-5234F3B268A9}"/>
              </a:ext>
            </a:extLst>
          </p:cNvPr>
          <p:cNvSpPr/>
          <p:nvPr/>
        </p:nvSpPr>
        <p:spPr>
          <a:xfrm>
            <a:off x="2715480" y="3950811"/>
            <a:ext cx="37761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Efficiently parse SQL files to extract table definitions, columns, and relationships.</a:t>
            </a:r>
            <a:endParaRPr lang="en-GB" sz="15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8ABDBDC-4FA0-4E00-9A73-2A235E305235}"/>
              </a:ext>
            </a:extLst>
          </p:cNvPr>
          <p:cNvSpPr/>
          <p:nvPr/>
        </p:nvSpPr>
        <p:spPr>
          <a:xfrm>
            <a:off x="9331803" y="6869454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16200000" sx="75000" sy="7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AutoShape 52">
            <a:extLst>
              <a:ext uri="{FF2B5EF4-FFF2-40B4-BE49-F238E27FC236}">
                <a16:creationId xmlns:a16="http://schemas.microsoft.com/office/drawing/2014/main" id="{B937516E-C3BB-4D20-949C-0C520A4E5B15}"/>
              </a:ext>
            </a:extLst>
          </p:cNvPr>
          <p:cNvSpPr>
            <a:spLocks/>
          </p:cNvSpPr>
          <p:nvPr/>
        </p:nvSpPr>
        <p:spPr bwMode="auto">
          <a:xfrm>
            <a:off x="9575537" y="7131731"/>
            <a:ext cx="465934" cy="465934"/>
          </a:xfrm>
          <a:custGeom>
            <a:avLst/>
            <a:gdLst>
              <a:gd name="T0" fmla="+- 0 10800 87"/>
              <a:gd name="T1" fmla="*/ T0 w 21426"/>
              <a:gd name="T2" fmla="+- 0 10799 73"/>
              <a:gd name="T3" fmla="*/ 10799 h 21453"/>
              <a:gd name="T4" fmla="+- 0 10800 87"/>
              <a:gd name="T5" fmla="*/ T4 w 21426"/>
              <a:gd name="T6" fmla="+- 0 10799 73"/>
              <a:gd name="T7" fmla="*/ 10799 h 21453"/>
              <a:gd name="T8" fmla="+- 0 10800 87"/>
              <a:gd name="T9" fmla="*/ T8 w 21426"/>
              <a:gd name="T10" fmla="+- 0 10799 73"/>
              <a:gd name="T11" fmla="*/ 10799 h 21453"/>
              <a:gd name="T12" fmla="+- 0 10800 87"/>
              <a:gd name="T13" fmla="*/ T12 w 21426"/>
              <a:gd name="T14" fmla="+- 0 10799 73"/>
              <a:gd name="T15" fmla="*/ 10799 h 2145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26" h="21453">
                <a:moveTo>
                  <a:pt x="8034" y="20112"/>
                </a:moveTo>
                <a:cubicBezTo>
                  <a:pt x="5816" y="17892"/>
                  <a:pt x="3556" y="15628"/>
                  <a:pt x="1338" y="13408"/>
                </a:cubicBezTo>
                <a:cubicBezTo>
                  <a:pt x="3241" y="7240"/>
                  <a:pt x="11488" y="7509"/>
                  <a:pt x="13391" y="1341"/>
                </a:cubicBezTo>
                <a:cubicBezTo>
                  <a:pt x="15609" y="3560"/>
                  <a:pt x="17869" y="5825"/>
                  <a:pt x="20087" y="8045"/>
                </a:cubicBezTo>
                <a:cubicBezTo>
                  <a:pt x="18184" y="14212"/>
                  <a:pt x="9937" y="13944"/>
                  <a:pt x="8034" y="20112"/>
                </a:cubicBezTo>
                <a:moveTo>
                  <a:pt x="21034" y="7097"/>
                </a:moveTo>
                <a:lnTo>
                  <a:pt x="14338" y="393"/>
                </a:lnTo>
                <a:cubicBezTo>
                  <a:pt x="14006" y="60"/>
                  <a:pt x="13525" y="-73"/>
                  <a:pt x="13069" y="39"/>
                </a:cubicBezTo>
                <a:cubicBezTo>
                  <a:pt x="12828" y="98"/>
                  <a:pt x="12614" y="222"/>
                  <a:pt x="12444" y="393"/>
                </a:cubicBezTo>
                <a:cubicBezTo>
                  <a:pt x="12292" y="545"/>
                  <a:pt x="12177" y="733"/>
                  <a:pt x="12112" y="944"/>
                </a:cubicBezTo>
                <a:cubicBezTo>
                  <a:pt x="11808" y="1929"/>
                  <a:pt x="11283" y="2785"/>
                  <a:pt x="10507" y="3562"/>
                </a:cubicBezTo>
                <a:cubicBezTo>
                  <a:pt x="9471" y="4598"/>
                  <a:pt x="8121" y="5384"/>
                  <a:pt x="6693" y="6214"/>
                </a:cubicBezTo>
                <a:cubicBezTo>
                  <a:pt x="5177" y="7094"/>
                  <a:pt x="3611" y="8006"/>
                  <a:pt x="2328" y="9290"/>
                </a:cubicBezTo>
                <a:cubicBezTo>
                  <a:pt x="1237" y="10383"/>
                  <a:pt x="493" y="11600"/>
                  <a:pt x="59" y="13011"/>
                </a:cubicBezTo>
                <a:cubicBezTo>
                  <a:pt x="-87" y="13488"/>
                  <a:pt x="40" y="14004"/>
                  <a:pt x="391" y="14356"/>
                </a:cubicBezTo>
                <a:lnTo>
                  <a:pt x="7087" y="21060"/>
                </a:lnTo>
                <a:cubicBezTo>
                  <a:pt x="7419" y="21393"/>
                  <a:pt x="7900" y="21526"/>
                  <a:pt x="8356" y="21414"/>
                </a:cubicBezTo>
                <a:cubicBezTo>
                  <a:pt x="8597" y="21354"/>
                  <a:pt x="8811" y="21231"/>
                  <a:pt x="8981" y="21060"/>
                </a:cubicBezTo>
                <a:cubicBezTo>
                  <a:pt x="9133" y="20908"/>
                  <a:pt x="9248" y="20720"/>
                  <a:pt x="9314" y="20508"/>
                </a:cubicBezTo>
                <a:cubicBezTo>
                  <a:pt x="9617" y="19523"/>
                  <a:pt x="10142" y="18667"/>
                  <a:pt x="10918" y="17890"/>
                </a:cubicBezTo>
                <a:cubicBezTo>
                  <a:pt x="11954" y="16853"/>
                  <a:pt x="13304" y="16069"/>
                  <a:pt x="14733" y="15239"/>
                </a:cubicBezTo>
                <a:cubicBezTo>
                  <a:pt x="16248" y="14357"/>
                  <a:pt x="17814" y="13446"/>
                  <a:pt x="19097" y="12162"/>
                </a:cubicBezTo>
                <a:cubicBezTo>
                  <a:pt x="20188" y="11070"/>
                  <a:pt x="20932" y="9852"/>
                  <a:pt x="21366" y="8440"/>
                </a:cubicBezTo>
                <a:cubicBezTo>
                  <a:pt x="21512" y="7965"/>
                  <a:pt x="21385" y="7448"/>
                  <a:pt x="21034" y="70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83" name="AutoShape 53">
            <a:extLst>
              <a:ext uri="{FF2B5EF4-FFF2-40B4-BE49-F238E27FC236}">
                <a16:creationId xmlns:a16="http://schemas.microsoft.com/office/drawing/2014/main" id="{2F61BF10-4CC7-468D-913A-BCDAF6963D39}"/>
              </a:ext>
            </a:extLst>
          </p:cNvPr>
          <p:cNvSpPr>
            <a:spLocks/>
          </p:cNvSpPr>
          <p:nvPr/>
        </p:nvSpPr>
        <p:spPr bwMode="auto">
          <a:xfrm>
            <a:off x="9799605" y="7336446"/>
            <a:ext cx="125842" cy="130621"/>
          </a:xfrm>
          <a:custGeom>
            <a:avLst/>
            <a:gdLst>
              <a:gd name="T0" fmla="+- 0 10801 59"/>
              <a:gd name="T1" fmla="*/ T0 w 21484"/>
              <a:gd name="T2" fmla="+- 0 10799 41"/>
              <a:gd name="T3" fmla="*/ 10799 h 21516"/>
              <a:gd name="T4" fmla="+- 0 10801 59"/>
              <a:gd name="T5" fmla="*/ T4 w 21484"/>
              <a:gd name="T6" fmla="+- 0 10799 41"/>
              <a:gd name="T7" fmla="*/ 10799 h 21516"/>
              <a:gd name="T8" fmla="+- 0 10801 59"/>
              <a:gd name="T9" fmla="*/ T8 w 21484"/>
              <a:gd name="T10" fmla="+- 0 10799 41"/>
              <a:gd name="T11" fmla="*/ 10799 h 21516"/>
              <a:gd name="T12" fmla="+- 0 10801 59"/>
              <a:gd name="T13" fmla="*/ T12 w 21484"/>
              <a:gd name="T14" fmla="+- 0 10799 41"/>
              <a:gd name="T15" fmla="*/ 10799 h 2151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84" h="21516">
                <a:moveTo>
                  <a:pt x="17511" y="14987"/>
                </a:moveTo>
                <a:cubicBezTo>
                  <a:pt x="17287" y="15384"/>
                  <a:pt x="17032" y="15740"/>
                  <a:pt x="16731" y="16049"/>
                </a:cubicBezTo>
                <a:cubicBezTo>
                  <a:pt x="15340" y="14692"/>
                  <a:pt x="13947" y="13205"/>
                  <a:pt x="12559" y="11675"/>
                </a:cubicBezTo>
                <a:cubicBezTo>
                  <a:pt x="12912" y="11521"/>
                  <a:pt x="13287" y="11362"/>
                  <a:pt x="13689" y="11198"/>
                </a:cubicBezTo>
                <a:cubicBezTo>
                  <a:pt x="14092" y="11034"/>
                  <a:pt x="14494" y="10927"/>
                  <a:pt x="14895" y="10861"/>
                </a:cubicBezTo>
                <a:cubicBezTo>
                  <a:pt x="15308" y="10801"/>
                  <a:pt x="15715" y="10819"/>
                  <a:pt x="16122" y="10913"/>
                </a:cubicBezTo>
                <a:cubicBezTo>
                  <a:pt x="16527" y="11011"/>
                  <a:pt x="16909" y="11222"/>
                  <a:pt x="17262" y="11554"/>
                </a:cubicBezTo>
                <a:cubicBezTo>
                  <a:pt x="17612" y="11890"/>
                  <a:pt x="17835" y="12244"/>
                  <a:pt x="17923" y="12620"/>
                </a:cubicBezTo>
                <a:cubicBezTo>
                  <a:pt x="18020" y="13004"/>
                  <a:pt x="18025" y="13392"/>
                  <a:pt x="17958" y="13789"/>
                </a:cubicBezTo>
                <a:cubicBezTo>
                  <a:pt x="17883" y="14187"/>
                  <a:pt x="17738" y="14585"/>
                  <a:pt x="17511" y="14987"/>
                </a:cubicBezTo>
                <a:moveTo>
                  <a:pt x="5799" y="10193"/>
                </a:moveTo>
                <a:cubicBezTo>
                  <a:pt x="5096" y="10221"/>
                  <a:pt x="4482" y="9996"/>
                  <a:pt x="3946" y="9496"/>
                </a:cubicBezTo>
                <a:cubicBezTo>
                  <a:pt x="3717" y="9285"/>
                  <a:pt x="3558" y="9028"/>
                  <a:pt x="3461" y="8724"/>
                </a:cubicBezTo>
                <a:cubicBezTo>
                  <a:pt x="3359" y="8420"/>
                  <a:pt x="3326" y="8088"/>
                  <a:pt x="3366" y="7723"/>
                </a:cubicBezTo>
                <a:cubicBezTo>
                  <a:pt x="3397" y="7363"/>
                  <a:pt x="3509" y="6989"/>
                  <a:pt x="3703" y="6610"/>
                </a:cubicBezTo>
                <a:cubicBezTo>
                  <a:pt x="3889" y="6231"/>
                  <a:pt x="4160" y="5852"/>
                  <a:pt x="4510" y="5487"/>
                </a:cubicBezTo>
                <a:cubicBezTo>
                  <a:pt x="5768" y="6694"/>
                  <a:pt x="7022" y="8018"/>
                  <a:pt x="8282" y="9388"/>
                </a:cubicBezTo>
                <a:cubicBezTo>
                  <a:pt x="7330" y="9893"/>
                  <a:pt x="6501" y="10164"/>
                  <a:pt x="5799" y="10193"/>
                </a:cubicBezTo>
                <a:moveTo>
                  <a:pt x="19678" y="8570"/>
                </a:moveTo>
                <a:cubicBezTo>
                  <a:pt x="18868" y="7915"/>
                  <a:pt x="18055" y="7470"/>
                  <a:pt x="17235" y="7250"/>
                </a:cubicBezTo>
                <a:cubicBezTo>
                  <a:pt x="16421" y="7031"/>
                  <a:pt x="15603" y="6942"/>
                  <a:pt x="14779" y="6998"/>
                </a:cubicBezTo>
                <a:cubicBezTo>
                  <a:pt x="13964" y="7059"/>
                  <a:pt x="13130" y="7236"/>
                  <a:pt x="12296" y="7545"/>
                </a:cubicBezTo>
                <a:cubicBezTo>
                  <a:pt x="11462" y="7859"/>
                  <a:pt x="10625" y="8200"/>
                  <a:pt x="9782" y="8593"/>
                </a:cubicBezTo>
                <a:cubicBezTo>
                  <a:pt x="8448" y="7115"/>
                  <a:pt x="7114" y="5658"/>
                  <a:pt x="5778" y="4299"/>
                </a:cubicBezTo>
                <a:cubicBezTo>
                  <a:pt x="6382" y="3775"/>
                  <a:pt x="6963" y="3509"/>
                  <a:pt x="7526" y="3490"/>
                </a:cubicBezTo>
                <a:cubicBezTo>
                  <a:pt x="8088" y="3467"/>
                  <a:pt x="8631" y="3523"/>
                  <a:pt x="9145" y="3649"/>
                </a:cubicBezTo>
                <a:cubicBezTo>
                  <a:pt x="9669" y="3775"/>
                  <a:pt x="10149" y="3883"/>
                  <a:pt x="10590" y="3967"/>
                </a:cubicBezTo>
                <a:cubicBezTo>
                  <a:pt x="11038" y="4051"/>
                  <a:pt x="11424" y="3958"/>
                  <a:pt x="11765" y="3682"/>
                </a:cubicBezTo>
                <a:cubicBezTo>
                  <a:pt x="12123" y="3382"/>
                  <a:pt x="12321" y="2994"/>
                  <a:pt x="12351" y="2526"/>
                </a:cubicBezTo>
                <a:cubicBezTo>
                  <a:pt x="12376" y="2054"/>
                  <a:pt x="12189" y="1596"/>
                  <a:pt x="11782" y="1147"/>
                </a:cubicBezTo>
                <a:cubicBezTo>
                  <a:pt x="11258" y="569"/>
                  <a:pt x="10630" y="216"/>
                  <a:pt x="9872" y="85"/>
                </a:cubicBezTo>
                <a:cubicBezTo>
                  <a:pt x="9126" y="-41"/>
                  <a:pt x="8358" y="-30"/>
                  <a:pt x="7564" y="136"/>
                </a:cubicBezTo>
                <a:cubicBezTo>
                  <a:pt x="6780" y="309"/>
                  <a:pt x="6032" y="595"/>
                  <a:pt x="5324" y="997"/>
                </a:cubicBezTo>
                <a:cubicBezTo>
                  <a:pt x="4617" y="1399"/>
                  <a:pt x="4048" y="1811"/>
                  <a:pt x="3626" y="2213"/>
                </a:cubicBezTo>
                <a:cubicBezTo>
                  <a:pt x="3464" y="2066"/>
                  <a:pt x="3302" y="1918"/>
                  <a:pt x="3141" y="1773"/>
                </a:cubicBezTo>
                <a:cubicBezTo>
                  <a:pt x="2963" y="1614"/>
                  <a:pt x="2739" y="1530"/>
                  <a:pt x="2471" y="1535"/>
                </a:cubicBezTo>
                <a:cubicBezTo>
                  <a:pt x="2200" y="1535"/>
                  <a:pt x="1977" y="1647"/>
                  <a:pt x="1793" y="1853"/>
                </a:cubicBezTo>
                <a:cubicBezTo>
                  <a:pt x="1615" y="2054"/>
                  <a:pt x="1530" y="2288"/>
                  <a:pt x="1565" y="2536"/>
                </a:cubicBezTo>
                <a:cubicBezTo>
                  <a:pt x="1589" y="2793"/>
                  <a:pt x="1696" y="2989"/>
                  <a:pt x="1880" y="3139"/>
                </a:cubicBezTo>
                <a:cubicBezTo>
                  <a:pt x="2044" y="3270"/>
                  <a:pt x="2203" y="3401"/>
                  <a:pt x="2364" y="3537"/>
                </a:cubicBezTo>
                <a:cubicBezTo>
                  <a:pt x="1731" y="4276"/>
                  <a:pt x="1207" y="5094"/>
                  <a:pt x="795" y="5957"/>
                </a:cubicBezTo>
                <a:cubicBezTo>
                  <a:pt x="378" y="6820"/>
                  <a:pt x="130" y="7676"/>
                  <a:pt x="37" y="8509"/>
                </a:cubicBezTo>
                <a:cubicBezTo>
                  <a:pt x="-59" y="9346"/>
                  <a:pt x="33" y="10113"/>
                  <a:pt x="298" y="10824"/>
                </a:cubicBezTo>
                <a:cubicBezTo>
                  <a:pt x="566" y="11540"/>
                  <a:pt x="1056" y="12148"/>
                  <a:pt x="1774" y="12723"/>
                </a:cubicBezTo>
                <a:cubicBezTo>
                  <a:pt x="2942" y="13658"/>
                  <a:pt x="4321" y="14056"/>
                  <a:pt x="5915" y="13967"/>
                </a:cubicBezTo>
                <a:cubicBezTo>
                  <a:pt x="7507" y="13874"/>
                  <a:pt x="9223" y="13415"/>
                  <a:pt x="11064" y="12461"/>
                </a:cubicBezTo>
                <a:cubicBezTo>
                  <a:pt x="12532" y="14093"/>
                  <a:pt x="14002" y="15716"/>
                  <a:pt x="15470" y="17223"/>
                </a:cubicBezTo>
                <a:cubicBezTo>
                  <a:pt x="14849" y="17728"/>
                  <a:pt x="14305" y="18018"/>
                  <a:pt x="13826" y="18111"/>
                </a:cubicBezTo>
                <a:cubicBezTo>
                  <a:pt x="13344" y="18210"/>
                  <a:pt x="12917" y="18200"/>
                  <a:pt x="12530" y="18088"/>
                </a:cubicBezTo>
                <a:cubicBezTo>
                  <a:pt x="12142" y="17971"/>
                  <a:pt x="11782" y="17803"/>
                  <a:pt x="11455" y="17587"/>
                </a:cubicBezTo>
                <a:cubicBezTo>
                  <a:pt x="11125" y="17368"/>
                  <a:pt x="10799" y="17181"/>
                  <a:pt x="10474" y="17026"/>
                </a:cubicBezTo>
                <a:cubicBezTo>
                  <a:pt x="10154" y="16872"/>
                  <a:pt x="9823" y="16788"/>
                  <a:pt x="9486" y="16783"/>
                </a:cubicBezTo>
                <a:cubicBezTo>
                  <a:pt x="9145" y="16778"/>
                  <a:pt x="8785" y="16937"/>
                  <a:pt x="8388" y="17265"/>
                </a:cubicBezTo>
                <a:cubicBezTo>
                  <a:pt x="7981" y="17606"/>
                  <a:pt x="7777" y="18004"/>
                  <a:pt x="7777" y="18453"/>
                </a:cubicBezTo>
                <a:cubicBezTo>
                  <a:pt x="7777" y="18897"/>
                  <a:pt x="7991" y="19351"/>
                  <a:pt x="8408" y="19809"/>
                </a:cubicBezTo>
                <a:cubicBezTo>
                  <a:pt x="8830" y="20268"/>
                  <a:pt x="9379" y="20651"/>
                  <a:pt x="10042" y="20955"/>
                </a:cubicBezTo>
                <a:cubicBezTo>
                  <a:pt x="10708" y="21259"/>
                  <a:pt x="11455" y="21451"/>
                  <a:pt x="12279" y="21502"/>
                </a:cubicBezTo>
                <a:cubicBezTo>
                  <a:pt x="13103" y="21559"/>
                  <a:pt x="13970" y="21437"/>
                  <a:pt x="14886" y="21109"/>
                </a:cubicBezTo>
                <a:cubicBezTo>
                  <a:pt x="15807" y="20787"/>
                  <a:pt x="16721" y="20202"/>
                  <a:pt x="17617" y="19332"/>
                </a:cubicBezTo>
                <a:cubicBezTo>
                  <a:pt x="18051" y="19739"/>
                  <a:pt x="18489" y="20127"/>
                  <a:pt x="18921" y="20501"/>
                </a:cubicBezTo>
                <a:cubicBezTo>
                  <a:pt x="19107" y="20656"/>
                  <a:pt x="19328" y="20731"/>
                  <a:pt x="19601" y="20712"/>
                </a:cubicBezTo>
                <a:cubicBezTo>
                  <a:pt x="19861" y="20703"/>
                  <a:pt x="20090" y="20586"/>
                  <a:pt x="20269" y="20375"/>
                </a:cubicBezTo>
                <a:cubicBezTo>
                  <a:pt x="20455" y="20160"/>
                  <a:pt x="20532" y="19921"/>
                  <a:pt x="20503" y="19674"/>
                </a:cubicBezTo>
                <a:cubicBezTo>
                  <a:pt x="20477" y="19421"/>
                  <a:pt x="20371" y="19229"/>
                  <a:pt x="20192" y="19089"/>
                </a:cubicBezTo>
                <a:cubicBezTo>
                  <a:pt x="19755" y="18752"/>
                  <a:pt x="19321" y="18397"/>
                  <a:pt x="18884" y="18022"/>
                </a:cubicBezTo>
                <a:cubicBezTo>
                  <a:pt x="19626" y="17143"/>
                  <a:pt x="20221" y="16217"/>
                  <a:pt x="20664" y="15300"/>
                </a:cubicBezTo>
                <a:cubicBezTo>
                  <a:pt x="21103" y="14379"/>
                  <a:pt x="21367" y="13490"/>
                  <a:pt x="21453" y="12667"/>
                </a:cubicBezTo>
                <a:cubicBezTo>
                  <a:pt x="21540" y="11839"/>
                  <a:pt x="21439" y="11091"/>
                  <a:pt x="21159" y="10412"/>
                </a:cubicBezTo>
                <a:cubicBezTo>
                  <a:pt x="20880" y="9725"/>
                  <a:pt x="20386" y="9135"/>
                  <a:pt x="19678" y="85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84" name="AutoShape 54">
            <a:extLst>
              <a:ext uri="{FF2B5EF4-FFF2-40B4-BE49-F238E27FC236}">
                <a16:creationId xmlns:a16="http://schemas.microsoft.com/office/drawing/2014/main" id="{B349AB81-2987-4EB7-998E-F8C99730AB2F}"/>
              </a:ext>
            </a:extLst>
          </p:cNvPr>
          <p:cNvSpPr>
            <a:spLocks/>
          </p:cNvSpPr>
          <p:nvPr/>
        </p:nvSpPr>
        <p:spPr bwMode="auto">
          <a:xfrm>
            <a:off x="9780252" y="7541161"/>
            <a:ext cx="70885" cy="74071"/>
          </a:xfrm>
          <a:custGeom>
            <a:avLst/>
            <a:gdLst>
              <a:gd name="T0" fmla="+- 0 10791 197"/>
              <a:gd name="T1" fmla="*/ T0 w 21188"/>
              <a:gd name="T2" fmla="+- 0 10794 193"/>
              <a:gd name="T3" fmla="*/ 10794 h 21203"/>
              <a:gd name="T4" fmla="+- 0 10791 197"/>
              <a:gd name="T5" fmla="*/ T4 w 21188"/>
              <a:gd name="T6" fmla="+- 0 10794 193"/>
              <a:gd name="T7" fmla="*/ 10794 h 21203"/>
              <a:gd name="T8" fmla="+- 0 10791 197"/>
              <a:gd name="T9" fmla="*/ T8 w 21188"/>
              <a:gd name="T10" fmla="+- 0 10794 193"/>
              <a:gd name="T11" fmla="*/ 10794 h 21203"/>
              <a:gd name="T12" fmla="+- 0 10791 197"/>
              <a:gd name="T13" fmla="*/ T12 w 21188"/>
              <a:gd name="T14" fmla="+- 0 10794 193"/>
              <a:gd name="T15" fmla="*/ 10794 h 2120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188" h="21203">
                <a:moveTo>
                  <a:pt x="17615" y="468"/>
                </a:moveTo>
                <a:lnTo>
                  <a:pt x="17606" y="468"/>
                </a:lnTo>
                <a:cubicBezTo>
                  <a:pt x="14870" y="2476"/>
                  <a:pt x="12200" y="4590"/>
                  <a:pt x="9727" y="6958"/>
                </a:cubicBezTo>
                <a:cubicBezTo>
                  <a:pt x="7348" y="9227"/>
                  <a:pt x="5200" y="11619"/>
                  <a:pt x="3329" y="14060"/>
                </a:cubicBezTo>
                <a:lnTo>
                  <a:pt x="341" y="17962"/>
                </a:lnTo>
                <a:lnTo>
                  <a:pt x="350" y="17970"/>
                </a:lnTo>
                <a:cubicBezTo>
                  <a:pt x="-197" y="18786"/>
                  <a:pt x="-106" y="19880"/>
                  <a:pt x="638" y="20590"/>
                </a:cubicBezTo>
                <a:cubicBezTo>
                  <a:pt x="1491" y="21407"/>
                  <a:pt x="2889" y="21407"/>
                  <a:pt x="3746" y="20590"/>
                </a:cubicBezTo>
                <a:cubicBezTo>
                  <a:pt x="3877" y="20460"/>
                  <a:pt x="3984" y="20321"/>
                  <a:pt x="4069" y="20174"/>
                </a:cubicBezTo>
                <a:lnTo>
                  <a:pt x="6867" y="16517"/>
                </a:lnTo>
                <a:cubicBezTo>
                  <a:pt x="8601" y="14255"/>
                  <a:pt x="10606" y="12027"/>
                  <a:pt x="12824" y="9913"/>
                </a:cubicBezTo>
                <a:cubicBezTo>
                  <a:pt x="15281" y="7570"/>
                  <a:pt x="17557" y="5758"/>
                  <a:pt x="20329" y="3749"/>
                </a:cubicBezTo>
                <a:lnTo>
                  <a:pt x="20321" y="3741"/>
                </a:lnTo>
                <a:cubicBezTo>
                  <a:pt x="20400" y="3684"/>
                  <a:pt x="20473" y="3635"/>
                  <a:pt x="20543" y="3570"/>
                </a:cubicBezTo>
                <a:cubicBezTo>
                  <a:pt x="21402" y="2753"/>
                  <a:pt x="21402" y="1427"/>
                  <a:pt x="20543" y="606"/>
                </a:cubicBezTo>
                <a:cubicBezTo>
                  <a:pt x="19742" y="-161"/>
                  <a:pt x="18472" y="-193"/>
                  <a:pt x="17615" y="4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85" name="AutoShape 55">
            <a:extLst>
              <a:ext uri="{FF2B5EF4-FFF2-40B4-BE49-F238E27FC236}">
                <a16:creationId xmlns:a16="http://schemas.microsoft.com/office/drawing/2014/main" id="{15259BEB-2F38-419F-86A6-AB1D14F1E038}"/>
              </a:ext>
            </a:extLst>
          </p:cNvPr>
          <p:cNvSpPr>
            <a:spLocks/>
          </p:cNvSpPr>
          <p:nvPr/>
        </p:nvSpPr>
        <p:spPr bwMode="auto">
          <a:xfrm>
            <a:off x="9873952" y="7224413"/>
            <a:ext cx="71682" cy="74868"/>
          </a:xfrm>
          <a:custGeom>
            <a:avLst/>
            <a:gdLst>
              <a:gd name="T0" fmla="+- 0 10803 213"/>
              <a:gd name="T1" fmla="*/ T0 w 21180"/>
              <a:gd name="T2" fmla="+- 0 10801 203"/>
              <a:gd name="T3" fmla="*/ 10801 h 21196"/>
              <a:gd name="T4" fmla="+- 0 10803 213"/>
              <a:gd name="T5" fmla="*/ T4 w 21180"/>
              <a:gd name="T6" fmla="+- 0 10801 203"/>
              <a:gd name="T7" fmla="*/ 10801 h 21196"/>
              <a:gd name="T8" fmla="+- 0 10803 213"/>
              <a:gd name="T9" fmla="*/ T8 w 21180"/>
              <a:gd name="T10" fmla="+- 0 10801 203"/>
              <a:gd name="T11" fmla="*/ 10801 h 21196"/>
              <a:gd name="T12" fmla="+- 0 10803 213"/>
              <a:gd name="T13" fmla="*/ T12 w 21180"/>
              <a:gd name="T14" fmla="+- 0 10801 203"/>
              <a:gd name="T15" fmla="*/ 10801 h 2119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180" h="21196">
                <a:moveTo>
                  <a:pt x="8372" y="11356"/>
                </a:moveTo>
                <a:cubicBezTo>
                  <a:pt x="6122" y="13508"/>
                  <a:pt x="3675" y="15444"/>
                  <a:pt x="1144" y="17292"/>
                </a:cubicBezTo>
                <a:cubicBezTo>
                  <a:pt x="963" y="17388"/>
                  <a:pt x="786" y="17493"/>
                  <a:pt x="637" y="17645"/>
                </a:cubicBezTo>
                <a:cubicBezTo>
                  <a:pt x="-213" y="18457"/>
                  <a:pt x="-213" y="19774"/>
                  <a:pt x="637" y="20585"/>
                </a:cubicBezTo>
                <a:cubicBezTo>
                  <a:pt x="1464" y="21380"/>
                  <a:pt x="2796" y="21397"/>
                  <a:pt x="3652" y="20641"/>
                </a:cubicBezTo>
                <a:lnTo>
                  <a:pt x="3665" y="20649"/>
                </a:lnTo>
                <a:cubicBezTo>
                  <a:pt x="6364" y="18673"/>
                  <a:pt x="8988" y="16581"/>
                  <a:pt x="11419" y="14263"/>
                </a:cubicBezTo>
                <a:cubicBezTo>
                  <a:pt x="13759" y="12030"/>
                  <a:pt x="15873" y="9685"/>
                  <a:pt x="17715" y="7283"/>
                </a:cubicBezTo>
                <a:lnTo>
                  <a:pt x="20663" y="3427"/>
                </a:lnTo>
                <a:lnTo>
                  <a:pt x="20654" y="3419"/>
                </a:lnTo>
                <a:cubicBezTo>
                  <a:pt x="21386" y="2600"/>
                  <a:pt x="21357" y="1379"/>
                  <a:pt x="20541" y="608"/>
                </a:cubicBezTo>
                <a:cubicBezTo>
                  <a:pt x="19697" y="-203"/>
                  <a:pt x="18323" y="-203"/>
                  <a:pt x="17468" y="608"/>
                </a:cubicBezTo>
                <a:cubicBezTo>
                  <a:pt x="17313" y="760"/>
                  <a:pt x="17197" y="937"/>
                  <a:pt x="17094" y="1114"/>
                </a:cubicBezTo>
                <a:lnTo>
                  <a:pt x="14228" y="4857"/>
                </a:lnTo>
                <a:cubicBezTo>
                  <a:pt x="12526" y="7090"/>
                  <a:pt x="10552" y="9275"/>
                  <a:pt x="8372" y="113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133D5-B797-553E-AD39-06E4E259D5AA}"/>
              </a:ext>
            </a:extLst>
          </p:cNvPr>
          <p:cNvSpPr txBox="1"/>
          <p:nvPr/>
        </p:nvSpPr>
        <p:spPr>
          <a:xfrm>
            <a:off x="12763267" y="3498197"/>
            <a:ext cx="5365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5. Enable User Customization</a:t>
            </a:r>
          </a:p>
          <a:p>
            <a:endParaRPr lang="en-US" sz="20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7C3CF8-46DA-A49C-4715-16CE2A6FDCBE}"/>
              </a:ext>
            </a:extLst>
          </p:cNvPr>
          <p:cNvSpPr/>
          <p:nvPr/>
        </p:nvSpPr>
        <p:spPr>
          <a:xfrm>
            <a:off x="13096443" y="3884013"/>
            <a:ext cx="489156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Allow users to edit and modify the generated schemas post-generation to accommodate specific business needs and preferences.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EEA119-7E51-F325-0ED9-F26FEB94B1BC}"/>
              </a:ext>
            </a:extLst>
          </p:cNvPr>
          <p:cNvSpPr txBox="1"/>
          <p:nvPr/>
        </p:nvSpPr>
        <p:spPr>
          <a:xfrm>
            <a:off x="2340709" y="9210000"/>
            <a:ext cx="43238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2. Ensure Scalability and Accuracy</a:t>
            </a:r>
          </a:p>
          <a:p>
            <a:endParaRPr lang="en-US" sz="1500" dirty="0">
              <a:solidFill>
                <a:srgbClr val="9AA5CE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77DE20-54E4-6673-A603-34FC124C29CA}"/>
              </a:ext>
            </a:extLst>
          </p:cNvPr>
          <p:cNvSpPr/>
          <p:nvPr/>
        </p:nvSpPr>
        <p:spPr>
          <a:xfrm>
            <a:off x="2673885" y="9595816"/>
            <a:ext cx="399072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Handle large and complex databases while maintaining high accuracy in schema generation and optimization.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BF84BA-CE73-96D4-3060-B7E752112330}"/>
              </a:ext>
            </a:extLst>
          </p:cNvPr>
          <p:cNvSpPr txBox="1"/>
          <p:nvPr/>
        </p:nvSpPr>
        <p:spPr>
          <a:xfrm>
            <a:off x="7425815" y="3558962"/>
            <a:ext cx="5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3. </a:t>
            </a:r>
            <a:r>
              <a:rPr lang="en-GB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Generate Fact &amp; Dimension Tables</a:t>
            </a:r>
          </a:p>
          <a:p>
            <a:endParaRPr lang="en-US" sz="20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A62FCB-4991-0E5B-41D7-CD66B61F087B}"/>
              </a:ext>
            </a:extLst>
          </p:cNvPr>
          <p:cNvSpPr/>
          <p:nvPr/>
        </p:nvSpPr>
        <p:spPr>
          <a:xfrm>
            <a:off x="7758992" y="3944778"/>
            <a:ext cx="4593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Automatically identify and create fact tables.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F91461-434E-834B-DD81-18AA9570A3BA}"/>
              </a:ext>
            </a:extLst>
          </p:cNvPr>
          <p:cNvSpPr txBox="1"/>
          <p:nvPr/>
        </p:nvSpPr>
        <p:spPr>
          <a:xfrm>
            <a:off x="13007478" y="9062711"/>
            <a:ext cx="48752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6. Provide Interactive Visualization</a:t>
            </a:r>
          </a:p>
          <a:p>
            <a:endParaRPr lang="en-US" sz="1500" dirty="0">
              <a:solidFill>
                <a:srgbClr val="9AA5CE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5F4205-04BB-AE82-5AAD-6CBFA8AF0DF0}"/>
              </a:ext>
            </a:extLst>
          </p:cNvPr>
          <p:cNvSpPr/>
          <p:nvPr/>
        </p:nvSpPr>
        <p:spPr>
          <a:xfrm>
            <a:off x="13340655" y="9448527"/>
            <a:ext cx="45421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Offer a user-friendly interface that visualizes the schemas, allowing users to interact with the schema structure.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E3E9FC-AB96-B187-644D-D6DDACBF57F9}"/>
              </a:ext>
            </a:extLst>
          </p:cNvPr>
          <p:cNvSpPr txBox="1"/>
          <p:nvPr/>
        </p:nvSpPr>
        <p:spPr>
          <a:xfrm>
            <a:off x="7767052" y="9164736"/>
            <a:ext cx="432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4. Enhance Schemas with AI</a:t>
            </a:r>
          </a:p>
          <a:p>
            <a:endParaRPr lang="en-US" sz="20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58FF82-471E-1CA1-F855-00C78F1324B8}"/>
              </a:ext>
            </a:extLst>
          </p:cNvPr>
          <p:cNvSpPr/>
          <p:nvPr/>
        </p:nvSpPr>
        <p:spPr>
          <a:xfrm>
            <a:off x="8100228" y="9550552"/>
            <a:ext cx="46358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Utilize AI services to detect domains, missing tables or columns, and generate enhanced schemas.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3679BDDE-C672-BC47-4618-2980B1787646}"/>
              </a:ext>
            </a:extLst>
          </p:cNvPr>
          <p:cNvSpPr txBox="1">
            <a:spLocks/>
          </p:cNvSpPr>
          <p:nvPr/>
        </p:nvSpPr>
        <p:spPr>
          <a:xfrm>
            <a:off x="4517443" y="1197691"/>
            <a:ext cx="9932044" cy="84848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Objective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B80CF5-D30A-49CE-8D95-2898A441E3E8}"/>
              </a:ext>
            </a:extLst>
          </p:cNvPr>
          <p:cNvSpPr txBox="1"/>
          <p:nvPr/>
        </p:nvSpPr>
        <p:spPr>
          <a:xfrm>
            <a:off x="3207657" y="2176770"/>
            <a:ext cx="12787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623888" algn="l"/>
              </a:tabLst>
            </a:pPr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The primary objective of the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DataForge</a:t>
            </a:r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 project is to develop an automated tool that streamlines the creation of data warehouse schemas. Specifically, the project aims to: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0C9408-6AF7-6F57-7DFA-A90A4A9EB4E5}"/>
              </a:ext>
            </a:extLst>
          </p:cNvPr>
          <p:cNvSpPr txBox="1"/>
          <p:nvPr/>
        </p:nvSpPr>
        <p:spPr>
          <a:xfrm>
            <a:off x="8494763" y="2941025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0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A2C93-BF88-A935-F258-6FB85CCAC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83810E-67D3-E765-8A06-9AEB30CFFAA4}"/>
              </a:ext>
            </a:extLst>
          </p:cNvPr>
          <p:cNvSpPr/>
          <p:nvPr/>
        </p:nvSpPr>
        <p:spPr>
          <a:xfrm>
            <a:off x="832959" y="3404415"/>
            <a:ext cx="5950189" cy="59501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270000" dist="457200" dir="2700000" sx="90000" sy="90000" algn="t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solidFill>
                <a:schemeClr val="accent6">
                  <a:lumMod val="50000"/>
                </a:schemeClr>
              </a:solidFill>
              <a:latin typeface="Raleway SemiBold" panose="020B07030301010600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DFACE2-F426-7FCD-955E-6E06C5B122D2}"/>
              </a:ext>
            </a:extLst>
          </p:cNvPr>
          <p:cNvSpPr/>
          <p:nvPr/>
        </p:nvSpPr>
        <p:spPr>
          <a:xfrm>
            <a:off x="5440822" y="7897927"/>
            <a:ext cx="2904281" cy="57474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24ACFE6-3D99-0ED3-127F-8A3F4D882B93}"/>
              </a:ext>
            </a:extLst>
          </p:cNvPr>
          <p:cNvSpPr txBox="1">
            <a:spLocks/>
          </p:cNvSpPr>
          <p:nvPr/>
        </p:nvSpPr>
        <p:spPr>
          <a:xfrm>
            <a:off x="4772497" y="1170889"/>
            <a:ext cx="9932044" cy="72520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Related Works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2D6D6-7EEA-5229-9A8A-1F1C3A59E108}"/>
              </a:ext>
            </a:extLst>
          </p:cNvPr>
          <p:cNvSpPr txBox="1"/>
          <p:nvPr/>
        </p:nvSpPr>
        <p:spPr>
          <a:xfrm>
            <a:off x="5510543" y="2052373"/>
            <a:ext cx="786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Several tools and frameworks exist for data warehouse schema design and automation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1A6930-2D3C-27A1-BDD5-EABFF7E6AE3D}"/>
              </a:ext>
            </a:extLst>
          </p:cNvPr>
          <p:cNvSpPr/>
          <p:nvPr/>
        </p:nvSpPr>
        <p:spPr>
          <a:xfrm>
            <a:off x="1253308" y="3774128"/>
            <a:ext cx="5262299" cy="5262299"/>
          </a:xfrm>
          <a:prstGeom prst="ellipse">
            <a:avLst/>
          </a:prstGeom>
          <a:gradFill>
            <a:gsLst>
              <a:gs pos="2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457200" dir="2700000" sx="90000" sy="90000" algn="t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latin typeface="Raleway SemiBold" panose="020B07030301010600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D51FC7-849E-504B-8255-913A43E778A6}"/>
              </a:ext>
            </a:extLst>
          </p:cNvPr>
          <p:cNvSpPr/>
          <p:nvPr/>
        </p:nvSpPr>
        <p:spPr>
          <a:xfrm>
            <a:off x="5301868" y="7176702"/>
            <a:ext cx="3360850" cy="574748"/>
          </a:xfrm>
          <a:prstGeom prst="roundRect">
            <a:avLst>
              <a:gd name="adj" fmla="val 50000"/>
            </a:avLst>
          </a:prstGeom>
          <a:gradFill>
            <a:gsLst>
              <a:gs pos="2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941E4B-730D-E6A3-F6BA-FE1893A045F4}"/>
              </a:ext>
            </a:extLst>
          </p:cNvPr>
          <p:cNvSpPr/>
          <p:nvPr/>
        </p:nvSpPr>
        <p:spPr>
          <a:xfrm>
            <a:off x="1637967" y="4158787"/>
            <a:ext cx="4492981" cy="4492982"/>
          </a:xfrm>
          <a:prstGeom prst="ellipse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457200" dir="2700000" sx="90000" sy="90000" algn="t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latin typeface="Raleway SemiBold" panose="020B07030301010600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9BCB0D-A5C3-D609-2B9A-08646F645113}"/>
              </a:ext>
            </a:extLst>
          </p:cNvPr>
          <p:cNvSpPr/>
          <p:nvPr/>
        </p:nvSpPr>
        <p:spPr>
          <a:xfrm>
            <a:off x="5446424" y="6469063"/>
            <a:ext cx="4292095" cy="574748"/>
          </a:xfrm>
          <a:prstGeom prst="roundRect">
            <a:avLst>
              <a:gd name="adj" fmla="val 50000"/>
            </a:avLst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12C07E-67CE-F0FB-9BDF-8732210112D7}"/>
              </a:ext>
            </a:extLst>
          </p:cNvPr>
          <p:cNvSpPr/>
          <p:nvPr/>
        </p:nvSpPr>
        <p:spPr>
          <a:xfrm>
            <a:off x="2030130" y="4550950"/>
            <a:ext cx="3708657" cy="3708657"/>
          </a:xfrm>
          <a:prstGeom prst="ellipse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457200" dir="2700000" sx="90000" sy="90000" algn="tl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latin typeface="Raleway SemiBold" panose="020B07030301010600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624C1-DFE3-E153-5339-293C676DB8BD}"/>
              </a:ext>
            </a:extLst>
          </p:cNvPr>
          <p:cNvSpPr/>
          <p:nvPr/>
        </p:nvSpPr>
        <p:spPr>
          <a:xfrm>
            <a:off x="5301868" y="5761422"/>
            <a:ext cx="3360850" cy="574748"/>
          </a:xfrm>
          <a:prstGeom prst="roundRect">
            <a:avLst>
              <a:gd name="adj" fmla="val 50000"/>
            </a:avLst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0FDC7A-1E98-D355-827E-446981156BCF}"/>
              </a:ext>
            </a:extLst>
          </p:cNvPr>
          <p:cNvSpPr/>
          <p:nvPr/>
        </p:nvSpPr>
        <p:spPr>
          <a:xfrm>
            <a:off x="2419261" y="4940080"/>
            <a:ext cx="2930393" cy="293039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  <a:effectLst>
            <a:outerShdw blurRad="1270000" dist="457200" dir="2700000" sx="90000" sy="9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latin typeface="Raleway SemiBold" panose="020B07030301010600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1E05F-A39B-B715-CBB2-900DE678579F}"/>
              </a:ext>
            </a:extLst>
          </p:cNvPr>
          <p:cNvSpPr/>
          <p:nvPr/>
        </p:nvSpPr>
        <p:spPr>
          <a:xfrm>
            <a:off x="4086889" y="5059107"/>
            <a:ext cx="4119260" cy="5747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F48AB4-72C1-46E5-9921-7D19B3FE7864}"/>
              </a:ext>
            </a:extLst>
          </p:cNvPr>
          <p:cNvSpPr/>
          <p:nvPr/>
        </p:nvSpPr>
        <p:spPr>
          <a:xfrm>
            <a:off x="2847992" y="5371673"/>
            <a:ext cx="2061714" cy="2061699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270000" dist="165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B9133-3799-82B4-962D-793C95699F61}"/>
              </a:ext>
            </a:extLst>
          </p:cNvPr>
          <p:cNvSpPr/>
          <p:nvPr/>
        </p:nvSpPr>
        <p:spPr>
          <a:xfrm flipH="1">
            <a:off x="2797979" y="6067795"/>
            <a:ext cx="2161740" cy="707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MODERN INFOGRAPHIC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49024A-1211-85F0-6867-2CCC6C206178}"/>
              </a:ext>
            </a:extLst>
          </p:cNvPr>
          <p:cNvSpPr/>
          <p:nvPr/>
        </p:nvSpPr>
        <p:spPr>
          <a:xfrm>
            <a:off x="5300715" y="5169404"/>
            <a:ext cx="3458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Talend Data Integration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D47BFA-4486-F814-1370-DC7515EFC50D}"/>
              </a:ext>
            </a:extLst>
          </p:cNvPr>
          <p:cNvSpPr/>
          <p:nvPr/>
        </p:nvSpPr>
        <p:spPr>
          <a:xfrm>
            <a:off x="5510543" y="5842406"/>
            <a:ext cx="3458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Informatica PowerCenter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E6A0C-8BC1-7CA6-FC45-D7E4E3BBF5F5}"/>
              </a:ext>
            </a:extLst>
          </p:cNvPr>
          <p:cNvSpPr/>
          <p:nvPr/>
        </p:nvSpPr>
        <p:spPr>
          <a:xfrm>
            <a:off x="5928288" y="6478854"/>
            <a:ext cx="3907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Microsoft SQL Server Integration Services (SSIS)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8A8A49-7F73-FD09-7584-014D1E89A73F}"/>
              </a:ext>
            </a:extLst>
          </p:cNvPr>
          <p:cNvSpPr/>
          <p:nvPr/>
        </p:nvSpPr>
        <p:spPr>
          <a:xfrm>
            <a:off x="6062138" y="7269957"/>
            <a:ext cx="2402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ER/Studio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3ED14A-AA59-0557-4298-42E81AA71B1C}"/>
              </a:ext>
            </a:extLst>
          </p:cNvPr>
          <p:cNvSpPr/>
          <p:nvPr/>
        </p:nvSpPr>
        <p:spPr>
          <a:xfrm>
            <a:off x="11669526" y="5853031"/>
            <a:ext cx="6561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 platform for building enterprise-level data integration and transformation solutions, including schema generation tools.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1A026-5F5E-2144-3A1E-2543E1A42E12}"/>
              </a:ext>
            </a:extLst>
          </p:cNvPr>
          <p:cNvSpPr txBox="1"/>
          <p:nvPr/>
        </p:nvSpPr>
        <p:spPr>
          <a:xfrm>
            <a:off x="10254289" y="5825331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gradFill>
                  <a:gsLst>
                    <a:gs pos="0">
                      <a:schemeClr val="accent3"/>
                    </a:gs>
                    <a:gs pos="45000">
                      <a:schemeClr val="accent3"/>
                    </a:gs>
                    <a:gs pos="100000">
                      <a:schemeClr val="accent3">
                        <a:alpha val="0"/>
                      </a:schemeClr>
                    </a:gs>
                  </a:gsLst>
                  <a:lin ang="5400000" scaled="1"/>
                </a:gradFill>
                <a:latin typeface="Raleway SemiBold" panose="020B0703030101060003" pitchFamily="34" charset="0"/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46BCD-2C08-A773-AD38-9E8B81BE8643}"/>
              </a:ext>
            </a:extLst>
          </p:cNvPr>
          <p:cNvSpPr txBox="1"/>
          <p:nvPr/>
        </p:nvSpPr>
        <p:spPr>
          <a:xfrm>
            <a:off x="10247012" y="3284763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gradFill>
                  <a:gsLst>
                    <a:gs pos="0">
                      <a:schemeClr val="accent1"/>
                    </a:gs>
                    <a:gs pos="4500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atin typeface="Raleway SemiBold" panose="020B0703030101060003" pitchFamily="34" charset="0"/>
              </a:rPr>
              <a:t>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CB7A86-62E6-8ADF-280D-418AB882BD39}"/>
              </a:ext>
            </a:extLst>
          </p:cNvPr>
          <p:cNvSpPr/>
          <p:nvPr/>
        </p:nvSpPr>
        <p:spPr>
          <a:xfrm>
            <a:off x="11662248" y="3284763"/>
            <a:ext cx="6306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 comprehensive data integration platform that offers tools for ETL (Extract, Transform, Load) processes, including schema mapping and data transformation.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F58D04-6195-A9CC-9B94-AD86F8FA315C}"/>
              </a:ext>
            </a:extLst>
          </p:cNvPr>
          <p:cNvSpPr txBox="1"/>
          <p:nvPr/>
        </p:nvSpPr>
        <p:spPr>
          <a:xfrm>
            <a:off x="10247012" y="4525394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gradFill>
                  <a:gsLst>
                    <a:gs pos="0">
                      <a:schemeClr val="accent2"/>
                    </a:gs>
                    <a:gs pos="45000">
                      <a:schemeClr val="accent2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atin typeface="Raleway SemiBold" panose="020B0703030101060003" pitchFamily="34" charset="0"/>
              </a:rPr>
              <a:t>02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FA4759-EDDC-A2EF-CB7E-165E3A7F3986}"/>
              </a:ext>
            </a:extLst>
          </p:cNvPr>
          <p:cNvSpPr/>
          <p:nvPr/>
        </p:nvSpPr>
        <p:spPr>
          <a:xfrm>
            <a:off x="11662248" y="4553094"/>
            <a:ext cx="65614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An enterprise data integration solution that provides features for data profiling, mapping, and transformation, aiding in schema design.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B6221-9719-3B67-B130-3D5235EF17B4}"/>
              </a:ext>
            </a:extLst>
          </p:cNvPr>
          <p:cNvSpPr/>
          <p:nvPr/>
        </p:nvSpPr>
        <p:spPr>
          <a:xfrm>
            <a:off x="11733699" y="7180471"/>
            <a:ext cx="6713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 data modelling tool that supports the design and visualization of complex data warehouse schemas, offering features like reverse engineering from existing databases.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155E9D-93D0-A17B-66D1-470FAF3F0EF2}"/>
              </a:ext>
            </a:extLst>
          </p:cNvPr>
          <p:cNvSpPr txBox="1"/>
          <p:nvPr/>
        </p:nvSpPr>
        <p:spPr>
          <a:xfrm>
            <a:off x="10318462" y="7152771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gradFill>
                  <a:gsLst>
                    <a:gs pos="0">
                      <a:schemeClr val="accent4"/>
                    </a:gs>
                    <a:gs pos="45000">
                      <a:schemeClr val="accent4"/>
                    </a:gs>
                    <a:gs pos="100000">
                      <a:schemeClr val="accent4">
                        <a:alpha val="0"/>
                      </a:schemeClr>
                    </a:gs>
                  </a:gsLst>
                  <a:lin ang="5400000" scaled="1"/>
                </a:gradFill>
                <a:latin typeface="Raleway SemiBold" panose="020B0703030101060003" pitchFamily="34" charset="0"/>
              </a:rPr>
              <a:t>04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D02F3-6424-38AC-AE07-5ECE2C443993}"/>
              </a:ext>
            </a:extLst>
          </p:cNvPr>
          <p:cNvSpPr/>
          <p:nvPr/>
        </p:nvSpPr>
        <p:spPr>
          <a:xfrm>
            <a:off x="5906897" y="8036524"/>
            <a:ext cx="2402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DBT  (Data Build Tool)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89389-7CE4-9F0C-8215-EC2B51D90A0B}"/>
              </a:ext>
            </a:extLst>
          </p:cNvPr>
          <p:cNvSpPr txBox="1"/>
          <p:nvPr/>
        </p:nvSpPr>
        <p:spPr>
          <a:xfrm>
            <a:off x="8494763" y="2941025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ADC0E9-813E-685D-274E-9C3B962BA64A}"/>
              </a:ext>
            </a:extLst>
          </p:cNvPr>
          <p:cNvSpPr txBox="1"/>
          <p:nvPr/>
        </p:nvSpPr>
        <p:spPr>
          <a:xfrm>
            <a:off x="10369281" y="8480211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panose="020B0703030101060003" pitchFamily="34" charset="0"/>
              </a:rPr>
              <a:t>05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E8717E-E942-EDE6-F315-AE23A6D94EFB}"/>
              </a:ext>
            </a:extLst>
          </p:cNvPr>
          <p:cNvSpPr/>
          <p:nvPr/>
        </p:nvSpPr>
        <p:spPr>
          <a:xfrm>
            <a:off x="11733699" y="8554076"/>
            <a:ext cx="6713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 command-line tool that enables data analysts and engineers to transform data in their warehouse more effectively by managing data models and transformations.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5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FB315-E6D2-290B-7B04-49AD5F772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361089A-94E4-865C-3366-662E0434A889}"/>
              </a:ext>
            </a:extLst>
          </p:cNvPr>
          <p:cNvSpPr/>
          <p:nvPr/>
        </p:nvSpPr>
        <p:spPr>
          <a:xfrm>
            <a:off x="9719996" y="3586075"/>
            <a:ext cx="4523591" cy="5321871"/>
          </a:xfrm>
          <a:custGeom>
            <a:avLst/>
            <a:gdLst>
              <a:gd name="connsiteX0" fmla="*/ 2051538 w 4982307"/>
              <a:gd name="connsiteY0" fmla="*/ 0 h 5861538"/>
              <a:gd name="connsiteX1" fmla="*/ 4982307 w 4982307"/>
              <a:gd name="connsiteY1" fmla="*/ 2930769 h 5861538"/>
              <a:gd name="connsiteX2" fmla="*/ 2051538 w 4982307"/>
              <a:gd name="connsiteY2" fmla="*/ 5861538 h 5861538"/>
              <a:gd name="connsiteX3" fmla="*/ 187297 w 4982307"/>
              <a:gd name="connsiteY3" fmla="*/ 5192293 h 5861538"/>
              <a:gd name="connsiteX4" fmla="*/ 0 w 4982307"/>
              <a:gd name="connsiteY4" fmla="*/ 5022066 h 5861538"/>
              <a:gd name="connsiteX5" fmla="*/ 20828 w 4982307"/>
              <a:gd name="connsiteY5" fmla="*/ 5003136 h 5861538"/>
              <a:gd name="connsiteX6" fmla="*/ 162119 w 4982307"/>
              <a:gd name="connsiteY6" fmla="*/ 4847676 h 5861538"/>
              <a:gd name="connsiteX7" fmla="*/ 338918 w 4982307"/>
              <a:gd name="connsiteY7" fmla="*/ 5008360 h 5861538"/>
              <a:gd name="connsiteX8" fmla="*/ 2051538 w 4982307"/>
              <a:gd name="connsiteY8" fmla="*/ 5623175 h 5861538"/>
              <a:gd name="connsiteX9" fmla="*/ 4743944 w 4982307"/>
              <a:gd name="connsiteY9" fmla="*/ 2930769 h 5861538"/>
              <a:gd name="connsiteX10" fmla="*/ 2051538 w 4982307"/>
              <a:gd name="connsiteY10" fmla="*/ 238363 h 5861538"/>
              <a:gd name="connsiteX11" fmla="*/ 338918 w 4982307"/>
              <a:gd name="connsiteY11" fmla="*/ 853178 h 5861538"/>
              <a:gd name="connsiteX12" fmla="*/ 162120 w 4982307"/>
              <a:gd name="connsiteY12" fmla="*/ 1013863 h 5861538"/>
              <a:gd name="connsiteX13" fmla="*/ 20828 w 4982307"/>
              <a:gd name="connsiteY13" fmla="*/ 858402 h 5861538"/>
              <a:gd name="connsiteX14" fmla="*/ 0 w 4982307"/>
              <a:gd name="connsiteY14" fmla="*/ 839472 h 5861538"/>
              <a:gd name="connsiteX15" fmla="*/ 187297 w 4982307"/>
              <a:gd name="connsiteY15" fmla="*/ 669245 h 5861538"/>
              <a:gd name="connsiteX16" fmla="*/ 2051538 w 4982307"/>
              <a:gd name="connsiteY16" fmla="*/ 0 h 586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82307" h="5861538">
                <a:moveTo>
                  <a:pt x="2051538" y="0"/>
                </a:moveTo>
                <a:cubicBezTo>
                  <a:pt x="3670157" y="0"/>
                  <a:pt x="4982307" y="1312150"/>
                  <a:pt x="4982307" y="2930769"/>
                </a:cubicBezTo>
                <a:cubicBezTo>
                  <a:pt x="4982307" y="4549388"/>
                  <a:pt x="3670157" y="5861538"/>
                  <a:pt x="2051538" y="5861538"/>
                </a:cubicBezTo>
                <a:cubicBezTo>
                  <a:pt x="1343392" y="5861538"/>
                  <a:pt x="693906" y="5610384"/>
                  <a:pt x="187297" y="5192293"/>
                </a:cubicBezTo>
                <a:lnTo>
                  <a:pt x="0" y="5022066"/>
                </a:lnTo>
                <a:lnTo>
                  <a:pt x="20828" y="5003136"/>
                </a:lnTo>
                <a:lnTo>
                  <a:pt x="162119" y="4847676"/>
                </a:lnTo>
                <a:lnTo>
                  <a:pt x="338918" y="5008360"/>
                </a:lnTo>
                <a:cubicBezTo>
                  <a:pt x="804324" y="5392448"/>
                  <a:pt x="1400986" y="5623175"/>
                  <a:pt x="2051538" y="5623175"/>
                </a:cubicBezTo>
                <a:cubicBezTo>
                  <a:pt x="3538512" y="5623175"/>
                  <a:pt x="4743944" y="4417744"/>
                  <a:pt x="4743944" y="2930769"/>
                </a:cubicBezTo>
                <a:cubicBezTo>
                  <a:pt x="4743944" y="1443795"/>
                  <a:pt x="3538512" y="238363"/>
                  <a:pt x="2051538" y="238363"/>
                </a:cubicBezTo>
                <a:cubicBezTo>
                  <a:pt x="1400986" y="238363"/>
                  <a:pt x="804324" y="469090"/>
                  <a:pt x="338918" y="853178"/>
                </a:cubicBezTo>
                <a:lnTo>
                  <a:pt x="162120" y="1013863"/>
                </a:lnTo>
                <a:lnTo>
                  <a:pt x="20828" y="858402"/>
                </a:lnTo>
                <a:lnTo>
                  <a:pt x="0" y="839472"/>
                </a:lnTo>
                <a:lnTo>
                  <a:pt x="187297" y="669245"/>
                </a:lnTo>
                <a:cubicBezTo>
                  <a:pt x="693906" y="251154"/>
                  <a:pt x="1343392" y="0"/>
                  <a:pt x="2051538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7F9601B-A74F-836A-234E-C4F1DD592801}"/>
              </a:ext>
            </a:extLst>
          </p:cNvPr>
          <p:cNvSpPr/>
          <p:nvPr/>
        </p:nvSpPr>
        <p:spPr>
          <a:xfrm>
            <a:off x="8921715" y="4506593"/>
            <a:ext cx="798281" cy="3480837"/>
          </a:xfrm>
          <a:custGeom>
            <a:avLst/>
            <a:gdLst>
              <a:gd name="connsiteX0" fmla="*/ 717110 w 879231"/>
              <a:gd name="connsiteY0" fmla="*/ 0 h 3833813"/>
              <a:gd name="connsiteX1" fmla="*/ 731511 w 879231"/>
              <a:gd name="connsiteY1" fmla="*/ 13088 h 3833813"/>
              <a:gd name="connsiteX2" fmla="*/ 879231 w 879231"/>
              <a:gd name="connsiteY2" fmla="*/ 175621 h 3833813"/>
              <a:gd name="connsiteX3" fmla="*/ 853178 w 879231"/>
              <a:gd name="connsiteY3" fmla="*/ 204286 h 3833813"/>
              <a:gd name="connsiteX4" fmla="*/ 238363 w 879231"/>
              <a:gd name="connsiteY4" fmla="*/ 1916906 h 3833813"/>
              <a:gd name="connsiteX5" fmla="*/ 853178 w 879231"/>
              <a:gd name="connsiteY5" fmla="*/ 3629526 h 3833813"/>
              <a:gd name="connsiteX6" fmla="*/ 879231 w 879231"/>
              <a:gd name="connsiteY6" fmla="*/ 3658191 h 3833813"/>
              <a:gd name="connsiteX7" fmla="*/ 731511 w 879231"/>
              <a:gd name="connsiteY7" fmla="*/ 3820725 h 3833813"/>
              <a:gd name="connsiteX8" fmla="*/ 717111 w 879231"/>
              <a:gd name="connsiteY8" fmla="*/ 3833813 h 3833813"/>
              <a:gd name="connsiteX9" fmla="*/ 669245 w 879231"/>
              <a:gd name="connsiteY9" fmla="*/ 3781147 h 3833813"/>
              <a:gd name="connsiteX10" fmla="*/ 0 w 879231"/>
              <a:gd name="connsiteY10" fmla="*/ 1916906 h 3833813"/>
              <a:gd name="connsiteX11" fmla="*/ 669245 w 879231"/>
              <a:gd name="connsiteY11" fmla="*/ 52665 h 3833813"/>
              <a:gd name="connsiteX12" fmla="*/ 717110 w 879231"/>
              <a:gd name="connsiteY12" fmla="*/ 0 h 38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9231" h="3833813">
                <a:moveTo>
                  <a:pt x="717110" y="0"/>
                </a:moveTo>
                <a:lnTo>
                  <a:pt x="731511" y="13088"/>
                </a:lnTo>
                <a:lnTo>
                  <a:pt x="879231" y="175621"/>
                </a:lnTo>
                <a:lnTo>
                  <a:pt x="853178" y="204286"/>
                </a:lnTo>
                <a:cubicBezTo>
                  <a:pt x="469090" y="669693"/>
                  <a:pt x="238363" y="1266355"/>
                  <a:pt x="238363" y="1916906"/>
                </a:cubicBezTo>
                <a:cubicBezTo>
                  <a:pt x="238363" y="2567458"/>
                  <a:pt x="469090" y="3164120"/>
                  <a:pt x="853178" y="3629526"/>
                </a:cubicBezTo>
                <a:lnTo>
                  <a:pt x="879231" y="3658191"/>
                </a:lnTo>
                <a:lnTo>
                  <a:pt x="731511" y="3820725"/>
                </a:lnTo>
                <a:lnTo>
                  <a:pt x="717111" y="3833813"/>
                </a:lnTo>
                <a:lnTo>
                  <a:pt x="669245" y="3781147"/>
                </a:lnTo>
                <a:cubicBezTo>
                  <a:pt x="251154" y="3274538"/>
                  <a:pt x="0" y="2625052"/>
                  <a:pt x="0" y="1916906"/>
                </a:cubicBezTo>
                <a:cubicBezTo>
                  <a:pt x="0" y="1208760"/>
                  <a:pt x="251154" y="559275"/>
                  <a:pt x="669245" y="52665"/>
                </a:cubicBezTo>
                <a:lnTo>
                  <a:pt x="717110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C4E3B3-9FB9-3E1F-E08D-20C33E409E04}"/>
              </a:ext>
            </a:extLst>
          </p:cNvPr>
          <p:cNvSpPr/>
          <p:nvPr/>
        </p:nvSpPr>
        <p:spPr>
          <a:xfrm>
            <a:off x="5196404" y="3586075"/>
            <a:ext cx="4523592" cy="5321871"/>
          </a:xfrm>
          <a:custGeom>
            <a:avLst/>
            <a:gdLst>
              <a:gd name="connsiteX0" fmla="*/ 2930769 w 4982308"/>
              <a:gd name="connsiteY0" fmla="*/ 0 h 5861538"/>
              <a:gd name="connsiteX1" fmla="*/ 4795010 w 4982308"/>
              <a:gd name="connsiteY1" fmla="*/ 669245 h 5861538"/>
              <a:gd name="connsiteX2" fmla="*/ 4982308 w 4982308"/>
              <a:gd name="connsiteY2" fmla="*/ 839472 h 5861538"/>
              <a:gd name="connsiteX3" fmla="*/ 4961479 w 4982308"/>
              <a:gd name="connsiteY3" fmla="*/ 858402 h 5861538"/>
              <a:gd name="connsiteX4" fmla="*/ 4820187 w 4982308"/>
              <a:gd name="connsiteY4" fmla="*/ 1013863 h 5861538"/>
              <a:gd name="connsiteX5" fmla="*/ 4643389 w 4982308"/>
              <a:gd name="connsiteY5" fmla="*/ 853178 h 5861538"/>
              <a:gd name="connsiteX6" fmla="*/ 2930769 w 4982308"/>
              <a:gd name="connsiteY6" fmla="*/ 238363 h 5861538"/>
              <a:gd name="connsiteX7" fmla="*/ 238363 w 4982308"/>
              <a:gd name="connsiteY7" fmla="*/ 2930769 h 5861538"/>
              <a:gd name="connsiteX8" fmla="*/ 2930769 w 4982308"/>
              <a:gd name="connsiteY8" fmla="*/ 5623175 h 5861538"/>
              <a:gd name="connsiteX9" fmla="*/ 4643389 w 4982308"/>
              <a:gd name="connsiteY9" fmla="*/ 5008360 h 5861538"/>
              <a:gd name="connsiteX10" fmla="*/ 4820188 w 4982308"/>
              <a:gd name="connsiteY10" fmla="*/ 4847676 h 5861538"/>
              <a:gd name="connsiteX11" fmla="*/ 4961479 w 4982308"/>
              <a:gd name="connsiteY11" fmla="*/ 5003136 h 5861538"/>
              <a:gd name="connsiteX12" fmla="*/ 4982308 w 4982308"/>
              <a:gd name="connsiteY12" fmla="*/ 5022066 h 5861538"/>
              <a:gd name="connsiteX13" fmla="*/ 4795010 w 4982308"/>
              <a:gd name="connsiteY13" fmla="*/ 5192293 h 5861538"/>
              <a:gd name="connsiteX14" fmla="*/ 2930769 w 4982308"/>
              <a:gd name="connsiteY14" fmla="*/ 5861538 h 5861538"/>
              <a:gd name="connsiteX15" fmla="*/ 0 w 4982308"/>
              <a:gd name="connsiteY15" fmla="*/ 2930769 h 5861538"/>
              <a:gd name="connsiteX16" fmla="*/ 2930769 w 4982308"/>
              <a:gd name="connsiteY16" fmla="*/ 0 h 586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82308" h="5861538">
                <a:moveTo>
                  <a:pt x="2930769" y="0"/>
                </a:moveTo>
                <a:cubicBezTo>
                  <a:pt x="3638915" y="0"/>
                  <a:pt x="4288401" y="251154"/>
                  <a:pt x="4795010" y="669245"/>
                </a:cubicBezTo>
                <a:lnTo>
                  <a:pt x="4982308" y="839472"/>
                </a:lnTo>
                <a:lnTo>
                  <a:pt x="4961479" y="858402"/>
                </a:lnTo>
                <a:lnTo>
                  <a:pt x="4820187" y="1013863"/>
                </a:lnTo>
                <a:lnTo>
                  <a:pt x="4643389" y="853178"/>
                </a:lnTo>
                <a:cubicBezTo>
                  <a:pt x="4177983" y="469090"/>
                  <a:pt x="3581321" y="238363"/>
                  <a:pt x="2930769" y="238363"/>
                </a:cubicBezTo>
                <a:cubicBezTo>
                  <a:pt x="1443795" y="238363"/>
                  <a:pt x="238363" y="1443795"/>
                  <a:pt x="238363" y="2930769"/>
                </a:cubicBezTo>
                <a:cubicBezTo>
                  <a:pt x="238363" y="4417744"/>
                  <a:pt x="1443795" y="5623175"/>
                  <a:pt x="2930769" y="5623175"/>
                </a:cubicBezTo>
                <a:cubicBezTo>
                  <a:pt x="3581321" y="5623175"/>
                  <a:pt x="4177983" y="5392448"/>
                  <a:pt x="4643389" y="5008360"/>
                </a:cubicBezTo>
                <a:lnTo>
                  <a:pt x="4820188" y="4847676"/>
                </a:lnTo>
                <a:lnTo>
                  <a:pt x="4961479" y="5003136"/>
                </a:lnTo>
                <a:lnTo>
                  <a:pt x="4982308" y="5022066"/>
                </a:lnTo>
                <a:lnTo>
                  <a:pt x="4795010" y="5192293"/>
                </a:lnTo>
                <a:cubicBezTo>
                  <a:pt x="4288401" y="5610384"/>
                  <a:pt x="3638915" y="5861538"/>
                  <a:pt x="2930769" y="5861538"/>
                </a:cubicBezTo>
                <a:cubicBezTo>
                  <a:pt x="1312150" y="5861538"/>
                  <a:pt x="0" y="4549388"/>
                  <a:pt x="0" y="2930769"/>
                </a:cubicBezTo>
                <a:cubicBezTo>
                  <a:pt x="0" y="1312150"/>
                  <a:pt x="1312150" y="0"/>
                  <a:pt x="29307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998716-C62E-3D99-685C-30131706CB7F}"/>
              </a:ext>
            </a:extLst>
          </p:cNvPr>
          <p:cNvSpPr/>
          <p:nvPr/>
        </p:nvSpPr>
        <p:spPr>
          <a:xfrm>
            <a:off x="9719996" y="4506593"/>
            <a:ext cx="798280" cy="3480837"/>
          </a:xfrm>
          <a:custGeom>
            <a:avLst/>
            <a:gdLst>
              <a:gd name="connsiteX0" fmla="*/ 162120 w 879230"/>
              <a:gd name="connsiteY0" fmla="*/ 0 h 3833813"/>
              <a:gd name="connsiteX1" fmla="*/ 209985 w 879230"/>
              <a:gd name="connsiteY1" fmla="*/ 52665 h 3833813"/>
              <a:gd name="connsiteX2" fmla="*/ 879230 w 879230"/>
              <a:gd name="connsiteY2" fmla="*/ 1916906 h 3833813"/>
              <a:gd name="connsiteX3" fmla="*/ 209985 w 879230"/>
              <a:gd name="connsiteY3" fmla="*/ 3781147 h 3833813"/>
              <a:gd name="connsiteX4" fmla="*/ 162119 w 879230"/>
              <a:gd name="connsiteY4" fmla="*/ 3833813 h 3833813"/>
              <a:gd name="connsiteX5" fmla="*/ 147719 w 879230"/>
              <a:gd name="connsiteY5" fmla="*/ 3820725 h 3833813"/>
              <a:gd name="connsiteX6" fmla="*/ 0 w 879230"/>
              <a:gd name="connsiteY6" fmla="*/ 3658191 h 3833813"/>
              <a:gd name="connsiteX7" fmla="*/ 26052 w 879230"/>
              <a:gd name="connsiteY7" fmla="*/ 3629526 h 3833813"/>
              <a:gd name="connsiteX8" fmla="*/ 640867 w 879230"/>
              <a:gd name="connsiteY8" fmla="*/ 1916906 h 3833813"/>
              <a:gd name="connsiteX9" fmla="*/ 26052 w 879230"/>
              <a:gd name="connsiteY9" fmla="*/ 204286 h 3833813"/>
              <a:gd name="connsiteX10" fmla="*/ 0 w 879230"/>
              <a:gd name="connsiteY10" fmla="*/ 175621 h 3833813"/>
              <a:gd name="connsiteX11" fmla="*/ 147719 w 879230"/>
              <a:gd name="connsiteY11" fmla="*/ 13088 h 3833813"/>
              <a:gd name="connsiteX12" fmla="*/ 162120 w 879230"/>
              <a:gd name="connsiteY12" fmla="*/ 0 h 38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9230" h="3833813">
                <a:moveTo>
                  <a:pt x="162120" y="0"/>
                </a:moveTo>
                <a:lnTo>
                  <a:pt x="209985" y="52665"/>
                </a:lnTo>
                <a:cubicBezTo>
                  <a:pt x="628076" y="559275"/>
                  <a:pt x="879230" y="1208760"/>
                  <a:pt x="879230" y="1916906"/>
                </a:cubicBezTo>
                <a:cubicBezTo>
                  <a:pt x="879230" y="2625052"/>
                  <a:pt x="628076" y="3274538"/>
                  <a:pt x="209985" y="3781147"/>
                </a:cubicBezTo>
                <a:lnTo>
                  <a:pt x="162119" y="3833813"/>
                </a:lnTo>
                <a:lnTo>
                  <a:pt x="147719" y="3820725"/>
                </a:lnTo>
                <a:lnTo>
                  <a:pt x="0" y="3658191"/>
                </a:lnTo>
                <a:lnTo>
                  <a:pt x="26052" y="3629526"/>
                </a:lnTo>
                <a:cubicBezTo>
                  <a:pt x="410140" y="3164120"/>
                  <a:pt x="640867" y="2567458"/>
                  <a:pt x="640867" y="1916906"/>
                </a:cubicBezTo>
                <a:cubicBezTo>
                  <a:pt x="640867" y="1266355"/>
                  <a:pt x="410140" y="669693"/>
                  <a:pt x="26052" y="204286"/>
                </a:cubicBezTo>
                <a:lnTo>
                  <a:pt x="0" y="175621"/>
                </a:lnTo>
                <a:lnTo>
                  <a:pt x="147719" y="13088"/>
                </a:lnTo>
                <a:lnTo>
                  <a:pt x="16212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901BD6B-699F-95E4-C1B7-0E85FAD02EC3}"/>
              </a:ext>
            </a:extLst>
          </p:cNvPr>
          <p:cNvSpPr txBox="1">
            <a:spLocks/>
          </p:cNvSpPr>
          <p:nvPr/>
        </p:nvSpPr>
        <p:spPr>
          <a:xfrm>
            <a:off x="10796046" y="5528477"/>
            <a:ext cx="2368014" cy="143706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Raleway SemiBold" panose="020B0703030101060003" pitchFamily="34" charset="0"/>
              </a:rPr>
              <a:t>Existing Tools</a:t>
            </a:r>
            <a:endParaRPr lang="id-ID" sz="4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DFDADD0-C792-9BDB-0B2E-FCF310F1AAA1}"/>
              </a:ext>
            </a:extLst>
          </p:cNvPr>
          <p:cNvSpPr txBox="1">
            <a:spLocks/>
          </p:cNvSpPr>
          <p:nvPr/>
        </p:nvSpPr>
        <p:spPr>
          <a:xfrm>
            <a:off x="6146467" y="5528477"/>
            <a:ext cx="2222827" cy="143706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Raleway SemiBold" panose="020B0703030101060003" pitchFamily="34" charset="0"/>
              </a:rPr>
              <a:t>Data</a:t>
            </a:r>
          </a:p>
          <a:p>
            <a:pPr algn="l"/>
            <a:r>
              <a:rPr lang="en-US" sz="4400" dirty="0">
                <a:solidFill>
                  <a:schemeClr val="bg1"/>
                </a:solidFill>
                <a:latin typeface="Raleway SemiBold" panose="020B0703030101060003" pitchFamily="34" charset="0"/>
              </a:rPr>
              <a:t>Forge</a:t>
            </a:r>
            <a:endParaRPr lang="id-ID" sz="4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E8EABD-5249-8519-7D34-B097777F4F92}"/>
              </a:ext>
            </a:extLst>
          </p:cNvPr>
          <p:cNvSpPr/>
          <p:nvPr/>
        </p:nvSpPr>
        <p:spPr>
          <a:xfrm>
            <a:off x="2580153" y="3587341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56D34F-0944-F1E1-E9B1-BB4DAD4FC88B}"/>
              </a:ext>
            </a:extLst>
          </p:cNvPr>
          <p:cNvSpPr/>
          <p:nvPr/>
        </p:nvSpPr>
        <p:spPr>
          <a:xfrm>
            <a:off x="5865875" y="3381374"/>
            <a:ext cx="1418675" cy="1418672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466E47-9BC7-D74F-024A-A7885940E2DB}"/>
              </a:ext>
            </a:extLst>
          </p:cNvPr>
          <p:cNvSpPr/>
          <p:nvPr/>
        </p:nvSpPr>
        <p:spPr>
          <a:xfrm>
            <a:off x="5967548" y="3483046"/>
            <a:ext cx="1215331" cy="12153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882CD0-EBDC-6B9A-D744-83079BB56696}"/>
              </a:ext>
            </a:extLst>
          </p:cNvPr>
          <p:cNvSpPr/>
          <p:nvPr/>
        </p:nvSpPr>
        <p:spPr>
          <a:xfrm>
            <a:off x="6074464" y="3589963"/>
            <a:ext cx="1001497" cy="10014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0497DF-95C1-5C18-139B-37B38E3DC0D7}"/>
              </a:ext>
            </a:extLst>
          </p:cNvPr>
          <p:cNvSpPr/>
          <p:nvPr/>
        </p:nvSpPr>
        <p:spPr>
          <a:xfrm>
            <a:off x="3054682" y="3879109"/>
            <a:ext cx="3087755" cy="36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 Existing Tools Features 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CFB55311-53AB-9D05-D15D-BF8C53A0EBBD}"/>
              </a:ext>
            </a:extLst>
          </p:cNvPr>
          <p:cNvSpPr>
            <a:spLocks noEditPoints="1"/>
          </p:cNvSpPr>
          <p:nvPr/>
        </p:nvSpPr>
        <p:spPr bwMode="auto">
          <a:xfrm>
            <a:off x="6337738" y="3870930"/>
            <a:ext cx="474950" cy="439560"/>
          </a:xfrm>
          <a:custGeom>
            <a:avLst/>
            <a:gdLst>
              <a:gd name="T0" fmla="*/ 136 w 216"/>
              <a:gd name="T1" fmla="*/ 44 h 200"/>
              <a:gd name="T2" fmla="*/ 84 w 216"/>
              <a:gd name="T3" fmla="*/ 16 h 200"/>
              <a:gd name="T4" fmla="*/ 92 w 216"/>
              <a:gd name="T5" fmla="*/ 24 h 200"/>
              <a:gd name="T6" fmla="*/ 128 w 216"/>
              <a:gd name="T7" fmla="*/ 36 h 200"/>
              <a:gd name="T8" fmla="*/ 92 w 216"/>
              <a:gd name="T9" fmla="*/ 24 h 200"/>
              <a:gd name="T10" fmla="*/ 152 w 216"/>
              <a:gd name="T11" fmla="*/ 36 h 200"/>
              <a:gd name="T12" fmla="*/ 132 w 216"/>
              <a:gd name="T13" fmla="*/ 0 h 200"/>
              <a:gd name="T14" fmla="*/ 68 w 216"/>
              <a:gd name="T15" fmla="*/ 20 h 200"/>
              <a:gd name="T16" fmla="*/ 56 w 216"/>
              <a:gd name="T17" fmla="*/ 36 h 200"/>
              <a:gd name="T18" fmla="*/ 20 w 216"/>
              <a:gd name="T19" fmla="*/ 24 h 200"/>
              <a:gd name="T20" fmla="*/ 0 w 216"/>
              <a:gd name="T21" fmla="*/ 56 h 200"/>
              <a:gd name="T22" fmla="*/ 20 w 216"/>
              <a:gd name="T23" fmla="*/ 172 h 200"/>
              <a:gd name="T24" fmla="*/ 109 w 216"/>
              <a:gd name="T25" fmla="*/ 200 h 200"/>
              <a:gd name="T26" fmla="*/ 196 w 216"/>
              <a:gd name="T27" fmla="*/ 172 h 200"/>
              <a:gd name="T28" fmla="*/ 216 w 216"/>
              <a:gd name="T29" fmla="*/ 56 h 200"/>
              <a:gd name="T30" fmla="*/ 28 w 216"/>
              <a:gd name="T31" fmla="*/ 32 h 200"/>
              <a:gd name="T32" fmla="*/ 48 w 216"/>
              <a:gd name="T33" fmla="*/ 36 h 200"/>
              <a:gd name="T34" fmla="*/ 28 w 216"/>
              <a:gd name="T35" fmla="*/ 32 h 200"/>
              <a:gd name="T36" fmla="*/ 162 w 216"/>
              <a:gd name="T37" fmla="*/ 144 h 200"/>
              <a:gd name="T38" fmla="*/ 62 w 216"/>
              <a:gd name="T39" fmla="*/ 165 h 200"/>
              <a:gd name="T40" fmla="*/ 60 w 216"/>
              <a:gd name="T41" fmla="*/ 161 h 200"/>
              <a:gd name="T42" fmla="*/ 58 w 216"/>
              <a:gd name="T43" fmla="*/ 155 h 200"/>
              <a:gd name="T44" fmla="*/ 56 w 216"/>
              <a:gd name="T45" fmla="*/ 151 h 200"/>
              <a:gd name="T46" fmla="*/ 55 w 216"/>
              <a:gd name="T47" fmla="*/ 145 h 200"/>
              <a:gd name="T48" fmla="*/ 55 w 216"/>
              <a:gd name="T49" fmla="*/ 138 h 200"/>
              <a:gd name="T50" fmla="*/ 163 w 216"/>
              <a:gd name="T51" fmla="*/ 138 h 200"/>
              <a:gd name="T52" fmla="*/ 208 w 216"/>
              <a:gd name="T53" fmla="*/ 152 h 200"/>
              <a:gd name="T54" fmla="*/ 165 w 216"/>
              <a:gd name="T55" fmla="*/ 164 h 200"/>
              <a:gd name="T56" fmla="*/ 171 w 216"/>
              <a:gd name="T57" fmla="*/ 138 h 200"/>
              <a:gd name="T58" fmla="*/ 47 w 216"/>
              <a:gd name="T59" fmla="*/ 138 h 200"/>
              <a:gd name="T60" fmla="*/ 52 w 216"/>
              <a:gd name="T61" fmla="*/ 164 h 200"/>
              <a:gd name="T62" fmla="*/ 8 w 216"/>
              <a:gd name="T63" fmla="*/ 152 h 200"/>
              <a:gd name="T64" fmla="*/ 208 w 216"/>
              <a:gd name="T65" fmla="*/ 64 h 200"/>
              <a:gd name="T66" fmla="*/ 208 w 216"/>
              <a:gd name="T67" fmla="*/ 56 h 200"/>
              <a:gd name="T68" fmla="*/ 8 w 216"/>
              <a:gd name="T69" fmla="*/ 56 h 200"/>
              <a:gd name="T70" fmla="*/ 76 w 216"/>
              <a:gd name="T71" fmla="*/ 44 h 200"/>
              <a:gd name="T72" fmla="*/ 88 w 216"/>
              <a:gd name="T73" fmla="*/ 8 h 200"/>
              <a:gd name="T74" fmla="*/ 144 w 216"/>
              <a:gd name="T75" fmla="*/ 20 h 200"/>
              <a:gd name="T76" fmla="*/ 196 w 216"/>
              <a:gd name="T77" fmla="*/ 44 h 200"/>
              <a:gd name="T78" fmla="*/ 109 w 216"/>
              <a:gd name="T79" fmla="*/ 98 h 200"/>
              <a:gd name="T80" fmla="*/ 109 w 216"/>
              <a:gd name="T81" fmla="*/ 181 h 200"/>
              <a:gd name="T82" fmla="*/ 109 w 216"/>
              <a:gd name="T83" fmla="*/ 98 h 200"/>
              <a:gd name="T84" fmla="*/ 76 w 216"/>
              <a:gd name="T85" fmla="*/ 139 h 200"/>
              <a:gd name="T86" fmla="*/ 143 w 216"/>
              <a:gd name="T87" fmla="*/ 139 h 200"/>
              <a:gd name="T88" fmla="*/ 176 w 216"/>
              <a:gd name="T89" fmla="*/ 88 h 200"/>
              <a:gd name="T90" fmla="*/ 196 w 216"/>
              <a:gd name="T91" fmla="*/ 84 h 200"/>
              <a:gd name="T92" fmla="*/ 176 w 216"/>
              <a:gd name="T93" fmla="*/ 80 h 200"/>
              <a:gd name="T94" fmla="*/ 176 w 216"/>
              <a:gd name="T95" fmla="*/ 8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6" h="200">
                <a:moveTo>
                  <a:pt x="84" y="44"/>
                </a:moveTo>
                <a:cubicBezTo>
                  <a:pt x="136" y="44"/>
                  <a:pt x="136" y="44"/>
                  <a:pt x="136" y="4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84" y="16"/>
                  <a:pt x="84" y="16"/>
                  <a:pt x="84" y="16"/>
                </a:cubicBezTo>
                <a:lnTo>
                  <a:pt x="84" y="44"/>
                </a:lnTo>
                <a:close/>
                <a:moveTo>
                  <a:pt x="92" y="24"/>
                </a:moveTo>
                <a:cubicBezTo>
                  <a:pt x="128" y="24"/>
                  <a:pt x="128" y="24"/>
                  <a:pt x="128" y="24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92" y="36"/>
                  <a:pt x="92" y="36"/>
                  <a:pt x="92" y="36"/>
                </a:cubicBezTo>
                <a:lnTo>
                  <a:pt x="92" y="24"/>
                </a:lnTo>
                <a:close/>
                <a:moveTo>
                  <a:pt x="196" y="36"/>
                </a:moveTo>
                <a:cubicBezTo>
                  <a:pt x="152" y="36"/>
                  <a:pt x="152" y="36"/>
                  <a:pt x="152" y="36"/>
                </a:cubicBezTo>
                <a:cubicBezTo>
                  <a:pt x="152" y="20"/>
                  <a:pt x="152" y="20"/>
                  <a:pt x="152" y="20"/>
                </a:cubicBezTo>
                <a:cubicBezTo>
                  <a:pt x="152" y="9"/>
                  <a:pt x="143" y="0"/>
                  <a:pt x="132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77" y="0"/>
                  <a:pt x="68" y="9"/>
                  <a:pt x="68" y="20"/>
                </a:cubicBezTo>
                <a:cubicBezTo>
                  <a:pt x="68" y="36"/>
                  <a:pt x="68" y="36"/>
                  <a:pt x="68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24"/>
                  <a:pt x="56" y="24"/>
                  <a:pt x="56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6"/>
                  <a:pt x="20" y="36"/>
                  <a:pt x="20" y="36"/>
                </a:cubicBezTo>
                <a:cubicBezTo>
                  <a:pt x="9" y="36"/>
                  <a:pt x="0" y="45"/>
                  <a:pt x="0" y="5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3"/>
                  <a:pt x="9" y="172"/>
                  <a:pt x="20" y="172"/>
                </a:cubicBezTo>
                <a:cubicBezTo>
                  <a:pt x="57" y="172"/>
                  <a:pt x="57" y="172"/>
                  <a:pt x="57" y="172"/>
                </a:cubicBezTo>
                <a:cubicBezTo>
                  <a:pt x="68" y="189"/>
                  <a:pt x="87" y="200"/>
                  <a:pt x="109" y="200"/>
                </a:cubicBezTo>
                <a:cubicBezTo>
                  <a:pt x="130" y="200"/>
                  <a:pt x="149" y="189"/>
                  <a:pt x="160" y="172"/>
                </a:cubicBezTo>
                <a:cubicBezTo>
                  <a:pt x="196" y="172"/>
                  <a:pt x="196" y="172"/>
                  <a:pt x="196" y="172"/>
                </a:cubicBezTo>
                <a:cubicBezTo>
                  <a:pt x="207" y="172"/>
                  <a:pt x="216" y="163"/>
                  <a:pt x="216" y="152"/>
                </a:cubicBezTo>
                <a:cubicBezTo>
                  <a:pt x="216" y="56"/>
                  <a:pt x="216" y="56"/>
                  <a:pt x="216" y="56"/>
                </a:cubicBezTo>
                <a:cubicBezTo>
                  <a:pt x="216" y="45"/>
                  <a:pt x="207" y="36"/>
                  <a:pt x="196" y="36"/>
                </a:cubicBezTo>
                <a:close/>
                <a:moveTo>
                  <a:pt x="28" y="32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36"/>
                  <a:pt x="48" y="36"/>
                  <a:pt x="48" y="36"/>
                </a:cubicBezTo>
                <a:cubicBezTo>
                  <a:pt x="28" y="36"/>
                  <a:pt x="28" y="36"/>
                  <a:pt x="28" y="36"/>
                </a:cubicBezTo>
                <a:lnTo>
                  <a:pt x="28" y="32"/>
                </a:lnTo>
                <a:close/>
                <a:moveTo>
                  <a:pt x="163" y="143"/>
                </a:moveTo>
                <a:cubicBezTo>
                  <a:pt x="162" y="144"/>
                  <a:pt x="162" y="144"/>
                  <a:pt x="162" y="144"/>
                </a:cubicBezTo>
                <a:cubicBezTo>
                  <a:pt x="159" y="171"/>
                  <a:pt x="137" y="192"/>
                  <a:pt x="109" y="192"/>
                </a:cubicBezTo>
                <a:cubicBezTo>
                  <a:pt x="89" y="192"/>
                  <a:pt x="72" y="181"/>
                  <a:pt x="62" y="165"/>
                </a:cubicBezTo>
                <a:cubicBezTo>
                  <a:pt x="62" y="164"/>
                  <a:pt x="61" y="163"/>
                  <a:pt x="61" y="163"/>
                </a:cubicBezTo>
                <a:cubicBezTo>
                  <a:pt x="61" y="162"/>
                  <a:pt x="60" y="162"/>
                  <a:pt x="60" y="161"/>
                </a:cubicBezTo>
                <a:cubicBezTo>
                  <a:pt x="60" y="160"/>
                  <a:pt x="59" y="158"/>
                  <a:pt x="58" y="157"/>
                </a:cubicBezTo>
                <a:cubicBezTo>
                  <a:pt x="58" y="156"/>
                  <a:pt x="58" y="156"/>
                  <a:pt x="58" y="155"/>
                </a:cubicBezTo>
                <a:cubicBezTo>
                  <a:pt x="58" y="155"/>
                  <a:pt x="57" y="154"/>
                  <a:pt x="57" y="153"/>
                </a:cubicBezTo>
                <a:cubicBezTo>
                  <a:pt x="57" y="152"/>
                  <a:pt x="57" y="151"/>
                  <a:pt x="56" y="151"/>
                </a:cubicBezTo>
                <a:cubicBezTo>
                  <a:pt x="56" y="150"/>
                  <a:pt x="56" y="149"/>
                  <a:pt x="56" y="148"/>
                </a:cubicBezTo>
                <a:cubicBezTo>
                  <a:pt x="56" y="147"/>
                  <a:pt x="56" y="146"/>
                  <a:pt x="55" y="145"/>
                </a:cubicBezTo>
                <a:cubicBezTo>
                  <a:pt x="55" y="144"/>
                  <a:pt x="55" y="144"/>
                  <a:pt x="55" y="143"/>
                </a:cubicBezTo>
                <a:cubicBezTo>
                  <a:pt x="55" y="142"/>
                  <a:pt x="55" y="140"/>
                  <a:pt x="55" y="138"/>
                </a:cubicBezTo>
                <a:cubicBezTo>
                  <a:pt x="55" y="109"/>
                  <a:pt x="79" y="85"/>
                  <a:pt x="109" y="85"/>
                </a:cubicBezTo>
                <a:cubicBezTo>
                  <a:pt x="139" y="85"/>
                  <a:pt x="163" y="109"/>
                  <a:pt x="163" y="138"/>
                </a:cubicBezTo>
                <a:cubicBezTo>
                  <a:pt x="163" y="140"/>
                  <a:pt x="163" y="142"/>
                  <a:pt x="163" y="143"/>
                </a:cubicBezTo>
                <a:close/>
                <a:moveTo>
                  <a:pt x="208" y="152"/>
                </a:moveTo>
                <a:cubicBezTo>
                  <a:pt x="208" y="159"/>
                  <a:pt x="203" y="164"/>
                  <a:pt x="196" y="164"/>
                </a:cubicBezTo>
                <a:cubicBezTo>
                  <a:pt x="165" y="164"/>
                  <a:pt x="165" y="164"/>
                  <a:pt x="165" y="164"/>
                </a:cubicBezTo>
                <a:cubicBezTo>
                  <a:pt x="168" y="158"/>
                  <a:pt x="170" y="151"/>
                  <a:pt x="170" y="145"/>
                </a:cubicBezTo>
                <a:cubicBezTo>
                  <a:pt x="171" y="143"/>
                  <a:pt x="171" y="140"/>
                  <a:pt x="171" y="138"/>
                </a:cubicBezTo>
                <a:cubicBezTo>
                  <a:pt x="171" y="104"/>
                  <a:pt x="143" y="77"/>
                  <a:pt x="109" y="77"/>
                </a:cubicBezTo>
                <a:cubicBezTo>
                  <a:pt x="75" y="77"/>
                  <a:pt x="47" y="104"/>
                  <a:pt x="47" y="138"/>
                </a:cubicBezTo>
                <a:cubicBezTo>
                  <a:pt x="47" y="140"/>
                  <a:pt x="47" y="143"/>
                  <a:pt x="47" y="145"/>
                </a:cubicBezTo>
                <a:cubicBezTo>
                  <a:pt x="48" y="151"/>
                  <a:pt x="50" y="158"/>
                  <a:pt x="52" y="164"/>
                </a:cubicBezTo>
                <a:cubicBezTo>
                  <a:pt x="20" y="164"/>
                  <a:pt x="20" y="164"/>
                  <a:pt x="20" y="164"/>
                </a:cubicBezTo>
                <a:cubicBezTo>
                  <a:pt x="13" y="164"/>
                  <a:pt x="8" y="159"/>
                  <a:pt x="8" y="152"/>
                </a:cubicBezTo>
                <a:cubicBezTo>
                  <a:pt x="8" y="64"/>
                  <a:pt x="8" y="64"/>
                  <a:pt x="8" y="64"/>
                </a:cubicBezTo>
                <a:cubicBezTo>
                  <a:pt x="208" y="64"/>
                  <a:pt x="208" y="64"/>
                  <a:pt x="208" y="64"/>
                </a:cubicBezTo>
                <a:lnTo>
                  <a:pt x="208" y="152"/>
                </a:lnTo>
                <a:close/>
                <a:moveTo>
                  <a:pt x="20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49"/>
                  <a:pt x="13" y="44"/>
                  <a:pt x="20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3"/>
                  <a:pt x="81" y="8"/>
                  <a:pt x="88" y="8"/>
                </a:cubicBezTo>
                <a:cubicBezTo>
                  <a:pt x="132" y="8"/>
                  <a:pt x="132" y="8"/>
                  <a:pt x="132" y="8"/>
                </a:cubicBezTo>
                <a:cubicBezTo>
                  <a:pt x="139" y="8"/>
                  <a:pt x="144" y="13"/>
                  <a:pt x="144" y="20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96" y="44"/>
                  <a:pt x="196" y="44"/>
                  <a:pt x="196" y="44"/>
                </a:cubicBezTo>
                <a:cubicBezTo>
                  <a:pt x="203" y="44"/>
                  <a:pt x="208" y="49"/>
                  <a:pt x="208" y="56"/>
                </a:cubicBezTo>
                <a:close/>
                <a:moveTo>
                  <a:pt x="109" y="98"/>
                </a:moveTo>
                <a:cubicBezTo>
                  <a:pt x="86" y="98"/>
                  <a:pt x="68" y="116"/>
                  <a:pt x="68" y="139"/>
                </a:cubicBezTo>
                <a:cubicBezTo>
                  <a:pt x="68" y="162"/>
                  <a:pt x="86" y="181"/>
                  <a:pt x="109" y="181"/>
                </a:cubicBezTo>
                <a:cubicBezTo>
                  <a:pt x="132" y="181"/>
                  <a:pt x="151" y="162"/>
                  <a:pt x="151" y="139"/>
                </a:cubicBezTo>
                <a:cubicBezTo>
                  <a:pt x="151" y="116"/>
                  <a:pt x="132" y="98"/>
                  <a:pt x="109" y="98"/>
                </a:cubicBezTo>
                <a:close/>
                <a:moveTo>
                  <a:pt x="109" y="173"/>
                </a:moveTo>
                <a:cubicBezTo>
                  <a:pt x="91" y="173"/>
                  <a:pt x="76" y="158"/>
                  <a:pt x="76" y="139"/>
                </a:cubicBezTo>
                <a:cubicBezTo>
                  <a:pt x="76" y="121"/>
                  <a:pt x="91" y="106"/>
                  <a:pt x="109" y="106"/>
                </a:cubicBezTo>
                <a:cubicBezTo>
                  <a:pt x="128" y="106"/>
                  <a:pt x="143" y="121"/>
                  <a:pt x="143" y="139"/>
                </a:cubicBezTo>
                <a:cubicBezTo>
                  <a:pt x="143" y="158"/>
                  <a:pt x="128" y="173"/>
                  <a:pt x="109" y="173"/>
                </a:cubicBezTo>
                <a:close/>
                <a:moveTo>
                  <a:pt x="176" y="88"/>
                </a:moveTo>
                <a:cubicBezTo>
                  <a:pt x="192" y="88"/>
                  <a:pt x="192" y="88"/>
                  <a:pt x="192" y="88"/>
                </a:cubicBezTo>
                <a:cubicBezTo>
                  <a:pt x="194" y="88"/>
                  <a:pt x="196" y="87"/>
                  <a:pt x="196" y="84"/>
                </a:cubicBezTo>
                <a:cubicBezTo>
                  <a:pt x="196" y="82"/>
                  <a:pt x="194" y="80"/>
                  <a:pt x="192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4" y="80"/>
                  <a:pt x="172" y="82"/>
                  <a:pt x="172" y="84"/>
                </a:cubicBezTo>
                <a:cubicBezTo>
                  <a:pt x="172" y="87"/>
                  <a:pt x="174" y="88"/>
                  <a:pt x="176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F7FE07-77D8-77F5-3BB9-CF049FAA0669}"/>
              </a:ext>
            </a:extLst>
          </p:cNvPr>
          <p:cNvSpPr/>
          <p:nvPr/>
        </p:nvSpPr>
        <p:spPr>
          <a:xfrm>
            <a:off x="1438040" y="5024875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AEB9EB-B2E8-D0B3-EAD7-5CD3B594E6A0}"/>
              </a:ext>
            </a:extLst>
          </p:cNvPr>
          <p:cNvSpPr/>
          <p:nvPr/>
        </p:nvSpPr>
        <p:spPr>
          <a:xfrm>
            <a:off x="4723762" y="4818908"/>
            <a:ext cx="1418675" cy="1418672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08ED0A-F348-A38C-53E7-396181C43E09}"/>
              </a:ext>
            </a:extLst>
          </p:cNvPr>
          <p:cNvSpPr/>
          <p:nvPr/>
        </p:nvSpPr>
        <p:spPr>
          <a:xfrm>
            <a:off x="4825435" y="4920580"/>
            <a:ext cx="1215331" cy="12153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435DC3-89F3-E5C5-1B03-569DC3AEB369}"/>
              </a:ext>
            </a:extLst>
          </p:cNvPr>
          <p:cNvSpPr/>
          <p:nvPr/>
        </p:nvSpPr>
        <p:spPr>
          <a:xfrm>
            <a:off x="4932351" y="5027497"/>
            <a:ext cx="1001497" cy="10014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36996E-3B18-F694-6CB9-97D0C5EBD5CA}"/>
              </a:ext>
            </a:extLst>
          </p:cNvPr>
          <p:cNvSpPr/>
          <p:nvPr/>
        </p:nvSpPr>
        <p:spPr>
          <a:xfrm>
            <a:off x="1519608" y="5318343"/>
            <a:ext cx="3087755" cy="36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AI-driven enhancements.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B849400-CF5E-4476-B95E-234BF4834811}"/>
              </a:ext>
            </a:extLst>
          </p:cNvPr>
          <p:cNvSpPr>
            <a:spLocks noEditPoints="1"/>
          </p:cNvSpPr>
          <p:nvPr/>
        </p:nvSpPr>
        <p:spPr bwMode="auto">
          <a:xfrm>
            <a:off x="5513548" y="5468560"/>
            <a:ext cx="188140" cy="31629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22"/>
              </a:cxn>
              <a:cxn ang="0">
                <a:pos x="7" y="38"/>
              </a:cxn>
              <a:cxn ang="0">
                <a:pos x="7" y="73"/>
              </a:cxn>
              <a:cxn ang="0">
                <a:pos x="22" y="58"/>
              </a:cxn>
              <a:cxn ang="0">
                <a:pos x="36" y="73"/>
              </a:cxn>
              <a:cxn ang="0">
                <a:pos x="36" y="38"/>
              </a:cxn>
              <a:cxn ang="0">
                <a:pos x="43" y="22"/>
              </a:cxn>
              <a:cxn ang="0">
                <a:pos x="22" y="0"/>
              </a:cxn>
              <a:cxn ang="0">
                <a:pos x="22" y="37"/>
              </a:cxn>
              <a:cxn ang="0">
                <a:pos x="7" y="22"/>
              </a:cxn>
              <a:cxn ang="0">
                <a:pos x="22" y="7"/>
              </a:cxn>
              <a:cxn ang="0">
                <a:pos x="36" y="22"/>
              </a:cxn>
              <a:cxn ang="0">
                <a:pos x="22" y="37"/>
              </a:cxn>
            </a:cxnLst>
            <a:rect l="0" t="0" r="r" b="b"/>
            <a:pathLst>
              <a:path w="43" h="73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28"/>
                  <a:pt x="3" y="34"/>
                  <a:pt x="7" y="38"/>
                </a:cubicBezTo>
                <a:cubicBezTo>
                  <a:pt x="7" y="73"/>
                  <a:pt x="7" y="73"/>
                  <a:pt x="7" y="73"/>
                </a:cubicBezTo>
                <a:cubicBezTo>
                  <a:pt x="22" y="58"/>
                  <a:pt x="22" y="58"/>
                  <a:pt x="22" y="58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38"/>
                  <a:pt x="36" y="38"/>
                  <a:pt x="36" y="38"/>
                </a:cubicBezTo>
                <a:cubicBezTo>
                  <a:pt x="40" y="34"/>
                  <a:pt x="43" y="28"/>
                  <a:pt x="43" y="22"/>
                </a:cubicBezTo>
                <a:cubicBezTo>
                  <a:pt x="43" y="10"/>
                  <a:pt x="34" y="0"/>
                  <a:pt x="22" y="0"/>
                </a:cubicBezTo>
                <a:close/>
                <a:moveTo>
                  <a:pt x="22" y="37"/>
                </a:moveTo>
                <a:cubicBezTo>
                  <a:pt x="14" y="37"/>
                  <a:pt x="7" y="30"/>
                  <a:pt x="7" y="22"/>
                </a:cubicBezTo>
                <a:cubicBezTo>
                  <a:pt x="7" y="14"/>
                  <a:pt x="14" y="7"/>
                  <a:pt x="22" y="7"/>
                </a:cubicBezTo>
                <a:cubicBezTo>
                  <a:pt x="30" y="7"/>
                  <a:pt x="36" y="14"/>
                  <a:pt x="36" y="22"/>
                </a:cubicBezTo>
                <a:cubicBezTo>
                  <a:pt x="36" y="30"/>
                  <a:pt x="30" y="37"/>
                  <a:pt x="22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01323B-5F74-3848-A901-45B43C91D1BC}"/>
              </a:ext>
            </a:extLst>
          </p:cNvPr>
          <p:cNvSpPr>
            <a:spLocks/>
          </p:cNvSpPr>
          <p:nvPr/>
        </p:nvSpPr>
        <p:spPr bwMode="auto">
          <a:xfrm>
            <a:off x="5227249" y="5283148"/>
            <a:ext cx="411725" cy="501704"/>
          </a:xfrm>
          <a:custGeom>
            <a:avLst/>
            <a:gdLst/>
            <a:ahLst/>
            <a:cxnLst>
              <a:cxn ang="0">
                <a:pos x="78" y="160"/>
              </a:cxn>
              <a:cxn ang="0">
                <a:pos x="24" y="160"/>
              </a:cxn>
              <a:cxn ang="0">
                <a:pos x="24" y="22"/>
              </a:cxn>
              <a:cxn ang="0">
                <a:pos x="89" y="22"/>
              </a:cxn>
              <a:cxn ang="0">
                <a:pos x="123" y="57"/>
              </a:cxn>
              <a:cxn ang="0">
                <a:pos x="151" y="57"/>
              </a:cxn>
              <a:cxn ang="0">
                <a:pos x="151" y="52"/>
              </a:cxn>
              <a:cxn ang="0">
                <a:pos x="99" y="0"/>
              </a:cxn>
              <a:cxn ang="0">
                <a:pos x="0" y="0"/>
              </a:cxn>
              <a:cxn ang="0">
                <a:pos x="0" y="184"/>
              </a:cxn>
              <a:cxn ang="0">
                <a:pos x="101" y="184"/>
              </a:cxn>
              <a:cxn ang="0">
                <a:pos x="78" y="162"/>
              </a:cxn>
              <a:cxn ang="0">
                <a:pos x="78" y="160"/>
              </a:cxn>
            </a:cxnLst>
            <a:rect l="0" t="0" r="r" b="b"/>
            <a:pathLst>
              <a:path w="151" h="184">
                <a:moveTo>
                  <a:pt x="78" y="160"/>
                </a:moveTo>
                <a:lnTo>
                  <a:pt x="24" y="160"/>
                </a:lnTo>
                <a:lnTo>
                  <a:pt x="24" y="22"/>
                </a:lnTo>
                <a:lnTo>
                  <a:pt x="89" y="22"/>
                </a:lnTo>
                <a:lnTo>
                  <a:pt x="123" y="57"/>
                </a:lnTo>
                <a:lnTo>
                  <a:pt x="151" y="57"/>
                </a:lnTo>
                <a:lnTo>
                  <a:pt x="151" y="52"/>
                </a:lnTo>
                <a:lnTo>
                  <a:pt x="99" y="0"/>
                </a:lnTo>
                <a:lnTo>
                  <a:pt x="0" y="0"/>
                </a:lnTo>
                <a:lnTo>
                  <a:pt x="0" y="184"/>
                </a:lnTo>
                <a:lnTo>
                  <a:pt x="101" y="184"/>
                </a:lnTo>
                <a:lnTo>
                  <a:pt x="78" y="162"/>
                </a:lnTo>
                <a:lnTo>
                  <a:pt x="78" y="1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78C7E-AE48-CB74-76A2-7BACE77C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683" y="5438566"/>
            <a:ext cx="160873" cy="299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30CB8D-9118-3ABB-C8B8-EAB592A9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683" y="5498553"/>
            <a:ext cx="160873" cy="354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DBCEB-BA7B-9BFD-BF95-BA51132F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683" y="5563992"/>
            <a:ext cx="160873" cy="299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14638BC-F197-A2A5-3096-59920692866F}"/>
              </a:ext>
            </a:extLst>
          </p:cNvPr>
          <p:cNvSpPr/>
          <p:nvPr/>
        </p:nvSpPr>
        <p:spPr>
          <a:xfrm flipH="1">
            <a:off x="13572077" y="5024875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6DF4D0-0E20-9BE2-9764-1237B11FD30B}"/>
              </a:ext>
            </a:extLst>
          </p:cNvPr>
          <p:cNvSpPr/>
          <p:nvPr/>
        </p:nvSpPr>
        <p:spPr>
          <a:xfrm flipH="1">
            <a:off x="13334601" y="4818908"/>
            <a:ext cx="1418675" cy="1418672"/>
          </a:xfrm>
          <a:prstGeom prst="ellipse">
            <a:avLst/>
          </a:prstGeom>
          <a:solidFill>
            <a:schemeClr val="accent5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51098F3-BF2D-D447-A3D7-7EC5F30FFC65}"/>
              </a:ext>
            </a:extLst>
          </p:cNvPr>
          <p:cNvSpPr/>
          <p:nvPr/>
        </p:nvSpPr>
        <p:spPr>
          <a:xfrm flipH="1">
            <a:off x="13436273" y="4920580"/>
            <a:ext cx="1215331" cy="121532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DB91BF-DB4C-65BA-B8A8-AE7E6ADCD82C}"/>
              </a:ext>
            </a:extLst>
          </p:cNvPr>
          <p:cNvSpPr/>
          <p:nvPr/>
        </p:nvSpPr>
        <p:spPr>
          <a:xfrm flipH="1">
            <a:off x="13543190" y="5027497"/>
            <a:ext cx="1001497" cy="10014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0B8870-1CCE-2496-A076-1F4520B4F336}"/>
              </a:ext>
            </a:extLst>
          </p:cNvPr>
          <p:cNvSpPr/>
          <p:nvPr/>
        </p:nvSpPr>
        <p:spPr>
          <a:xfrm flipH="1">
            <a:off x="14748005" y="5218065"/>
            <a:ext cx="3149786" cy="66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profiling, mapping, transformation.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Freeform 58">
            <a:extLst>
              <a:ext uri="{FF2B5EF4-FFF2-40B4-BE49-F238E27FC236}">
                <a16:creationId xmlns:a16="http://schemas.microsoft.com/office/drawing/2014/main" id="{B85BBE5E-1F59-83BC-0B7D-8C76DE149AF3}"/>
              </a:ext>
            </a:extLst>
          </p:cNvPr>
          <p:cNvSpPr>
            <a:spLocks noEditPoints="1"/>
          </p:cNvSpPr>
          <p:nvPr/>
        </p:nvSpPr>
        <p:spPr bwMode="auto">
          <a:xfrm>
            <a:off x="13789664" y="5441294"/>
            <a:ext cx="346286" cy="346286"/>
          </a:xfrm>
          <a:custGeom>
            <a:avLst/>
            <a:gdLst/>
            <a:ahLst/>
            <a:cxnLst>
              <a:cxn ang="0">
                <a:pos x="75" y="32"/>
              </a:cxn>
              <a:cxn ang="0">
                <a:pos x="64" y="32"/>
              </a:cxn>
              <a:cxn ang="0">
                <a:pos x="61" y="26"/>
              </a:cxn>
              <a:cxn ang="0">
                <a:pos x="69" y="19"/>
              </a:cxn>
              <a:cxn ang="0">
                <a:pos x="69" y="13"/>
              </a:cxn>
              <a:cxn ang="0">
                <a:pos x="66" y="10"/>
              </a:cxn>
              <a:cxn ang="0">
                <a:pos x="59" y="10"/>
              </a:cxn>
              <a:cxn ang="0">
                <a:pos x="52" y="17"/>
              </a:cxn>
              <a:cxn ang="0">
                <a:pos x="45" y="14"/>
              </a:cxn>
              <a:cxn ang="0">
                <a:pos x="45" y="5"/>
              </a:cxn>
              <a:cxn ang="0">
                <a:pos x="41" y="0"/>
              </a:cxn>
              <a:cxn ang="0">
                <a:pos x="37" y="0"/>
              </a:cxn>
              <a:cxn ang="0">
                <a:pos x="32" y="5"/>
              </a:cxn>
              <a:cxn ang="0">
                <a:pos x="32" y="14"/>
              </a:cxn>
              <a:cxn ang="0">
                <a:pos x="25" y="17"/>
              </a:cxn>
              <a:cxn ang="0">
                <a:pos x="19" y="11"/>
              </a:cxn>
              <a:cxn ang="0">
                <a:pos x="12" y="11"/>
              </a:cxn>
              <a:cxn ang="0">
                <a:pos x="9" y="14"/>
              </a:cxn>
              <a:cxn ang="0">
                <a:pos x="9" y="21"/>
              </a:cxn>
              <a:cxn ang="0">
                <a:pos x="16" y="27"/>
              </a:cxn>
              <a:cxn ang="0">
                <a:pos x="13" y="35"/>
              </a:cxn>
              <a:cxn ang="0">
                <a:pos x="4" y="35"/>
              </a:cxn>
              <a:cxn ang="0">
                <a:pos x="0" y="39"/>
              </a:cxn>
              <a:cxn ang="0">
                <a:pos x="0" y="44"/>
              </a:cxn>
              <a:cxn ang="0">
                <a:pos x="4" y="48"/>
              </a:cxn>
              <a:cxn ang="0">
                <a:pos x="13" y="48"/>
              </a:cxn>
              <a:cxn ang="0">
                <a:pos x="17" y="55"/>
              </a:cxn>
              <a:cxn ang="0">
                <a:pos x="11" y="61"/>
              </a:cxn>
              <a:cxn ang="0">
                <a:pos x="11" y="68"/>
              </a:cxn>
              <a:cxn ang="0">
                <a:pos x="14" y="71"/>
              </a:cxn>
              <a:cxn ang="0">
                <a:pos x="20" y="71"/>
              </a:cxn>
              <a:cxn ang="0">
                <a:pos x="27" y="64"/>
              </a:cxn>
              <a:cxn ang="0">
                <a:pos x="34" y="66"/>
              </a:cxn>
              <a:cxn ang="0">
                <a:pos x="34" y="76"/>
              </a:cxn>
              <a:cxn ang="0">
                <a:pos x="39" y="80"/>
              </a:cxn>
              <a:cxn ang="0">
                <a:pos x="43" y="80"/>
              </a:cxn>
              <a:cxn ang="0">
                <a:pos x="48" y="76"/>
              </a:cxn>
              <a:cxn ang="0">
                <a:pos x="48" y="65"/>
              </a:cxn>
              <a:cxn ang="0">
                <a:pos x="54" y="62"/>
              </a:cxn>
              <a:cxn ang="0">
                <a:pos x="61" y="69"/>
              </a:cxn>
              <a:cxn ang="0">
                <a:pos x="67" y="69"/>
              </a:cxn>
              <a:cxn ang="0">
                <a:pos x="70" y="66"/>
              </a:cxn>
              <a:cxn ang="0">
                <a:pos x="70" y="60"/>
              </a:cxn>
              <a:cxn ang="0">
                <a:pos x="63" y="52"/>
              </a:cxn>
              <a:cxn ang="0">
                <a:pos x="65" y="46"/>
              </a:cxn>
              <a:cxn ang="0">
                <a:pos x="75" y="46"/>
              </a:cxn>
              <a:cxn ang="0">
                <a:pos x="80" y="41"/>
              </a:cxn>
              <a:cxn ang="0">
                <a:pos x="80" y="37"/>
              </a:cxn>
              <a:cxn ang="0">
                <a:pos x="75" y="32"/>
              </a:cxn>
              <a:cxn ang="0">
                <a:pos x="39" y="51"/>
              </a:cxn>
              <a:cxn ang="0">
                <a:pos x="28" y="40"/>
              </a:cxn>
              <a:cxn ang="0">
                <a:pos x="39" y="29"/>
              </a:cxn>
              <a:cxn ang="0">
                <a:pos x="50" y="40"/>
              </a:cxn>
              <a:cxn ang="0">
                <a:pos x="39" y="51"/>
              </a:cxn>
            </a:cxnLst>
            <a:rect l="0" t="0" r="r" b="b"/>
            <a:pathLst>
              <a:path w="80" h="80">
                <a:moveTo>
                  <a:pt x="75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4" y="30"/>
                  <a:pt x="63" y="28"/>
                  <a:pt x="61" y="26"/>
                </a:cubicBezTo>
                <a:cubicBezTo>
                  <a:pt x="69" y="19"/>
                  <a:pt x="69" y="19"/>
                  <a:pt x="69" y="19"/>
                </a:cubicBezTo>
                <a:cubicBezTo>
                  <a:pt x="71" y="17"/>
                  <a:pt x="71" y="14"/>
                  <a:pt x="69" y="13"/>
                </a:cubicBezTo>
                <a:cubicBezTo>
                  <a:pt x="66" y="10"/>
                  <a:pt x="66" y="10"/>
                  <a:pt x="66" y="10"/>
                </a:cubicBezTo>
                <a:cubicBezTo>
                  <a:pt x="64" y="8"/>
                  <a:pt x="61" y="8"/>
                  <a:pt x="59" y="10"/>
                </a:cubicBezTo>
                <a:cubicBezTo>
                  <a:pt x="52" y="17"/>
                  <a:pt x="52" y="17"/>
                  <a:pt x="52" y="17"/>
                </a:cubicBezTo>
                <a:cubicBezTo>
                  <a:pt x="50" y="16"/>
                  <a:pt x="48" y="15"/>
                  <a:pt x="45" y="14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3" y="0"/>
                  <a:pt x="4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4" y="0"/>
                  <a:pt x="32" y="2"/>
                  <a:pt x="32" y="5"/>
                </a:cubicBezTo>
                <a:cubicBezTo>
                  <a:pt x="32" y="14"/>
                  <a:pt x="32" y="14"/>
                  <a:pt x="32" y="14"/>
                </a:cubicBezTo>
                <a:cubicBezTo>
                  <a:pt x="30" y="15"/>
                  <a:pt x="27" y="16"/>
                  <a:pt x="25" y="17"/>
                </a:cubicBezTo>
                <a:cubicBezTo>
                  <a:pt x="19" y="11"/>
                  <a:pt x="19" y="11"/>
                  <a:pt x="19" y="11"/>
                </a:cubicBezTo>
                <a:cubicBezTo>
                  <a:pt x="17" y="9"/>
                  <a:pt x="14" y="9"/>
                  <a:pt x="12" y="11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6"/>
                  <a:pt x="8" y="19"/>
                  <a:pt x="9" y="21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9"/>
                  <a:pt x="13" y="32"/>
                  <a:pt x="13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2" y="35"/>
                  <a:pt x="0" y="37"/>
                  <a:pt x="0" y="3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4" y="51"/>
                  <a:pt x="15" y="53"/>
                  <a:pt x="17" y="55"/>
                </a:cubicBezTo>
                <a:cubicBezTo>
                  <a:pt x="11" y="61"/>
                  <a:pt x="11" y="61"/>
                  <a:pt x="11" y="61"/>
                </a:cubicBezTo>
                <a:cubicBezTo>
                  <a:pt x="9" y="63"/>
                  <a:pt x="9" y="66"/>
                  <a:pt x="11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6" y="72"/>
                  <a:pt x="19" y="72"/>
                  <a:pt x="20" y="71"/>
                </a:cubicBezTo>
                <a:cubicBezTo>
                  <a:pt x="27" y="64"/>
                  <a:pt x="27" y="64"/>
                  <a:pt x="27" y="64"/>
                </a:cubicBezTo>
                <a:cubicBezTo>
                  <a:pt x="29" y="65"/>
                  <a:pt x="32" y="66"/>
                  <a:pt x="34" y="66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78"/>
                  <a:pt x="36" y="80"/>
                  <a:pt x="39" y="80"/>
                </a:cubicBezTo>
                <a:cubicBezTo>
                  <a:pt x="43" y="80"/>
                  <a:pt x="43" y="80"/>
                  <a:pt x="43" y="80"/>
                </a:cubicBezTo>
                <a:cubicBezTo>
                  <a:pt x="46" y="80"/>
                  <a:pt x="48" y="78"/>
                  <a:pt x="48" y="76"/>
                </a:cubicBezTo>
                <a:cubicBezTo>
                  <a:pt x="48" y="65"/>
                  <a:pt x="48" y="65"/>
                  <a:pt x="48" y="65"/>
                </a:cubicBezTo>
                <a:cubicBezTo>
                  <a:pt x="50" y="64"/>
                  <a:pt x="52" y="63"/>
                  <a:pt x="54" y="62"/>
                </a:cubicBezTo>
                <a:cubicBezTo>
                  <a:pt x="61" y="69"/>
                  <a:pt x="61" y="69"/>
                  <a:pt x="61" y="69"/>
                </a:cubicBezTo>
                <a:cubicBezTo>
                  <a:pt x="63" y="71"/>
                  <a:pt x="66" y="71"/>
                  <a:pt x="67" y="69"/>
                </a:cubicBezTo>
                <a:cubicBezTo>
                  <a:pt x="70" y="66"/>
                  <a:pt x="70" y="66"/>
                  <a:pt x="70" y="66"/>
                </a:cubicBezTo>
                <a:cubicBezTo>
                  <a:pt x="72" y="64"/>
                  <a:pt x="72" y="62"/>
                  <a:pt x="70" y="60"/>
                </a:cubicBezTo>
                <a:cubicBezTo>
                  <a:pt x="63" y="52"/>
                  <a:pt x="63" y="52"/>
                  <a:pt x="63" y="52"/>
                </a:cubicBezTo>
                <a:cubicBezTo>
                  <a:pt x="64" y="50"/>
                  <a:pt x="64" y="48"/>
                  <a:pt x="65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8" y="46"/>
                  <a:pt x="80" y="44"/>
                  <a:pt x="80" y="41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4"/>
                  <a:pt x="78" y="32"/>
                  <a:pt x="75" y="32"/>
                </a:cubicBezTo>
                <a:close/>
                <a:moveTo>
                  <a:pt x="39" y="51"/>
                </a:moveTo>
                <a:cubicBezTo>
                  <a:pt x="33" y="51"/>
                  <a:pt x="28" y="46"/>
                  <a:pt x="28" y="40"/>
                </a:cubicBezTo>
                <a:cubicBezTo>
                  <a:pt x="28" y="34"/>
                  <a:pt x="33" y="29"/>
                  <a:pt x="39" y="29"/>
                </a:cubicBezTo>
                <a:cubicBezTo>
                  <a:pt x="45" y="29"/>
                  <a:pt x="50" y="34"/>
                  <a:pt x="50" y="40"/>
                </a:cubicBezTo>
                <a:cubicBezTo>
                  <a:pt x="50" y="46"/>
                  <a:pt x="45" y="51"/>
                  <a:pt x="39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39" name="Freeform 59">
            <a:extLst>
              <a:ext uri="{FF2B5EF4-FFF2-40B4-BE49-F238E27FC236}">
                <a16:creationId xmlns:a16="http://schemas.microsoft.com/office/drawing/2014/main" id="{A36EB4C7-C993-E06E-1731-DFBEA4FFA989}"/>
              </a:ext>
            </a:extLst>
          </p:cNvPr>
          <p:cNvSpPr>
            <a:spLocks noEditPoints="1"/>
          </p:cNvSpPr>
          <p:nvPr/>
        </p:nvSpPr>
        <p:spPr bwMode="auto">
          <a:xfrm>
            <a:off x="14070510" y="5283148"/>
            <a:ext cx="220860" cy="220860"/>
          </a:xfrm>
          <a:custGeom>
            <a:avLst/>
            <a:gdLst/>
            <a:ahLst/>
            <a:cxnLst>
              <a:cxn ang="0">
                <a:pos x="48" y="20"/>
              </a:cxn>
              <a:cxn ang="0">
                <a:pos x="41" y="20"/>
              </a:cxn>
              <a:cxn ang="0">
                <a:pos x="39" y="17"/>
              </a:cxn>
              <a:cxn ang="0">
                <a:pos x="44" y="12"/>
              </a:cxn>
              <a:cxn ang="0">
                <a:pos x="44" y="8"/>
              </a:cxn>
              <a:cxn ang="0">
                <a:pos x="42" y="6"/>
              </a:cxn>
              <a:cxn ang="0">
                <a:pos x="38" y="6"/>
              </a:cxn>
              <a:cxn ang="0">
                <a:pos x="33" y="11"/>
              </a:cxn>
              <a:cxn ang="0">
                <a:pos x="29" y="9"/>
              </a:cxn>
              <a:cxn ang="0">
                <a:pos x="29" y="3"/>
              </a:cxn>
              <a:cxn ang="0">
                <a:pos x="26" y="0"/>
              </a:cxn>
              <a:cxn ang="0">
                <a:pos x="24" y="0"/>
              </a:cxn>
              <a:cxn ang="0">
                <a:pos x="21" y="3"/>
              </a:cxn>
              <a:cxn ang="0">
                <a:pos x="21" y="9"/>
              </a:cxn>
              <a:cxn ang="0">
                <a:pos x="16" y="11"/>
              </a:cxn>
              <a:cxn ang="0">
                <a:pos x="12" y="7"/>
              </a:cxn>
              <a:cxn ang="0">
                <a:pos x="8" y="7"/>
              </a:cxn>
              <a:cxn ang="0">
                <a:pos x="6" y="9"/>
              </a:cxn>
              <a:cxn ang="0">
                <a:pos x="6" y="13"/>
              </a:cxn>
              <a:cxn ang="0">
                <a:pos x="10" y="17"/>
              </a:cxn>
              <a:cxn ang="0">
                <a:pos x="8" y="22"/>
              </a:cxn>
              <a:cxn ang="0">
                <a:pos x="3" y="22"/>
              </a:cxn>
              <a:cxn ang="0">
                <a:pos x="0" y="25"/>
              </a:cxn>
              <a:cxn ang="0">
                <a:pos x="0" y="27"/>
              </a:cxn>
              <a:cxn ang="0">
                <a:pos x="3" y="30"/>
              </a:cxn>
              <a:cxn ang="0">
                <a:pos x="9" y="30"/>
              </a:cxn>
              <a:cxn ang="0">
                <a:pos x="11" y="35"/>
              </a:cxn>
              <a:cxn ang="0">
                <a:pos x="7" y="39"/>
              </a:cxn>
              <a:cxn ang="0">
                <a:pos x="7" y="43"/>
              </a:cxn>
              <a:cxn ang="0">
                <a:pos x="9" y="45"/>
              </a:cxn>
              <a:cxn ang="0">
                <a:pos x="13" y="45"/>
              </a:cxn>
              <a:cxn ang="0">
                <a:pos x="17" y="41"/>
              </a:cxn>
              <a:cxn ang="0">
                <a:pos x="22" y="42"/>
              </a:cxn>
              <a:cxn ang="0">
                <a:pos x="22" y="48"/>
              </a:cxn>
              <a:cxn ang="0">
                <a:pos x="25" y="51"/>
              </a:cxn>
              <a:cxn ang="0">
                <a:pos x="28" y="51"/>
              </a:cxn>
              <a:cxn ang="0">
                <a:pos x="31" y="48"/>
              </a:cxn>
              <a:cxn ang="0">
                <a:pos x="31" y="41"/>
              </a:cxn>
              <a:cxn ang="0">
                <a:pos x="35" y="39"/>
              </a:cxn>
              <a:cxn ang="0">
                <a:pos x="39" y="44"/>
              </a:cxn>
              <a:cxn ang="0">
                <a:pos x="43" y="44"/>
              </a:cxn>
              <a:cxn ang="0">
                <a:pos x="45" y="42"/>
              </a:cxn>
              <a:cxn ang="0">
                <a:pos x="45" y="38"/>
              </a:cxn>
              <a:cxn ang="0">
                <a:pos x="40" y="33"/>
              </a:cxn>
              <a:cxn ang="0">
                <a:pos x="42" y="29"/>
              </a:cxn>
              <a:cxn ang="0">
                <a:pos x="48" y="29"/>
              </a:cxn>
              <a:cxn ang="0">
                <a:pos x="51" y="26"/>
              </a:cxn>
              <a:cxn ang="0">
                <a:pos x="51" y="23"/>
              </a:cxn>
              <a:cxn ang="0">
                <a:pos x="48" y="20"/>
              </a:cxn>
              <a:cxn ang="0">
                <a:pos x="25" y="32"/>
              </a:cxn>
              <a:cxn ang="0">
                <a:pos x="18" y="25"/>
              </a:cxn>
              <a:cxn ang="0">
                <a:pos x="25" y="18"/>
              </a:cxn>
              <a:cxn ang="0">
                <a:pos x="32" y="25"/>
              </a:cxn>
              <a:cxn ang="0">
                <a:pos x="25" y="32"/>
              </a:cxn>
            </a:cxnLst>
            <a:rect l="0" t="0" r="r" b="b"/>
            <a:pathLst>
              <a:path w="51" h="51">
                <a:moveTo>
                  <a:pt x="48" y="20"/>
                </a:moveTo>
                <a:cubicBezTo>
                  <a:pt x="41" y="20"/>
                  <a:pt x="41" y="20"/>
                  <a:pt x="41" y="20"/>
                </a:cubicBezTo>
                <a:cubicBezTo>
                  <a:pt x="41" y="19"/>
                  <a:pt x="40" y="18"/>
                  <a:pt x="39" y="17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1"/>
                  <a:pt x="45" y="9"/>
                  <a:pt x="44" y="8"/>
                </a:cubicBezTo>
                <a:cubicBezTo>
                  <a:pt x="42" y="6"/>
                  <a:pt x="42" y="6"/>
                  <a:pt x="42" y="6"/>
                </a:cubicBezTo>
                <a:cubicBezTo>
                  <a:pt x="41" y="5"/>
                  <a:pt x="39" y="5"/>
                  <a:pt x="38" y="6"/>
                </a:cubicBezTo>
                <a:cubicBezTo>
                  <a:pt x="33" y="11"/>
                  <a:pt x="33" y="11"/>
                  <a:pt x="33" y="11"/>
                </a:cubicBezTo>
                <a:cubicBezTo>
                  <a:pt x="32" y="10"/>
                  <a:pt x="31" y="9"/>
                  <a:pt x="29" y="9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"/>
                  <a:pt x="28" y="0"/>
                  <a:pt x="2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1" y="1"/>
                  <a:pt x="21" y="3"/>
                </a:cubicBezTo>
                <a:cubicBezTo>
                  <a:pt x="21" y="9"/>
                  <a:pt x="21" y="9"/>
                  <a:pt x="21" y="9"/>
                </a:cubicBezTo>
                <a:cubicBezTo>
                  <a:pt x="19" y="9"/>
                  <a:pt x="18" y="10"/>
                  <a:pt x="16" y="11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6"/>
                  <a:pt x="9" y="6"/>
                  <a:pt x="8" y="7"/>
                </a:cubicBezTo>
                <a:cubicBezTo>
                  <a:pt x="6" y="9"/>
                  <a:pt x="6" y="9"/>
                  <a:pt x="6" y="9"/>
                </a:cubicBezTo>
                <a:cubicBezTo>
                  <a:pt x="5" y="10"/>
                  <a:pt x="5" y="12"/>
                  <a:pt x="6" y="13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8"/>
                  <a:pt x="9" y="20"/>
                  <a:pt x="8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2" y="22"/>
                  <a:pt x="0" y="23"/>
                  <a:pt x="0" y="2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9"/>
                  <a:pt x="2" y="30"/>
                  <a:pt x="3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2"/>
                  <a:pt x="10" y="34"/>
                  <a:pt x="11" y="35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40"/>
                  <a:pt x="6" y="42"/>
                  <a:pt x="7" y="43"/>
                </a:cubicBezTo>
                <a:cubicBezTo>
                  <a:pt x="9" y="45"/>
                  <a:pt x="9" y="45"/>
                  <a:pt x="9" y="45"/>
                </a:cubicBezTo>
                <a:cubicBezTo>
                  <a:pt x="10" y="46"/>
                  <a:pt x="12" y="46"/>
                  <a:pt x="13" y="45"/>
                </a:cubicBezTo>
                <a:cubicBezTo>
                  <a:pt x="17" y="41"/>
                  <a:pt x="17" y="41"/>
                  <a:pt x="17" y="41"/>
                </a:cubicBezTo>
                <a:cubicBezTo>
                  <a:pt x="19" y="41"/>
                  <a:pt x="20" y="42"/>
                  <a:pt x="22" y="42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9"/>
                  <a:pt x="23" y="51"/>
                  <a:pt x="25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9" y="51"/>
                  <a:pt x="31" y="49"/>
                  <a:pt x="31" y="48"/>
                </a:cubicBezTo>
                <a:cubicBezTo>
                  <a:pt x="31" y="41"/>
                  <a:pt x="31" y="41"/>
                  <a:pt x="31" y="41"/>
                </a:cubicBezTo>
                <a:cubicBezTo>
                  <a:pt x="32" y="41"/>
                  <a:pt x="33" y="40"/>
                  <a:pt x="35" y="39"/>
                </a:cubicBezTo>
                <a:cubicBezTo>
                  <a:pt x="39" y="44"/>
                  <a:pt x="39" y="44"/>
                  <a:pt x="39" y="44"/>
                </a:cubicBezTo>
                <a:cubicBezTo>
                  <a:pt x="40" y="45"/>
                  <a:pt x="42" y="45"/>
                  <a:pt x="43" y="44"/>
                </a:cubicBezTo>
                <a:cubicBezTo>
                  <a:pt x="45" y="42"/>
                  <a:pt x="45" y="42"/>
                  <a:pt x="45" y="42"/>
                </a:cubicBezTo>
                <a:cubicBezTo>
                  <a:pt x="46" y="41"/>
                  <a:pt x="46" y="39"/>
                  <a:pt x="45" y="38"/>
                </a:cubicBezTo>
                <a:cubicBezTo>
                  <a:pt x="40" y="33"/>
                  <a:pt x="40" y="33"/>
                  <a:pt x="40" y="33"/>
                </a:cubicBezTo>
                <a:cubicBezTo>
                  <a:pt x="41" y="32"/>
                  <a:pt x="41" y="30"/>
                  <a:pt x="42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50" y="29"/>
                  <a:pt x="51" y="28"/>
                  <a:pt x="51" y="26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2"/>
                  <a:pt x="50" y="20"/>
                  <a:pt x="48" y="20"/>
                </a:cubicBezTo>
                <a:close/>
                <a:moveTo>
                  <a:pt x="25" y="32"/>
                </a:moveTo>
                <a:cubicBezTo>
                  <a:pt x="21" y="32"/>
                  <a:pt x="18" y="29"/>
                  <a:pt x="18" y="25"/>
                </a:cubicBezTo>
                <a:cubicBezTo>
                  <a:pt x="18" y="21"/>
                  <a:pt x="21" y="18"/>
                  <a:pt x="25" y="18"/>
                </a:cubicBezTo>
                <a:cubicBezTo>
                  <a:pt x="29" y="18"/>
                  <a:pt x="32" y="21"/>
                  <a:pt x="32" y="25"/>
                </a:cubicBezTo>
                <a:cubicBezTo>
                  <a:pt x="32" y="29"/>
                  <a:pt x="29" y="32"/>
                  <a:pt x="25" y="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2D14E0C-5272-530E-041F-3F85A2FFE720}"/>
              </a:ext>
            </a:extLst>
          </p:cNvPr>
          <p:cNvSpPr/>
          <p:nvPr/>
        </p:nvSpPr>
        <p:spPr>
          <a:xfrm flipH="1">
            <a:off x="13572077" y="6462409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F515195-49AE-7B16-D9C6-99811EFCF895}"/>
              </a:ext>
            </a:extLst>
          </p:cNvPr>
          <p:cNvSpPr/>
          <p:nvPr/>
        </p:nvSpPr>
        <p:spPr>
          <a:xfrm flipH="1">
            <a:off x="13334601" y="6256442"/>
            <a:ext cx="1418675" cy="1418672"/>
          </a:xfrm>
          <a:prstGeom prst="ellipse">
            <a:avLst/>
          </a:prstGeom>
          <a:solidFill>
            <a:schemeClr val="accent5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87EAEE-F992-03B6-A3D8-D3AE60E6C64E}"/>
              </a:ext>
            </a:extLst>
          </p:cNvPr>
          <p:cNvSpPr/>
          <p:nvPr/>
        </p:nvSpPr>
        <p:spPr>
          <a:xfrm flipH="1">
            <a:off x="13436273" y="6358114"/>
            <a:ext cx="1215331" cy="121532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C62E614-70A7-BA17-5409-CEFBB27D0816}"/>
              </a:ext>
            </a:extLst>
          </p:cNvPr>
          <p:cNvSpPr/>
          <p:nvPr/>
        </p:nvSpPr>
        <p:spPr>
          <a:xfrm flipH="1">
            <a:off x="13543190" y="6465031"/>
            <a:ext cx="1001497" cy="10014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9B6EBB-0EB3-BCF4-C2B5-7D4B434057E2}"/>
              </a:ext>
            </a:extLst>
          </p:cNvPr>
          <p:cNvSpPr/>
          <p:nvPr/>
        </p:nvSpPr>
        <p:spPr>
          <a:xfrm flipH="1">
            <a:off x="14748006" y="6655599"/>
            <a:ext cx="3087755" cy="66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integration and transformation solutions.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Freeform 63">
            <a:extLst>
              <a:ext uri="{FF2B5EF4-FFF2-40B4-BE49-F238E27FC236}">
                <a16:creationId xmlns:a16="http://schemas.microsoft.com/office/drawing/2014/main" id="{779126EE-D190-D3FD-99EE-BC8516008511}"/>
              </a:ext>
            </a:extLst>
          </p:cNvPr>
          <p:cNvSpPr>
            <a:spLocks noEditPoints="1"/>
          </p:cNvSpPr>
          <p:nvPr/>
        </p:nvSpPr>
        <p:spPr bwMode="auto">
          <a:xfrm>
            <a:off x="13857832" y="6706048"/>
            <a:ext cx="365371" cy="504432"/>
          </a:xfrm>
          <a:custGeom>
            <a:avLst/>
            <a:gdLst/>
            <a:ahLst/>
            <a:cxnLst>
              <a:cxn ang="0">
                <a:pos x="78" y="11"/>
              </a:cxn>
              <a:cxn ang="0">
                <a:pos x="84" y="11"/>
              </a:cxn>
              <a:cxn ang="0">
                <a:pos x="84" y="0"/>
              </a:cxn>
              <a:cxn ang="0">
                <a:pos x="0" y="0"/>
              </a:cxn>
              <a:cxn ang="0">
                <a:pos x="0" y="11"/>
              </a:cxn>
              <a:cxn ang="0">
                <a:pos x="7" y="11"/>
              </a:cxn>
              <a:cxn ang="0">
                <a:pos x="30" y="52"/>
              </a:cxn>
              <a:cxn ang="0">
                <a:pos x="30" y="64"/>
              </a:cxn>
              <a:cxn ang="0">
                <a:pos x="8" y="105"/>
              </a:cxn>
              <a:cxn ang="0">
                <a:pos x="0" y="105"/>
              </a:cxn>
              <a:cxn ang="0">
                <a:pos x="0" y="116"/>
              </a:cxn>
              <a:cxn ang="0">
                <a:pos x="84" y="116"/>
              </a:cxn>
              <a:cxn ang="0">
                <a:pos x="84" y="105"/>
              </a:cxn>
              <a:cxn ang="0">
                <a:pos x="78" y="105"/>
              </a:cxn>
              <a:cxn ang="0">
                <a:pos x="55" y="64"/>
              </a:cxn>
              <a:cxn ang="0">
                <a:pos x="55" y="52"/>
              </a:cxn>
              <a:cxn ang="0">
                <a:pos x="78" y="11"/>
              </a:cxn>
              <a:cxn ang="0">
                <a:pos x="52" y="69"/>
              </a:cxn>
              <a:cxn ang="0">
                <a:pos x="72" y="105"/>
              </a:cxn>
              <a:cxn ang="0">
                <a:pos x="67" y="105"/>
              </a:cxn>
              <a:cxn ang="0">
                <a:pos x="56" y="93"/>
              </a:cxn>
              <a:cxn ang="0">
                <a:pos x="43" y="77"/>
              </a:cxn>
              <a:cxn ang="0">
                <a:pos x="30" y="93"/>
              </a:cxn>
              <a:cxn ang="0">
                <a:pos x="20" y="105"/>
              </a:cxn>
              <a:cxn ang="0">
                <a:pos x="13" y="105"/>
              </a:cxn>
              <a:cxn ang="0">
                <a:pos x="34" y="69"/>
              </a:cxn>
              <a:cxn ang="0">
                <a:pos x="36" y="69"/>
              </a:cxn>
              <a:cxn ang="0">
                <a:pos x="36" y="48"/>
              </a:cxn>
              <a:cxn ang="0">
                <a:pos x="34" y="47"/>
              </a:cxn>
              <a:cxn ang="0">
                <a:pos x="13" y="11"/>
              </a:cxn>
              <a:cxn ang="0">
                <a:pos x="72" y="11"/>
              </a:cxn>
              <a:cxn ang="0">
                <a:pos x="52" y="47"/>
              </a:cxn>
              <a:cxn ang="0">
                <a:pos x="49" y="48"/>
              </a:cxn>
              <a:cxn ang="0">
                <a:pos x="49" y="69"/>
              </a:cxn>
              <a:cxn ang="0">
                <a:pos x="52" y="69"/>
              </a:cxn>
            </a:cxnLst>
            <a:rect l="0" t="0" r="r" b="b"/>
            <a:pathLst>
              <a:path w="84" h="116">
                <a:moveTo>
                  <a:pt x="78" y="11"/>
                </a:moveTo>
                <a:cubicBezTo>
                  <a:pt x="84" y="11"/>
                  <a:pt x="84" y="11"/>
                  <a:pt x="84" y="11"/>
                </a:cubicBezTo>
                <a:cubicBezTo>
                  <a:pt x="84" y="0"/>
                  <a:pt x="84" y="0"/>
                  <a:pt x="8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8" y="33"/>
                  <a:pt x="16" y="48"/>
                  <a:pt x="30" y="52"/>
                </a:cubicBezTo>
                <a:cubicBezTo>
                  <a:pt x="30" y="64"/>
                  <a:pt x="30" y="64"/>
                  <a:pt x="30" y="64"/>
                </a:cubicBezTo>
                <a:cubicBezTo>
                  <a:pt x="17" y="69"/>
                  <a:pt x="9" y="83"/>
                  <a:pt x="8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6"/>
                  <a:pt x="0" y="116"/>
                  <a:pt x="0" y="116"/>
                </a:cubicBezTo>
                <a:cubicBezTo>
                  <a:pt x="84" y="116"/>
                  <a:pt x="84" y="116"/>
                  <a:pt x="84" y="116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78" y="105"/>
                  <a:pt x="78" y="105"/>
                  <a:pt x="78" y="105"/>
                </a:cubicBezTo>
                <a:cubicBezTo>
                  <a:pt x="77" y="83"/>
                  <a:pt x="69" y="69"/>
                  <a:pt x="55" y="64"/>
                </a:cubicBezTo>
                <a:cubicBezTo>
                  <a:pt x="55" y="52"/>
                  <a:pt x="55" y="52"/>
                  <a:pt x="55" y="52"/>
                </a:cubicBezTo>
                <a:cubicBezTo>
                  <a:pt x="69" y="48"/>
                  <a:pt x="77" y="33"/>
                  <a:pt x="78" y="11"/>
                </a:cubicBezTo>
                <a:close/>
                <a:moveTo>
                  <a:pt x="52" y="69"/>
                </a:moveTo>
                <a:cubicBezTo>
                  <a:pt x="67" y="73"/>
                  <a:pt x="72" y="90"/>
                  <a:pt x="72" y="105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56" y="93"/>
                  <a:pt x="56" y="93"/>
                  <a:pt x="56" y="93"/>
                </a:cubicBezTo>
                <a:cubicBezTo>
                  <a:pt x="43" y="77"/>
                  <a:pt x="43" y="77"/>
                  <a:pt x="43" y="77"/>
                </a:cubicBezTo>
                <a:cubicBezTo>
                  <a:pt x="30" y="93"/>
                  <a:pt x="30" y="93"/>
                  <a:pt x="30" y="93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13" y="105"/>
                  <a:pt x="13" y="105"/>
                  <a:pt x="13" y="105"/>
                </a:cubicBezTo>
                <a:cubicBezTo>
                  <a:pt x="14" y="90"/>
                  <a:pt x="18" y="73"/>
                  <a:pt x="34" y="69"/>
                </a:cubicBezTo>
                <a:cubicBezTo>
                  <a:pt x="36" y="69"/>
                  <a:pt x="36" y="69"/>
                  <a:pt x="36" y="69"/>
                </a:cubicBezTo>
                <a:cubicBezTo>
                  <a:pt x="36" y="48"/>
                  <a:pt x="36" y="48"/>
                  <a:pt x="36" y="48"/>
                </a:cubicBezTo>
                <a:cubicBezTo>
                  <a:pt x="34" y="47"/>
                  <a:pt x="34" y="47"/>
                  <a:pt x="34" y="47"/>
                </a:cubicBezTo>
                <a:cubicBezTo>
                  <a:pt x="18" y="43"/>
                  <a:pt x="14" y="27"/>
                  <a:pt x="13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27"/>
                  <a:pt x="67" y="43"/>
                  <a:pt x="52" y="47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69"/>
                  <a:pt x="49" y="69"/>
                  <a:pt x="49" y="69"/>
                </a:cubicBezTo>
                <a:lnTo>
                  <a:pt x="52" y="6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0" name="Freeform 64">
            <a:extLst>
              <a:ext uri="{FF2B5EF4-FFF2-40B4-BE49-F238E27FC236}">
                <a16:creationId xmlns:a16="http://schemas.microsoft.com/office/drawing/2014/main" id="{C46CF46C-7D59-E280-70C0-3C443EDF599D}"/>
              </a:ext>
            </a:extLst>
          </p:cNvPr>
          <p:cNvSpPr>
            <a:spLocks/>
          </p:cNvSpPr>
          <p:nvPr/>
        </p:nvSpPr>
        <p:spPr bwMode="auto">
          <a:xfrm>
            <a:off x="13996892" y="6858741"/>
            <a:ext cx="103613" cy="59986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0" y="0"/>
              </a:cxn>
              <a:cxn ang="0">
                <a:pos x="9" y="11"/>
              </a:cxn>
              <a:cxn ang="0">
                <a:pos x="19" y="22"/>
              </a:cxn>
              <a:cxn ang="0">
                <a:pos x="29" y="11"/>
              </a:cxn>
              <a:cxn ang="0">
                <a:pos x="38" y="0"/>
              </a:cxn>
            </a:cxnLst>
            <a:rect l="0" t="0" r="r" b="b"/>
            <a:pathLst>
              <a:path w="38" h="22">
                <a:moveTo>
                  <a:pt x="38" y="0"/>
                </a:moveTo>
                <a:lnTo>
                  <a:pt x="0" y="0"/>
                </a:lnTo>
                <a:lnTo>
                  <a:pt x="9" y="11"/>
                </a:lnTo>
                <a:lnTo>
                  <a:pt x="19" y="22"/>
                </a:lnTo>
                <a:lnTo>
                  <a:pt x="29" y="11"/>
                </a:lnTo>
                <a:lnTo>
                  <a:pt x="3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EF8B5BE-0C93-4C15-527A-CD341FB94F22}"/>
              </a:ext>
            </a:extLst>
          </p:cNvPr>
          <p:cNvSpPr/>
          <p:nvPr/>
        </p:nvSpPr>
        <p:spPr>
          <a:xfrm>
            <a:off x="1438040" y="6462409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AF87638-7752-9440-7699-3798AFDC95EB}"/>
              </a:ext>
            </a:extLst>
          </p:cNvPr>
          <p:cNvSpPr/>
          <p:nvPr/>
        </p:nvSpPr>
        <p:spPr>
          <a:xfrm>
            <a:off x="4723762" y="6256442"/>
            <a:ext cx="1418675" cy="1418672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EBE2A70-6B43-BDC5-D248-2B480FA3B380}"/>
              </a:ext>
            </a:extLst>
          </p:cNvPr>
          <p:cNvSpPr/>
          <p:nvPr/>
        </p:nvSpPr>
        <p:spPr>
          <a:xfrm>
            <a:off x="4825435" y="6358114"/>
            <a:ext cx="1215331" cy="12153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2C5A598-B16A-AA73-E262-79BAA6B1DB4B}"/>
              </a:ext>
            </a:extLst>
          </p:cNvPr>
          <p:cNvSpPr/>
          <p:nvPr/>
        </p:nvSpPr>
        <p:spPr>
          <a:xfrm>
            <a:off x="4932351" y="6465031"/>
            <a:ext cx="1001497" cy="10014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1BBA53-17D4-21F6-1D43-8FA9D79835B0}"/>
              </a:ext>
            </a:extLst>
          </p:cNvPr>
          <p:cNvSpPr/>
          <p:nvPr/>
        </p:nvSpPr>
        <p:spPr>
          <a:xfrm>
            <a:off x="1315342" y="6630321"/>
            <a:ext cx="3576252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Interactive visualization tailored for automated schema generation.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Freeform 71">
            <a:extLst>
              <a:ext uri="{FF2B5EF4-FFF2-40B4-BE49-F238E27FC236}">
                <a16:creationId xmlns:a16="http://schemas.microsoft.com/office/drawing/2014/main" id="{C6B2F951-8571-2A81-08E1-06E9035E1894}"/>
              </a:ext>
            </a:extLst>
          </p:cNvPr>
          <p:cNvSpPr>
            <a:spLocks noEditPoints="1"/>
          </p:cNvSpPr>
          <p:nvPr/>
        </p:nvSpPr>
        <p:spPr bwMode="auto">
          <a:xfrm>
            <a:off x="5339613" y="6705242"/>
            <a:ext cx="354465" cy="354465"/>
          </a:xfrm>
          <a:custGeom>
            <a:avLst/>
            <a:gdLst/>
            <a:ahLst/>
            <a:cxnLst>
              <a:cxn ang="0">
                <a:pos x="57" y="8"/>
              </a:cxn>
              <a:cxn ang="0">
                <a:pos x="33" y="23"/>
              </a:cxn>
              <a:cxn ang="0">
                <a:pos x="2" y="54"/>
              </a:cxn>
              <a:cxn ang="0">
                <a:pos x="2" y="64"/>
              </a:cxn>
              <a:cxn ang="0">
                <a:pos x="18" y="79"/>
              </a:cxn>
              <a:cxn ang="0">
                <a:pos x="28" y="79"/>
              </a:cxn>
              <a:cxn ang="0">
                <a:pos x="59" y="49"/>
              </a:cxn>
              <a:cxn ang="0">
                <a:pos x="74" y="25"/>
              </a:cxn>
              <a:cxn ang="0">
                <a:pos x="82" y="0"/>
              </a:cxn>
              <a:cxn ang="0">
                <a:pos x="57" y="8"/>
              </a:cxn>
              <a:cxn ang="0">
                <a:pos x="36" y="61"/>
              </a:cxn>
              <a:cxn ang="0">
                <a:pos x="20" y="61"/>
              </a:cxn>
              <a:cxn ang="0">
                <a:pos x="20" y="46"/>
              </a:cxn>
              <a:cxn ang="0">
                <a:pos x="36" y="46"/>
              </a:cxn>
              <a:cxn ang="0">
                <a:pos x="36" y="61"/>
              </a:cxn>
              <a:cxn ang="0">
                <a:pos x="56" y="41"/>
              </a:cxn>
              <a:cxn ang="0">
                <a:pos x="41" y="41"/>
              </a:cxn>
              <a:cxn ang="0">
                <a:pos x="41" y="26"/>
              </a:cxn>
              <a:cxn ang="0">
                <a:pos x="56" y="26"/>
              </a:cxn>
              <a:cxn ang="0">
                <a:pos x="56" y="41"/>
              </a:cxn>
            </a:cxnLst>
            <a:rect l="0" t="0" r="r" b="b"/>
            <a:pathLst>
              <a:path w="82" h="82">
                <a:moveTo>
                  <a:pt x="57" y="8"/>
                </a:moveTo>
                <a:cubicBezTo>
                  <a:pt x="50" y="11"/>
                  <a:pt x="39" y="17"/>
                  <a:pt x="33" y="23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57"/>
                  <a:pt x="0" y="61"/>
                  <a:pt x="2" y="64"/>
                </a:cubicBezTo>
                <a:cubicBezTo>
                  <a:pt x="18" y="79"/>
                  <a:pt x="18" y="79"/>
                  <a:pt x="18" y="79"/>
                </a:cubicBezTo>
                <a:cubicBezTo>
                  <a:pt x="21" y="82"/>
                  <a:pt x="25" y="82"/>
                  <a:pt x="28" y="79"/>
                </a:cubicBezTo>
                <a:cubicBezTo>
                  <a:pt x="59" y="49"/>
                  <a:pt x="59" y="49"/>
                  <a:pt x="59" y="49"/>
                </a:cubicBezTo>
                <a:cubicBezTo>
                  <a:pt x="65" y="43"/>
                  <a:pt x="71" y="32"/>
                  <a:pt x="74" y="25"/>
                </a:cubicBezTo>
                <a:cubicBezTo>
                  <a:pt x="82" y="0"/>
                  <a:pt x="82" y="0"/>
                  <a:pt x="82" y="0"/>
                </a:cubicBezTo>
                <a:lnTo>
                  <a:pt x="57" y="8"/>
                </a:lnTo>
                <a:close/>
                <a:moveTo>
                  <a:pt x="36" y="61"/>
                </a:moveTo>
                <a:cubicBezTo>
                  <a:pt x="32" y="66"/>
                  <a:pt x="25" y="66"/>
                  <a:pt x="20" y="61"/>
                </a:cubicBezTo>
                <a:cubicBezTo>
                  <a:pt x="16" y="57"/>
                  <a:pt x="16" y="50"/>
                  <a:pt x="20" y="46"/>
                </a:cubicBezTo>
                <a:cubicBezTo>
                  <a:pt x="25" y="42"/>
                  <a:pt x="32" y="42"/>
                  <a:pt x="36" y="46"/>
                </a:cubicBezTo>
                <a:cubicBezTo>
                  <a:pt x="40" y="50"/>
                  <a:pt x="40" y="57"/>
                  <a:pt x="36" y="61"/>
                </a:cubicBezTo>
                <a:close/>
                <a:moveTo>
                  <a:pt x="56" y="41"/>
                </a:moveTo>
                <a:cubicBezTo>
                  <a:pt x="52" y="45"/>
                  <a:pt x="45" y="45"/>
                  <a:pt x="41" y="41"/>
                </a:cubicBezTo>
                <a:cubicBezTo>
                  <a:pt x="37" y="37"/>
                  <a:pt x="37" y="30"/>
                  <a:pt x="41" y="26"/>
                </a:cubicBezTo>
                <a:cubicBezTo>
                  <a:pt x="45" y="21"/>
                  <a:pt x="52" y="21"/>
                  <a:pt x="56" y="26"/>
                </a:cubicBezTo>
                <a:cubicBezTo>
                  <a:pt x="61" y="30"/>
                  <a:pt x="61" y="37"/>
                  <a:pt x="56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1" name="Freeform 72">
            <a:extLst>
              <a:ext uri="{FF2B5EF4-FFF2-40B4-BE49-F238E27FC236}">
                <a16:creationId xmlns:a16="http://schemas.microsoft.com/office/drawing/2014/main" id="{7C6E897A-1971-0496-20A4-FC61FE37EA38}"/>
              </a:ext>
            </a:extLst>
          </p:cNvPr>
          <p:cNvSpPr>
            <a:spLocks/>
          </p:cNvSpPr>
          <p:nvPr/>
        </p:nvSpPr>
        <p:spPr bwMode="auto">
          <a:xfrm>
            <a:off x="5203281" y="6849754"/>
            <a:ext cx="169052" cy="147239"/>
          </a:xfrm>
          <a:custGeom>
            <a:avLst/>
            <a:gdLst/>
            <a:ahLst/>
            <a:cxnLst>
              <a:cxn ang="0">
                <a:pos x="13" y="31"/>
              </a:cxn>
              <a:cxn ang="0">
                <a:pos x="39" y="5"/>
              </a:cxn>
              <a:cxn ang="0">
                <a:pos x="18" y="5"/>
              </a:cxn>
              <a:cxn ang="0">
                <a:pos x="3" y="21"/>
              </a:cxn>
              <a:cxn ang="0">
                <a:pos x="3" y="31"/>
              </a:cxn>
              <a:cxn ang="0">
                <a:pos x="13" y="31"/>
              </a:cxn>
            </a:cxnLst>
            <a:rect l="0" t="0" r="r" b="b"/>
            <a:pathLst>
              <a:path w="39" h="34">
                <a:moveTo>
                  <a:pt x="13" y="31"/>
                </a:moveTo>
                <a:cubicBezTo>
                  <a:pt x="39" y="5"/>
                  <a:pt x="39" y="5"/>
                  <a:pt x="39" y="5"/>
                </a:cubicBezTo>
                <a:cubicBezTo>
                  <a:pt x="33" y="0"/>
                  <a:pt x="24" y="0"/>
                  <a:pt x="18" y="5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24"/>
                  <a:pt x="0" y="28"/>
                  <a:pt x="3" y="31"/>
                </a:cubicBezTo>
                <a:cubicBezTo>
                  <a:pt x="5" y="34"/>
                  <a:pt x="10" y="34"/>
                  <a:pt x="13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2" name="Freeform 73">
            <a:extLst>
              <a:ext uri="{FF2B5EF4-FFF2-40B4-BE49-F238E27FC236}">
                <a16:creationId xmlns:a16="http://schemas.microsoft.com/office/drawing/2014/main" id="{DA1F821E-D9FF-FD5F-3B34-CF7F984DFEDD}"/>
              </a:ext>
            </a:extLst>
          </p:cNvPr>
          <p:cNvSpPr>
            <a:spLocks/>
          </p:cNvSpPr>
          <p:nvPr/>
        </p:nvSpPr>
        <p:spPr bwMode="auto">
          <a:xfrm>
            <a:off x="5402327" y="7026987"/>
            <a:ext cx="147239" cy="169052"/>
          </a:xfrm>
          <a:custGeom>
            <a:avLst/>
            <a:gdLst/>
            <a:ahLst/>
            <a:cxnLst>
              <a:cxn ang="0">
                <a:pos x="3" y="26"/>
              </a:cxn>
              <a:cxn ang="0">
                <a:pos x="3" y="36"/>
              </a:cxn>
              <a:cxn ang="0">
                <a:pos x="13" y="36"/>
              </a:cxn>
              <a:cxn ang="0">
                <a:pos x="29" y="21"/>
              </a:cxn>
              <a:cxn ang="0">
                <a:pos x="29" y="0"/>
              </a:cxn>
              <a:cxn ang="0">
                <a:pos x="3" y="26"/>
              </a:cxn>
            </a:cxnLst>
            <a:rect l="0" t="0" r="r" b="b"/>
            <a:pathLst>
              <a:path w="34" h="39">
                <a:moveTo>
                  <a:pt x="3" y="26"/>
                </a:moveTo>
                <a:cubicBezTo>
                  <a:pt x="0" y="29"/>
                  <a:pt x="0" y="33"/>
                  <a:pt x="3" y="36"/>
                </a:cubicBezTo>
                <a:cubicBezTo>
                  <a:pt x="6" y="39"/>
                  <a:pt x="10" y="39"/>
                  <a:pt x="13" y="36"/>
                </a:cubicBezTo>
                <a:cubicBezTo>
                  <a:pt x="29" y="21"/>
                  <a:pt x="29" y="21"/>
                  <a:pt x="29" y="21"/>
                </a:cubicBezTo>
                <a:cubicBezTo>
                  <a:pt x="34" y="15"/>
                  <a:pt x="34" y="6"/>
                  <a:pt x="29" y="0"/>
                </a:cubicBezTo>
                <a:lnTo>
                  <a:pt x="3" y="2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3" name="Freeform 74">
            <a:extLst>
              <a:ext uri="{FF2B5EF4-FFF2-40B4-BE49-F238E27FC236}">
                <a16:creationId xmlns:a16="http://schemas.microsoft.com/office/drawing/2014/main" id="{7F5301F5-7110-49FB-6C0E-C6939FED9A2F}"/>
              </a:ext>
            </a:extLst>
          </p:cNvPr>
          <p:cNvSpPr>
            <a:spLocks/>
          </p:cNvSpPr>
          <p:nvPr/>
        </p:nvSpPr>
        <p:spPr bwMode="auto">
          <a:xfrm>
            <a:off x="5309621" y="7005174"/>
            <a:ext cx="84527" cy="87253"/>
          </a:xfrm>
          <a:custGeom>
            <a:avLst/>
            <a:gdLst/>
            <a:ahLst/>
            <a:cxnLst>
              <a:cxn ang="0">
                <a:pos x="2" y="3"/>
              </a:cxn>
              <a:cxn ang="0">
                <a:pos x="2" y="8"/>
              </a:cxn>
              <a:cxn ang="0">
                <a:pos x="12" y="18"/>
              </a:cxn>
              <a:cxn ang="0">
                <a:pos x="17" y="18"/>
              </a:cxn>
              <a:cxn ang="0">
                <a:pos x="20" y="16"/>
              </a:cxn>
              <a:cxn ang="0">
                <a:pos x="4" y="0"/>
              </a:cxn>
              <a:cxn ang="0">
                <a:pos x="2" y="3"/>
              </a:cxn>
            </a:cxnLst>
            <a:rect l="0" t="0" r="r" b="b"/>
            <a:pathLst>
              <a:path w="20" h="20">
                <a:moveTo>
                  <a:pt x="2" y="3"/>
                </a:moveTo>
                <a:cubicBezTo>
                  <a:pt x="0" y="4"/>
                  <a:pt x="0" y="6"/>
                  <a:pt x="2" y="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20"/>
                  <a:pt x="16" y="20"/>
                  <a:pt x="17" y="18"/>
                </a:cubicBezTo>
                <a:cubicBezTo>
                  <a:pt x="20" y="16"/>
                  <a:pt x="20" y="16"/>
                  <a:pt x="20" y="16"/>
                </a:cubicBezTo>
                <a:cubicBezTo>
                  <a:pt x="4" y="0"/>
                  <a:pt x="4" y="0"/>
                  <a:pt x="4" y="0"/>
                </a:cubicBezTo>
                <a:lnTo>
                  <a:pt x="2" y="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4" name="Freeform 75">
            <a:extLst>
              <a:ext uri="{FF2B5EF4-FFF2-40B4-BE49-F238E27FC236}">
                <a16:creationId xmlns:a16="http://schemas.microsoft.com/office/drawing/2014/main" id="{4BF93181-2607-651E-42E3-A6573132BAF7}"/>
              </a:ext>
            </a:extLst>
          </p:cNvPr>
          <p:cNvSpPr>
            <a:spLocks/>
          </p:cNvSpPr>
          <p:nvPr/>
        </p:nvSpPr>
        <p:spPr bwMode="auto">
          <a:xfrm>
            <a:off x="5192374" y="7051526"/>
            <a:ext cx="155420" cy="155420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9" y="7"/>
              </a:cxn>
              <a:cxn ang="0">
                <a:pos x="0" y="36"/>
              </a:cxn>
            </a:cxnLst>
            <a:rect l="0" t="0" r="r" b="b"/>
            <a:pathLst>
              <a:path w="36" h="36">
                <a:moveTo>
                  <a:pt x="0" y="36"/>
                </a:moveTo>
                <a:cubicBezTo>
                  <a:pt x="14" y="29"/>
                  <a:pt x="36" y="14"/>
                  <a:pt x="29" y="7"/>
                </a:cubicBezTo>
                <a:cubicBezTo>
                  <a:pt x="22" y="0"/>
                  <a:pt x="7" y="21"/>
                  <a:pt x="0" y="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0761781-C911-1CEF-B647-84E42A1548EC}"/>
              </a:ext>
            </a:extLst>
          </p:cNvPr>
          <p:cNvSpPr/>
          <p:nvPr/>
        </p:nvSpPr>
        <p:spPr>
          <a:xfrm>
            <a:off x="2580153" y="7899943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B1ED98D-35C1-C259-5642-940012D38C4F}"/>
              </a:ext>
            </a:extLst>
          </p:cNvPr>
          <p:cNvSpPr/>
          <p:nvPr/>
        </p:nvSpPr>
        <p:spPr>
          <a:xfrm>
            <a:off x="5865875" y="7693976"/>
            <a:ext cx="1418675" cy="1418672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4C18530-7F1B-03AB-1018-32FEDCA220CE}"/>
              </a:ext>
            </a:extLst>
          </p:cNvPr>
          <p:cNvSpPr/>
          <p:nvPr/>
        </p:nvSpPr>
        <p:spPr>
          <a:xfrm>
            <a:off x="5967548" y="7795648"/>
            <a:ext cx="1215331" cy="12153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E9C86FE-2B16-6A1C-E00F-FC8DA412F3DD}"/>
              </a:ext>
            </a:extLst>
          </p:cNvPr>
          <p:cNvSpPr/>
          <p:nvPr/>
        </p:nvSpPr>
        <p:spPr>
          <a:xfrm>
            <a:off x="6074464" y="7902565"/>
            <a:ext cx="1001497" cy="10014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C701A5-E626-8D84-026A-B390D586BAFA}"/>
              </a:ext>
            </a:extLst>
          </p:cNvPr>
          <p:cNvSpPr/>
          <p:nvPr/>
        </p:nvSpPr>
        <p:spPr>
          <a:xfrm>
            <a:off x="2721359" y="8105563"/>
            <a:ext cx="3087755" cy="66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User-driven customization capabilities.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Freeform 154">
            <a:extLst>
              <a:ext uri="{FF2B5EF4-FFF2-40B4-BE49-F238E27FC236}">
                <a16:creationId xmlns:a16="http://schemas.microsoft.com/office/drawing/2014/main" id="{B81ECCE2-35FF-0947-CE01-408EBD86F38F}"/>
              </a:ext>
            </a:extLst>
          </p:cNvPr>
          <p:cNvSpPr>
            <a:spLocks/>
          </p:cNvSpPr>
          <p:nvPr/>
        </p:nvSpPr>
        <p:spPr bwMode="auto">
          <a:xfrm>
            <a:off x="6330396" y="8265614"/>
            <a:ext cx="62714" cy="340832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0" y="65"/>
              </a:cxn>
              <a:cxn ang="0">
                <a:pos x="14" y="79"/>
              </a:cxn>
              <a:cxn ang="0">
                <a:pos x="14" y="0"/>
              </a:cxn>
              <a:cxn ang="0">
                <a:pos x="0" y="14"/>
              </a:cxn>
            </a:cxnLst>
            <a:rect l="0" t="0" r="r" b="b"/>
            <a:pathLst>
              <a:path w="14" h="79">
                <a:moveTo>
                  <a:pt x="0" y="14"/>
                </a:moveTo>
                <a:cubicBezTo>
                  <a:pt x="0" y="65"/>
                  <a:pt x="0" y="65"/>
                  <a:pt x="0" y="65"/>
                </a:cubicBezTo>
                <a:cubicBezTo>
                  <a:pt x="0" y="73"/>
                  <a:pt x="6" y="79"/>
                  <a:pt x="14" y="79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5" name="Freeform 155">
            <a:extLst>
              <a:ext uri="{FF2B5EF4-FFF2-40B4-BE49-F238E27FC236}">
                <a16:creationId xmlns:a16="http://schemas.microsoft.com/office/drawing/2014/main" id="{00C6CDA3-5699-5D7F-AFE7-8DC03620087C}"/>
              </a:ext>
            </a:extLst>
          </p:cNvPr>
          <p:cNvSpPr>
            <a:spLocks noEditPoints="1"/>
          </p:cNvSpPr>
          <p:nvPr/>
        </p:nvSpPr>
        <p:spPr bwMode="auto">
          <a:xfrm>
            <a:off x="6425830" y="8170180"/>
            <a:ext cx="313566" cy="436264"/>
          </a:xfrm>
          <a:custGeom>
            <a:avLst/>
            <a:gdLst/>
            <a:ahLst/>
            <a:cxnLst>
              <a:cxn ang="0">
                <a:pos x="58" y="7"/>
              </a:cxn>
              <a:cxn ang="0">
                <a:pos x="50" y="0"/>
              </a:cxn>
              <a:cxn ang="0">
                <a:pos x="21" y="0"/>
              </a:cxn>
              <a:cxn ang="0">
                <a:pos x="14" y="7"/>
              </a:cxn>
              <a:cxn ang="0">
                <a:pos x="14" y="22"/>
              </a:cxn>
              <a:cxn ang="0">
                <a:pos x="0" y="22"/>
              </a:cxn>
              <a:cxn ang="0">
                <a:pos x="0" y="101"/>
              </a:cxn>
              <a:cxn ang="0">
                <a:pos x="72" y="101"/>
              </a:cxn>
              <a:cxn ang="0">
                <a:pos x="72" y="22"/>
              </a:cxn>
              <a:cxn ang="0">
                <a:pos x="58" y="22"/>
              </a:cxn>
              <a:cxn ang="0">
                <a:pos x="58" y="7"/>
              </a:cxn>
              <a:cxn ang="0">
                <a:pos x="50" y="22"/>
              </a:cxn>
              <a:cxn ang="0">
                <a:pos x="21" y="22"/>
              </a:cxn>
              <a:cxn ang="0">
                <a:pos x="21" y="7"/>
              </a:cxn>
              <a:cxn ang="0">
                <a:pos x="50" y="7"/>
              </a:cxn>
              <a:cxn ang="0">
                <a:pos x="50" y="22"/>
              </a:cxn>
            </a:cxnLst>
            <a:rect l="0" t="0" r="r" b="b"/>
            <a:pathLst>
              <a:path w="72" h="101">
                <a:moveTo>
                  <a:pt x="58" y="7"/>
                </a:moveTo>
                <a:cubicBezTo>
                  <a:pt x="58" y="3"/>
                  <a:pt x="54" y="0"/>
                  <a:pt x="50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4" y="3"/>
                  <a:pt x="14" y="7"/>
                </a:cubicBezTo>
                <a:cubicBezTo>
                  <a:pt x="14" y="22"/>
                  <a:pt x="14" y="22"/>
                  <a:pt x="1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1"/>
                  <a:pt x="0" y="101"/>
                  <a:pt x="0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22"/>
                  <a:pt x="72" y="22"/>
                  <a:pt x="72" y="22"/>
                </a:cubicBezTo>
                <a:cubicBezTo>
                  <a:pt x="58" y="22"/>
                  <a:pt x="58" y="22"/>
                  <a:pt x="58" y="22"/>
                </a:cubicBezTo>
                <a:lnTo>
                  <a:pt x="58" y="7"/>
                </a:lnTo>
                <a:close/>
                <a:moveTo>
                  <a:pt x="50" y="22"/>
                </a:moveTo>
                <a:cubicBezTo>
                  <a:pt x="21" y="22"/>
                  <a:pt x="21" y="22"/>
                  <a:pt x="21" y="22"/>
                </a:cubicBezTo>
                <a:cubicBezTo>
                  <a:pt x="21" y="7"/>
                  <a:pt x="21" y="7"/>
                  <a:pt x="21" y="7"/>
                </a:cubicBezTo>
                <a:cubicBezTo>
                  <a:pt x="50" y="7"/>
                  <a:pt x="50" y="7"/>
                  <a:pt x="50" y="7"/>
                </a:cubicBezTo>
                <a:lnTo>
                  <a:pt x="50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6" name="Freeform 156">
            <a:extLst>
              <a:ext uri="{FF2B5EF4-FFF2-40B4-BE49-F238E27FC236}">
                <a16:creationId xmlns:a16="http://schemas.microsoft.com/office/drawing/2014/main" id="{2FA5CCCD-E247-0830-A6F1-BF8D5C5B41D8}"/>
              </a:ext>
            </a:extLst>
          </p:cNvPr>
          <p:cNvSpPr>
            <a:spLocks/>
          </p:cNvSpPr>
          <p:nvPr/>
        </p:nvSpPr>
        <p:spPr bwMode="auto">
          <a:xfrm>
            <a:off x="6769388" y="8265614"/>
            <a:ext cx="65440" cy="34083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9"/>
              </a:cxn>
              <a:cxn ang="0">
                <a:pos x="15" y="65"/>
              </a:cxn>
              <a:cxn ang="0">
                <a:pos x="15" y="14"/>
              </a:cxn>
              <a:cxn ang="0">
                <a:pos x="0" y="0"/>
              </a:cxn>
            </a:cxnLst>
            <a:rect l="0" t="0" r="r" b="b"/>
            <a:pathLst>
              <a:path w="15" h="79">
                <a:moveTo>
                  <a:pt x="0" y="0"/>
                </a:moveTo>
                <a:cubicBezTo>
                  <a:pt x="0" y="79"/>
                  <a:pt x="0" y="79"/>
                  <a:pt x="0" y="79"/>
                </a:cubicBezTo>
                <a:cubicBezTo>
                  <a:pt x="8" y="79"/>
                  <a:pt x="15" y="73"/>
                  <a:pt x="15" y="65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6"/>
                  <a:pt x="8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BD8BDCD-DC49-0EDF-E473-B04A5950AFFF}"/>
              </a:ext>
            </a:extLst>
          </p:cNvPr>
          <p:cNvSpPr/>
          <p:nvPr/>
        </p:nvSpPr>
        <p:spPr>
          <a:xfrm flipH="1">
            <a:off x="12429965" y="7899943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DA3FDF5-EE82-8B57-B692-9FDAA96885A9}"/>
              </a:ext>
            </a:extLst>
          </p:cNvPr>
          <p:cNvSpPr/>
          <p:nvPr/>
        </p:nvSpPr>
        <p:spPr>
          <a:xfrm flipH="1">
            <a:off x="12192489" y="7693976"/>
            <a:ext cx="1418675" cy="1418672"/>
          </a:xfrm>
          <a:prstGeom prst="ellipse">
            <a:avLst/>
          </a:prstGeom>
          <a:solidFill>
            <a:schemeClr val="accent5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D1E7884-AF85-A5F6-3E32-CBFBB30919DE}"/>
              </a:ext>
            </a:extLst>
          </p:cNvPr>
          <p:cNvSpPr/>
          <p:nvPr/>
        </p:nvSpPr>
        <p:spPr>
          <a:xfrm flipH="1">
            <a:off x="12294161" y="7795648"/>
            <a:ext cx="1215331" cy="121532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1184E6B-8398-C6A5-E833-102801D0F56C}"/>
              </a:ext>
            </a:extLst>
          </p:cNvPr>
          <p:cNvSpPr/>
          <p:nvPr/>
        </p:nvSpPr>
        <p:spPr>
          <a:xfrm flipH="1">
            <a:off x="12401078" y="7902565"/>
            <a:ext cx="1001497" cy="10014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3A9070-4A30-A3E7-6606-0AB335979517}"/>
              </a:ext>
            </a:extLst>
          </p:cNvPr>
          <p:cNvSpPr/>
          <p:nvPr/>
        </p:nvSpPr>
        <p:spPr>
          <a:xfrm flipH="1">
            <a:off x="13605894" y="8093133"/>
            <a:ext cx="3087755" cy="66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GB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r>
              <a:rPr lang="en-GB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visualization, reverse engineering.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Freeform 177">
            <a:extLst>
              <a:ext uri="{FF2B5EF4-FFF2-40B4-BE49-F238E27FC236}">
                <a16:creationId xmlns:a16="http://schemas.microsoft.com/office/drawing/2014/main" id="{B70FCC4E-48D4-B0AD-CC85-A64D46E0008D}"/>
              </a:ext>
            </a:extLst>
          </p:cNvPr>
          <p:cNvSpPr>
            <a:spLocks noEditPoints="1"/>
          </p:cNvSpPr>
          <p:nvPr/>
        </p:nvSpPr>
        <p:spPr bwMode="auto">
          <a:xfrm>
            <a:off x="12649077" y="8200176"/>
            <a:ext cx="504432" cy="406271"/>
          </a:xfrm>
          <a:custGeom>
            <a:avLst/>
            <a:gdLst>
              <a:gd name="T0" fmla="*/ 146844 w 116"/>
              <a:gd name="T1" fmla="*/ 55360 h 94"/>
              <a:gd name="T2" fmla="*/ 0 w 116"/>
              <a:gd name="T3" fmla="*/ 0 h 94"/>
              <a:gd name="T4" fmla="*/ 0 w 116"/>
              <a:gd name="T5" fmla="*/ 201308 h 94"/>
              <a:gd name="T6" fmla="*/ 7595 w 116"/>
              <a:gd name="T7" fmla="*/ 201308 h 94"/>
              <a:gd name="T8" fmla="*/ 17723 w 116"/>
              <a:gd name="T9" fmla="*/ 201308 h 94"/>
              <a:gd name="T10" fmla="*/ 17723 w 116"/>
              <a:gd name="T11" fmla="*/ 218923 h 94"/>
              <a:gd name="T12" fmla="*/ 129121 w 116"/>
              <a:gd name="T13" fmla="*/ 236537 h 94"/>
              <a:gd name="T14" fmla="*/ 164567 w 116"/>
              <a:gd name="T15" fmla="*/ 236537 h 94"/>
              <a:gd name="T16" fmla="*/ 275965 w 116"/>
              <a:gd name="T17" fmla="*/ 218923 h 94"/>
              <a:gd name="T18" fmla="*/ 275965 w 116"/>
              <a:gd name="T19" fmla="*/ 201308 h 94"/>
              <a:gd name="T20" fmla="*/ 283561 w 116"/>
              <a:gd name="T21" fmla="*/ 201308 h 94"/>
              <a:gd name="T22" fmla="*/ 293688 w 116"/>
              <a:gd name="T23" fmla="*/ 201308 h 94"/>
              <a:gd name="T24" fmla="*/ 293688 w 116"/>
              <a:gd name="T25" fmla="*/ 0 h 94"/>
              <a:gd name="T26" fmla="*/ 146844 w 116"/>
              <a:gd name="T27" fmla="*/ 55360 h 94"/>
              <a:gd name="T28" fmla="*/ 129121 w 116"/>
              <a:gd name="T29" fmla="*/ 191243 h 94"/>
              <a:gd name="T30" fmla="*/ 17723 w 116"/>
              <a:gd name="T31" fmla="*/ 173628 h 94"/>
              <a:gd name="T32" fmla="*/ 17723 w 116"/>
              <a:gd name="T33" fmla="*/ 17614 h 94"/>
              <a:gd name="T34" fmla="*/ 43040 w 116"/>
              <a:gd name="T35" fmla="*/ 17614 h 94"/>
              <a:gd name="T36" fmla="*/ 48104 w 116"/>
              <a:gd name="T37" fmla="*/ 20131 h 94"/>
              <a:gd name="T38" fmla="*/ 48104 w 116"/>
              <a:gd name="T39" fmla="*/ 20131 h 94"/>
              <a:gd name="T40" fmla="*/ 126590 w 116"/>
              <a:gd name="T41" fmla="*/ 50327 h 94"/>
              <a:gd name="T42" fmla="*/ 129121 w 116"/>
              <a:gd name="T43" fmla="*/ 55360 h 94"/>
              <a:gd name="T44" fmla="*/ 129121 w 116"/>
              <a:gd name="T45" fmla="*/ 191243 h 94"/>
              <a:gd name="T46" fmla="*/ 275965 w 116"/>
              <a:gd name="T47" fmla="*/ 173628 h 94"/>
              <a:gd name="T48" fmla="*/ 164567 w 116"/>
              <a:gd name="T49" fmla="*/ 191243 h 94"/>
              <a:gd name="T50" fmla="*/ 164567 w 116"/>
              <a:gd name="T51" fmla="*/ 55360 h 94"/>
              <a:gd name="T52" fmla="*/ 275965 w 116"/>
              <a:gd name="T53" fmla="*/ 17614 h 94"/>
              <a:gd name="T54" fmla="*/ 275965 w 116"/>
              <a:gd name="T55" fmla="*/ 173628 h 9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16" h="94">
                <a:moveTo>
                  <a:pt x="58" y="22"/>
                </a:moveTo>
                <a:cubicBezTo>
                  <a:pt x="58" y="3"/>
                  <a:pt x="17" y="0"/>
                  <a:pt x="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5" y="80"/>
                  <a:pt x="6" y="80"/>
                  <a:pt x="7" y="80"/>
                </a:cubicBezTo>
                <a:cubicBezTo>
                  <a:pt x="7" y="87"/>
                  <a:pt x="7" y="87"/>
                  <a:pt x="7" y="87"/>
                </a:cubicBezTo>
                <a:cubicBezTo>
                  <a:pt x="21" y="87"/>
                  <a:pt x="51" y="83"/>
                  <a:pt x="51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83"/>
                  <a:pt x="94" y="87"/>
                  <a:pt x="109" y="87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10" y="80"/>
                  <a:pt x="111" y="80"/>
                  <a:pt x="11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6" y="0"/>
                  <a:pt x="116" y="0"/>
                  <a:pt x="116" y="0"/>
                </a:cubicBezTo>
                <a:cubicBezTo>
                  <a:pt x="98" y="0"/>
                  <a:pt x="58" y="3"/>
                  <a:pt x="58" y="22"/>
                </a:cubicBezTo>
                <a:close/>
                <a:moveTo>
                  <a:pt x="51" y="76"/>
                </a:moveTo>
                <a:cubicBezTo>
                  <a:pt x="40" y="69"/>
                  <a:pt x="20" y="69"/>
                  <a:pt x="7" y="69"/>
                </a:cubicBezTo>
                <a:cubicBezTo>
                  <a:pt x="7" y="7"/>
                  <a:pt x="7" y="7"/>
                  <a:pt x="7" y="7"/>
                </a:cubicBezTo>
                <a:cubicBezTo>
                  <a:pt x="11" y="7"/>
                  <a:pt x="14" y="7"/>
                  <a:pt x="17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34" y="9"/>
                  <a:pt x="49" y="12"/>
                  <a:pt x="50" y="20"/>
                </a:cubicBezTo>
                <a:cubicBezTo>
                  <a:pt x="51" y="22"/>
                  <a:pt x="51" y="22"/>
                  <a:pt x="51" y="22"/>
                </a:cubicBezTo>
                <a:lnTo>
                  <a:pt x="51" y="76"/>
                </a:lnTo>
                <a:close/>
                <a:moveTo>
                  <a:pt x="109" y="69"/>
                </a:moveTo>
                <a:cubicBezTo>
                  <a:pt x="95" y="69"/>
                  <a:pt x="76" y="69"/>
                  <a:pt x="65" y="76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7"/>
                  <a:pt x="73" y="7"/>
                  <a:pt x="109" y="7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D3ACC45-0F54-4D92-6E56-AAFC243869FA}"/>
              </a:ext>
            </a:extLst>
          </p:cNvPr>
          <p:cNvSpPr/>
          <p:nvPr/>
        </p:nvSpPr>
        <p:spPr>
          <a:xfrm flipH="1">
            <a:off x="12429965" y="3587341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solidFill>
              <a:srgbClr val="212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47420C8-52C2-5615-803D-A39F7853DAA2}"/>
              </a:ext>
            </a:extLst>
          </p:cNvPr>
          <p:cNvSpPr/>
          <p:nvPr/>
        </p:nvSpPr>
        <p:spPr>
          <a:xfrm flipH="1">
            <a:off x="12192489" y="3381374"/>
            <a:ext cx="1418675" cy="1418672"/>
          </a:xfrm>
          <a:prstGeom prst="ellipse">
            <a:avLst/>
          </a:prstGeom>
          <a:solidFill>
            <a:schemeClr val="accent5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2027C4B-950C-816E-98A2-6FB2E2C52182}"/>
              </a:ext>
            </a:extLst>
          </p:cNvPr>
          <p:cNvSpPr/>
          <p:nvPr/>
        </p:nvSpPr>
        <p:spPr>
          <a:xfrm flipH="1">
            <a:off x="12294161" y="3483046"/>
            <a:ext cx="1215331" cy="121532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62B3841-DD05-2977-67F3-4FEDCA6A2A8D}"/>
              </a:ext>
            </a:extLst>
          </p:cNvPr>
          <p:cNvSpPr/>
          <p:nvPr/>
        </p:nvSpPr>
        <p:spPr>
          <a:xfrm flipH="1">
            <a:off x="12401078" y="3589963"/>
            <a:ext cx="1001497" cy="10014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BCD92EE-3738-D38D-6AFB-5AD0B8E83605}"/>
              </a:ext>
            </a:extLst>
          </p:cNvPr>
          <p:cNvSpPr/>
          <p:nvPr/>
        </p:nvSpPr>
        <p:spPr>
          <a:xfrm flipH="1">
            <a:off x="13634379" y="3912760"/>
            <a:ext cx="3087755" cy="366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ETL processes, schema mapping.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Freeform 211">
            <a:extLst>
              <a:ext uri="{FF2B5EF4-FFF2-40B4-BE49-F238E27FC236}">
                <a16:creationId xmlns:a16="http://schemas.microsoft.com/office/drawing/2014/main" id="{669BE069-C5CD-DCBC-EE19-40939823A7C6}"/>
              </a:ext>
            </a:extLst>
          </p:cNvPr>
          <p:cNvSpPr>
            <a:spLocks/>
          </p:cNvSpPr>
          <p:nvPr/>
        </p:nvSpPr>
        <p:spPr bwMode="auto">
          <a:xfrm>
            <a:off x="12725423" y="3864059"/>
            <a:ext cx="57261" cy="57261"/>
          </a:xfrm>
          <a:custGeom>
            <a:avLst/>
            <a:gdLst/>
            <a:ahLst/>
            <a:cxnLst>
              <a:cxn ang="0">
                <a:pos x="12" y="7"/>
              </a:cxn>
              <a:cxn ang="0">
                <a:pos x="7" y="2"/>
              </a:cxn>
              <a:cxn ang="0">
                <a:pos x="2" y="2"/>
              </a:cxn>
              <a:cxn ang="0">
                <a:pos x="2" y="7"/>
              </a:cxn>
              <a:cxn ang="0">
                <a:pos x="7" y="12"/>
              </a:cxn>
              <a:cxn ang="0">
                <a:pos x="12" y="12"/>
              </a:cxn>
              <a:cxn ang="0">
                <a:pos x="12" y="7"/>
              </a:cxn>
            </a:cxnLst>
            <a:rect l="0" t="0" r="r" b="b"/>
            <a:pathLst>
              <a:path w="13" h="13">
                <a:moveTo>
                  <a:pt x="12" y="7"/>
                </a:moveTo>
                <a:cubicBezTo>
                  <a:pt x="7" y="2"/>
                  <a:pt x="7" y="2"/>
                  <a:pt x="7" y="2"/>
                </a:cubicBezTo>
                <a:cubicBezTo>
                  <a:pt x="5" y="0"/>
                  <a:pt x="3" y="0"/>
                  <a:pt x="2" y="2"/>
                </a:cubicBezTo>
                <a:cubicBezTo>
                  <a:pt x="0" y="3"/>
                  <a:pt x="0" y="6"/>
                  <a:pt x="2" y="7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13"/>
                  <a:pt x="10" y="13"/>
                  <a:pt x="12" y="12"/>
                </a:cubicBezTo>
                <a:cubicBezTo>
                  <a:pt x="13" y="11"/>
                  <a:pt x="13" y="8"/>
                  <a:pt x="12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6" name="Freeform 212">
            <a:extLst>
              <a:ext uri="{FF2B5EF4-FFF2-40B4-BE49-F238E27FC236}">
                <a16:creationId xmlns:a16="http://schemas.microsoft.com/office/drawing/2014/main" id="{646778AF-744C-AC7C-939B-D2D8C420AC85}"/>
              </a:ext>
            </a:extLst>
          </p:cNvPr>
          <p:cNvSpPr>
            <a:spLocks/>
          </p:cNvSpPr>
          <p:nvPr/>
        </p:nvSpPr>
        <p:spPr bwMode="auto">
          <a:xfrm>
            <a:off x="12649077" y="4027658"/>
            <a:ext cx="59986" cy="32720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4" y="0"/>
              </a:cxn>
              <a:cxn ang="0">
                <a:pos x="0" y="4"/>
              </a:cxn>
              <a:cxn ang="0">
                <a:pos x="4" y="7"/>
              </a:cxn>
              <a:cxn ang="0">
                <a:pos x="11" y="7"/>
              </a:cxn>
              <a:cxn ang="0">
                <a:pos x="14" y="4"/>
              </a:cxn>
              <a:cxn ang="0">
                <a:pos x="11" y="0"/>
              </a:cxn>
            </a:cxnLst>
            <a:rect l="0" t="0" r="r" b="b"/>
            <a:pathLst>
              <a:path w="14" h="7">
                <a:moveTo>
                  <a:pt x="1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7"/>
                  <a:pt x="4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7"/>
                  <a:pt x="14" y="6"/>
                  <a:pt x="14" y="4"/>
                </a:cubicBezTo>
                <a:cubicBezTo>
                  <a:pt x="14" y="2"/>
                  <a:pt x="13" y="0"/>
                  <a:pt x="11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7" name="Freeform 213">
            <a:extLst>
              <a:ext uri="{FF2B5EF4-FFF2-40B4-BE49-F238E27FC236}">
                <a16:creationId xmlns:a16="http://schemas.microsoft.com/office/drawing/2014/main" id="{4F655460-1C26-A66E-339E-02EAC6B44E06}"/>
              </a:ext>
            </a:extLst>
          </p:cNvPr>
          <p:cNvSpPr>
            <a:spLocks/>
          </p:cNvSpPr>
          <p:nvPr/>
        </p:nvSpPr>
        <p:spPr bwMode="auto">
          <a:xfrm>
            <a:off x="13090795" y="4060377"/>
            <a:ext cx="59986" cy="3272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3" y="0"/>
              </a:cxn>
              <a:cxn ang="0">
                <a:pos x="0" y="4"/>
              </a:cxn>
              <a:cxn ang="0">
                <a:pos x="3" y="8"/>
              </a:cxn>
              <a:cxn ang="0">
                <a:pos x="10" y="8"/>
              </a:cxn>
              <a:cxn ang="0">
                <a:pos x="14" y="4"/>
              </a:cxn>
              <a:cxn ang="0">
                <a:pos x="10" y="0"/>
              </a:cxn>
            </a:cxnLst>
            <a:rect l="0" t="0" r="r" b="b"/>
            <a:pathLst>
              <a:path w="14" h="8">
                <a:moveTo>
                  <a:pt x="1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2" y="8"/>
                  <a:pt x="14" y="6"/>
                  <a:pt x="14" y="4"/>
                </a:cubicBezTo>
                <a:cubicBezTo>
                  <a:pt x="14" y="2"/>
                  <a:pt x="12" y="0"/>
                  <a:pt x="1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8" name="Freeform 214">
            <a:extLst>
              <a:ext uri="{FF2B5EF4-FFF2-40B4-BE49-F238E27FC236}">
                <a16:creationId xmlns:a16="http://schemas.microsoft.com/office/drawing/2014/main" id="{A5A4E371-54C8-0298-5280-73D2E07A1553}"/>
              </a:ext>
            </a:extLst>
          </p:cNvPr>
          <p:cNvSpPr>
            <a:spLocks/>
          </p:cNvSpPr>
          <p:nvPr/>
        </p:nvSpPr>
        <p:spPr bwMode="auto">
          <a:xfrm>
            <a:off x="13038989" y="3891325"/>
            <a:ext cx="54533" cy="54533"/>
          </a:xfrm>
          <a:custGeom>
            <a:avLst/>
            <a:gdLst/>
            <a:ahLst/>
            <a:cxnLst>
              <a:cxn ang="0">
                <a:pos x="12" y="1"/>
              </a:cxn>
              <a:cxn ang="0">
                <a:pos x="6" y="1"/>
              </a:cxn>
              <a:cxn ang="0">
                <a:pos x="1" y="6"/>
              </a:cxn>
              <a:cxn ang="0">
                <a:pos x="1" y="11"/>
              </a:cxn>
              <a:cxn ang="0">
                <a:pos x="6" y="11"/>
              </a:cxn>
              <a:cxn ang="0">
                <a:pos x="12" y="6"/>
              </a:cxn>
              <a:cxn ang="0">
                <a:pos x="12" y="1"/>
              </a:cxn>
            </a:cxnLst>
            <a:rect l="0" t="0" r="r" b="b"/>
            <a:pathLst>
              <a:path w="13" h="13">
                <a:moveTo>
                  <a:pt x="12" y="1"/>
                </a:moveTo>
                <a:cubicBezTo>
                  <a:pt x="10" y="0"/>
                  <a:pt x="8" y="0"/>
                  <a:pt x="6" y="1"/>
                </a:cubicBezTo>
                <a:cubicBezTo>
                  <a:pt x="1" y="6"/>
                  <a:pt x="1" y="6"/>
                  <a:pt x="1" y="6"/>
                </a:cubicBezTo>
                <a:cubicBezTo>
                  <a:pt x="0" y="7"/>
                  <a:pt x="0" y="10"/>
                  <a:pt x="1" y="11"/>
                </a:cubicBezTo>
                <a:cubicBezTo>
                  <a:pt x="3" y="13"/>
                  <a:pt x="5" y="13"/>
                  <a:pt x="6" y="11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5"/>
                  <a:pt x="13" y="2"/>
                  <a:pt x="12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9" name="Freeform 215">
            <a:extLst>
              <a:ext uri="{FF2B5EF4-FFF2-40B4-BE49-F238E27FC236}">
                <a16:creationId xmlns:a16="http://schemas.microsoft.com/office/drawing/2014/main" id="{8E6C1F4A-48CC-C22D-12BF-599A1EBD622F}"/>
              </a:ext>
            </a:extLst>
          </p:cNvPr>
          <p:cNvSpPr>
            <a:spLocks/>
          </p:cNvSpPr>
          <p:nvPr/>
        </p:nvSpPr>
        <p:spPr bwMode="auto">
          <a:xfrm>
            <a:off x="12899929" y="3806798"/>
            <a:ext cx="29994" cy="65440"/>
          </a:xfrm>
          <a:custGeom>
            <a:avLst/>
            <a:gdLst/>
            <a:ahLst/>
            <a:cxnLst>
              <a:cxn ang="0">
                <a:pos x="4" y="15"/>
              </a:cxn>
              <a:cxn ang="0">
                <a:pos x="6" y="14"/>
              </a:cxn>
              <a:cxn ang="0">
                <a:pos x="7" y="11"/>
              </a:cxn>
              <a:cxn ang="0">
                <a:pos x="7" y="4"/>
              </a:cxn>
              <a:cxn ang="0">
                <a:pos x="4" y="0"/>
              </a:cxn>
              <a:cxn ang="0">
                <a:pos x="0" y="3"/>
              </a:cxn>
              <a:cxn ang="0">
                <a:pos x="0" y="4"/>
              </a:cxn>
              <a:cxn ang="0">
                <a:pos x="0" y="11"/>
              </a:cxn>
              <a:cxn ang="0">
                <a:pos x="4" y="15"/>
              </a:cxn>
            </a:cxnLst>
            <a:rect l="0" t="0" r="r" b="b"/>
            <a:pathLst>
              <a:path w="7" h="15">
                <a:moveTo>
                  <a:pt x="4" y="15"/>
                </a:moveTo>
                <a:cubicBezTo>
                  <a:pt x="5" y="15"/>
                  <a:pt x="6" y="14"/>
                  <a:pt x="6" y="14"/>
                </a:cubicBezTo>
                <a:cubicBezTo>
                  <a:pt x="7" y="13"/>
                  <a:pt x="7" y="12"/>
                  <a:pt x="7" y="11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2" y="0"/>
                  <a:pt x="1" y="1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3"/>
                  <a:pt x="2" y="15"/>
                  <a:pt x="4" y="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0" name="Freeform 216">
            <a:extLst>
              <a:ext uri="{FF2B5EF4-FFF2-40B4-BE49-F238E27FC236}">
                <a16:creationId xmlns:a16="http://schemas.microsoft.com/office/drawing/2014/main" id="{AB98E231-537C-009E-BD5E-6D5FC2A8C838}"/>
              </a:ext>
            </a:extLst>
          </p:cNvPr>
          <p:cNvSpPr>
            <a:spLocks noEditPoints="1"/>
          </p:cNvSpPr>
          <p:nvPr/>
        </p:nvSpPr>
        <p:spPr bwMode="auto">
          <a:xfrm>
            <a:off x="12774503" y="3932224"/>
            <a:ext cx="250852" cy="286299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0" y="29"/>
              </a:cxn>
              <a:cxn ang="0">
                <a:pos x="14" y="54"/>
              </a:cxn>
              <a:cxn ang="0">
                <a:pos x="14" y="66"/>
              </a:cxn>
              <a:cxn ang="0">
                <a:pos x="44" y="66"/>
              </a:cxn>
              <a:cxn ang="0">
                <a:pos x="44" y="54"/>
              </a:cxn>
              <a:cxn ang="0">
                <a:pos x="58" y="29"/>
              </a:cxn>
              <a:cxn ang="0">
                <a:pos x="29" y="0"/>
              </a:cxn>
              <a:cxn ang="0">
                <a:pos x="40" y="48"/>
              </a:cxn>
              <a:cxn ang="0">
                <a:pos x="36" y="50"/>
              </a:cxn>
              <a:cxn ang="0">
                <a:pos x="36" y="54"/>
              </a:cxn>
              <a:cxn ang="0">
                <a:pos x="36" y="58"/>
              </a:cxn>
              <a:cxn ang="0">
                <a:pos x="22" y="58"/>
              </a:cxn>
              <a:cxn ang="0">
                <a:pos x="22" y="54"/>
              </a:cxn>
              <a:cxn ang="0">
                <a:pos x="22" y="50"/>
              </a:cxn>
              <a:cxn ang="0">
                <a:pos x="18" y="48"/>
              </a:cxn>
              <a:cxn ang="0">
                <a:pos x="7" y="29"/>
              </a:cxn>
              <a:cxn ang="0">
                <a:pos x="29" y="8"/>
              </a:cxn>
              <a:cxn ang="0">
                <a:pos x="51" y="29"/>
              </a:cxn>
              <a:cxn ang="0">
                <a:pos x="40" y="48"/>
              </a:cxn>
            </a:cxnLst>
            <a:rect l="0" t="0" r="r" b="b"/>
            <a:pathLst>
              <a:path w="58" h="66">
                <a:moveTo>
                  <a:pt x="29" y="0"/>
                </a:moveTo>
                <a:cubicBezTo>
                  <a:pt x="13" y="0"/>
                  <a:pt x="0" y="13"/>
                  <a:pt x="0" y="29"/>
                </a:cubicBezTo>
                <a:cubicBezTo>
                  <a:pt x="0" y="40"/>
                  <a:pt x="6" y="49"/>
                  <a:pt x="14" y="54"/>
                </a:cubicBezTo>
                <a:cubicBezTo>
                  <a:pt x="14" y="66"/>
                  <a:pt x="14" y="66"/>
                  <a:pt x="14" y="66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54"/>
                  <a:pt x="44" y="54"/>
                  <a:pt x="44" y="54"/>
                </a:cubicBezTo>
                <a:cubicBezTo>
                  <a:pt x="52" y="49"/>
                  <a:pt x="58" y="40"/>
                  <a:pt x="58" y="29"/>
                </a:cubicBezTo>
                <a:cubicBezTo>
                  <a:pt x="58" y="13"/>
                  <a:pt x="45" y="0"/>
                  <a:pt x="29" y="0"/>
                </a:cubicBezTo>
                <a:close/>
                <a:moveTo>
                  <a:pt x="40" y="48"/>
                </a:moveTo>
                <a:cubicBezTo>
                  <a:pt x="36" y="50"/>
                  <a:pt x="36" y="50"/>
                  <a:pt x="36" y="50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8"/>
                  <a:pt x="36" y="58"/>
                  <a:pt x="36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0"/>
                  <a:pt x="22" y="50"/>
                  <a:pt x="22" y="50"/>
                </a:cubicBezTo>
                <a:cubicBezTo>
                  <a:pt x="18" y="48"/>
                  <a:pt x="18" y="48"/>
                  <a:pt x="18" y="48"/>
                </a:cubicBezTo>
                <a:cubicBezTo>
                  <a:pt x="11" y="44"/>
                  <a:pt x="7" y="37"/>
                  <a:pt x="7" y="29"/>
                </a:cubicBezTo>
                <a:cubicBezTo>
                  <a:pt x="7" y="17"/>
                  <a:pt x="17" y="8"/>
                  <a:pt x="29" y="8"/>
                </a:cubicBezTo>
                <a:cubicBezTo>
                  <a:pt x="41" y="8"/>
                  <a:pt x="51" y="17"/>
                  <a:pt x="51" y="29"/>
                </a:cubicBezTo>
                <a:cubicBezTo>
                  <a:pt x="51" y="37"/>
                  <a:pt x="47" y="44"/>
                  <a:pt x="40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1" name="Freeform 217">
            <a:extLst>
              <a:ext uri="{FF2B5EF4-FFF2-40B4-BE49-F238E27FC236}">
                <a16:creationId xmlns:a16="http://schemas.microsoft.com/office/drawing/2014/main" id="{676B37A1-0CCE-4051-002C-39D1A0FCDEFC}"/>
              </a:ext>
            </a:extLst>
          </p:cNvPr>
          <p:cNvSpPr>
            <a:spLocks/>
          </p:cNvSpPr>
          <p:nvPr/>
        </p:nvSpPr>
        <p:spPr bwMode="auto">
          <a:xfrm>
            <a:off x="12834489" y="4248515"/>
            <a:ext cx="130879" cy="6544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8" y="7"/>
              </a:cxn>
              <a:cxn ang="0">
                <a:pos x="8" y="8"/>
              </a:cxn>
              <a:cxn ang="0">
                <a:pos x="15" y="15"/>
              </a:cxn>
              <a:cxn ang="0">
                <a:pos x="22" y="8"/>
              </a:cxn>
              <a:cxn ang="0">
                <a:pos x="22" y="7"/>
              </a:cxn>
              <a:cxn ang="0">
                <a:pos x="30" y="7"/>
              </a:cxn>
              <a:cxn ang="0">
                <a:pos x="30" y="0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w="30" h="15">
                <a:moveTo>
                  <a:pt x="0" y="7"/>
                </a:moveTo>
                <a:cubicBezTo>
                  <a:pt x="8" y="7"/>
                  <a:pt x="8" y="7"/>
                  <a:pt x="8" y="7"/>
                </a:cubicBezTo>
                <a:cubicBezTo>
                  <a:pt x="8" y="8"/>
                  <a:pt x="8" y="8"/>
                  <a:pt x="8" y="8"/>
                </a:cubicBezTo>
                <a:cubicBezTo>
                  <a:pt x="8" y="12"/>
                  <a:pt x="11" y="15"/>
                  <a:pt x="15" y="15"/>
                </a:cubicBezTo>
                <a:cubicBezTo>
                  <a:pt x="19" y="15"/>
                  <a:pt x="22" y="12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0"/>
                  <a:pt x="30" y="0"/>
                  <a:pt x="30" y="0"/>
                </a:cubicBezTo>
                <a:cubicBezTo>
                  <a:pt x="0" y="0"/>
                  <a:pt x="0" y="0"/>
                  <a:pt x="0" y="0"/>
                </a:cubicBez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7C7941AD-B1D4-1D66-8E96-2529D6C9A010}"/>
              </a:ext>
            </a:extLst>
          </p:cNvPr>
          <p:cNvSpPr txBox="1">
            <a:spLocks/>
          </p:cNvSpPr>
          <p:nvPr/>
        </p:nvSpPr>
        <p:spPr>
          <a:xfrm>
            <a:off x="4598559" y="1198032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Related Works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7E0AD1-5C84-C376-ACD6-9787DFBBD318}"/>
              </a:ext>
            </a:extLst>
          </p:cNvPr>
          <p:cNvSpPr txBox="1"/>
          <p:nvPr/>
        </p:nvSpPr>
        <p:spPr>
          <a:xfrm>
            <a:off x="7821805" y="2064854"/>
            <a:ext cx="331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Fast Comparison </a:t>
            </a:r>
            <a:endParaRPr lang="id-ID" sz="1600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2233B-7389-E4E1-D447-0B350679180A}"/>
              </a:ext>
            </a:extLst>
          </p:cNvPr>
          <p:cNvSpPr txBox="1"/>
          <p:nvPr/>
        </p:nvSpPr>
        <p:spPr>
          <a:xfrm>
            <a:off x="8369294" y="2744288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81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F2D7A-AF6A-3B55-77E7-C6FF50585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699D56C5-B34A-AAEA-D8B3-24040126CE3B}"/>
              </a:ext>
            </a:extLst>
          </p:cNvPr>
          <p:cNvSpPr txBox="1">
            <a:spLocks/>
          </p:cNvSpPr>
          <p:nvPr/>
        </p:nvSpPr>
        <p:spPr>
          <a:xfrm>
            <a:off x="4598559" y="1198032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System Architecture</a:t>
            </a:r>
          </a:p>
          <a:p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41600-58FE-E119-7DB8-7AA24D6F4F33}"/>
              </a:ext>
            </a:extLst>
          </p:cNvPr>
          <p:cNvSpPr txBox="1"/>
          <p:nvPr/>
        </p:nvSpPr>
        <p:spPr>
          <a:xfrm>
            <a:off x="8369294" y="2201363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D1BD4-0B5C-7630-5DF1-AF49B516ECFD}"/>
              </a:ext>
            </a:extLst>
          </p:cNvPr>
          <p:cNvSpPr/>
          <p:nvPr/>
        </p:nvSpPr>
        <p:spPr>
          <a:xfrm>
            <a:off x="1580218" y="4531301"/>
            <a:ext cx="4771168" cy="5486400"/>
          </a:xfrm>
          <a:prstGeom prst="rect">
            <a:avLst/>
          </a:prstGeom>
          <a:gradFill>
            <a:gsLst>
              <a:gs pos="2000">
                <a:schemeClr val="accent1"/>
              </a:gs>
              <a:gs pos="99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9708D-04A7-FF0D-E69D-B05B5B124377}"/>
              </a:ext>
            </a:extLst>
          </p:cNvPr>
          <p:cNvSpPr/>
          <p:nvPr/>
        </p:nvSpPr>
        <p:spPr>
          <a:xfrm>
            <a:off x="12380313" y="4487144"/>
            <a:ext cx="5266673" cy="5486400"/>
          </a:xfrm>
          <a:prstGeom prst="rect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4680BC-1F70-1470-0B68-F3BC731F2492}"/>
              </a:ext>
            </a:extLst>
          </p:cNvPr>
          <p:cNvSpPr/>
          <p:nvPr/>
        </p:nvSpPr>
        <p:spPr>
          <a:xfrm>
            <a:off x="14166328" y="3704017"/>
            <a:ext cx="1485490" cy="1485488"/>
          </a:xfrm>
          <a:prstGeom prst="ellipse">
            <a:avLst/>
          </a:prstGeom>
          <a:solidFill>
            <a:schemeClr val="accent3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040D35-197C-6A7B-B6F4-4B0BFFE974F0}"/>
              </a:ext>
            </a:extLst>
          </p:cNvPr>
          <p:cNvSpPr/>
          <p:nvPr/>
        </p:nvSpPr>
        <p:spPr>
          <a:xfrm>
            <a:off x="14272789" y="3810478"/>
            <a:ext cx="1272569" cy="1272567"/>
          </a:xfrm>
          <a:prstGeom prst="ellipse">
            <a:avLst/>
          </a:prstGeom>
          <a:solidFill>
            <a:schemeClr val="accent3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8C5BC2-A93E-86AA-20CC-3BA8A9EBDEF5}"/>
              </a:ext>
            </a:extLst>
          </p:cNvPr>
          <p:cNvSpPr/>
          <p:nvPr/>
        </p:nvSpPr>
        <p:spPr>
          <a:xfrm>
            <a:off x="14384741" y="3922430"/>
            <a:ext cx="1048665" cy="104866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16" name="Freeform 97">
            <a:extLst>
              <a:ext uri="{FF2B5EF4-FFF2-40B4-BE49-F238E27FC236}">
                <a16:creationId xmlns:a16="http://schemas.microsoft.com/office/drawing/2014/main" id="{CB174899-281A-4740-BADC-580B79F4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2439" y="4252896"/>
            <a:ext cx="451813" cy="387728"/>
          </a:xfrm>
          <a:custGeom>
            <a:avLst/>
            <a:gdLst>
              <a:gd name="T0" fmla="*/ 103587 w 497"/>
              <a:gd name="T1" fmla="*/ 104160 h 426"/>
              <a:gd name="T2" fmla="*/ 103587 w 497"/>
              <a:gd name="T3" fmla="*/ 104160 h 426"/>
              <a:gd name="T4" fmla="*/ 123403 w 497"/>
              <a:gd name="T5" fmla="*/ 104160 h 426"/>
              <a:gd name="T6" fmla="*/ 123403 w 497"/>
              <a:gd name="T7" fmla="*/ 124000 h 426"/>
              <a:gd name="T8" fmla="*/ 223387 w 497"/>
              <a:gd name="T9" fmla="*/ 124000 h 426"/>
              <a:gd name="T10" fmla="*/ 219333 w 497"/>
              <a:gd name="T11" fmla="*/ 59971 h 426"/>
              <a:gd name="T12" fmla="*/ 199517 w 497"/>
              <a:gd name="T13" fmla="*/ 36073 h 426"/>
              <a:gd name="T14" fmla="*/ 163487 w 497"/>
              <a:gd name="T15" fmla="*/ 36073 h 426"/>
              <a:gd name="T16" fmla="*/ 151777 w 497"/>
              <a:gd name="T17" fmla="*/ 12175 h 426"/>
              <a:gd name="T18" fmla="*/ 135113 w 497"/>
              <a:gd name="T19" fmla="*/ 0 h 426"/>
              <a:gd name="T20" fmla="*/ 87373 w 497"/>
              <a:gd name="T21" fmla="*/ 0 h 426"/>
              <a:gd name="T22" fmla="*/ 75663 w 497"/>
              <a:gd name="T23" fmla="*/ 12175 h 426"/>
              <a:gd name="T24" fmla="*/ 59900 w 497"/>
              <a:gd name="T25" fmla="*/ 36073 h 426"/>
              <a:gd name="T26" fmla="*/ 23870 w 497"/>
              <a:gd name="T27" fmla="*/ 36073 h 426"/>
              <a:gd name="T28" fmla="*/ 4053 w 497"/>
              <a:gd name="T29" fmla="*/ 59971 h 426"/>
              <a:gd name="T30" fmla="*/ 0 w 497"/>
              <a:gd name="T31" fmla="*/ 124000 h 426"/>
              <a:gd name="T32" fmla="*/ 103587 w 497"/>
              <a:gd name="T33" fmla="*/ 124000 h 426"/>
              <a:gd name="T34" fmla="*/ 103587 w 497"/>
              <a:gd name="T35" fmla="*/ 104160 h 426"/>
              <a:gd name="T36" fmla="*/ 83770 w 497"/>
              <a:gd name="T37" fmla="*/ 23898 h 426"/>
              <a:gd name="T38" fmla="*/ 83770 w 497"/>
              <a:gd name="T39" fmla="*/ 23898 h 426"/>
              <a:gd name="T40" fmla="*/ 95480 w 497"/>
              <a:gd name="T41" fmla="*/ 16233 h 426"/>
              <a:gd name="T42" fmla="*/ 127907 w 497"/>
              <a:gd name="T43" fmla="*/ 16233 h 426"/>
              <a:gd name="T44" fmla="*/ 139166 w 497"/>
              <a:gd name="T45" fmla="*/ 23898 h 426"/>
              <a:gd name="T46" fmla="*/ 143670 w 497"/>
              <a:gd name="T47" fmla="*/ 36073 h 426"/>
              <a:gd name="T48" fmla="*/ 79717 w 497"/>
              <a:gd name="T49" fmla="*/ 36073 h 426"/>
              <a:gd name="T50" fmla="*/ 83770 w 497"/>
              <a:gd name="T51" fmla="*/ 23898 h 426"/>
              <a:gd name="T52" fmla="*/ 123403 w 497"/>
              <a:gd name="T53" fmla="*/ 160073 h 426"/>
              <a:gd name="T54" fmla="*/ 123403 w 497"/>
              <a:gd name="T55" fmla="*/ 160073 h 426"/>
              <a:gd name="T56" fmla="*/ 103587 w 497"/>
              <a:gd name="T57" fmla="*/ 160073 h 426"/>
              <a:gd name="T58" fmla="*/ 103587 w 497"/>
              <a:gd name="T59" fmla="*/ 136175 h 426"/>
              <a:gd name="T60" fmla="*/ 4053 w 497"/>
              <a:gd name="T61" fmla="*/ 136175 h 426"/>
              <a:gd name="T62" fmla="*/ 7656 w 497"/>
              <a:gd name="T63" fmla="*/ 171797 h 426"/>
              <a:gd name="T64" fmla="*/ 27923 w 497"/>
              <a:gd name="T65" fmla="*/ 191637 h 426"/>
              <a:gd name="T66" fmla="*/ 195463 w 497"/>
              <a:gd name="T67" fmla="*/ 191637 h 426"/>
              <a:gd name="T68" fmla="*/ 215280 w 497"/>
              <a:gd name="T69" fmla="*/ 171797 h 426"/>
              <a:gd name="T70" fmla="*/ 219333 w 497"/>
              <a:gd name="T71" fmla="*/ 136175 h 426"/>
              <a:gd name="T72" fmla="*/ 123403 w 497"/>
              <a:gd name="T73" fmla="*/ 136175 h 426"/>
              <a:gd name="T74" fmla="*/ 123403 w 497"/>
              <a:gd name="T75" fmla="*/ 160073 h 42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D9ACB6-D05C-81F5-BBF9-4F833A502ED6}"/>
              </a:ext>
            </a:extLst>
          </p:cNvPr>
          <p:cNvSpPr/>
          <p:nvPr/>
        </p:nvSpPr>
        <p:spPr>
          <a:xfrm>
            <a:off x="2979413" y="3765016"/>
            <a:ext cx="1485490" cy="1485488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060D2A-CE6E-3D9E-F8FE-E3CBA5961A9B}"/>
              </a:ext>
            </a:extLst>
          </p:cNvPr>
          <p:cNvSpPr/>
          <p:nvPr/>
        </p:nvSpPr>
        <p:spPr>
          <a:xfrm>
            <a:off x="3085874" y="3871478"/>
            <a:ext cx="1272569" cy="127256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C635CD-2758-C9CA-E31A-43F251901745}"/>
              </a:ext>
            </a:extLst>
          </p:cNvPr>
          <p:cNvSpPr/>
          <p:nvPr/>
        </p:nvSpPr>
        <p:spPr>
          <a:xfrm>
            <a:off x="3197826" y="3983429"/>
            <a:ext cx="1048665" cy="10486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41" name="Freeform 154">
            <a:extLst>
              <a:ext uri="{FF2B5EF4-FFF2-40B4-BE49-F238E27FC236}">
                <a16:creationId xmlns:a16="http://schemas.microsoft.com/office/drawing/2014/main" id="{0232AF72-A1D7-0861-828C-72C26947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934" y="4249573"/>
            <a:ext cx="378447" cy="513341"/>
          </a:xfrm>
          <a:custGeom>
            <a:avLst/>
            <a:gdLst>
              <a:gd name="T0" fmla="*/ 156272 w 355"/>
              <a:gd name="T1" fmla="*/ 58950 h 487"/>
              <a:gd name="T2" fmla="*/ 156272 w 355"/>
              <a:gd name="T3" fmla="*/ 58950 h 487"/>
              <a:gd name="T4" fmla="*/ 52392 w 355"/>
              <a:gd name="T5" fmla="*/ 7592 h 487"/>
              <a:gd name="T6" fmla="*/ 4065 w 355"/>
              <a:gd name="T7" fmla="*/ 23669 h 487"/>
              <a:gd name="T8" fmla="*/ 0 w 355"/>
              <a:gd name="T9" fmla="*/ 35280 h 487"/>
              <a:gd name="T10" fmla="*/ 4065 w 355"/>
              <a:gd name="T11" fmla="*/ 154073 h 487"/>
              <a:gd name="T12" fmla="*/ 8130 w 355"/>
              <a:gd name="T13" fmla="*/ 162111 h 487"/>
              <a:gd name="T14" fmla="*/ 100267 w 355"/>
              <a:gd name="T15" fmla="*/ 217041 h 487"/>
              <a:gd name="T16" fmla="*/ 104332 w 355"/>
              <a:gd name="T17" fmla="*/ 217041 h 487"/>
              <a:gd name="T18" fmla="*/ 108397 w 355"/>
              <a:gd name="T19" fmla="*/ 217041 h 487"/>
              <a:gd name="T20" fmla="*/ 112010 w 355"/>
              <a:gd name="T21" fmla="*/ 213469 h 487"/>
              <a:gd name="T22" fmla="*/ 112010 w 355"/>
              <a:gd name="T23" fmla="*/ 90657 h 487"/>
              <a:gd name="T24" fmla="*/ 108397 w 355"/>
              <a:gd name="T25" fmla="*/ 82619 h 487"/>
              <a:gd name="T26" fmla="*/ 19873 w 355"/>
              <a:gd name="T27" fmla="*/ 31261 h 487"/>
              <a:gd name="T28" fmla="*/ 32067 w 355"/>
              <a:gd name="T29" fmla="*/ 23669 h 487"/>
              <a:gd name="T30" fmla="*/ 48327 w 355"/>
              <a:gd name="T31" fmla="*/ 19650 h 487"/>
              <a:gd name="T32" fmla="*/ 135948 w 355"/>
              <a:gd name="T33" fmla="*/ 66988 h 487"/>
              <a:gd name="T34" fmla="*/ 140013 w 355"/>
              <a:gd name="T35" fmla="*/ 71007 h 487"/>
              <a:gd name="T36" fmla="*/ 140013 w 355"/>
              <a:gd name="T37" fmla="*/ 189800 h 487"/>
              <a:gd name="T38" fmla="*/ 148142 w 355"/>
              <a:gd name="T39" fmla="*/ 197392 h 487"/>
              <a:gd name="T40" fmla="*/ 159885 w 355"/>
              <a:gd name="T41" fmla="*/ 189800 h 487"/>
              <a:gd name="T42" fmla="*/ 159885 w 355"/>
              <a:gd name="T43" fmla="*/ 62969 h 487"/>
              <a:gd name="T44" fmla="*/ 156272 w 355"/>
              <a:gd name="T45" fmla="*/ 58950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4440C-94DC-1E40-3FA2-ECDDE717F9FF}"/>
              </a:ext>
            </a:extLst>
          </p:cNvPr>
          <p:cNvSpPr/>
          <p:nvPr/>
        </p:nvSpPr>
        <p:spPr>
          <a:xfrm>
            <a:off x="1871664" y="6134730"/>
            <a:ext cx="4300536" cy="1246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chemeClr val="bg1"/>
                </a:solidFill>
              </a:rPr>
              <a:t>Frontend:</a:t>
            </a:r>
            <a:endParaRPr lang="en-GB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React-based interactive user interface with components for schema visualization and editing.</a:t>
            </a:r>
            <a:br>
              <a:rPr lang="en-GB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738D43-E812-EA94-0A92-56C0CF2F7F01}"/>
              </a:ext>
            </a:extLst>
          </p:cNvPr>
          <p:cNvSpPr txBox="1"/>
          <p:nvPr/>
        </p:nvSpPr>
        <p:spPr>
          <a:xfrm>
            <a:off x="2490328" y="5490466"/>
            <a:ext cx="24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Modular Design</a:t>
            </a:r>
            <a:endParaRPr lang="id-ID" sz="24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E193A8-E547-1975-19D2-E320A61F9C09}"/>
              </a:ext>
            </a:extLst>
          </p:cNvPr>
          <p:cNvSpPr/>
          <p:nvPr/>
        </p:nvSpPr>
        <p:spPr>
          <a:xfrm>
            <a:off x="12522953" y="5833253"/>
            <a:ext cx="4971047" cy="3913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Upload: Users upload SQL database files through the frontend interface.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Parsing &amp; Generation: Backend processes uploaded SQL files, parses the schemas, and generates the results.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AI Enhancements: AI services </a:t>
            </a:r>
            <a:r>
              <a:rPr lang="en-GB" sz="1600" dirty="0" err="1">
                <a:solidFill>
                  <a:schemeClr val="bg1"/>
                </a:solidFill>
              </a:rPr>
              <a:t>analyze</a:t>
            </a:r>
            <a:r>
              <a:rPr lang="en-GB" sz="1600" dirty="0">
                <a:solidFill>
                  <a:schemeClr val="bg1"/>
                </a:solidFill>
              </a:rPr>
              <a:t> and optimize the generated schemas, providing suggestions for improvements or missing elements.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Storage: Generated schemas and AI suggestions are stored in a database or external storage (Amazon S3) for future retrieval.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Visualization &amp; Editing: The frontend visualizes schemas through interactive graphs and allows users to edit or customize the generated schemas.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690A6-AA3C-D873-6145-BE28452B8A06}"/>
              </a:ext>
            </a:extLst>
          </p:cNvPr>
          <p:cNvSpPr txBox="1"/>
          <p:nvPr/>
        </p:nvSpPr>
        <p:spPr>
          <a:xfrm>
            <a:off x="13776647" y="5183743"/>
            <a:ext cx="24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Data Flow</a:t>
            </a:r>
            <a:endParaRPr lang="id-ID" sz="24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773A0A-2BA8-E6EE-9F60-0EB105128AC4}"/>
              </a:ext>
            </a:extLst>
          </p:cNvPr>
          <p:cNvSpPr/>
          <p:nvPr/>
        </p:nvSpPr>
        <p:spPr>
          <a:xfrm>
            <a:off x="6773131" y="4459143"/>
            <a:ext cx="5266673" cy="5486400"/>
          </a:xfrm>
          <a:prstGeom prst="rect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EC1287-C4CD-E12D-0CEB-F1C178BFCD01}"/>
              </a:ext>
            </a:extLst>
          </p:cNvPr>
          <p:cNvSpPr/>
          <p:nvPr/>
        </p:nvSpPr>
        <p:spPr>
          <a:xfrm>
            <a:off x="6879829" y="5767033"/>
            <a:ext cx="5124654" cy="125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bg1"/>
                </a:solidFill>
              </a:rPr>
              <a:t>Frontend: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SchemaGraph.jsx</a:t>
            </a:r>
            <a:r>
              <a:rPr lang="en-US" sz="1600" dirty="0">
                <a:solidFill>
                  <a:schemeClr val="bg1"/>
                </a:solidFill>
              </a:rPr>
              <a:t>: interactive schema graphs.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SchemaResult.jsx</a:t>
            </a:r>
            <a:r>
              <a:rPr lang="en-US" sz="1600" dirty="0">
                <a:solidFill>
                  <a:schemeClr val="bg1"/>
                </a:solidFill>
              </a:rPr>
              <a:t>:  results after schema generation.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SchemaEditor.jsx</a:t>
            </a:r>
            <a:r>
              <a:rPr lang="en-US" sz="1600" dirty="0">
                <a:solidFill>
                  <a:schemeClr val="bg1"/>
                </a:solidFill>
              </a:rPr>
              <a:t>: Allows users to edit generated schemas.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F61FD0-F442-33BC-B1D6-324B76D0A0F0}"/>
              </a:ext>
            </a:extLst>
          </p:cNvPr>
          <p:cNvSpPr txBox="1"/>
          <p:nvPr/>
        </p:nvSpPr>
        <p:spPr>
          <a:xfrm>
            <a:off x="7963762" y="5276973"/>
            <a:ext cx="24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Components</a:t>
            </a:r>
            <a:endParaRPr lang="id-ID" sz="24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35B513E-8DB8-F48D-4D42-1B40E3DDD6CA}"/>
              </a:ext>
            </a:extLst>
          </p:cNvPr>
          <p:cNvSpPr/>
          <p:nvPr/>
        </p:nvSpPr>
        <p:spPr>
          <a:xfrm>
            <a:off x="8559309" y="3822859"/>
            <a:ext cx="1272569" cy="127256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6CBDE5B-B73E-0BEA-0C16-7EF55E436E81}"/>
              </a:ext>
            </a:extLst>
          </p:cNvPr>
          <p:cNvSpPr/>
          <p:nvPr/>
        </p:nvSpPr>
        <p:spPr>
          <a:xfrm>
            <a:off x="8671261" y="3934811"/>
            <a:ext cx="1048665" cy="1048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92" name="Freeform 110">
            <a:extLst>
              <a:ext uri="{FF2B5EF4-FFF2-40B4-BE49-F238E27FC236}">
                <a16:creationId xmlns:a16="http://schemas.microsoft.com/office/drawing/2014/main" id="{0CFB0F83-05F4-7949-94DB-0B1E095A9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666" y="4276345"/>
            <a:ext cx="451813" cy="365591"/>
          </a:xfrm>
          <a:custGeom>
            <a:avLst/>
            <a:gdLst>
              <a:gd name="T0" fmla="*/ 199860 w 462"/>
              <a:gd name="T1" fmla="*/ 4060 h 373"/>
              <a:gd name="T2" fmla="*/ 199860 w 462"/>
              <a:gd name="T3" fmla="*/ 4060 h 373"/>
              <a:gd name="T4" fmla="*/ 4051 w 462"/>
              <a:gd name="T5" fmla="*/ 72182 h 373"/>
              <a:gd name="T6" fmla="*/ 4051 w 462"/>
              <a:gd name="T7" fmla="*/ 76243 h 373"/>
              <a:gd name="T8" fmla="*/ 44113 w 462"/>
              <a:gd name="T9" fmla="*/ 96093 h 373"/>
              <a:gd name="T10" fmla="*/ 44113 w 462"/>
              <a:gd name="T11" fmla="*/ 96093 h 373"/>
              <a:gd name="T12" fmla="*/ 72021 w 462"/>
              <a:gd name="T13" fmla="*/ 103762 h 373"/>
              <a:gd name="T14" fmla="*/ 195358 w 462"/>
              <a:gd name="T15" fmla="*/ 15790 h 373"/>
              <a:gd name="T16" fmla="*/ 195358 w 462"/>
              <a:gd name="T17" fmla="*/ 15790 h 373"/>
              <a:gd name="T18" fmla="*/ 108032 w 462"/>
              <a:gd name="T19" fmla="*/ 111883 h 373"/>
              <a:gd name="T20" fmla="*/ 108032 w 462"/>
              <a:gd name="T21" fmla="*/ 111883 h 373"/>
              <a:gd name="T22" fmla="*/ 103981 w 462"/>
              <a:gd name="T23" fmla="*/ 115943 h 373"/>
              <a:gd name="T24" fmla="*/ 108032 w 462"/>
              <a:gd name="T25" fmla="*/ 120003 h 373"/>
              <a:gd name="T26" fmla="*/ 108032 w 462"/>
              <a:gd name="T27" fmla="*/ 120003 h 373"/>
              <a:gd name="T28" fmla="*/ 163399 w 462"/>
              <a:gd name="T29" fmla="*/ 152034 h 373"/>
              <a:gd name="T30" fmla="*/ 175552 w 462"/>
              <a:gd name="T31" fmla="*/ 147974 h 373"/>
              <a:gd name="T32" fmla="*/ 207512 w 462"/>
              <a:gd name="T33" fmla="*/ 8121 h 373"/>
              <a:gd name="T34" fmla="*/ 199860 w 462"/>
              <a:gd name="T35" fmla="*/ 4060 h 373"/>
              <a:gd name="T36" fmla="*/ 72021 w 462"/>
              <a:gd name="T37" fmla="*/ 163764 h 373"/>
              <a:gd name="T38" fmla="*/ 72021 w 462"/>
              <a:gd name="T39" fmla="*/ 163764 h 373"/>
              <a:gd name="T40" fmla="*/ 76073 w 462"/>
              <a:gd name="T41" fmla="*/ 167824 h 373"/>
              <a:gd name="T42" fmla="*/ 108032 w 462"/>
              <a:gd name="T43" fmla="*/ 139853 h 373"/>
              <a:gd name="T44" fmla="*/ 72021 w 462"/>
              <a:gd name="T45" fmla="*/ 120003 h 373"/>
              <a:gd name="T46" fmla="*/ 72021 w 462"/>
              <a:gd name="T47" fmla="*/ 163764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5915204-CACB-5A19-3E4E-A3379924AF4A}"/>
              </a:ext>
            </a:extLst>
          </p:cNvPr>
          <p:cNvSpPr/>
          <p:nvPr/>
        </p:nvSpPr>
        <p:spPr>
          <a:xfrm>
            <a:off x="1850119" y="7495343"/>
            <a:ext cx="4343625" cy="125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chemeClr val="bg1"/>
                </a:solidFill>
              </a:rPr>
              <a:t>Backend: 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Django powered by Django REST Framework (DRF) for handling requests, parsing, and schema generation.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B40C158-B0F9-72E5-3367-8D573F61695B}"/>
              </a:ext>
            </a:extLst>
          </p:cNvPr>
          <p:cNvSpPr/>
          <p:nvPr/>
        </p:nvSpPr>
        <p:spPr>
          <a:xfrm>
            <a:off x="6915150" y="7109653"/>
            <a:ext cx="5124654" cy="273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bg1"/>
                </a:solidFill>
              </a:rPr>
              <a:t>Backend: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Models: Represent schema data and user inputs.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Views: Handle API requests for schema uploads, processing, and returning results.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Serializers: Convert data between JSON and database.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Utilities: Handle parsing, schema generation, and domain detection.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AI Services: Utilize AI for schema enhancements and suggestions (Gemini API).</a:t>
            </a:r>
          </a:p>
        </p:txBody>
      </p:sp>
    </p:spTree>
    <p:extLst>
      <p:ext uri="{BB962C8B-B14F-4D97-AF65-F5344CB8AC3E}">
        <p14:creationId xmlns:p14="http://schemas.microsoft.com/office/powerpoint/2010/main" val="1814701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11815C"/>
      </a:accent1>
      <a:accent2>
        <a:srgbClr val="9DD323"/>
      </a:accent2>
      <a:accent3>
        <a:srgbClr val="FAA204"/>
      </a:accent3>
      <a:accent4>
        <a:srgbClr val="F05F0E"/>
      </a:accent4>
      <a:accent5>
        <a:srgbClr val="B0DC70"/>
      </a:accent5>
      <a:accent6>
        <a:srgbClr val="65BB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3388</TotalTime>
  <Words>1483</Words>
  <Application>Microsoft Office PowerPoint</Application>
  <PresentationFormat>Custom</PresentationFormat>
  <Paragraphs>219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-apple-system</vt:lpstr>
      <vt:lpstr>Arial</vt:lpstr>
      <vt:lpstr>Calibri</vt:lpstr>
      <vt:lpstr>Consolas</vt:lpstr>
      <vt:lpstr>Gill Sans</vt:lpstr>
      <vt:lpstr>Montserrat</vt:lpstr>
      <vt:lpstr>Raleway Medium</vt:lpstr>
      <vt:lpstr>Raleway SemiBold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joenanto</dc:creator>
  <cp:lastModifiedBy>عبدالرحمن عبدالناصر جمال محمد حسن</cp:lastModifiedBy>
  <cp:revision>297</cp:revision>
  <dcterms:created xsi:type="dcterms:W3CDTF">2017-04-18T01:46:38Z</dcterms:created>
  <dcterms:modified xsi:type="dcterms:W3CDTF">2024-10-10T21:52:29Z</dcterms:modified>
</cp:coreProperties>
</file>