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25201563" cy="35999738"/>
  <p:notesSz cx="6715125" cy="9239250"/>
  <p:defaultTextStyle>
    <a:defPPr>
      <a:defRPr lang="en-US"/>
    </a:defPPr>
    <a:lvl1pPr algn="ctr" rtl="0" fontAlgn="base">
      <a:spcBef>
        <a:spcPct val="0"/>
      </a:spcBef>
      <a:spcAft>
        <a:spcPct val="0"/>
      </a:spcAft>
      <a:defRPr sz="6900" kern="1200">
        <a:solidFill>
          <a:schemeClr val="tx1"/>
        </a:solidFill>
        <a:latin typeface="Arial" charset="0"/>
        <a:ea typeface="+mn-ea"/>
        <a:cs typeface="+mn-cs"/>
      </a:defRPr>
    </a:lvl1pPr>
    <a:lvl2pPr marL="457200" algn="ctr" rtl="0" fontAlgn="base">
      <a:spcBef>
        <a:spcPct val="0"/>
      </a:spcBef>
      <a:spcAft>
        <a:spcPct val="0"/>
      </a:spcAft>
      <a:defRPr sz="6900" kern="1200">
        <a:solidFill>
          <a:schemeClr val="tx1"/>
        </a:solidFill>
        <a:latin typeface="Arial" charset="0"/>
        <a:ea typeface="+mn-ea"/>
        <a:cs typeface="+mn-cs"/>
      </a:defRPr>
    </a:lvl2pPr>
    <a:lvl3pPr marL="914400" algn="ctr" rtl="0" fontAlgn="base">
      <a:spcBef>
        <a:spcPct val="0"/>
      </a:spcBef>
      <a:spcAft>
        <a:spcPct val="0"/>
      </a:spcAft>
      <a:defRPr sz="6900" kern="1200">
        <a:solidFill>
          <a:schemeClr val="tx1"/>
        </a:solidFill>
        <a:latin typeface="Arial" charset="0"/>
        <a:ea typeface="+mn-ea"/>
        <a:cs typeface="+mn-cs"/>
      </a:defRPr>
    </a:lvl3pPr>
    <a:lvl4pPr marL="1371600" algn="ctr" rtl="0" fontAlgn="base">
      <a:spcBef>
        <a:spcPct val="0"/>
      </a:spcBef>
      <a:spcAft>
        <a:spcPct val="0"/>
      </a:spcAft>
      <a:defRPr sz="6900" kern="1200">
        <a:solidFill>
          <a:schemeClr val="tx1"/>
        </a:solidFill>
        <a:latin typeface="Arial" charset="0"/>
        <a:ea typeface="+mn-ea"/>
        <a:cs typeface="+mn-cs"/>
      </a:defRPr>
    </a:lvl4pPr>
    <a:lvl5pPr marL="1828800" algn="ctr" rtl="0" fontAlgn="base">
      <a:spcBef>
        <a:spcPct val="0"/>
      </a:spcBef>
      <a:spcAft>
        <a:spcPct val="0"/>
      </a:spcAft>
      <a:defRPr sz="6900" kern="1200">
        <a:solidFill>
          <a:schemeClr val="tx1"/>
        </a:solidFill>
        <a:latin typeface="Arial" charset="0"/>
        <a:ea typeface="+mn-ea"/>
        <a:cs typeface="+mn-cs"/>
      </a:defRPr>
    </a:lvl5pPr>
    <a:lvl6pPr marL="2286000" algn="l" defTabSz="914400" rtl="0" eaLnBrk="1" latinLnBrk="0" hangingPunct="1">
      <a:defRPr sz="6900" kern="1200">
        <a:solidFill>
          <a:schemeClr val="tx1"/>
        </a:solidFill>
        <a:latin typeface="Arial" charset="0"/>
        <a:ea typeface="+mn-ea"/>
        <a:cs typeface="+mn-cs"/>
      </a:defRPr>
    </a:lvl6pPr>
    <a:lvl7pPr marL="2743200" algn="l" defTabSz="914400" rtl="0" eaLnBrk="1" latinLnBrk="0" hangingPunct="1">
      <a:defRPr sz="6900" kern="1200">
        <a:solidFill>
          <a:schemeClr val="tx1"/>
        </a:solidFill>
        <a:latin typeface="Arial" charset="0"/>
        <a:ea typeface="+mn-ea"/>
        <a:cs typeface="+mn-cs"/>
      </a:defRPr>
    </a:lvl7pPr>
    <a:lvl8pPr marL="3200400" algn="l" defTabSz="914400" rtl="0" eaLnBrk="1" latinLnBrk="0" hangingPunct="1">
      <a:defRPr sz="6900" kern="1200">
        <a:solidFill>
          <a:schemeClr val="tx1"/>
        </a:solidFill>
        <a:latin typeface="Arial" charset="0"/>
        <a:ea typeface="+mn-ea"/>
        <a:cs typeface="+mn-cs"/>
      </a:defRPr>
    </a:lvl8pPr>
    <a:lvl9pPr marL="3657600" algn="l" defTabSz="914400" rtl="0" eaLnBrk="1" latinLnBrk="0" hangingPunct="1">
      <a:defRPr sz="69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5289">
          <p15:clr>
            <a:srgbClr val="A4A3A4"/>
          </p15:clr>
        </p15:guide>
        <p15:guide id="2" orient="horz" pos="22086">
          <p15:clr>
            <a:srgbClr val="A4A3A4"/>
          </p15:clr>
        </p15:guide>
        <p15:guide id="3" orient="horz" pos="2349">
          <p15:clr>
            <a:srgbClr val="A4A3A4"/>
          </p15:clr>
        </p15:guide>
        <p15:guide id="4" pos="793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0C0C0"/>
    <a:srgbClr val="0046D2"/>
    <a:srgbClr val="FF0000"/>
    <a:srgbClr val="698ED9"/>
    <a:srgbClr val="A7C4FF"/>
    <a:srgbClr val="003064"/>
    <a:srgbClr val="003399"/>
    <a:srgbClr val="0021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88" autoAdjust="0"/>
    <p:restoredTop sz="94660"/>
  </p:normalViewPr>
  <p:slideViewPr>
    <p:cSldViewPr snapToGrid="0" showGuides="1">
      <p:cViewPr>
        <p:scale>
          <a:sx n="25" d="100"/>
          <a:sy n="25" d="100"/>
        </p:scale>
        <p:origin x="1325" y="14"/>
      </p:cViewPr>
      <p:guideLst>
        <p:guide orient="horz" pos="5289"/>
        <p:guide orient="horz" pos="22086"/>
        <p:guide orient="horz" pos="2349"/>
        <p:guide pos="7938"/>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smtClean="0"/>
            </a:lvl1pPr>
          </a:lstStyle>
          <a:p>
            <a:pPr>
              <a:defRPr/>
            </a:pPr>
            <a:endParaRPr lang="en-US" altLang="en-US"/>
          </a:p>
        </p:txBody>
      </p:sp>
      <p:sp>
        <p:nvSpPr>
          <p:cNvPr id="3075" name="Rectangle 3"/>
          <p:cNvSpPr>
            <a:spLocks noGrp="1" noChangeArrowheads="1"/>
          </p:cNvSpPr>
          <p:nvPr>
            <p:ph type="dt" idx="1"/>
          </p:nvPr>
        </p:nvSpPr>
        <p:spPr bwMode="auto">
          <a:xfrm>
            <a:off x="3803650" y="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smtClean="0"/>
            </a:lvl1pPr>
          </a:lstStyle>
          <a:p>
            <a:pPr>
              <a:defRPr/>
            </a:pPr>
            <a:endParaRPr lang="en-US" altLang="en-US"/>
          </a:p>
        </p:txBody>
      </p:sp>
      <p:sp>
        <p:nvSpPr>
          <p:cNvPr id="3076" name="Rectangle 4"/>
          <p:cNvSpPr>
            <a:spLocks noGrp="1" noRot="1" noChangeAspect="1" noChangeArrowheads="1" noTextEdit="1"/>
          </p:cNvSpPr>
          <p:nvPr>
            <p:ph type="sldImg" idx="2"/>
          </p:nvPr>
        </p:nvSpPr>
        <p:spPr bwMode="auto">
          <a:xfrm>
            <a:off x="2144713" y="692150"/>
            <a:ext cx="2427287" cy="346551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671513" y="4389438"/>
            <a:ext cx="5372100" cy="4157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078" name="Rectangle 6"/>
          <p:cNvSpPr>
            <a:spLocks noGrp="1" noChangeArrowheads="1"/>
          </p:cNvSpPr>
          <p:nvPr>
            <p:ph type="ftr" sz="quarter" idx="4"/>
          </p:nvPr>
        </p:nvSpPr>
        <p:spPr bwMode="auto">
          <a:xfrm>
            <a:off x="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smtClean="0"/>
            </a:lvl1pPr>
          </a:lstStyle>
          <a:p>
            <a:pPr>
              <a:defRPr/>
            </a:pPr>
            <a:endParaRPr lang="en-US" altLang="en-US"/>
          </a:p>
        </p:txBody>
      </p:sp>
      <p:sp>
        <p:nvSpPr>
          <p:cNvPr id="3079" name="Rectangle 7"/>
          <p:cNvSpPr>
            <a:spLocks noGrp="1" noChangeArrowheads="1"/>
          </p:cNvSpPr>
          <p:nvPr>
            <p:ph type="sldNum" sz="quarter" idx="5"/>
          </p:nvPr>
        </p:nvSpPr>
        <p:spPr bwMode="auto">
          <a:xfrm>
            <a:off x="3803650" y="8775700"/>
            <a:ext cx="2909888"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smtClean="0"/>
            </a:lvl1pPr>
          </a:lstStyle>
          <a:p>
            <a:pPr>
              <a:defRPr/>
            </a:pPr>
            <a:fld id="{CBF2D407-7488-4806-B042-2CE959A140D0}" type="slidenum">
              <a:rPr lang="en-US" altLang="en-US"/>
              <a:pPr>
                <a:defRPr/>
              </a:pPr>
              <a:t>‹#›</a:t>
            </a:fld>
            <a:endParaRPr lang="en-US" altLang="en-US"/>
          </a:p>
        </p:txBody>
      </p:sp>
    </p:spTree>
    <p:extLst>
      <p:ext uri="{BB962C8B-B14F-4D97-AF65-F5344CB8AC3E}">
        <p14:creationId xmlns:p14="http://schemas.microsoft.com/office/powerpoint/2010/main" val="160445174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fld id="{8832FB4B-BF18-4E6F-9FD7-11EF81A610E2}" type="slidenum">
              <a:rPr lang="en-US" altLang="en-US" sz="1200"/>
              <a:pPr eaLnBrk="1" hangingPunct="1"/>
              <a:t>1</a:t>
            </a:fld>
            <a:endParaRPr lang="en-US" altLang="en-US" sz="1200"/>
          </a:p>
        </p:txBody>
      </p:sp>
      <p:sp>
        <p:nvSpPr>
          <p:cNvPr id="4099" name="Rectangle 2"/>
          <p:cNvSpPr>
            <a:spLocks noGrp="1" noRot="1" noChangeAspect="1" noChangeArrowheads="1" noTextEdit="1"/>
          </p:cNvSpPr>
          <p:nvPr>
            <p:ph type="sldImg"/>
          </p:nvPr>
        </p:nvSpPr>
        <p:spPr>
          <a:ln/>
        </p:spPr>
      </p:sp>
      <p:sp>
        <p:nvSpPr>
          <p:cNvPr id="4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90713" y="11183938"/>
            <a:ext cx="21420137" cy="7715250"/>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3779838" y="20399375"/>
            <a:ext cx="17641887" cy="920115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1819170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1260475" y="8399463"/>
            <a:ext cx="22680613" cy="23758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5548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8272125" y="1441450"/>
            <a:ext cx="5668963" cy="30716538"/>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1260475" y="1441450"/>
            <a:ext cx="16859250" cy="307165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86231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1260475" y="8399463"/>
            <a:ext cx="22680613" cy="2375852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30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90725" y="23133050"/>
            <a:ext cx="21421725" cy="7150100"/>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990725" y="15257463"/>
            <a:ext cx="21421725" cy="78755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5043153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1260475" y="8399463"/>
            <a:ext cx="11263313"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2676188" y="8399463"/>
            <a:ext cx="11264900" cy="23758525"/>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900210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60475" y="8058150"/>
            <a:ext cx="11134725"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0475" y="11417300"/>
            <a:ext cx="11134725"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2801600" y="8058150"/>
            <a:ext cx="11139488" cy="3359150"/>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2801600" y="11417300"/>
            <a:ext cx="11139488" cy="207406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43921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60475" y="1441450"/>
            <a:ext cx="22680613" cy="600075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993440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91954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60475" y="1433513"/>
            <a:ext cx="8291513" cy="6099175"/>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9853613" y="1433513"/>
            <a:ext cx="14087475" cy="3072447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60475" y="7532688"/>
            <a:ext cx="8291513" cy="246253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227138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40300" y="25199975"/>
            <a:ext cx="15120938" cy="2974975"/>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4940300" y="3216275"/>
            <a:ext cx="15120938" cy="215995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4940300" y="28174950"/>
            <a:ext cx="15120938" cy="4224338"/>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7026769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megaprint.com/"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a:hlinkClick r:id="rId13"/>
            <a:extLst>
              <a:ext uri="{FF2B5EF4-FFF2-40B4-BE49-F238E27FC236}">
                <a16:creationId xmlns:a16="http://schemas.microsoft.com/office/drawing/2014/main" id="{6BFFBEBF-6F96-4D73-87E7-3525B82575BF}"/>
              </a:ext>
            </a:extLst>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r="38727"/>
          <a:stretch>
            <a:fillRect/>
          </a:stretch>
        </p:blipFill>
        <p:spPr bwMode="auto">
          <a:xfrm>
            <a:off x="19379372" y="35425506"/>
            <a:ext cx="3255359" cy="16719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1">
            <a:extLst>
              <a:ext uri="{FF2B5EF4-FFF2-40B4-BE49-F238E27FC236}">
                <a16:creationId xmlns:a16="http://schemas.microsoft.com/office/drawing/2014/main" id="{9C365D95-4213-4FDE-84BF-DFB5A2F65993}"/>
              </a:ext>
            </a:extLst>
          </p:cNvPr>
          <p:cNvSpPr txBox="1"/>
          <p:nvPr userDrawn="1"/>
        </p:nvSpPr>
        <p:spPr>
          <a:xfrm>
            <a:off x="22611872" y="35348670"/>
            <a:ext cx="1975669" cy="292388"/>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1300" dirty="0">
                <a:solidFill>
                  <a:schemeClr val="bg1"/>
                </a:solidFill>
              </a:rPr>
              <a:t>www.postersession.com</a:t>
            </a:r>
          </a:p>
        </p:txBody>
      </p:sp>
      <p:sp>
        <p:nvSpPr>
          <p:cNvPr id="6" name="TextBox 1">
            <a:extLst>
              <a:ext uri="{FF2B5EF4-FFF2-40B4-BE49-F238E27FC236}">
                <a16:creationId xmlns:a16="http://schemas.microsoft.com/office/drawing/2014/main" id="{C7E6A034-93E0-421C-ACA5-B28573E1673A}"/>
              </a:ext>
            </a:extLst>
          </p:cNvPr>
          <p:cNvSpPr txBox="1"/>
          <p:nvPr userDrawn="1"/>
        </p:nvSpPr>
        <p:spPr>
          <a:xfrm>
            <a:off x="0" y="35876627"/>
            <a:ext cx="461986" cy="123111"/>
          </a:xfrm>
          <a:prstGeom prst="rect">
            <a:avLst/>
          </a:prstGeom>
          <a:noFill/>
        </p:spPr>
        <p:txBody>
          <a:bodyPr wrap="none" rtlCol="0">
            <a:spAutoFit/>
          </a:bodyPr>
          <a:lstStyle>
            <a:defPPr>
              <a:defRPr lang="en-US"/>
            </a:defPPr>
            <a:lvl1pPr algn="ctr" rtl="0" fontAlgn="base">
              <a:spcBef>
                <a:spcPct val="0"/>
              </a:spcBef>
              <a:spcAft>
                <a:spcPct val="0"/>
              </a:spcAft>
              <a:defRPr sz="9700" kern="1200">
                <a:solidFill>
                  <a:schemeClr val="tx1"/>
                </a:solidFill>
                <a:latin typeface="Arial" charset="0"/>
                <a:ea typeface="+mn-ea"/>
                <a:cs typeface="+mn-cs"/>
              </a:defRPr>
            </a:lvl1pPr>
            <a:lvl2pPr marL="457200" algn="ctr" rtl="0" fontAlgn="base">
              <a:spcBef>
                <a:spcPct val="0"/>
              </a:spcBef>
              <a:spcAft>
                <a:spcPct val="0"/>
              </a:spcAft>
              <a:defRPr sz="9700" kern="1200">
                <a:solidFill>
                  <a:schemeClr val="tx1"/>
                </a:solidFill>
                <a:latin typeface="Arial" charset="0"/>
                <a:ea typeface="+mn-ea"/>
                <a:cs typeface="+mn-cs"/>
              </a:defRPr>
            </a:lvl2pPr>
            <a:lvl3pPr marL="914400" algn="ctr" rtl="0" fontAlgn="base">
              <a:spcBef>
                <a:spcPct val="0"/>
              </a:spcBef>
              <a:spcAft>
                <a:spcPct val="0"/>
              </a:spcAft>
              <a:defRPr sz="9700" kern="1200">
                <a:solidFill>
                  <a:schemeClr val="tx1"/>
                </a:solidFill>
                <a:latin typeface="Arial" charset="0"/>
                <a:ea typeface="+mn-ea"/>
                <a:cs typeface="+mn-cs"/>
              </a:defRPr>
            </a:lvl3pPr>
            <a:lvl4pPr marL="1371600" algn="ctr" rtl="0" fontAlgn="base">
              <a:spcBef>
                <a:spcPct val="0"/>
              </a:spcBef>
              <a:spcAft>
                <a:spcPct val="0"/>
              </a:spcAft>
              <a:defRPr sz="9700" kern="1200">
                <a:solidFill>
                  <a:schemeClr val="tx1"/>
                </a:solidFill>
                <a:latin typeface="Arial" charset="0"/>
                <a:ea typeface="+mn-ea"/>
                <a:cs typeface="+mn-cs"/>
              </a:defRPr>
            </a:lvl4pPr>
            <a:lvl5pPr marL="1828800" algn="ctr" rtl="0" fontAlgn="base">
              <a:spcBef>
                <a:spcPct val="0"/>
              </a:spcBef>
              <a:spcAft>
                <a:spcPct val="0"/>
              </a:spcAft>
              <a:defRPr sz="9700" kern="1200">
                <a:solidFill>
                  <a:schemeClr val="tx1"/>
                </a:solidFill>
                <a:latin typeface="Arial" charset="0"/>
                <a:ea typeface="+mn-ea"/>
                <a:cs typeface="+mn-cs"/>
              </a:defRPr>
            </a:lvl5pPr>
            <a:lvl6pPr marL="2286000" algn="l" defTabSz="914400" rtl="0" eaLnBrk="1" latinLnBrk="0" hangingPunct="1">
              <a:defRPr sz="9700" kern="1200">
                <a:solidFill>
                  <a:schemeClr val="tx1"/>
                </a:solidFill>
                <a:latin typeface="Arial" charset="0"/>
                <a:ea typeface="+mn-ea"/>
                <a:cs typeface="+mn-cs"/>
              </a:defRPr>
            </a:lvl6pPr>
            <a:lvl7pPr marL="2743200" algn="l" defTabSz="914400" rtl="0" eaLnBrk="1" latinLnBrk="0" hangingPunct="1">
              <a:defRPr sz="9700" kern="1200">
                <a:solidFill>
                  <a:schemeClr val="tx1"/>
                </a:solidFill>
                <a:latin typeface="Arial" charset="0"/>
                <a:ea typeface="+mn-ea"/>
                <a:cs typeface="+mn-cs"/>
              </a:defRPr>
            </a:lvl7pPr>
            <a:lvl8pPr marL="3200400" algn="l" defTabSz="914400" rtl="0" eaLnBrk="1" latinLnBrk="0" hangingPunct="1">
              <a:defRPr sz="9700" kern="1200">
                <a:solidFill>
                  <a:schemeClr val="tx1"/>
                </a:solidFill>
                <a:latin typeface="Arial" charset="0"/>
                <a:ea typeface="+mn-ea"/>
                <a:cs typeface="+mn-cs"/>
              </a:defRPr>
            </a:lvl8pPr>
            <a:lvl9pPr marL="3657600" algn="l" defTabSz="914400" rtl="0" eaLnBrk="1" latinLnBrk="0" hangingPunct="1">
              <a:defRPr sz="9700" kern="1200">
                <a:solidFill>
                  <a:schemeClr val="tx1"/>
                </a:solidFill>
                <a:latin typeface="Arial" charset="0"/>
                <a:ea typeface="+mn-ea"/>
                <a:cs typeface="+mn-cs"/>
              </a:defRPr>
            </a:lvl9pPr>
          </a:lstStyle>
          <a:p>
            <a:r>
              <a:rPr lang="en-US" sz="200" dirty="0">
                <a:solidFill>
                  <a:srgbClr val="003064"/>
                </a:solidFill>
              </a:rPr>
              <a:t>www.postersession.com</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97263" rtl="0" eaLnBrk="0" fontAlgn="base" hangingPunct="0">
        <a:spcBef>
          <a:spcPct val="0"/>
        </a:spcBef>
        <a:spcAft>
          <a:spcPct val="0"/>
        </a:spcAft>
        <a:defRPr sz="16800">
          <a:solidFill>
            <a:schemeClr val="tx2"/>
          </a:solidFill>
          <a:latin typeface="+mj-lt"/>
          <a:ea typeface="+mj-ea"/>
          <a:cs typeface="+mj-cs"/>
        </a:defRPr>
      </a:lvl1pPr>
      <a:lvl2pPr algn="ctr" defTabSz="3497263" rtl="0" eaLnBrk="0" fontAlgn="base" hangingPunct="0">
        <a:spcBef>
          <a:spcPct val="0"/>
        </a:spcBef>
        <a:spcAft>
          <a:spcPct val="0"/>
        </a:spcAft>
        <a:defRPr sz="16800">
          <a:solidFill>
            <a:schemeClr val="tx2"/>
          </a:solidFill>
          <a:latin typeface="Arial" charset="0"/>
        </a:defRPr>
      </a:lvl2pPr>
      <a:lvl3pPr algn="ctr" defTabSz="3497263" rtl="0" eaLnBrk="0" fontAlgn="base" hangingPunct="0">
        <a:spcBef>
          <a:spcPct val="0"/>
        </a:spcBef>
        <a:spcAft>
          <a:spcPct val="0"/>
        </a:spcAft>
        <a:defRPr sz="16800">
          <a:solidFill>
            <a:schemeClr val="tx2"/>
          </a:solidFill>
          <a:latin typeface="Arial" charset="0"/>
        </a:defRPr>
      </a:lvl3pPr>
      <a:lvl4pPr algn="ctr" defTabSz="3497263" rtl="0" eaLnBrk="0" fontAlgn="base" hangingPunct="0">
        <a:spcBef>
          <a:spcPct val="0"/>
        </a:spcBef>
        <a:spcAft>
          <a:spcPct val="0"/>
        </a:spcAft>
        <a:defRPr sz="16800">
          <a:solidFill>
            <a:schemeClr val="tx2"/>
          </a:solidFill>
          <a:latin typeface="Arial" charset="0"/>
        </a:defRPr>
      </a:lvl4pPr>
      <a:lvl5pPr algn="ctr" defTabSz="3497263" rtl="0" eaLnBrk="0" fontAlgn="base" hangingPunct="0">
        <a:spcBef>
          <a:spcPct val="0"/>
        </a:spcBef>
        <a:spcAft>
          <a:spcPct val="0"/>
        </a:spcAft>
        <a:defRPr sz="16800">
          <a:solidFill>
            <a:schemeClr val="tx2"/>
          </a:solidFill>
          <a:latin typeface="Arial" charset="0"/>
        </a:defRPr>
      </a:lvl5pPr>
      <a:lvl6pPr marL="457200" algn="ctr" defTabSz="3497263" rtl="0" fontAlgn="base">
        <a:spcBef>
          <a:spcPct val="0"/>
        </a:spcBef>
        <a:spcAft>
          <a:spcPct val="0"/>
        </a:spcAft>
        <a:defRPr sz="16800">
          <a:solidFill>
            <a:schemeClr val="tx2"/>
          </a:solidFill>
          <a:latin typeface="Arial" charset="0"/>
        </a:defRPr>
      </a:lvl6pPr>
      <a:lvl7pPr marL="914400" algn="ctr" defTabSz="3497263" rtl="0" fontAlgn="base">
        <a:spcBef>
          <a:spcPct val="0"/>
        </a:spcBef>
        <a:spcAft>
          <a:spcPct val="0"/>
        </a:spcAft>
        <a:defRPr sz="16800">
          <a:solidFill>
            <a:schemeClr val="tx2"/>
          </a:solidFill>
          <a:latin typeface="Arial" charset="0"/>
        </a:defRPr>
      </a:lvl7pPr>
      <a:lvl8pPr marL="1371600" algn="ctr" defTabSz="3497263" rtl="0" fontAlgn="base">
        <a:spcBef>
          <a:spcPct val="0"/>
        </a:spcBef>
        <a:spcAft>
          <a:spcPct val="0"/>
        </a:spcAft>
        <a:defRPr sz="16800">
          <a:solidFill>
            <a:schemeClr val="tx2"/>
          </a:solidFill>
          <a:latin typeface="Arial" charset="0"/>
        </a:defRPr>
      </a:lvl8pPr>
      <a:lvl9pPr marL="1828800" algn="ctr" defTabSz="3497263" rtl="0" fontAlgn="base">
        <a:spcBef>
          <a:spcPct val="0"/>
        </a:spcBef>
        <a:spcAft>
          <a:spcPct val="0"/>
        </a:spcAft>
        <a:defRPr sz="16800">
          <a:solidFill>
            <a:schemeClr val="tx2"/>
          </a:solidFill>
          <a:latin typeface="Arial" charset="0"/>
        </a:defRPr>
      </a:lvl9pPr>
    </p:titleStyle>
    <p:bodyStyle>
      <a:lvl1pPr marL="1311275" indent="-1311275" algn="l" defTabSz="3497263" rtl="0" eaLnBrk="0" fontAlgn="base" hangingPunct="0">
        <a:spcBef>
          <a:spcPct val="20000"/>
        </a:spcBef>
        <a:spcAft>
          <a:spcPct val="0"/>
        </a:spcAft>
        <a:buChar char="•"/>
        <a:defRPr sz="12300">
          <a:solidFill>
            <a:schemeClr val="tx1"/>
          </a:solidFill>
          <a:latin typeface="+mn-lt"/>
          <a:ea typeface="+mn-ea"/>
          <a:cs typeface="+mn-cs"/>
        </a:defRPr>
      </a:lvl1pPr>
      <a:lvl2pPr marL="2840038" indent="-1092200" algn="l" defTabSz="3497263" rtl="0" eaLnBrk="0" fontAlgn="base" hangingPunct="0">
        <a:spcBef>
          <a:spcPct val="20000"/>
        </a:spcBef>
        <a:spcAft>
          <a:spcPct val="0"/>
        </a:spcAft>
        <a:buChar char="–"/>
        <a:defRPr sz="10700">
          <a:solidFill>
            <a:schemeClr val="tx1"/>
          </a:solidFill>
          <a:latin typeface="+mn-lt"/>
        </a:defRPr>
      </a:lvl2pPr>
      <a:lvl3pPr marL="4370388" indent="-873125" algn="l" defTabSz="3497263" rtl="0" eaLnBrk="0" fontAlgn="base" hangingPunct="0">
        <a:spcBef>
          <a:spcPct val="20000"/>
        </a:spcBef>
        <a:spcAft>
          <a:spcPct val="0"/>
        </a:spcAft>
        <a:buChar char="•"/>
        <a:defRPr sz="9200">
          <a:solidFill>
            <a:schemeClr val="tx1"/>
          </a:solidFill>
          <a:latin typeface="+mn-lt"/>
        </a:defRPr>
      </a:lvl3pPr>
      <a:lvl4pPr marL="6118225" indent="-873125" algn="l" defTabSz="3497263" rtl="0" eaLnBrk="0" fontAlgn="base" hangingPunct="0">
        <a:spcBef>
          <a:spcPct val="20000"/>
        </a:spcBef>
        <a:spcAft>
          <a:spcPct val="0"/>
        </a:spcAft>
        <a:buChar char="–"/>
        <a:defRPr sz="7600">
          <a:solidFill>
            <a:schemeClr val="tx1"/>
          </a:solidFill>
          <a:latin typeface="+mn-lt"/>
        </a:defRPr>
      </a:lvl4pPr>
      <a:lvl5pPr marL="7867650" indent="-873125" algn="l" defTabSz="3497263" rtl="0" eaLnBrk="0" fontAlgn="base" hangingPunct="0">
        <a:spcBef>
          <a:spcPct val="20000"/>
        </a:spcBef>
        <a:spcAft>
          <a:spcPct val="0"/>
        </a:spcAft>
        <a:buChar char="»"/>
        <a:defRPr sz="7600">
          <a:solidFill>
            <a:schemeClr val="tx1"/>
          </a:solidFill>
          <a:latin typeface="+mn-lt"/>
        </a:defRPr>
      </a:lvl5pPr>
      <a:lvl6pPr marL="8324850" indent="-873125" algn="l" defTabSz="3497263" rtl="0" fontAlgn="base">
        <a:spcBef>
          <a:spcPct val="20000"/>
        </a:spcBef>
        <a:spcAft>
          <a:spcPct val="0"/>
        </a:spcAft>
        <a:buChar char="»"/>
        <a:defRPr sz="7600">
          <a:solidFill>
            <a:schemeClr val="tx1"/>
          </a:solidFill>
          <a:latin typeface="+mn-lt"/>
        </a:defRPr>
      </a:lvl6pPr>
      <a:lvl7pPr marL="8782050" indent="-873125" algn="l" defTabSz="3497263" rtl="0" fontAlgn="base">
        <a:spcBef>
          <a:spcPct val="20000"/>
        </a:spcBef>
        <a:spcAft>
          <a:spcPct val="0"/>
        </a:spcAft>
        <a:buChar char="»"/>
        <a:defRPr sz="7600">
          <a:solidFill>
            <a:schemeClr val="tx1"/>
          </a:solidFill>
          <a:latin typeface="+mn-lt"/>
        </a:defRPr>
      </a:lvl7pPr>
      <a:lvl8pPr marL="9239250" indent="-873125" algn="l" defTabSz="3497263" rtl="0" fontAlgn="base">
        <a:spcBef>
          <a:spcPct val="20000"/>
        </a:spcBef>
        <a:spcAft>
          <a:spcPct val="0"/>
        </a:spcAft>
        <a:buChar char="»"/>
        <a:defRPr sz="7600">
          <a:solidFill>
            <a:schemeClr val="tx1"/>
          </a:solidFill>
          <a:latin typeface="+mn-lt"/>
        </a:defRPr>
      </a:lvl8pPr>
      <a:lvl9pPr marL="9696450" indent="-873125" algn="l" defTabSz="3497263" rtl="0" fontAlgn="base">
        <a:spcBef>
          <a:spcPct val="20000"/>
        </a:spcBef>
        <a:spcAft>
          <a:spcPct val="0"/>
        </a:spcAft>
        <a:buChar char="»"/>
        <a:defRPr sz="7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openproceedings.org/2024/conf/edbt/paper-244.pdf" TargetMode="External"/><Relationship Id="rId7"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10" Type="http://schemas.openxmlformats.org/officeDocument/2006/relationships/image" Target="../media/image7.png"/><Relationship Id="rId4" Type="http://schemas.openxmlformats.org/officeDocument/2006/relationships/hyperlink" Target="https://cloud.google.com/blog/products/databases/techniques-for-improving-text-to-sql" TargetMode="External"/><Relationship Id="rId9"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0">
          <a:gsLst>
            <a:gs pos="0">
              <a:srgbClr val="003064"/>
            </a:gs>
            <a:gs pos="50000">
              <a:schemeClr val="bg1"/>
            </a:gs>
            <a:gs pos="100000">
              <a:srgbClr val="003064"/>
            </a:gs>
          </a:gsLst>
          <a:lin ang="5400000" scaled="1"/>
        </a:gradFill>
        <a:effectLst/>
      </p:bgPr>
    </p:bg>
    <p:spTree>
      <p:nvGrpSpPr>
        <p:cNvPr id="1" name=""/>
        <p:cNvGrpSpPr/>
        <p:nvPr/>
      </p:nvGrpSpPr>
      <p:grpSpPr>
        <a:xfrm>
          <a:off x="0" y="0"/>
          <a:ext cx="0" cy="0"/>
          <a:chOff x="0" y="0"/>
          <a:chExt cx="0" cy="0"/>
        </a:xfrm>
      </p:grpSpPr>
      <p:sp>
        <p:nvSpPr>
          <p:cNvPr id="2050" name="AutoShape 50"/>
          <p:cNvSpPr>
            <a:spLocks noChangeArrowheads="1"/>
          </p:cNvSpPr>
          <p:nvPr/>
        </p:nvSpPr>
        <p:spPr bwMode="auto">
          <a:xfrm>
            <a:off x="12849225" y="6831013"/>
            <a:ext cx="11857038" cy="28416250"/>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1" name="AutoShape 4"/>
          <p:cNvSpPr>
            <a:spLocks noChangeArrowheads="1"/>
          </p:cNvSpPr>
          <p:nvPr/>
        </p:nvSpPr>
        <p:spPr bwMode="auto">
          <a:xfrm>
            <a:off x="533520" y="6792640"/>
            <a:ext cx="11857038" cy="28417837"/>
          </a:xfrm>
          <a:prstGeom prst="roundRect">
            <a:avLst>
              <a:gd name="adj" fmla="val 7000"/>
            </a:avLst>
          </a:prstGeom>
          <a:solidFill>
            <a:schemeClr val="bg1"/>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sz="6900">
                <a:solidFill>
                  <a:schemeClr val="tx1"/>
                </a:solidFill>
                <a:latin typeface="Arial" charset="0"/>
              </a:defRPr>
            </a:lvl1pPr>
            <a:lvl2pPr marL="742950" indent="-285750" eaLnBrk="0" hangingPunct="0">
              <a:defRPr sz="6900">
                <a:solidFill>
                  <a:schemeClr val="tx1"/>
                </a:solidFill>
                <a:latin typeface="Arial" charset="0"/>
              </a:defRPr>
            </a:lvl2pPr>
            <a:lvl3pPr marL="1143000" indent="-228600" eaLnBrk="0" hangingPunct="0">
              <a:defRPr sz="6900">
                <a:solidFill>
                  <a:schemeClr val="tx1"/>
                </a:solidFill>
                <a:latin typeface="Arial" charset="0"/>
              </a:defRPr>
            </a:lvl3pPr>
            <a:lvl4pPr marL="1600200" indent="-228600" eaLnBrk="0" hangingPunct="0">
              <a:defRPr sz="6900">
                <a:solidFill>
                  <a:schemeClr val="tx1"/>
                </a:solidFill>
                <a:latin typeface="Arial" charset="0"/>
              </a:defRPr>
            </a:lvl4pPr>
            <a:lvl5pPr marL="2057400" indent="-228600" eaLnBrk="0" hangingPunct="0">
              <a:defRPr sz="6900">
                <a:solidFill>
                  <a:schemeClr val="tx1"/>
                </a:solidFill>
                <a:latin typeface="Arial" charset="0"/>
              </a:defRPr>
            </a:lvl5pPr>
            <a:lvl6pPr marL="2514600" indent="-228600" algn="ctr" eaLnBrk="0" fontAlgn="base" hangingPunct="0">
              <a:spcBef>
                <a:spcPct val="0"/>
              </a:spcBef>
              <a:spcAft>
                <a:spcPct val="0"/>
              </a:spcAft>
              <a:defRPr sz="6900">
                <a:solidFill>
                  <a:schemeClr val="tx1"/>
                </a:solidFill>
                <a:latin typeface="Arial" charset="0"/>
              </a:defRPr>
            </a:lvl6pPr>
            <a:lvl7pPr marL="2971800" indent="-228600" algn="ctr" eaLnBrk="0" fontAlgn="base" hangingPunct="0">
              <a:spcBef>
                <a:spcPct val="0"/>
              </a:spcBef>
              <a:spcAft>
                <a:spcPct val="0"/>
              </a:spcAft>
              <a:defRPr sz="6900">
                <a:solidFill>
                  <a:schemeClr val="tx1"/>
                </a:solidFill>
                <a:latin typeface="Arial" charset="0"/>
              </a:defRPr>
            </a:lvl7pPr>
            <a:lvl8pPr marL="3429000" indent="-228600" algn="ctr" eaLnBrk="0" fontAlgn="base" hangingPunct="0">
              <a:spcBef>
                <a:spcPct val="0"/>
              </a:spcBef>
              <a:spcAft>
                <a:spcPct val="0"/>
              </a:spcAft>
              <a:defRPr sz="6900">
                <a:solidFill>
                  <a:schemeClr val="tx1"/>
                </a:solidFill>
                <a:latin typeface="Arial" charset="0"/>
              </a:defRPr>
            </a:lvl8pPr>
            <a:lvl9pPr marL="3886200" indent="-228600" algn="ctr" eaLnBrk="0" fontAlgn="base" hangingPunct="0">
              <a:spcBef>
                <a:spcPct val="0"/>
              </a:spcBef>
              <a:spcAft>
                <a:spcPct val="0"/>
              </a:spcAft>
              <a:defRPr sz="6900">
                <a:solidFill>
                  <a:schemeClr val="tx1"/>
                </a:solidFill>
                <a:latin typeface="Arial" charset="0"/>
              </a:defRPr>
            </a:lvl9pPr>
          </a:lstStyle>
          <a:p>
            <a:pPr eaLnBrk="1" hangingPunct="1"/>
            <a:endParaRPr lang="en-US" altLang="en-US" dirty="0"/>
          </a:p>
        </p:txBody>
      </p:sp>
      <p:sp>
        <p:nvSpPr>
          <p:cNvPr id="2052" name="Text Box 9"/>
          <p:cNvSpPr txBox="1">
            <a:spLocks noChangeArrowheads="1"/>
          </p:cNvSpPr>
          <p:nvPr/>
        </p:nvSpPr>
        <p:spPr bwMode="auto">
          <a:xfrm>
            <a:off x="723510" y="8488363"/>
            <a:ext cx="11477059" cy="413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algn="just"/>
            <a:r>
              <a:rPr lang="en-US" sz="2400" b="1" dirty="0">
                <a:latin typeface="Times New Roman" panose="02020603050405020304" pitchFamily="18" charset="0"/>
                <a:cs typeface="Times New Roman" panose="02020603050405020304" pitchFamily="18" charset="0"/>
              </a:rPr>
              <a:t>Do organizations face challenges when designing data warehouse schemas manually, especially in the era of big data? </a:t>
            </a:r>
          </a:p>
          <a:p>
            <a:pPr algn="just"/>
            <a:r>
              <a:rPr lang="en-US" sz="2400" dirty="0">
                <a:latin typeface="Times New Roman" panose="02020603050405020304" pitchFamily="18" charset="0"/>
                <a:cs typeface="Times New Roman" panose="02020603050405020304" pitchFamily="18" charset="0"/>
              </a:rPr>
              <a:t>Indeed, Manual processes are time-consuming, error-prone, and difficult to scale—leading to delays and increased costs. Studies show that 60% of organizations face project slowdowns, while 85% view faster analytics delivery as a strategic priority.</a:t>
            </a:r>
          </a:p>
          <a:p>
            <a:pPr algn="just"/>
            <a:r>
              <a:rPr lang="en-US" sz="2400" b="1" dirty="0">
                <a:latin typeface="Times New Roman" panose="02020603050405020304" pitchFamily="18" charset="0"/>
                <a:cs typeface="Times New Roman" panose="02020603050405020304" pitchFamily="18" charset="0"/>
              </a:rPr>
              <a:t>How can these challenges be addressed? </a:t>
            </a:r>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introduces an automated approach, leveraging AI, heuristic classification, and hybrid parsing to streamline schema generation, minimize errors, and accelerate delivery.</a:t>
            </a:r>
          </a:p>
          <a:p>
            <a:pPr algn="just"/>
            <a:r>
              <a:rPr lang="en-US" sz="2400" b="1" dirty="0">
                <a:latin typeface="Times New Roman" panose="02020603050405020304" pitchFamily="18" charset="0"/>
                <a:cs typeface="Times New Roman" panose="02020603050405020304" pitchFamily="18" charset="0"/>
              </a:rPr>
              <a:t>What are the broader implications? </a:t>
            </a:r>
            <a:r>
              <a:rPr lang="en-US" sz="2400" dirty="0">
                <a:latin typeface="Times New Roman" panose="02020603050405020304" pitchFamily="18" charset="0"/>
                <a:cs typeface="Times New Roman" panose="02020603050405020304" pitchFamily="18" charset="0"/>
              </a:rPr>
              <a:t>This poster explores how </a:t>
            </a:r>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enhances efficiency and supports data-driven decision-making across key sectors such as finance, healthcare, and retail.</a:t>
            </a:r>
          </a:p>
        </p:txBody>
      </p:sp>
      <p:sp>
        <p:nvSpPr>
          <p:cNvPr id="2053" name="Text Box 10"/>
          <p:cNvSpPr txBox="1">
            <a:spLocks noChangeArrowheads="1"/>
          </p:cNvSpPr>
          <p:nvPr/>
        </p:nvSpPr>
        <p:spPr bwMode="auto">
          <a:xfrm>
            <a:off x="3287713" y="12528274"/>
            <a:ext cx="5645150"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Methods</a:t>
            </a:r>
          </a:p>
        </p:txBody>
      </p:sp>
      <p:sp>
        <p:nvSpPr>
          <p:cNvPr id="2054" name="Text Box 11"/>
          <p:cNvSpPr txBox="1">
            <a:spLocks noChangeArrowheads="1"/>
          </p:cNvSpPr>
          <p:nvPr/>
        </p:nvSpPr>
        <p:spPr bwMode="auto">
          <a:xfrm>
            <a:off x="15842457" y="25923481"/>
            <a:ext cx="5645150"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Conclusion</a:t>
            </a:r>
          </a:p>
        </p:txBody>
      </p:sp>
      <p:sp>
        <p:nvSpPr>
          <p:cNvPr id="2055" name="AutoShape 13"/>
          <p:cNvSpPr>
            <a:spLocks noChangeArrowheads="1"/>
          </p:cNvSpPr>
          <p:nvPr/>
        </p:nvSpPr>
        <p:spPr bwMode="auto">
          <a:xfrm>
            <a:off x="393700" y="830262"/>
            <a:ext cx="24414163" cy="5749925"/>
          </a:xfrm>
          <a:prstGeom prst="roundRect">
            <a:avLst>
              <a:gd name="adj" fmla="val 10870"/>
            </a:avLst>
          </a:prstGeom>
          <a:gradFill rotWithShape="1">
            <a:gsLst>
              <a:gs pos="0">
                <a:srgbClr val="A7C4FF"/>
              </a:gs>
              <a:gs pos="100000">
                <a:schemeClr val="bg1"/>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2850" tIns="36425" rIns="72850" bIns="36425" anchor="ct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endParaRPr lang="en-US" altLang="en-US">
              <a:solidFill>
                <a:schemeClr val="bg1"/>
              </a:solidFill>
            </a:endParaRPr>
          </a:p>
        </p:txBody>
      </p:sp>
      <p:sp>
        <p:nvSpPr>
          <p:cNvPr id="2056" name="Text Box 14"/>
          <p:cNvSpPr txBox="1">
            <a:spLocks noChangeArrowheads="1"/>
          </p:cNvSpPr>
          <p:nvPr/>
        </p:nvSpPr>
        <p:spPr bwMode="auto">
          <a:xfrm>
            <a:off x="3994484" y="1042715"/>
            <a:ext cx="17001791" cy="5367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8000" b="1" dirty="0">
                <a:latin typeface="Times New Roman" panose="02020603050405020304" pitchFamily="18" charset="0"/>
                <a:cs typeface="Times New Roman" panose="02020603050405020304" pitchFamily="18" charset="0"/>
              </a:rPr>
              <a:t>Data Warehouse Generator</a:t>
            </a:r>
          </a:p>
          <a:p>
            <a:pPr eaLnBrk="1" hangingPunct="1"/>
            <a:r>
              <a:rPr lang="en-US" altLang="en-US" sz="4400" b="1" dirty="0">
                <a:latin typeface="Times New Roman" panose="02020603050405020304" pitchFamily="18" charset="0"/>
                <a:cs typeface="Times New Roman" panose="02020603050405020304" pitchFamily="18" charset="0"/>
              </a:rPr>
              <a:t>Team: </a:t>
            </a:r>
            <a:r>
              <a:rPr lang="en-US" sz="4400" dirty="0">
                <a:latin typeface="Times New Roman" panose="02020603050405020304" pitchFamily="18" charset="0"/>
                <a:cs typeface="Times New Roman" panose="02020603050405020304" pitchFamily="18" charset="0"/>
              </a:rPr>
              <a:t>Abdelrahman </a:t>
            </a:r>
            <a:r>
              <a:rPr lang="en-US" sz="4400" dirty="0" err="1">
                <a:latin typeface="Times New Roman" panose="02020603050405020304" pitchFamily="18" charset="0"/>
                <a:cs typeface="Times New Roman" panose="02020603050405020304" pitchFamily="18" charset="0"/>
              </a:rPr>
              <a:t>Abdelnasser</a:t>
            </a:r>
            <a:r>
              <a:rPr lang="en-US" sz="4400" dirty="0">
                <a:latin typeface="Times New Roman" panose="02020603050405020304" pitchFamily="18" charset="0"/>
                <a:cs typeface="Times New Roman" panose="02020603050405020304" pitchFamily="18" charset="0"/>
              </a:rPr>
              <a:t> Gamal, Abdelrahman Adel Atta, </a:t>
            </a:r>
            <a:endParaRPr lang="ar-EG" sz="4400" dirty="0">
              <a:latin typeface="Times New Roman" panose="02020603050405020304" pitchFamily="18" charset="0"/>
              <a:cs typeface="Times New Roman" panose="02020603050405020304" pitchFamily="18" charset="0"/>
            </a:endParaRPr>
          </a:p>
          <a:p>
            <a:pPr eaLnBrk="1" hangingPunct="1"/>
            <a:r>
              <a:rPr lang="en-US" sz="4400" dirty="0">
                <a:latin typeface="Times New Roman" panose="02020603050405020304" pitchFamily="18" charset="0"/>
                <a:cs typeface="Times New Roman" panose="02020603050405020304" pitchFamily="18" charset="0"/>
              </a:rPr>
              <a:t>Ahmed Reda Mohamed, Ahmed Mahmoud Mohamed,</a:t>
            </a:r>
            <a:endParaRPr lang="ar-EG" sz="4400" dirty="0">
              <a:latin typeface="Times New Roman" panose="02020603050405020304" pitchFamily="18" charset="0"/>
              <a:cs typeface="Times New Roman" panose="02020603050405020304" pitchFamily="18" charset="0"/>
            </a:endParaRPr>
          </a:p>
          <a:p>
            <a:pPr eaLnBrk="1" hangingPunct="1"/>
            <a:r>
              <a:rPr lang="en-US" sz="4400" dirty="0">
                <a:latin typeface="Times New Roman" panose="02020603050405020304" pitchFamily="18" charset="0"/>
                <a:cs typeface="Times New Roman" panose="02020603050405020304" pitchFamily="18" charset="0"/>
              </a:rPr>
              <a:t> Arwa Amr Elsharawy, Alaa Emad Abdelsalam</a:t>
            </a:r>
            <a:endParaRPr lang="en-US" altLang="en-US" sz="4400" b="1" dirty="0">
              <a:latin typeface="Times New Roman" panose="02020603050405020304" pitchFamily="18" charset="0"/>
              <a:cs typeface="Times New Roman" panose="02020603050405020304" pitchFamily="18" charset="0"/>
            </a:endParaRPr>
          </a:p>
          <a:p>
            <a:pPr eaLnBrk="1" hangingPunct="1"/>
            <a:r>
              <a:rPr lang="en-US" altLang="en-US" sz="4400" b="1" dirty="0">
                <a:latin typeface="Times New Roman" panose="02020603050405020304" pitchFamily="18" charset="0"/>
                <a:cs typeface="Times New Roman" panose="02020603050405020304" pitchFamily="18" charset="0"/>
              </a:rPr>
              <a:t>Supervisors: </a:t>
            </a:r>
            <a:r>
              <a:rPr lang="en-US" altLang="en-US" sz="4400" dirty="0" err="1">
                <a:latin typeface="Times New Roman" panose="02020603050405020304" pitchFamily="18" charset="0"/>
                <a:cs typeface="Times New Roman" panose="02020603050405020304" pitchFamily="18" charset="0"/>
              </a:rPr>
              <a:t>Dr.Yasmine</a:t>
            </a:r>
            <a:r>
              <a:rPr lang="en-US" altLang="en-US" sz="4400" dirty="0">
                <a:latin typeface="Times New Roman" panose="02020603050405020304" pitchFamily="18" charset="0"/>
                <a:cs typeface="Times New Roman" panose="02020603050405020304" pitchFamily="18" charset="0"/>
              </a:rPr>
              <a:t> M. Afify, TA. Yasmine Shabaan</a:t>
            </a:r>
          </a:p>
          <a:p>
            <a:pPr eaLnBrk="1" hangingPunct="1"/>
            <a:r>
              <a:rPr lang="en-US" sz="4400" dirty="0">
                <a:latin typeface="Times New Roman" panose="02020603050405020304" pitchFamily="18" charset="0"/>
                <a:cs typeface="Times New Roman" panose="02020603050405020304" pitchFamily="18" charset="0"/>
              </a:rPr>
              <a:t>Information Systems Department, </a:t>
            </a:r>
            <a:r>
              <a:rPr lang="en-US" altLang="en-US" sz="4400" dirty="0">
                <a:latin typeface="Times New Roman" panose="02020603050405020304" pitchFamily="18" charset="0"/>
                <a:cs typeface="Times New Roman" panose="02020603050405020304" pitchFamily="18" charset="0"/>
              </a:rPr>
              <a:t>Faculty of Computer and Information Sciences - Ain Shams University</a:t>
            </a:r>
          </a:p>
        </p:txBody>
      </p:sp>
      <p:sp>
        <p:nvSpPr>
          <p:cNvPr id="2058" name="Text Box 27"/>
          <p:cNvSpPr txBox="1">
            <a:spLocks noChangeArrowheads="1"/>
          </p:cNvSpPr>
          <p:nvPr/>
        </p:nvSpPr>
        <p:spPr bwMode="auto">
          <a:xfrm>
            <a:off x="15644131" y="29093794"/>
            <a:ext cx="6211661"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Bibliography</a:t>
            </a:r>
          </a:p>
        </p:txBody>
      </p:sp>
      <p:sp>
        <p:nvSpPr>
          <p:cNvPr id="2059" name="Text Box 36"/>
          <p:cNvSpPr txBox="1">
            <a:spLocks noChangeArrowheads="1"/>
          </p:cNvSpPr>
          <p:nvPr/>
        </p:nvSpPr>
        <p:spPr bwMode="auto">
          <a:xfrm>
            <a:off x="711376" y="13569241"/>
            <a:ext cx="11501327" cy="7066514"/>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a:r>
              <a:rPr lang="en-US" sz="2400" b="1" dirty="0">
                <a:latin typeface="Times New Roman" panose="02020603050405020304" pitchFamily="18" charset="0"/>
                <a:cs typeface="Times New Roman" panose="02020603050405020304" pitchFamily="18" charset="0"/>
              </a:rPr>
              <a:t>How can we systematically extract and optimize data warehouse schemas to meet modern demands? </a:t>
            </a:r>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employs a multi-stage, sophisticated process to achieve this: SQL Parsing and Analysis: Utilizes a hybrid approach combining regex patterns and Abstract Syntax Trees (AST) to extract table structures, columns, data types, and constraints from SQL DDL. This ensures compatibility across dialects like PostgreSQL and MySQL, handling complex nested constraints. </a:t>
            </a:r>
          </a:p>
          <a:p>
            <a:pPr algn="l"/>
            <a:r>
              <a:rPr lang="en-US" sz="2400" b="1" dirty="0">
                <a:latin typeface="Times New Roman" panose="02020603050405020304" pitchFamily="18" charset="0"/>
                <a:cs typeface="Times New Roman" panose="02020603050405020304" pitchFamily="18" charset="0"/>
              </a:rPr>
              <a:t>What advantages might this dual-method strategy offer over relying on a single parsing technique? </a:t>
            </a:r>
            <a:r>
              <a:rPr lang="en-US" sz="2400" dirty="0">
                <a:latin typeface="Times New Roman" panose="02020603050405020304" pitchFamily="18" charset="0"/>
                <a:cs typeface="Times New Roman" panose="02020603050405020304" pitchFamily="18" charset="0"/>
              </a:rPr>
              <a:t>Heuristic Schema Classification: Identifies fact and dimension tables by analyzing foreign-key density, numeric-column ratios, and cardinality thresholds, forming the basis for star or snowflake schemas. </a:t>
            </a:r>
          </a:p>
          <a:p>
            <a:pPr algn="l"/>
            <a:r>
              <a:rPr lang="en-US" sz="2400" b="1" dirty="0">
                <a:latin typeface="Times New Roman" panose="02020603050405020304" pitchFamily="18" charset="0"/>
                <a:cs typeface="Times New Roman" panose="02020603050405020304" pitchFamily="18" charset="0"/>
              </a:rPr>
              <a:t>How does calibrating these heuristics against expert-designed schemas enhance classification accuracy? </a:t>
            </a:r>
            <a:r>
              <a:rPr lang="en-US" sz="2400" dirty="0">
                <a:latin typeface="Times New Roman" panose="02020603050405020304" pitchFamily="18" charset="0"/>
                <a:cs typeface="Times New Roman" panose="02020603050405020304" pitchFamily="18" charset="0"/>
              </a:rPr>
              <a:t>AI-Driven Optimization: Leverages TF-IDF for keyword-based domain detection, BERT embeddings for semantic similarity, and LLMs (e.g., Google Gemini Flash) to suggest enhancements like audit fields or surrogate keys. A dedicated subsection on AI training reveals that the BERT model was fine-tuned on a corpus of 50,000 JSON-converted schemas, achieving 92.4% accuracy. </a:t>
            </a:r>
          </a:p>
          <a:p>
            <a:pPr algn="l"/>
            <a:r>
              <a:rPr lang="en-US" sz="2400" b="1" dirty="0">
                <a:latin typeface="Times New Roman" panose="02020603050405020304" pitchFamily="18" charset="0"/>
                <a:cs typeface="Times New Roman" panose="02020603050405020304" pitchFamily="18" charset="0"/>
              </a:rPr>
              <a:t>Why might domain-specific training data be critical for effective AI suggestions? </a:t>
            </a:r>
            <a:r>
              <a:rPr lang="en-US" sz="2400" dirty="0">
                <a:latin typeface="Times New Roman" panose="02020603050405020304" pitchFamily="18" charset="0"/>
                <a:cs typeface="Times New Roman" panose="02020603050405020304" pitchFamily="18" charset="0"/>
              </a:rPr>
              <a:t>Interactive Visualization: Renders schemas as draggable, color-coded graphs using React and </a:t>
            </a:r>
            <a:r>
              <a:rPr lang="en-US" sz="2400" dirty="0" err="1">
                <a:latin typeface="Times New Roman" panose="02020603050405020304" pitchFamily="18" charset="0"/>
                <a:cs typeface="Times New Roman" panose="02020603050405020304" pitchFamily="18" charset="0"/>
              </a:rPr>
              <a:t>ReactFlow</a:t>
            </a:r>
            <a:r>
              <a:rPr lang="en-US" sz="2400" dirty="0">
                <a:latin typeface="Times New Roman" panose="02020603050405020304" pitchFamily="18" charset="0"/>
                <a:cs typeface="Times New Roman" panose="02020603050405020304" pitchFamily="18" charset="0"/>
              </a:rPr>
              <a:t>, enabling real-time editing and validation. </a:t>
            </a:r>
          </a:p>
        </p:txBody>
      </p:sp>
      <p:sp>
        <p:nvSpPr>
          <p:cNvPr id="2060" name="Text Box 38"/>
          <p:cNvSpPr txBox="1">
            <a:spLocks noChangeArrowheads="1"/>
          </p:cNvSpPr>
          <p:nvPr/>
        </p:nvSpPr>
        <p:spPr bwMode="auto">
          <a:xfrm>
            <a:off x="13027081" y="30225211"/>
            <a:ext cx="11501327" cy="44811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marL="273050" indent="-273050" defTabSz="488950" eaLnBrk="0" hangingPunct="0">
              <a:defRPr sz="6900">
                <a:solidFill>
                  <a:schemeClr val="tx1"/>
                </a:solidFill>
                <a:latin typeface="Arial" charset="0"/>
              </a:defRPr>
            </a:lvl1pPr>
            <a:lvl2pPr marL="517525" indent="-273050" defTabSz="488950" eaLnBrk="0" hangingPunct="0">
              <a:defRPr sz="6900">
                <a:solidFill>
                  <a:schemeClr val="tx1"/>
                </a:solidFill>
                <a:latin typeface="Arial" charset="0"/>
              </a:defRPr>
            </a:lvl2pPr>
            <a:lvl3pPr marL="762000" indent="-273050" defTabSz="488950" eaLnBrk="0" hangingPunct="0">
              <a:defRPr sz="6900">
                <a:solidFill>
                  <a:schemeClr val="tx1"/>
                </a:solidFill>
                <a:latin typeface="Arial" charset="0"/>
              </a:defRPr>
            </a:lvl3pPr>
            <a:lvl4pPr marL="1003300" indent="-273050" defTabSz="488950" eaLnBrk="0" hangingPunct="0">
              <a:defRPr sz="6900">
                <a:solidFill>
                  <a:schemeClr val="tx1"/>
                </a:solidFill>
                <a:latin typeface="Arial" charset="0"/>
              </a:defRPr>
            </a:lvl4pPr>
            <a:lvl5pPr marL="1247775" indent="-274638" defTabSz="488950" eaLnBrk="0" hangingPunct="0">
              <a:defRPr sz="6900">
                <a:solidFill>
                  <a:schemeClr val="tx1"/>
                </a:solidFill>
                <a:latin typeface="Arial" charset="0"/>
              </a:defRPr>
            </a:lvl5pPr>
            <a:lvl6pPr marL="1704975" indent="-274638" algn="ctr" defTabSz="488950" eaLnBrk="0" fontAlgn="base" hangingPunct="0">
              <a:spcBef>
                <a:spcPct val="0"/>
              </a:spcBef>
              <a:spcAft>
                <a:spcPct val="0"/>
              </a:spcAft>
              <a:defRPr sz="6900">
                <a:solidFill>
                  <a:schemeClr val="tx1"/>
                </a:solidFill>
                <a:latin typeface="Arial" charset="0"/>
              </a:defRPr>
            </a:lvl6pPr>
            <a:lvl7pPr marL="2162175" indent="-274638" algn="ctr" defTabSz="488950" eaLnBrk="0" fontAlgn="base" hangingPunct="0">
              <a:spcBef>
                <a:spcPct val="0"/>
              </a:spcBef>
              <a:spcAft>
                <a:spcPct val="0"/>
              </a:spcAft>
              <a:defRPr sz="6900">
                <a:solidFill>
                  <a:schemeClr val="tx1"/>
                </a:solidFill>
                <a:latin typeface="Arial" charset="0"/>
              </a:defRPr>
            </a:lvl7pPr>
            <a:lvl8pPr marL="2619375" indent="-274638" algn="ctr" defTabSz="488950" eaLnBrk="0" fontAlgn="base" hangingPunct="0">
              <a:spcBef>
                <a:spcPct val="0"/>
              </a:spcBef>
              <a:spcAft>
                <a:spcPct val="0"/>
              </a:spcAft>
              <a:defRPr sz="6900">
                <a:solidFill>
                  <a:schemeClr val="tx1"/>
                </a:solidFill>
                <a:latin typeface="Arial" charset="0"/>
              </a:defRPr>
            </a:lvl8pPr>
            <a:lvl9pPr marL="3076575" indent="-274638" algn="ctr" defTabSz="488950" eaLnBrk="0" fontAlgn="base" hangingPunct="0">
              <a:spcBef>
                <a:spcPct val="0"/>
              </a:spcBef>
              <a:spcAft>
                <a:spcPct val="0"/>
              </a:spcAft>
              <a:defRPr sz="6900">
                <a:solidFill>
                  <a:schemeClr val="tx1"/>
                </a:solidFill>
                <a:latin typeface="Arial" charset="0"/>
              </a:defRPr>
            </a:lvl9pPr>
          </a:lstStyle>
          <a:p>
            <a:pPr marL="457200" indent="-457200" algn="just">
              <a:buAutoNum type="arabicPeriod"/>
            </a:pPr>
            <a:r>
              <a:rPr lang="en-US" sz="2400" dirty="0">
                <a:latin typeface="Times New Roman" panose="02020603050405020304" pitchFamily="18" charset="0"/>
                <a:cs typeface="Times New Roman" panose="02020603050405020304" pitchFamily="18" charset="0"/>
              </a:rPr>
              <a:t>Mali, J., </a:t>
            </a:r>
            <a:r>
              <a:rPr lang="en-US" sz="2400" dirty="0" err="1">
                <a:latin typeface="Times New Roman" panose="02020603050405020304" pitchFamily="18" charset="0"/>
                <a:cs typeface="Times New Roman" panose="02020603050405020304" pitchFamily="18" charset="0"/>
              </a:rPr>
              <a:t>Ahvar</a:t>
            </a:r>
            <a:r>
              <a:rPr lang="en-US" sz="2400" dirty="0">
                <a:latin typeface="Times New Roman" panose="02020603050405020304" pitchFamily="18" charset="0"/>
                <a:cs typeface="Times New Roman" panose="02020603050405020304" pitchFamily="18" charset="0"/>
              </a:rPr>
              <a:t>, S., </a:t>
            </a:r>
            <a:r>
              <a:rPr lang="en-US" sz="2400" dirty="0" err="1">
                <a:latin typeface="Times New Roman" panose="02020603050405020304" pitchFamily="18" charset="0"/>
                <a:cs typeface="Times New Roman" panose="02020603050405020304" pitchFamily="18" charset="0"/>
              </a:rPr>
              <a:t>Atigui</a:t>
            </a:r>
            <a:r>
              <a:rPr lang="en-US" sz="2400" dirty="0">
                <a:latin typeface="Times New Roman" panose="02020603050405020304" pitchFamily="18" charset="0"/>
                <a:cs typeface="Times New Roman" panose="02020603050405020304" pitchFamily="18" charset="0"/>
              </a:rPr>
              <a:t>, F., </a:t>
            </a:r>
            <a:r>
              <a:rPr lang="en-US" sz="2400" dirty="0" err="1">
                <a:latin typeface="Times New Roman" panose="02020603050405020304" pitchFamily="18" charset="0"/>
                <a:cs typeface="Times New Roman" panose="02020603050405020304" pitchFamily="18" charset="0"/>
              </a:rPr>
              <a:t>Azough</a:t>
            </a:r>
            <a:r>
              <a:rPr lang="en-US" sz="2400" dirty="0">
                <a:latin typeface="Times New Roman" panose="02020603050405020304" pitchFamily="18" charset="0"/>
                <a:cs typeface="Times New Roman" panose="02020603050405020304" pitchFamily="18" charset="0"/>
              </a:rPr>
              <a:t>, A., &amp; Travers, N. (2024, March). FACT-DM: A framework for automated cost-based data model transformation. In Proceedings of the 27th International Conference on Extending Database Technology (EDBT). </a:t>
            </a:r>
            <a:r>
              <a:rPr lang="en-US" sz="2400" dirty="0">
                <a:latin typeface="Times New Roman" panose="02020603050405020304" pitchFamily="18" charset="0"/>
                <a:cs typeface="Times New Roman" panose="02020603050405020304" pitchFamily="18" charset="0"/>
                <a:hlinkClick r:id="rId3"/>
              </a:rPr>
              <a:t>https://openproceedings.org/2024/conf/edbt/paper-244.pdf</a:t>
            </a: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a:latin typeface="Times New Roman" panose="02020603050405020304" pitchFamily="18" charset="0"/>
                <a:cs typeface="Times New Roman" panose="02020603050405020304" pitchFamily="18" charset="0"/>
              </a:rPr>
              <a:t>Wahid, A. M., </a:t>
            </a:r>
            <a:r>
              <a:rPr lang="en-US" sz="2400" dirty="0" err="1">
                <a:latin typeface="Times New Roman" panose="02020603050405020304" pitchFamily="18" charset="0"/>
                <a:cs typeface="Times New Roman" panose="02020603050405020304" pitchFamily="18" charset="0"/>
              </a:rPr>
              <a:t>Afuan</a:t>
            </a:r>
            <a:r>
              <a:rPr lang="en-US" sz="2400" dirty="0">
                <a:latin typeface="Times New Roman" panose="02020603050405020304" pitchFamily="18" charset="0"/>
                <a:cs typeface="Times New Roman" panose="02020603050405020304" pitchFamily="18" charset="0"/>
              </a:rPr>
              <a:t>, L., &amp; Utomo, F. S. (2024). Enhancing collaboration data management through data warehouse design: Meeting BAN-PT accreditation and Kerma reporting requirements in higher education. </a:t>
            </a:r>
            <a:r>
              <a:rPr lang="en-US" sz="2400" dirty="0" err="1">
                <a:latin typeface="Times New Roman" panose="02020603050405020304" pitchFamily="18" charset="0"/>
                <a:cs typeface="Times New Roman" panose="02020603050405020304" pitchFamily="18" charset="0"/>
              </a:rPr>
              <a:t>Jurnal</a:t>
            </a:r>
            <a:r>
              <a:rPr lang="en-US" sz="2400" dirty="0">
                <a:latin typeface="Times New Roman" panose="02020603050405020304" pitchFamily="18" charset="0"/>
                <a:cs typeface="Times New Roman" panose="02020603050405020304" pitchFamily="18" charset="0"/>
              </a:rPr>
              <a:t> Teknik </a:t>
            </a:r>
            <a:r>
              <a:rPr lang="en-US" sz="2400" dirty="0" err="1">
                <a:latin typeface="Times New Roman" panose="02020603050405020304" pitchFamily="18" charset="0"/>
                <a:cs typeface="Times New Roman" panose="02020603050405020304" pitchFamily="18" charset="0"/>
              </a:rPr>
              <a:t>Informatika</a:t>
            </a:r>
            <a:r>
              <a:rPr lang="en-US" sz="2400" dirty="0">
                <a:latin typeface="Times New Roman" panose="02020603050405020304" pitchFamily="18" charset="0"/>
                <a:cs typeface="Times New Roman" panose="02020603050405020304" pitchFamily="18" charset="0"/>
              </a:rPr>
              <a:t> (JUTIF), 5(6), 1517–1527.</a:t>
            </a:r>
          </a:p>
          <a:p>
            <a:pPr marL="457200" indent="-457200" algn="just">
              <a:buAutoNum type="arabicPeriod"/>
            </a:pP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r>
              <a:rPr lang="en-US" sz="2400" dirty="0">
                <a:latin typeface="Times New Roman" panose="02020603050405020304" pitchFamily="18" charset="0"/>
                <a:cs typeface="Times New Roman" panose="02020603050405020304" pitchFamily="18" charset="0"/>
              </a:rPr>
              <a:t>Google Cloud. (2025, May 16). Techniques for improving text-to-SQL. Google Cloud Blog.</a:t>
            </a:r>
          </a:p>
          <a:p>
            <a:pPr marL="0" indent="0" algn="just"/>
            <a:r>
              <a:rPr lang="en-US" sz="2400"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hlinkClick r:id="rId4"/>
              </a:rPr>
              <a:t>https://cloud.google.com/blog/products/databases/techniques-for-improving-text-to-sql</a:t>
            </a:r>
            <a:endParaRPr lang="en-US" sz="2400" dirty="0">
              <a:latin typeface="Times New Roman" panose="02020603050405020304" pitchFamily="18" charset="0"/>
              <a:cs typeface="Times New Roman" panose="02020603050405020304" pitchFamily="18" charset="0"/>
            </a:endParaRPr>
          </a:p>
          <a:p>
            <a:pPr marL="457200" indent="-457200" algn="just">
              <a:buAutoNum type="arabicPeriod"/>
            </a:pPr>
            <a:endParaRPr lang="en-US" sz="2400" dirty="0">
              <a:latin typeface="Times New Roman" panose="02020603050405020304" pitchFamily="18" charset="0"/>
              <a:cs typeface="Times New Roman" panose="02020603050405020304" pitchFamily="18" charset="0"/>
            </a:endParaRPr>
          </a:p>
        </p:txBody>
      </p:sp>
      <p:sp>
        <p:nvSpPr>
          <p:cNvPr id="2061" name="Text Box 40"/>
          <p:cNvSpPr txBox="1">
            <a:spLocks noChangeArrowheads="1"/>
          </p:cNvSpPr>
          <p:nvPr/>
        </p:nvSpPr>
        <p:spPr bwMode="auto">
          <a:xfrm>
            <a:off x="13045138" y="26951150"/>
            <a:ext cx="11465213" cy="226519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cmpd="thinThick">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48734" tIns="24366" rIns="48734" bIns="24366">
            <a:spAutoFit/>
          </a:bodyPr>
          <a:lstStyle>
            <a:lvl1pPr defTabSz="488950" eaLnBrk="0" hangingPunct="0">
              <a:defRPr sz="6900">
                <a:solidFill>
                  <a:schemeClr val="tx1"/>
                </a:solidFill>
                <a:latin typeface="Arial" charset="0"/>
              </a:defRPr>
            </a:lvl1pPr>
            <a:lvl2pPr marL="742950" indent="-285750" defTabSz="488950" eaLnBrk="0" hangingPunct="0">
              <a:defRPr sz="6900">
                <a:solidFill>
                  <a:schemeClr val="tx1"/>
                </a:solidFill>
                <a:latin typeface="Arial" charset="0"/>
              </a:defRPr>
            </a:lvl2pPr>
            <a:lvl3pPr marL="1143000" indent="-228600" defTabSz="488950" eaLnBrk="0" hangingPunct="0">
              <a:defRPr sz="6900">
                <a:solidFill>
                  <a:schemeClr val="tx1"/>
                </a:solidFill>
                <a:latin typeface="Arial" charset="0"/>
              </a:defRPr>
            </a:lvl3pPr>
            <a:lvl4pPr marL="1600200" indent="-228600" defTabSz="488950" eaLnBrk="0" hangingPunct="0">
              <a:defRPr sz="6900">
                <a:solidFill>
                  <a:schemeClr val="tx1"/>
                </a:solidFill>
                <a:latin typeface="Arial" charset="0"/>
              </a:defRPr>
            </a:lvl4pPr>
            <a:lvl5pPr marL="2057400" indent="-228600" defTabSz="488950" eaLnBrk="0" hangingPunct="0">
              <a:defRPr sz="6900">
                <a:solidFill>
                  <a:schemeClr val="tx1"/>
                </a:solidFill>
                <a:latin typeface="Arial" charset="0"/>
              </a:defRPr>
            </a:lvl5pPr>
            <a:lvl6pPr marL="2514600" indent="-228600" algn="ctr" defTabSz="488950" eaLnBrk="0" fontAlgn="base" hangingPunct="0">
              <a:spcBef>
                <a:spcPct val="0"/>
              </a:spcBef>
              <a:spcAft>
                <a:spcPct val="0"/>
              </a:spcAft>
              <a:defRPr sz="6900">
                <a:solidFill>
                  <a:schemeClr val="tx1"/>
                </a:solidFill>
                <a:latin typeface="Arial" charset="0"/>
              </a:defRPr>
            </a:lvl6pPr>
            <a:lvl7pPr marL="2971800" indent="-228600" algn="ctr" defTabSz="488950" eaLnBrk="0" fontAlgn="base" hangingPunct="0">
              <a:spcBef>
                <a:spcPct val="0"/>
              </a:spcBef>
              <a:spcAft>
                <a:spcPct val="0"/>
              </a:spcAft>
              <a:defRPr sz="6900">
                <a:solidFill>
                  <a:schemeClr val="tx1"/>
                </a:solidFill>
                <a:latin typeface="Arial" charset="0"/>
              </a:defRPr>
            </a:lvl7pPr>
            <a:lvl8pPr marL="3429000" indent="-228600" algn="ctr" defTabSz="488950" eaLnBrk="0" fontAlgn="base" hangingPunct="0">
              <a:spcBef>
                <a:spcPct val="0"/>
              </a:spcBef>
              <a:spcAft>
                <a:spcPct val="0"/>
              </a:spcAft>
              <a:defRPr sz="6900">
                <a:solidFill>
                  <a:schemeClr val="tx1"/>
                </a:solidFill>
                <a:latin typeface="Arial" charset="0"/>
              </a:defRPr>
            </a:lvl8pPr>
            <a:lvl9pPr marL="3886200" indent="-228600" algn="ctr" defTabSz="488950" eaLnBrk="0" fontAlgn="base" hangingPunct="0">
              <a:spcBef>
                <a:spcPct val="0"/>
              </a:spcBef>
              <a:spcAft>
                <a:spcPct val="0"/>
              </a:spcAft>
              <a:defRPr sz="6900">
                <a:solidFill>
                  <a:schemeClr val="tx1"/>
                </a:solidFill>
                <a:latin typeface="Arial" charset="0"/>
              </a:defRPr>
            </a:lvl9pPr>
          </a:lstStyle>
          <a:p>
            <a:pPr algn="just"/>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addresses manual schema design errors and delays using AI-driven parsing, heuristic classification, and interactive visualization. Leveraging NLP with BERT and LLMs like Google Gemini Flash, it achieves 96% parsing accuracy and 92% domain detection, reducing errors by 80% and design time to under 5 s for 100-table schemas. The React-based interface ensures scalable, error-resistant warehousing, enhancing analytics efficiency across sectors.</a:t>
            </a:r>
            <a:endParaRPr lang="en-US" sz="2400" dirty="0">
              <a:effectLst/>
              <a:latin typeface="Times New Roman" panose="02020603050405020304" pitchFamily="18" charset="0"/>
              <a:cs typeface="Times New Roman" panose="02020603050405020304" pitchFamily="18" charset="0"/>
            </a:endParaRPr>
          </a:p>
        </p:txBody>
      </p:sp>
      <p:sp>
        <p:nvSpPr>
          <p:cNvPr id="2062" name="Text Box 42"/>
          <p:cNvSpPr txBox="1">
            <a:spLocks noChangeArrowheads="1"/>
          </p:cNvSpPr>
          <p:nvPr/>
        </p:nvSpPr>
        <p:spPr bwMode="auto">
          <a:xfrm>
            <a:off x="3499644" y="7175361"/>
            <a:ext cx="5645150"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Introduction</a:t>
            </a:r>
          </a:p>
        </p:txBody>
      </p:sp>
      <p:sp>
        <p:nvSpPr>
          <p:cNvPr id="2063" name="Text Box 43"/>
          <p:cNvSpPr txBox="1">
            <a:spLocks noChangeArrowheads="1"/>
          </p:cNvSpPr>
          <p:nvPr/>
        </p:nvSpPr>
        <p:spPr bwMode="auto">
          <a:xfrm>
            <a:off x="15789273" y="10811178"/>
            <a:ext cx="5645150" cy="10276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72850" tIns="36425" rIns="72850" bIns="36425">
            <a:spAutoFit/>
          </a:bodyPr>
          <a:lstStyle>
            <a:lvl1pPr defTabSz="3497263" eaLnBrk="0" hangingPunct="0">
              <a:defRPr sz="6900">
                <a:solidFill>
                  <a:schemeClr val="tx1"/>
                </a:solidFill>
                <a:latin typeface="Arial" charset="0"/>
              </a:defRPr>
            </a:lvl1pPr>
            <a:lvl2pPr marL="742950" indent="-285750" defTabSz="3497263" eaLnBrk="0" hangingPunct="0">
              <a:defRPr sz="6900">
                <a:solidFill>
                  <a:schemeClr val="tx1"/>
                </a:solidFill>
                <a:latin typeface="Arial" charset="0"/>
              </a:defRPr>
            </a:lvl2pPr>
            <a:lvl3pPr marL="1143000" indent="-228600" defTabSz="3497263" eaLnBrk="0" hangingPunct="0">
              <a:defRPr sz="6900">
                <a:solidFill>
                  <a:schemeClr val="tx1"/>
                </a:solidFill>
                <a:latin typeface="Arial" charset="0"/>
              </a:defRPr>
            </a:lvl3pPr>
            <a:lvl4pPr marL="1600200" indent="-228600" defTabSz="3497263" eaLnBrk="0" hangingPunct="0">
              <a:defRPr sz="6900">
                <a:solidFill>
                  <a:schemeClr val="tx1"/>
                </a:solidFill>
                <a:latin typeface="Arial" charset="0"/>
              </a:defRPr>
            </a:lvl4pPr>
            <a:lvl5pPr marL="2057400" indent="-228600" defTabSz="3497263" eaLnBrk="0" hangingPunct="0">
              <a:defRPr sz="6900">
                <a:solidFill>
                  <a:schemeClr val="tx1"/>
                </a:solidFill>
                <a:latin typeface="Arial" charset="0"/>
              </a:defRPr>
            </a:lvl5pPr>
            <a:lvl6pPr marL="2514600" indent="-228600" algn="ctr" defTabSz="3497263" eaLnBrk="0" fontAlgn="base" hangingPunct="0">
              <a:spcBef>
                <a:spcPct val="0"/>
              </a:spcBef>
              <a:spcAft>
                <a:spcPct val="0"/>
              </a:spcAft>
              <a:defRPr sz="6900">
                <a:solidFill>
                  <a:schemeClr val="tx1"/>
                </a:solidFill>
                <a:latin typeface="Arial" charset="0"/>
              </a:defRPr>
            </a:lvl6pPr>
            <a:lvl7pPr marL="2971800" indent="-228600" algn="ctr" defTabSz="3497263" eaLnBrk="0" fontAlgn="base" hangingPunct="0">
              <a:spcBef>
                <a:spcPct val="0"/>
              </a:spcBef>
              <a:spcAft>
                <a:spcPct val="0"/>
              </a:spcAft>
              <a:defRPr sz="6900">
                <a:solidFill>
                  <a:schemeClr val="tx1"/>
                </a:solidFill>
                <a:latin typeface="Arial" charset="0"/>
              </a:defRPr>
            </a:lvl7pPr>
            <a:lvl8pPr marL="3429000" indent="-228600" algn="ctr" defTabSz="3497263" eaLnBrk="0" fontAlgn="base" hangingPunct="0">
              <a:spcBef>
                <a:spcPct val="0"/>
              </a:spcBef>
              <a:spcAft>
                <a:spcPct val="0"/>
              </a:spcAft>
              <a:defRPr sz="6900">
                <a:solidFill>
                  <a:schemeClr val="tx1"/>
                </a:solidFill>
                <a:latin typeface="Arial" charset="0"/>
              </a:defRPr>
            </a:lvl8pPr>
            <a:lvl9pPr marL="3886200" indent="-228600" algn="ctr" defTabSz="3497263" eaLnBrk="0" fontAlgn="base" hangingPunct="0">
              <a:spcBef>
                <a:spcPct val="0"/>
              </a:spcBef>
              <a:spcAft>
                <a:spcPct val="0"/>
              </a:spcAft>
              <a:defRPr sz="6900">
                <a:solidFill>
                  <a:schemeClr val="tx1"/>
                </a:solidFill>
                <a:latin typeface="Arial" charset="0"/>
              </a:defRPr>
            </a:lvl9pPr>
          </a:lstStyle>
          <a:p>
            <a:pPr eaLnBrk="1" hangingPunct="1">
              <a:spcBef>
                <a:spcPct val="50000"/>
              </a:spcBef>
            </a:pPr>
            <a:r>
              <a:rPr lang="en-US" altLang="en-US" sz="6200" b="1" dirty="0">
                <a:latin typeface="Times New Roman" panose="02020603050405020304" pitchFamily="18" charset="0"/>
                <a:cs typeface="Times New Roman" panose="02020603050405020304" pitchFamily="18" charset="0"/>
              </a:rPr>
              <a:t>Results</a:t>
            </a:r>
          </a:p>
        </p:txBody>
      </p:sp>
      <p:pic>
        <p:nvPicPr>
          <p:cNvPr id="5" name="Picture 4" descr="A logo of a university of computer and information sciences&#10;&#10;Description automatically generated">
            <a:extLst>
              <a:ext uri="{FF2B5EF4-FFF2-40B4-BE49-F238E27FC236}">
                <a16:creationId xmlns:a16="http://schemas.microsoft.com/office/drawing/2014/main" id="{E509137A-6770-D7A7-89AB-77433F2F17E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6537" y="1816100"/>
            <a:ext cx="3227947" cy="3168537"/>
          </a:xfrm>
          <a:prstGeom prst="rect">
            <a:avLst/>
          </a:prstGeom>
        </p:spPr>
      </p:pic>
      <p:pic>
        <p:nvPicPr>
          <p:cNvPr id="7" name="Picture 6" descr="A logo of an university&#10;&#10;Description automatically generated">
            <a:extLst>
              <a:ext uri="{FF2B5EF4-FFF2-40B4-BE49-F238E27FC236}">
                <a16:creationId xmlns:a16="http://schemas.microsoft.com/office/drawing/2014/main" id="{29AB08D2-1547-0B42-A132-0A7F219458C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925298" y="1931988"/>
            <a:ext cx="3334878" cy="2754312"/>
          </a:xfrm>
          <a:prstGeom prst="rect">
            <a:avLst/>
          </a:prstGeom>
        </p:spPr>
      </p:pic>
      <p:pic>
        <p:nvPicPr>
          <p:cNvPr id="10" name="Picture 9">
            <a:extLst>
              <a:ext uri="{FF2B5EF4-FFF2-40B4-BE49-F238E27FC236}">
                <a16:creationId xmlns:a16="http://schemas.microsoft.com/office/drawing/2014/main" id="{C66C614B-9321-60C6-8783-A31E1DFA1365}"/>
              </a:ext>
            </a:extLst>
          </p:cNvPr>
          <p:cNvPicPr>
            <a:picLocks noChangeAspect="1"/>
          </p:cNvPicPr>
          <p:nvPr/>
        </p:nvPicPr>
        <p:blipFill>
          <a:blip r:embed="rId7"/>
          <a:stretch>
            <a:fillRect/>
          </a:stretch>
        </p:blipFill>
        <p:spPr>
          <a:xfrm>
            <a:off x="13252451" y="21438324"/>
            <a:ext cx="11050586" cy="4154984"/>
          </a:xfrm>
          <a:prstGeom prst="rect">
            <a:avLst/>
          </a:prstGeom>
        </p:spPr>
      </p:pic>
      <p:pic>
        <p:nvPicPr>
          <p:cNvPr id="13" name="Picture 12">
            <a:extLst>
              <a:ext uri="{FF2B5EF4-FFF2-40B4-BE49-F238E27FC236}">
                <a16:creationId xmlns:a16="http://schemas.microsoft.com/office/drawing/2014/main" id="{2289AFD5-5C23-1CA7-1620-70491CC8AD7E}"/>
              </a:ext>
            </a:extLst>
          </p:cNvPr>
          <p:cNvPicPr>
            <a:picLocks noChangeAspect="1"/>
          </p:cNvPicPr>
          <p:nvPr/>
        </p:nvPicPr>
        <p:blipFill>
          <a:blip r:embed="rId8"/>
          <a:stretch>
            <a:fillRect/>
          </a:stretch>
        </p:blipFill>
        <p:spPr>
          <a:xfrm>
            <a:off x="13227028" y="16519001"/>
            <a:ext cx="11101432" cy="4154984"/>
          </a:xfrm>
          <a:prstGeom prst="rect">
            <a:avLst/>
          </a:prstGeom>
        </p:spPr>
      </p:pic>
      <p:sp>
        <p:nvSpPr>
          <p:cNvPr id="16" name="TextBox 15">
            <a:extLst>
              <a:ext uri="{FF2B5EF4-FFF2-40B4-BE49-F238E27FC236}">
                <a16:creationId xmlns:a16="http://schemas.microsoft.com/office/drawing/2014/main" id="{4C7C3F2D-8C51-A382-66E4-D541D1FEECA4}"/>
              </a:ext>
            </a:extLst>
          </p:cNvPr>
          <p:cNvSpPr txBox="1"/>
          <p:nvPr/>
        </p:nvSpPr>
        <p:spPr>
          <a:xfrm>
            <a:off x="15042944" y="15907359"/>
            <a:ext cx="7137808"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Table 1: Performance Metrics of Proposed Solutions</a:t>
            </a:r>
          </a:p>
        </p:txBody>
      </p:sp>
      <p:sp>
        <p:nvSpPr>
          <p:cNvPr id="18" name="TextBox 17">
            <a:extLst>
              <a:ext uri="{FF2B5EF4-FFF2-40B4-BE49-F238E27FC236}">
                <a16:creationId xmlns:a16="http://schemas.microsoft.com/office/drawing/2014/main" id="{9DEB1CA0-620E-493F-5746-6883F9B8458F}"/>
              </a:ext>
            </a:extLst>
          </p:cNvPr>
          <p:cNvSpPr txBox="1"/>
          <p:nvPr/>
        </p:nvSpPr>
        <p:spPr>
          <a:xfrm>
            <a:off x="15738163" y="20823962"/>
            <a:ext cx="5686102" cy="464386"/>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Table 2: Dataset Performance Summary</a:t>
            </a:r>
          </a:p>
        </p:txBody>
      </p:sp>
      <p:sp>
        <p:nvSpPr>
          <p:cNvPr id="24" name="TextBox 23">
            <a:extLst>
              <a:ext uri="{FF2B5EF4-FFF2-40B4-BE49-F238E27FC236}">
                <a16:creationId xmlns:a16="http://schemas.microsoft.com/office/drawing/2014/main" id="{A3496C56-6F8A-3177-753E-CDC3233D5E3F}"/>
              </a:ext>
            </a:extLst>
          </p:cNvPr>
          <p:cNvSpPr txBox="1"/>
          <p:nvPr/>
        </p:nvSpPr>
        <p:spPr>
          <a:xfrm>
            <a:off x="15907384" y="7165975"/>
            <a:ext cx="5685156" cy="1046440"/>
          </a:xfrm>
          <a:prstGeom prst="rect">
            <a:avLst/>
          </a:prstGeom>
          <a:noFill/>
        </p:spPr>
        <p:txBody>
          <a:bodyPr wrap="square">
            <a:spAutoFit/>
          </a:bodyPr>
          <a:lstStyle/>
          <a:p>
            <a:r>
              <a:rPr lang="en-US" sz="6200" b="1" dirty="0">
                <a:effectLst/>
                <a:latin typeface="Times New Roman" panose="02020603050405020304" pitchFamily="18" charset="0"/>
                <a:cs typeface="Times New Roman" panose="02020603050405020304" pitchFamily="18" charset="0"/>
              </a:rPr>
              <a:t>Key Algorithms</a:t>
            </a:r>
          </a:p>
        </p:txBody>
      </p:sp>
      <p:sp>
        <p:nvSpPr>
          <p:cNvPr id="28" name="TextBox 27">
            <a:extLst>
              <a:ext uri="{FF2B5EF4-FFF2-40B4-BE49-F238E27FC236}">
                <a16:creationId xmlns:a16="http://schemas.microsoft.com/office/drawing/2014/main" id="{EC220589-56A7-76A2-0E12-9115EAFC0F16}"/>
              </a:ext>
            </a:extLst>
          </p:cNvPr>
          <p:cNvSpPr txBox="1"/>
          <p:nvPr/>
        </p:nvSpPr>
        <p:spPr>
          <a:xfrm>
            <a:off x="13021056" y="8493404"/>
            <a:ext cx="11501327" cy="2308324"/>
          </a:xfrm>
          <a:prstGeom prst="rect">
            <a:avLst/>
          </a:prstGeom>
          <a:noFill/>
        </p:spPr>
        <p:txBody>
          <a:bodyPr wrap="square">
            <a:spAutoFit/>
          </a:bodyPr>
          <a:lstStyle/>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Regex-Based SQL Parsing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BERT Fine-tuned Domain Detection</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Vector Similarity Matching</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Rule-Based Enhancement Engine</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Gemini Schema Validation &amp; Data Warehouse Enhancement</a:t>
            </a:r>
          </a:p>
          <a:p>
            <a:pPr marL="342900" indent="-342900" algn="just">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Advanced Tokenization &amp; Realistic Data Generation</a:t>
            </a:r>
          </a:p>
        </p:txBody>
      </p:sp>
      <p:sp>
        <p:nvSpPr>
          <p:cNvPr id="36" name="TextBox 35">
            <a:extLst>
              <a:ext uri="{FF2B5EF4-FFF2-40B4-BE49-F238E27FC236}">
                <a16:creationId xmlns:a16="http://schemas.microsoft.com/office/drawing/2014/main" id="{BD7B88C6-DE3E-D078-3E38-7A59C7C6AFDB}"/>
              </a:ext>
            </a:extLst>
          </p:cNvPr>
          <p:cNvSpPr txBox="1"/>
          <p:nvPr/>
        </p:nvSpPr>
        <p:spPr>
          <a:xfrm>
            <a:off x="4355347" y="27580812"/>
            <a:ext cx="4213384"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Figure 1: System Architecture</a:t>
            </a:r>
          </a:p>
        </p:txBody>
      </p:sp>
      <p:grpSp>
        <p:nvGrpSpPr>
          <p:cNvPr id="8" name="Group 7">
            <a:extLst>
              <a:ext uri="{FF2B5EF4-FFF2-40B4-BE49-F238E27FC236}">
                <a16:creationId xmlns:a16="http://schemas.microsoft.com/office/drawing/2014/main" id="{98407221-B6DB-E64E-9862-4C442EBA25F8}"/>
              </a:ext>
            </a:extLst>
          </p:cNvPr>
          <p:cNvGrpSpPr/>
          <p:nvPr/>
        </p:nvGrpSpPr>
        <p:grpSpPr>
          <a:xfrm>
            <a:off x="617368" y="21235950"/>
            <a:ext cx="11689342" cy="6194270"/>
            <a:chOff x="654479" y="21351240"/>
            <a:chExt cx="11689342" cy="6194270"/>
          </a:xfrm>
        </p:grpSpPr>
        <p:pic>
          <p:nvPicPr>
            <p:cNvPr id="40" name="Picture 39" descr="A screenshot of a computer">
              <a:extLst>
                <a:ext uri="{FF2B5EF4-FFF2-40B4-BE49-F238E27FC236}">
                  <a16:creationId xmlns:a16="http://schemas.microsoft.com/office/drawing/2014/main" id="{B64EFA10-DF06-704A-78FC-1ECEB5098707}"/>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39838" y="21499441"/>
              <a:ext cx="11603983" cy="6046069"/>
            </a:xfrm>
            <a:prstGeom prst="rect">
              <a:avLst/>
            </a:prstGeom>
          </p:spPr>
        </p:pic>
        <p:sp>
          <p:nvSpPr>
            <p:cNvPr id="3" name="Rectangle 2">
              <a:extLst>
                <a:ext uri="{FF2B5EF4-FFF2-40B4-BE49-F238E27FC236}">
                  <a16:creationId xmlns:a16="http://schemas.microsoft.com/office/drawing/2014/main" id="{74B5A285-4E10-BC2E-A557-A19B225777F9}"/>
                </a:ext>
              </a:extLst>
            </p:cNvPr>
            <p:cNvSpPr/>
            <p:nvPr/>
          </p:nvSpPr>
          <p:spPr bwMode="auto">
            <a:xfrm>
              <a:off x="654479" y="21351240"/>
              <a:ext cx="11643622" cy="6183266"/>
            </a:xfrm>
            <a:prstGeom prst="rect">
              <a:avLst/>
            </a:prstGeom>
            <a:noFill/>
            <a:ln w="1905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3497263" rtl="0" eaLnBrk="1" fontAlgn="base" latinLnBrk="0" hangingPunct="1">
                <a:lnSpc>
                  <a:spcPct val="100000"/>
                </a:lnSpc>
                <a:spcBef>
                  <a:spcPct val="0"/>
                </a:spcBef>
                <a:spcAft>
                  <a:spcPct val="0"/>
                </a:spcAft>
                <a:buClrTx/>
                <a:buSzTx/>
                <a:buFontTx/>
                <a:buNone/>
                <a:tabLst/>
              </a:pPr>
              <a:endParaRPr kumimoji="0" lang="en-US" sz="6900" b="0" i="0" u="none" strike="noStrike" cap="none" normalizeH="0" baseline="0" dirty="0">
                <a:ln>
                  <a:noFill/>
                </a:ln>
                <a:solidFill>
                  <a:schemeClr val="tx1"/>
                </a:solidFill>
                <a:effectLst/>
                <a:latin typeface="Arial" charset="0"/>
              </a:endParaRPr>
            </a:p>
          </p:txBody>
        </p:sp>
      </p:grpSp>
      <p:pic>
        <p:nvPicPr>
          <p:cNvPr id="2" name="Picture 1" descr="A diagram of a software algorithm&#10;&#10;AI-generated content may be incorrect.">
            <a:extLst>
              <a:ext uri="{FF2B5EF4-FFF2-40B4-BE49-F238E27FC236}">
                <a16:creationId xmlns:a16="http://schemas.microsoft.com/office/drawing/2014/main" id="{4983B2FA-F6CD-9397-5DBA-770840D4A47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556789" y="28494355"/>
            <a:ext cx="7810500" cy="5905500"/>
          </a:xfrm>
          <a:prstGeom prst="rect">
            <a:avLst/>
          </a:prstGeom>
        </p:spPr>
      </p:pic>
      <p:sp>
        <p:nvSpPr>
          <p:cNvPr id="6" name="TextBox 5">
            <a:extLst>
              <a:ext uri="{FF2B5EF4-FFF2-40B4-BE49-F238E27FC236}">
                <a16:creationId xmlns:a16="http://schemas.microsoft.com/office/drawing/2014/main" id="{A7E0AE09-D1CC-FD4A-C4E4-7898E3BAA418}"/>
              </a:ext>
            </a:extLst>
          </p:cNvPr>
          <p:cNvSpPr txBox="1"/>
          <p:nvPr/>
        </p:nvSpPr>
        <p:spPr>
          <a:xfrm>
            <a:off x="1726456" y="34343500"/>
            <a:ext cx="9471166" cy="461665"/>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Figure 2: </a:t>
            </a:r>
            <a:r>
              <a:rPr lang="en-US" sz="2400" b="1" dirty="0" err="1">
                <a:latin typeface="Times New Roman" panose="02020603050405020304" pitchFamily="18" charset="0"/>
                <a:cs typeface="Times New Roman" panose="02020603050405020304" pitchFamily="18" charset="0"/>
              </a:rPr>
              <a:t>DataForge</a:t>
            </a:r>
            <a:r>
              <a:rPr lang="en-US" sz="2400" b="1" dirty="0">
                <a:latin typeface="Times New Roman" panose="02020603050405020304" pitchFamily="18" charset="0"/>
                <a:cs typeface="Times New Roman" panose="02020603050405020304" pitchFamily="18" charset="0"/>
              </a:rPr>
              <a:t> Workflow Automated Schema Generation Process</a:t>
            </a:r>
          </a:p>
        </p:txBody>
      </p:sp>
      <p:sp>
        <p:nvSpPr>
          <p:cNvPr id="12" name="TextBox 11">
            <a:extLst>
              <a:ext uri="{FF2B5EF4-FFF2-40B4-BE49-F238E27FC236}">
                <a16:creationId xmlns:a16="http://schemas.microsoft.com/office/drawing/2014/main" id="{E70EE52D-C309-1511-E397-C52615B4B319}"/>
              </a:ext>
            </a:extLst>
          </p:cNvPr>
          <p:cNvSpPr txBox="1"/>
          <p:nvPr/>
        </p:nvSpPr>
        <p:spPr>
          <a:xfrm>
            <a:off x="13023887" y="11992463"/>
            <a:ext cx="11507714" cy="3416320"/>
          </a:xfrm>
          <a:prstGeom prst="rect">
            <a:avLst/>
          </a:prstGeom>
          <a:noFill/>
        </p:spPr>
        <p:txBody>
          <a:bodyPr wrap="square">
            <a:spAutoFit/>
          </a:bodyPr>
          <a:lstStyle/>
          <a:p>
            <a:pPr algn="just"/>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excels across diverse datasets (</a:t>
            </a:r>
            <a:r>
              <a:rPr lang="en-US" sz="2400" dirty="0" err="1">
                <a:latin typeface="Times New Roman" panose="02020603050405020304" pitchFamily="18" charset="0"/>
                <a:cs typeface="Times New Roman" panose="02020603050405020304" pitchFamily="18" charset="0"/>
              </a:rPr>
              <a:t>AdventureWorksDW</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ShopSmart</a:t>
            </a:r>
            <a:r>
              <a:rPr lang="en-US" sz="2400" dirty="0">
                <a:latin typeface="Times New Roman" panose="02020603050405020304" pitchFamily="18" charset="0"/>
                <a:cs typeface="Times New Roman" panose="02020603050405020304" pitchFamily="18" charset="0"/>
              </a:rPr>
              <a:t>, TPC-DS), achieving 96% parsing accuracy for complex SQL DDL and 92% domain detection accuracy, adapting to contexts like retail and healthcare. It generates 100-table schemas in under 5s (e.g., 4.0s for </a:t>
            </a:r>
            <a:r>
              <a:rPr lang="en-US" sz="2400" dirty="0" err="1">
                <a:latin typeface="Times New Roman" panose="02020603050405020304" pitchFamily="18" charset="0"/>
                <a:cs typeface="Times New Roman" panose="02020603050405020304" pitchFamily="18" charset="0"/>
              </a:rPr>
              <a:t>ShopSmart</a:t>
            </a:r>
            <a:r>
              <a:rPr lang="en-US" sz="2400" dirty="0">
                <a:latin typeface="Times New Roman" panose="02020603050405020304" pitchFamily="18" charset="0"/>
                <a:cs typeface="Times New Roman" panose="02020603050405020304" pitchFamily="18" charset="0"/>
              </a:rPr>
              <a:t>), far surpassing manual methods. Interactive visualization renders 50-node schemas in 2s, ensuring seamless user interaction. User testing (n=10) yields a 4.2/5.0 satisfaction score, with 90% praising real-time validation and editing. Error reduction reaches 80%, AI enhancements improve schema quality by 5.1%, and compliance with dimensional modeling best practices rises to 75.6%. </a:t>
            </a:r>
            <a:r>
              <a:rPr lang="en-US" sz="2400" b="1" dirty="0" err="1">
                <a:latin typeface="Times New Roman" panose="02020603050405020304" pitchFamily="18" charset="0"/>
                <a:cs typeface="Times New Roman" panose="02020603050405020304" pitchFamily="18" charset="0"/>
              </a:rPr>
              <a:t>DataForge</a:t>
            </a:r>
            <a:r>
              <a:rPr lang="en-US" sz="2400" dirty="0">
                <a:latin typeface="Times New Roman" panose="02020603050405020304" pitchFamily="18" charset="0"/>
                <a:cs typeface="Times New Roman" panose="02020603050405020304" pitchFamily="18" charset="0"/>
              </a:rPr>
              <a:t> supports multiple SQL dialects and ensures robust referential integrity, enabling scalable, reliable data warehousing for efficient analytics.</a:t>
            </a:r>
          </a:p>
        </p:txBody>
      </p:sp>
    </p:spTree>
  </p:cSld>
  <p:clrMapOvr>
    <a:masterClrMapping/>
  </p:clrMapOvr>
</p:sld>
</file>

<file path=ppt/theme/theme1.xml><?xml version="1.0" encoding="utf-8"?>
<a:theme xmlns:a="http://schemas.openxmlformats.org/drawingml/2006/main" name="Default Design">
  <a:themeElements>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3497263" rtl="0" eaLnBrk="1" fontAlgn="base" latinLnBrk="0" hangingPunct="1">
          <a:lnSpc>
            <a:spcPct val="100000"/>
          </a:lnSpc>
          <a:spcBef>
            <a:spcPct val="0"/>
          </a:spcBef>
          <a:spcAft>
            <a:spcPct val="0"/>
          </a:spcAft>
          <a:buClrTx/>
          <a:buSzTx/>
          <a:buFontTx/>
          <a:buNone/>
          <a:tabLst/>
          <a:defRPr kumimoji="0" lang="en-US" altLang="en-US" sz="69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Default Desig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3064"/>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1321</TotalTime>
  <Words>834</Words>
  <Application>Microsoft Office PowerPoint</Application>
  <PresentationFormat>Custom</PresentationFormat>
  <Paragraphs>39</Paragraphs>
  <Slides>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vt:i4>
      </vt:variant>
    </vt:vector>
  </HeadingPairs>
  <TitlesOfParts>
    <vt:vector size="4" baseType="lpstr">
      <vt:lpstr>Arial</vt:lpstr>
      <vt:lpstr>Times New Roman</vt:lpstr>
      <vt:lpstr>Default Design</vt:lpstr>
      <vt:lpstr>PowerPoint Presentation</vt:lpstr>
    </vt:vector>
  </TitlesOfParts>
  <Company>MegaPrint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70x100 cm vertical poster template</dc:title>
  <dc:creator>Ethan Shulda;www.postersession.com</dc:creator>
  <cp:keywords>www.postersession.com</cp:keywords>
  <dc:description>©MegaPrint Inc. 2009-2015</dc:description>
  <cp:lastModifiedBy>Arwa Elsharawy</cp:lastModifiedBy>
  <cp:revision>87</cp:revision>
  <dcterms:created xsi:type="dcterms:W3CDTF">2008-12-04T00:20:37Z</dcterms:created>
  <dcterms:modified xsi:type="dcterms:W3CDTF">2025-06-26T14:39:47Z</dcterms:modified>
</cp:coreProperties>
</file>