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6" r:id="rId5"/>
  </p:sldIdLst>
  <p:sldSz cx="25201563" cy="35999738"/>
  <p:notesSz cx="6715125" cy="9239250"/>
  <p:defaultTextStyle>
    <a:defPPr>
      <a:defRPr lang="en-US"/>
    </a:defPPr>
    <a:lvl1pPr algn="ctr" rtl="0" fontAlgn="base">
      <a:spcBef>
        <a:spcPct val="0"/>
      </a:spcBef>
      <a:spcAft>
        <a:spcPct val="0"/>
      </a:spcAft>
      <a:defRPr sz="6900" kern="1200">
        <a:solidFill>
          <a:schemeClr val="tx1"/>
        </a:solidFill>
        <a:latin typeface="Arial" charset="0"/>
        <a:ea typeface="+mn-ea"/>
        <a:cs typeface="+mn-cs"/>
      </a:defRPr>
    </a:lvl1pPr>
    <a:lvl2pPr marL="457200" algn="ctr" rtl="0" fontAlgn="base">
      <a:spcBef>
        <a:spcPct val="0"/>
      </a:spcBef>
      <a:spcAft>
        <a:spcPct val="0"/>
      </a:spcAft>
      <a:defRPr sz="6900" kern="1200">
        <a:solidFill>
          <a:schemeClr val="tx1"/>
        </a:solidFill>
        <a:latin typeface="Arial" charset="0"/>
        <a:ea typeface="+mn-ea"/>
        <a:cs typeface="+mn-cs"/>
      </a:defRPr>
    </a:lvl2pPr>
    <a:lvl3pPr marL="914400" algn="ctr" rtl="0" fontAlgn="base">
      <a:spcBef>
        <a:spcPct val="0"/>
      </a:spcBef>
      <a:spcAft>
        <a:spcPct val="0"/>
      </a:spcAft>
      <a:defRPr sz="6900" kern="1200">
        <a:solidFill>
          <a:schemeClr val="tx1"/>
        </a:solidFill>
        <a:latin typeface="Arial" charset="0"/>
        <a:ea typeface="+mn-ea"/>
        <a:cs typeface="+mn-cs"/>
      </a:defRPr>
    </a:lvl3pPr>
    <a:lvl4pPr marL="1371600" algn="ctr" rtl="0" fontAlgn="base">
      <a:spcBef>
        <a:spcPct val="0"/>
      </a:spcBef>
      <a:spcAft>
        <a:spcPct val="0"/>
      </a:spcAft>
      <a:defRPr sz="6900" kern="1200">
        <a:solidFill>
          <a:schemeClr val="tx1"/>
        </a:solidFill>
        <a:latin typeface="Arial" charset="0"/>
        <a:ea typeface="+mn-ea"/>
        <a:cs typeface="+mn-cs"/>
      </a:defRPr>
    </a:lvl4pPr>
    <a:lvl5pPr marL="1828800" algn="ctr" rtl="0" fontAlgn="base">
      <a:spcBef>
        <a:spcPct val="0"/>
      </a:spcBef>
      <a:spcAft>
        <a:spcPct val="0"/>
      </a:spcAft>
      <a:defRPr sz="6900" kern="1200">
        <a:solidFill>
          <a:schemeClr val="tx1"/>
        </a:solidFill>
        <a:latin typeface="Arial" charset="0"/>
        <a:ea typeface="+mn-ea"/>
        <a:cs typeface="+mn-cs"/>
      </a:defRPr>
    </a:lvl5pPr>
    <a:lvl6pPr marL="2286000" algn="l" defTabSz="914400" rtl="0" eaLnBrk="1" latinLnBrk="0" hangingPunct="1">
      <a:defRPr sz="6900" kern="1200">
        <a:solidFill>
          <a:schemeClr val="tx1"/>
        </a:solidFill>
        <a:latin typeface="Arial" charset="0"/>
        <a:ea typeface="+mn-ea"/>
        <a:cs typeface="+mn-cs"/>
      </a:defRPr>
    </a:lvl6pPr>
    <a:lvl7pPr marL="2743200" algn="l" defTabSz="914400" rtl="0" eaLnBrk="1" latinLnBrk="0" hangingPunct="1">
      <a:defRPr sz="6900" kern="1200">
        <a:solidFill>
          <a:schemeClr val="tx1"/>
        </a:solidFill>
        <a:latin typeface="Arial" charset="0"/>
        <a:ea typeface="+mn-ea"/>
        <a:cs typeface="+mn-cs"/>
      </a:defRPr>
    </a:lvl7pPr>
    <a:lvl8pPr marL="3200400" algn="l" defTabSz="914400" rtl="0" eaLnBrk="1" latinLnBrk="0" hangingPunct="1">
      <a:defRPr sz="6900" kern="1200">
        <a:solidFill>
          <a:schemeClr val="tx1"/>
        </a:solidFill>
        <a:latin typeface="Arial" charset="0"/>
        <a:ea typeface="+mn-ea"/>
        <a:cs typeface="+mn-cs"/>
      </a:defRPr>
    </a:lvl8pPr>
    <a:lvl9pPr marL="3657600" algn="l" defTabSz="914400" rtl="0" eaLnBrk="1" latinLnBrk="0" hangingPunct="1">
      <a:defRPr sz="69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289">
          <p15:clr>
            <a:srgbClr val="A4A3A4"/>
          </p15:clr>
        </p15:guide>
        <p15:guide id="2" orient="horz" pos="22086">
          <p15:clr>
            <a:srgbClr val="A4A3A4"/>
          </p15:clr>
        </p15:guide>
        <p15:guide id="3" orient="horz" pos="2349">
          <p15:clr>
            <a:srgbClr val="A4A3A4"/>
          </p15:clr>
        </p15:guide>
        <p15:guide id="4" pos="79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0046D2"/>
    <a:srgbClr val="FF0000"/>
    <a:srgbClr val="698ED9"/>
    <a:srgbClr val="A7C4FF"/>
    <a:srgbClr val="003064"/>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892" autoAdjust="0"/>
    <p:restoredTop sz="94660"/>
  </p:normalViewPr>
  <p:slideViewPr>
    <p:cSldViewPr snapToGrid="0" showGuides="1">
      <p:cViewPr>
        <p:scale>
          <a:sx n="50" d="100"/>
          <a:sy n="50" d="100"/>
        </p:scale>
        <p:origin x="341" y="-168"/>
      </p:cViewPr>
      <p:guideLst>
        <p:guide orient="horz" pos="5289"/>
        <p:guide orient="horz" pos="22086"/>
        <p:guide orient="horz" pos="2349"/>
        <p:guide pos="793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ltLang="en-US"/>
          </a:p>
        </p:txBody>
      </p:sp>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2144713" y="692150"/>
            <a:ext cx="2427287" cy="34655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lt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CBF2D407-7488-4806-B042-2CE959A140D0}" type="slidenum">
              <a:rPr lang="en-US" altLang="en-US"/>
              <a:pPr>
                <a:defRPr/>
              </a:pPr>
              <a:t>‹#›</a:t>
            </a:fld>
            <a:endParaRPr lang="en-US" altLang="en-US"/>
          </a:p>
        </p:txBody>
      </p:sp>
    </p:spTree>
    <p:extLst>
      <p:ext uri="{BB962C8B-B14F-4D97-AF65-F5344CB8AC3E}">
        <p14:creationId xmlns:p14="http://schemas.microsoft.com/office/powerpoint/2010/main" val="16044517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fld id="{8832FB4B-BF18-4E6F-9FD7-11EF81A610E2}" type="slidenum">
              <a:rPr lang="en-US" altLang="en-US" sz="1200"/>
              <a:pPr eaLnBrk="1" hangingPunct="1"/>
              <a:t>1</a:t>
            </a:fld>
            <a:endParaRPr lang="en-US" alt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90713" y="11183938"/>
            <a:ext cx="21420137" cy="7715250"/>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3779838" y="20399375"/>
            <a:ext cx="17641887" cy="92011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81917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260475" y="8399463"/>
            <a:ext cx="22680613" cy="23758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5548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272125" y="1441450"/>
            <a:ext cx="5668963" cy="307165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260475" y="1441450"/>
            <a:ext cx="16859250" cy="307165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6231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1260475" y="8399463"/>
            <a:ext cx="22680613" cy="23758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0057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90725" y="23133050"/>
            <a:ext cx="21421725" cy="7150100"/>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990725" y="15257463"/>
            <a:ext cx="21421725" cy="78755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0431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260475" y="8399463"/>
            <a:ext cx="11263313" cy="237585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676188" y="8399463"/>
            <a:ext cx="11264900" cy="237585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0021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60475" y="8058150"/>
            <a:ext cx="11134725" cy="3359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0475" y="11417300"/>
            <a:ext cx="11134725" cy="20740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2801600" y="8058150"/>
            <a:ext cx="11139488" cy="3359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2801600" y="11417300"/>
            <a:ext cx="11139488" cy="20740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3921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99344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919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0475" y="1433513"/>
            <a:ext cx="8291513" cy="6099175"/>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9853613" y="1433513"/>
            <a:ext cx="14087475" cy="3072447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60475" y="7532688"/>
            <a:ext cx="8291513" cy="246253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2713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40300" y="25199975"/>
            <a:ext cx="15120938" cy="2974975"/>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4940300" y="3216275"/>
            <a:ext cx="15120938" cy="21599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4940300" y="28174950"/>
            <a:ext cx="15120938" cy="422433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02676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megaprint.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hlinkClick r:id="rId13"/>
            <a:extLst>
              <a:ext uri="{FF2B5EF4-FFF2-40B4-BE49-F238E27FC236}">
                <a16:creationId xmlns:a16="http://schemas.microsoft.com/office/drawing/2014/main" id="{6BFFBEBF-6F96-4D73-87E7-3525B82575BF}"/>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r="38727"/>
          <a:stretch>
            <a:fillRect/>
          </a:stretch>
        </p:blipFill>
        <p:spPr bwMode="auto">
          <a:xfrm>
            <a:off x="19379372" y="35425506"/>
            <a:ext cx="3255359" cy="1671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
            <a:extLst>
              <a:ext uri="{FF2B5EF4-FFF2-40B4-BE49-F238E27FC236}">
                <a16:creationId xmlns:a16="http://schemas.microsoft.com/office/drawing/2014/main" id="{9C365D95-4213-4FDE-84BF-DFB5A2F65993}"/>
              </a:ext>
            </a:extLst>
          </p:cNvPr>
          <p:cNvSpPr txBox="1"/>
          <p:nvPr userDrawn="1"/>
        </p:nvSpPr>
        <p:spPr>
          <a:xfrm>
            <a:off x="22611872" y="35348670"/>
            <a:ext cx="1975669" cy="292388"/>
          </a:xfrm>
          <a:prstGeom prst="rect">
            <a:avLst/>
          </a:prstGeom>
          <a:noFill/>
        </p:spPr>
        <p:txBody>
          <a:bodyPr wrap="none" rtlCol="0">
            <a:spAutoFit/>
          </a:bodyPr>
          <a:lstStyle>
            <a:defPPr>
              <a:defRPr lang="en-US"/>
            </a:defPPr>
            <a:lvl1pPr algn="ctr" rtl="0" fontAlgn="base">
              <a:spcBef>
                <a:spcPct val="0"/>
              </a:spcBef>
              <a:spcAft>
                <a:spcPct val="0"/>
              </a:spcAft>
              <a:defRPr sz="9700" kern="1200">
                <a:solidFill>
                  <a:schemeClr val="tx1"/>
                </a:solidFill>
                <a:latin typeface="Arial" charset="0"/>
                <a:ea typeface="+mn-ea"/>
                <a:cs typeface="+mn-cs"/>
              </a:defRPr>
            </a:lvl1pPr>
            <a:lvl2pPr marL="457200" algn="ctr" rtl="0" fontAlgn="base">
              <a:spcBef>
                <a:spcPct val="0"/>
              </a:spcBef>
              <a:spcAft>
                <a:spcPct val="0"/>
              </a:spcAft>
              <a:defRPr sz="9700" kern="1200">
                <a:solidFill>
                  <a:schemeClr val="tx1"/>
                </a:solidFill>
                <a:latin typeface="Arial" charset="0"/>
                <a:ea typeface="+mn-ea"/>
                <a:cs typeface="+mn-cs"/>
              </a:defRPr>
            </a:lvl2pPr>
            <a:lvl3pPr marL="914400" algn="ctr" rtl="0" fontAlgn="base">
              <a:spcBef>
                <a:spcPct val="0"/>
              </a:spcBef>
              <a:spcAft>
                <a:spcPct val="0"/>
              </a:spcAft>
              <a:defRPr sz="9700" kern="1200">
                <a:solidFill>
                  <a:schemeClr val="tx1"/>
                </a:solidFill>
                <a:latin typeface="Arial" charset="0"/>
                <a:ea typeface="+mn-ea"/>
                <a:cs typeface="+mn-cs"/>
              </a:defRPr>
            </a:lvl3pPr>
            <a:lvl4pPr marL="1371600" algn="ctr" rtl="0" fontAlgn="base">
              <a:spcBef>
                <a:spcPct val="0"/>
              </a:spcBef>
              <a:spcAft>
                <a:spcPct val="0"/>
              </a:spcAft>
              <a:defRPr sz="9700" kern="1200">
                <a:solidFill>
                  <a:schemeClr val="tx1"/>
                </a:solidFill>
                <a:latin typeface="Arial" charset="0"/>
                <a:ea typeface="+mn-ea"/>
                <a:cs typeface="+mn-cs"/>
              </a:defRPr>
            </a:lvl4pPr>
            <a:lvl5pPr marL="1828800" algn="ctr" rtl="0" fontAlgn="base">
              <a:spcBef>
                <a:spcPct val="0"/>
              </a:spcBef>
              <a:spcAft>
                <a:spcPct val="0"/>
              </a:spcAft>
              <a:defRPr sz="9700" kern="1200">
                <a:solidFill>
                  <a:schemeClr val="tx1"/>
                </a:solidFill>
                <a:latin typeface="Arial" charset="0"/>
                <a:ea typeface="+mn-ea"/>
                <a:cs typeface="+mn-cs"/>
              </a:defRPr>
            </a:lvl5pPr>
            <a:lvl6pPr marL="2286000" algn="l" defTabSz="914400" rtl="0" eaLnBrk="1" latinLnBrk="0" hangingPunct="1">
              <a:defRPr sz="9700" kern="1200">
                <a:solidFill>
                  <a:schemeClr val="tx1"/>
                </a:solidFill>
                <a:latin typeface="Arial" charset="0"/>
                <a:ea typeface="+mn-ea"/>
                <a:cs typeface="+mn-cs"/>
              </a:defRPr>
            </a:lvl6pPr>
            <a:lvl7pPr marL="2743200" algn="l" defTabSz="914400" rtl="0" eaLnBrk="1" latinLnBrk="0" hangingPunct="1">
              <a:defRPr sz="9700" kern="1200">
                <a:solidFill>
                  <a:schemeClr val="tx1"/>
                </a:solidFill>
                <a:latin typeface="Arial" charset="0"/>
                <a:ea typeface="+mn-ea"/>
                <a:cs typeface="+mn-cs"/>
              </a:defRPr>
            </a:lvl7pPr>
            <a:lvl8pPr marL="3200400" algn="l" defTabSz="914400" rtl="0" eaLnBrk="1" latinLnBrk="0" hangingPunct="1">
              <a:defRPr sz="9700" kern="1200">
                <a:solidFill>
                  <a:schemeClr val="tx1"/>
                </a:solidFill>
                <a:latin typeface="Arial" charset="0"/>
                <a:ea typeface="+mn-ea"/>
                <a:cs typeface="+mn-cs"/>
              </a:defRPr>
            </a:lvl8pPr>
            <a:lvl9pPr marL="3657600" algn="l" defTabSz="914400" rtl="0" eaLnBrk="1" latinLnBrk="0" hangingPunct="1">
              <a:defRPr sz="9700" kern="1200">
                <a:solidFill>
                  <a:schemeClr val="tx1"/>
                </a:solidFill>
                <a:latin typeface="Arial" charset="0"/>
                <a:ea typeface="+mn-ea"/>
                <a:cs typeface="+mn-cs"/>
              </a:defRPr>
            </a:lvl9pPr>
          </a:lstStyle>
          <a:p>
            <a:r>
              <a:rPr lang="en-US" sz="1300" dirty="0">
                <a:solidFill>
                  <a:schemeClr val="bg1"/>
                </a:solidFill>
              </a:rPr>
              <a:t>www.postersession.com</a:t>
            </a:r>
          </a:p>
        </p:txBody>
      </p:sp>
      <p:sp>
        <p:nvSpPr>
          <p:cNvPr id="6" name="TextBox 1">
            <a:extLst>
              <a:ext uri="{FF2B5EF4-FFF2-40B4-BE49-F238E27FC236}">
                <a16:creationId xmlns:a16="http://schemas.microsoft.com/office/drawing/2014/main" id="{C7E6A034-93E0-421C-ACA5-B28573E1673A}"/>
              </a:ext>
            </a:extLst>
          </p:cNvPr>
          <p:cNvSpPr txBox="1"/>
          <p:nvPr userDrawn="1"/>
        </p:nvSpPr>
        <p:spPr>
          <a:xfrm>
            <a:off x="0" y="35876627"/>
            <a:ext cx="461986" cy="123111"/>
          </a:xfrm>
          <a:prstGeom prst="rect">
            <a:avLst/>
          </a:prstGeom>
          <a:noFill/>
        </p:spPr>
        <p:txBody>
          <a:bodyPr wrap="none" rtlCol="0">
            <a:spAutoFit/>
          </a:bodyPr>
          <a:lstStyle>
            <a:defPPr>
              <a:defRPr lang="en-US"/>
            </a:defPPr>
            <a:lvl1pPr algn="ctr" rtl="0" fontAlgn="base">
              <a:spcBef>
                <a:spcPct val="0"/>
              </a:spcBef>
              <a:spcAft>
                <a:spcPct val="0"/>
              </a:spcAft>
              <a:defRPr sz="9700" kern="1200">
                <a:solidFill>
                  <a:schemeClr val="tx1"/>
                </a:solidFill>
                <a:latin typeface="Arial" charset="0"/>
                <a:ea typeface="+mn-ea"/>
                <a:cs typeface="+mn-cs"/>
              </a:defRPr>
            </a:lvl1pPr>
            <a:lvl2pPr marL="457200" algn="ctr" rtl="0" fontAlgn="base">
              <a:spcBef>
                <a:spcPct val="0"/>
              </a:spcBef>
              <a:spcAft>
                <a:spcPct val="0"/>
              </a:spcAft>
              <a:defRPr sz="9700" kern="1200">
                <a:solidFill>
                  <a:schemeClr val="tx1"/>
                </a:solidFill>
                <a:latin typeface="Arial" charset="0"/>
                <a:ea typeface="+mn-ea"/>
                <a:cs typeface="+mn-cs"/>
              </a:defRPr>
            </a:lvl2pPr>
            <a:lvl3pPr marL="914400" algn="ctr" rtl="0" fontAlgn="base">
              <a:spcBef>
                <a:spcPct val="0"/>
              </a:spcBef>
              <a:spcAft>
                <a:spcPct val="0"/>
              </a:spcAft>
              <a:defRPr sz="9700" kern="1200">
                <a:solidFill>
                  <a:schemeClr val="tx1"/>
                </a:solidFill>
                <a:latin typeface="Arial" charset="0"/>
                <a:ea typeface="+mn-ea"/>
                <a:cs typeface="+mn-cs"/>
              </a:defRPr>
            </a:lvl3pPr>
            <a:lvl4pPr marL="1371600" algn="ctr" rtl="0" fontAlgn="base">
              <a:spcBef>
                <a:spcPct val="0"/>
              </a:spcBef>
              <a:spcAft>
                <a:spcPct val="0"/>
              </a:spcAft>
              <a:defRPr sz="9700" kern="1200">
                <a:solidFill>
                  <a:schemeClr val="tx1"/>
                </a:solidFill>
                <a:latin typeface="Arial" charset="0"/>
                <a:ea typeface="+mn-ea"/>
                <a:cs typeface="+mn-cs"/>
              </a:defRPr>
            </a:lvl4pPr>
            <a:lvl5pPr marL="1828800" algn="ctr" rtl="0" fontAlgn="base">
              <a:spcBef>
                <a:spcPct val="0"/>
              </a:spcBef>
              <a:spcAft>
                <a:spcPct val="0"/>
              </a:spcAft>
              <a:defRPr sz="9700" kern="1200">
                <a:solidFill>
                  <a:schemeClr val="tx1"/>
                </a:solidFill>
                <a:latin typeface="Arial" charset="0"/>
                <a:ea typeface="+mn-ea"/>
                <a:cs typeface="+mn-cs"/>
              </a:defRPr>
            </a:lvl5pPr>
            <a:lvl6pPr marL="2286000" algn="l" defTabSz="914400" rtl="0" eaLnBrk="1" latinLnBrk="0" hangingPunct="1">
              <a:defRPr sz="9700" kern="1200">
                <a:solidFill>
                  <a:schemeClr val="tx1"/>
                </a:solidFill>
                <a:latin typeface="Arial" charset="0"/>
                <a:ea typeface="+mn-ea"/>
                <a:cs typeface="+mn-cs"/>
              </a:defRPr>
            </a:lvl6pPr>
            <a:lvl7pPr marL="2743200" algn="l" defTabSz="914400" rtl="0" eaLnBrk="1" latinLnBrk="0" hangingPunct="1">
              <a:defRPr sz="9700" kern="1200">
                <a:solidFill>
                  <a:schemeClr val="tx1"/>
                </a:solidFill>
                <a:latin typeface="Arial" charset="0"/>
                <a:ea typeface="+mn-ea"/>
                <a:cs typeface="+mn-cs"/>
              </a:defRPr>
            </a:lvl7pPr>
            <a:lvl8pPr marL="3200400" algn="l" defTabSz="914400" rtl="0" eaLnBrk="1" latinLnBrk="0" hangingPunct="1">
              <a:defRPr sz="9700" kern="1200">
                <a:solidFill>
                  <a:schemeClr val="tx1"/>
                </a:solidFill>
                <a:latin typeface="Arial" charset="0"/>
                <a:ea typeface="+mn-ea"/>
                <a:cs typeface="+mn-cs"/>
              </a:defRPr>
            </a:lvl8pPr>
            <a:lvl9pPr marL="3657600" algn="l" defTabSz="914400" rtl="0" eaLnBrk="1" latinLnBrk="0" hangingPunct="1">
              <a:defRPr sz="9700" kern="1200">
                <a:solidFill>
                  <a:schemeClr val="tx1"/>
                </a:solidFill>
                <a:latin typeface="Arial" charset="0"/>
                <a:ea typeface="+mn-ea"/>
                <a:cs typeface="+mn-cs"/>
              </a:defRPr>
            </a:lvl9pPr>
          </a:lstStyle>
          <a:p>
            <a:r>
              <a:rPr lang="en-US" sz="200" dirty="0">
                <a:solidFill>
                  <a:srgbClr val="003064"/>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7263" rtl="0" eaLnBrk="0" fontAlgn="base" hangingPunct="0">
        <a:spcBef>
          <a:spcPct val="0"/>
        </a:spcBef>
        <a:spcAft>
          <a:spcPct val="0"/>
        </a:spcAft>
        <a:defRPr sz="16800">
          <a:solidFill>
            <a:schemeClr val="tx2"/>
          </a:solidFill>
          <a:latin typeface="+mj-lt"/>
          <a:ea typeface="+mj-ea"/>
          <a:cs typeface="+mj-cs"/>
        </a:defRPr>
      </a:lvl1pPr>
      <a:lvl2pPr algn="ctr" defTabSz="3497263" rtl="0" eaLnBrk="0" fontAlgn="base" hangingPunct="0">
        <a:spcBef>
          <a:spcPct val="0"/>
        </a:spcBef>
        <a:spcAft>
          <a:spcPct val="0"/>
        </a:spcAft>
        <a:defRPr sz="16800">
          <a:solidFill>
            <a:schemeClr val="tx2"/>
          </a:solidFill>
          <a:latin typeface="Arial" charset="0"/>
        </a:defRPr>
      </a:lvl2pPr>
      <a:lvl3pPr algn="ctr" defTabSz="3497263" rtl="0" eaLnBrk="0" fontAlgn="base" hangingPunct="0">
        <a:spcBef>
          <a:spcPct val="0"/>
        </a:spcBef>
        <a:spcAft>
          <a:spcPct val="0"/>
        </a:spcAft>
        <a:defRPr sz="16800">
          <a:solidFill>
            <a:schemeClr val="tx2"/>
          </a:solidFill>
          <a:latin typeface="Arial" charset="0"/>
        </a:defRPr>
      </a:lvl3pPr>
      <a:lvl4pPr algn="ctr" defTabSz="3497263" rtl="0" eaLnBrk="0" fontAlgn="base" hangingPunct="0">
        <a:spcBef>
          <a:spcPct val="0"/>
        </a:spcBef>
        <a:spcAft>
          <a:spcPct val="0"/>
        </a:spcAft>
        <a:defRPr sz="16800">
          <a:solidFill>
            <a:schemeClr val="tx2"/>
          </a:solidFill>
          <a:latin typeface="Arial" charset="0"/>
        </a:defRPr>
      </a:lvl4pPr>
      <a:lvl5pPr algn="ctr" defTabSz="3497263" rtl="0" eaLnBrk="0" fontAlgn="base" hangingPunct="0">
        <a:spcBef>
          <a:spcPct val="0"/>
        </a:spcBef>
        <a:spcAft>
          <a:spcPct val="0"/>
        </a:spcAft>
        <a:defRPr sz="16800">
          <a:solidFill>
            <a:schemeClr val="tx2"/>
          </a:solidFill>
          <a:latin typeface="Arial" charset="0"/>
        </a:defRPr>
      </a:lvl5pPr>
      <a:lvl6pPr marL="457200" algn="ctr" defTabSz="3497263" rtl="0" fontAlgn="base">
        <a:spcBef>
          <a:spcPct val="0"/>
        </a:spcBef>
        <a:spcAft>
          <a:spcPct val="0"/>
        </a:spcAft>
        <a:defRPr sz="16800">
          <a:solidFill>
            <a:schemeClr val="tx2"/>
          </a:solidFill>
          <a:latin typeface="Arial" charset="0"/>
        </a:defRPr>
      </a:lvl6pPr>
      <a:lvl7pPr marL="914400" algn="ctr" defTabSz="3497263" rtl="0" fontAlgn="base">
        <a:spcBef>
          <a:spcPct val="0"/>
        </a:spcBef>
        <a:spcAft>
          <a:spcPct val="0"/>
        </a:spcAft>
        <a:defRPr sz="16800">
          <a:solidFill>
            <a:schemeClr val="tx2"/>
          </a:solidFill>
          <a:latin typeface="Arial" charset="0"/>
        </a:defRPr>
      </a:lvl7pPr>
      <a:lvl8pPr marL="1371600" algn="ctr" defTabSz="3497263" rtl="0" fontAlgn="base">
        <a:spcBef>
          <a:spcPct val="0"/>
        </a:spcBef>
        <a:spcAft>
          <a:spcPct val="0"/>
        </a:spcAft>
        <a:defRPr sz="16800">
          <a:solidFill>
            <a:schemeClr val="tx2"/>
          </a:solidFill>
          <a:latin typeface="Arial" charset="0"/>
        </a:defRPr>
      </a:lvl8pPr>
      <a:lvl9pPr marL="1828800" algn="ctr" defTabSz="3497263" rtl="0" fontAlgn="base">
        <a:spcBef>
          <a:spcPct val="0"/>
        </a:spcBef>
        <a:spcAft>
          <a:spcPct val="0"/>
        </a:spcAft>
        <a:defRPr sz="16800">
          <a:solidFill>
            <a:schemeClr val="tx2"/>
          </a:solidFill>
          <a:latin typeface="Arial" charset="0"/>
        </a:defRPr>
      </a:lvl9pPr>
    </p:titleStyle>
    <p:bodyStyle>
      <a:lvl1pPr marL="1311275" indent="-1311275" algn="l" defTabSz="3497263" rtl="0" eaLnBrk="0" fontAlgn="base" hangingPunct="0">
        <a:spcBef>
          <a:spcPct val="20000"/>
        </a:spcBef>
        <a:spcAft>
          <a:spcPct val="0"/>
        </a:spcAft>
        <a:buChar char="•"/>
        <a:defRPr sz="12300">
          <a:solidFill>
            <a:schemeClr val="tx1"/>
          </a:solidFill>
          <a:latin typeface="+mn-lt"/>
          <a:ea typeface="+mn-ea"/>
          <a:cs typeface="+mn-cs"/>
        </a:defRPr>
      </a:lvl1pPr>
      <a:lvl2pPr marL="2840038" indent="-1092200" algn="l" defTabSz="3497263" rtl="0" eaLnBrk="0" fontAlgn="base" hangingPunct="0">
        <a:spcBef>
          <a:spcPct val="20000"/>
        </a:spcBef>
        <a:spcAft>
          <a:spcPct val="0"/>
        </a:spcAft>
        <a:buChar char="–"/>
        <a:defRPr sz="10700">
          <a:solidFill>
            <a:schemeClr val="tx1"/>
          </a:solidFill>
          <a:latin typeface="+mn-lt"/>
        </a:defRPr>
      </a:lvl2pPr>
      <a:lvl3pPr marL="4370388" indent="-873125" algn="l" defTabSz="3497263" rtl="0" eaLnBrk="0" fontAlgn="base" hangingPunct="0">
        <a:spcBef>
          <a:spcPct val="20000"/>
        </a:spcBef>
        <a:spcAft>
          <a:spcPct val="0"/>
        </a:spcAft>
        <a:buChar char="•"/>
        <a:defRPr sz="9200">
          <a:solidFill>
            <a:schemeClr val="tx1"/>
          </a:solidFill>
          <a:latin typeface="+mn-lt"/>
        </a:defRPr>
      </a:lvl3pPr>
      <a:lvl4pPr marL="6118225" indent="-873125" algn="l" defTabSz="3497263" rtl="0" eaLnBrk="0" fontAlgn="base" hangingPunct="0">
        <a:spcBef>
          <a:spcPct val="20000"/>
        </a:spcBef>
        <a:spcAft>
          <a:spcPct val="0"/>
        </a:spcAft>
        <a:buChar char="–"/>
        <a:defRPr sz="7600">
          <a:solidFill>
            <a:schemeClr val="tx1"/>
          </a:solidFill>
          <a:latin typeface="+mn-lt"/>
        </a:defRPr>
      </a:lvl4pPr>
      <a:lvl5pPr marL="7867650" indent="-873125" algn="l" defTabSz="3497263" rtl="0" eaLnBrk="0" fontAlgn="base" hangingPunct="0">
        <a:spcBef>
          <a:spcPct val="20000"/>
        </a:spcBef>
        <a:spcAft>
          <a:spcPct val="0"/>
        </a:spcAft>
        <a:buChar char="»"/>
        <a:defRPr sz="7600">
          <a:solidFill>
            <a:schemeClr val="tx1"/>
          </a:solidFill>
          <a:latin typeface="+mn-lt"/>
        </a:defRPr>
      </a:lvl5pPr>
      <a:lvl6pPr marL="8324850" indent="-873125" algn="l" defTabSz="3497263" rtl="0" fontAlgn="base">
        <a:spcBef>
          <a:spcPct val="20000"/>
        </a:spcBef>
        <a:spcAft>
          <a:spcPct val="0"/>
        </a:spcAft>
        <a:buChar char="»"/>
        <a:defRPr sz="7600">
          <a:solidFill>
            <a:schemeClr val="tx1"/>
          </a:solidFill>
          <a:latin typeface="+mn-lt"/>
        </a:defRPr>
      </a:lvl6pPr>
      <a:lvl7pPr marL="8782050" indent="-873125" algn="l" defTabSz="3497263" rtl="0" fontAlgn="base">
        <a:spcBef>
          <a:spcPct val="20000"/>
        </a:spcBef>
        <a:spcAft>
          <a:spcPct val="0"/>
        </a:spcAft>
        <a:buChar char="»"/>
        <a:defRPr sz="7600">
          <a:solidFill>
            <a:schemeClr val="tx1"/>
          </a:solidFill>
          <a:latin typeface="+mn-lt"/>
        </a:defRPr>
      </a:lvl7pPr>
      <a:lvl8pPr marL="9239250" indent="-873125" algn="l" defTabSz="3497263" rtl="0" fontAlgn="base">
        <a:spcBef>
          <a:spcPct val="20000"/>
        </a:spcBef>
        <a:spcAft>
          <a:spcPct val="0"/>
        </a:spcAft>
        <a:buChar char="»"/>
        <a:defRPr sz="7600">
          <a:solidFill>
            <a:schemeClr val="tx1"/>
          </a:solidFill>
          <a:latin typeface="+mn-lt"/>
        </a:defRPr>
      </a:lvl8pPr>
      <a:lvl9pPr marL="9696450" indent="-873125" algn="l" defTabSz="3497263" rtl="0" fontAlgn="base">
        <a:spcBef>
          <a:spcPct val="20000"/>
        </a:spcBef>
        <a:spcAft>
          <a:spcPct val="0"/>
        </a:spcAft>
        <a:buChar char="»"/>
        <a:defRPr sz="7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ostersession.com/order/" TargetMode="External"/><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chemeClr val="bg1"/>
            </a:gs>
            <a:gs pos="100000">
              <a:srgbClr val="003064"/>
            </a:gs>
          </a:gsLst>
          <a:lin ang="5400000" scaled="1"/>
        </a:gradFill>
        <a:effectLst/>
      </p:bgPr>
    </p:bg>
    <p:spTree>
      <p:nvGrpSpPr>
        <p:cNvPr id="1" name=""/>
        <p:cNvGrpSpPr/>
        <p:nvPr/>
      </p:nvGrpSpPr>
      <p:grpSpPr>
        <a:xfrm>
          <a:off x="0" y="0"/>
          <a:ext cx="0" cy="0"/>
          <a:chOff x="0" y="0"/>
          <a:chExt cx="0" cy="0"/>
        </a:xfrm>
      </p:grpSpPr>
      <p:sp>
        <p:nvSpPr>
          <p:cNvPr id="2050" name="AutoShape 50"/>
          <p:cNvSpPr>
            <a:spLocks noChangeArrowheads="1"/>
          </p:cNvSpPr>
          <p:nvPr/>
        </p:nvSpPr>
        <p:spPr bwMode="auto">
          <a:xfrm>
            <a:off x="12849225" y="6697663"/>
            <a:ext cx="11857038" cy="2841625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dirty="0"/>
          </a:p>
        </p:txBody>
      </p:sp>
      <p:sp>
        <p:nvSpPr>
          <p:cNvPr id="2051" name="AutoShape 4"/>
          <p:cNvSpPr>
            <a:spLocks noChangeArrowheads="1"/>
          </p:cNvSpPr>
          <p:nvPr/>
        </p:nvSpPr>
        <p:spPr bwMode="auto">
          <a:xfrm>
            <a:off x="439737" y="6792640"/>
            <a:ext cx="11857038" cy="28417837"/>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a:p>
        </p:txBody>
      </p:sp>
      <p:sp>
        <p:nvSpPr>
          <p:cNvPr id="2052" name="Text Box 9"/>
          <p:cNvSpPr txBox="1">
            <a:spLocks noChangeArrowheads="1"/>
          </p:cNvSpPr>
          <p:nvPr/>
        </p:nvSpPr>
        <p:spPr bwMode="auto">
          <a:xfrm>
            <a:off x="604838" y="8488363"/>
            <a:ext cx="11434762" cy="4505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algn="just"/>
            <a:r>
              <a:rPr lang="en-US" sz="2400" dirty="0">
                <a:latin typeface="Times New Roman" panose="02020603050405020304" pitchFamily="18" charset="0"/>
                <a:cs typeface="Times New Roman" panose="02020603050405020304" pitchFamily="18" charset="0"/>
              </a:rPr>
              <a:t>What challenges do organizations face in the era of big data when designing data warehouse schemas manually? The process is notoriously time-intensive, often spanning weeks, and prone to errors such as missing keys or inconsistent naming conventions, which can delay analytics and inflate costs. Industry trends show that 60% of organizations experience delays due to these bottlenecks, with 85% citing faster analytics delivery as a competitive necessity. </a:t>
            </a:r>
            <a:r>
              <a:rPr lang="en-US" sz="2400" dirty="0" err="1">
                <a:latin typeface="Times New Roman" panose="02020603050405020304" pitchFamily="18" charset="0"/>
                <a:cs typeface="Times New Roman" panose="02020603050405020304" pitchFamily="18" charset="0"/>
              </a:rPr>
              <a:t>DataForge</a:t>
            </a:r>
            <a:r>
              <a:rPr lang="en-US" sz="2400" dirty="0">
                <a:latin typeface="Times New Roman" panose="02020603050405020304" pitchFamily="18" charset="0"/>
                <a:cs typeface="Times New Roman" panose="02020603050405020304" pitchFamily="18" charset="0"/>
              </a:rPr>
              <a:t>, a groundbreaking tool developed by a team from Ain Shams University, tackles these issues by automating schema creation with AI and heuristics. How might this automation shift the paradigm from labor-intensive design to efficient, error-resistant workflows? This poster delves into </a:t>
            </a:r>
            <a:r>
              <a:rPr lang="en-US" sz="2400" dirty="0" err="1">
                <a:latin typeface="Times New Roman" panose="02020603050405020304" pitchFamily="18" charset="0"/>
                <a:cs typeface="Times New Roman" panose="02020603050405020304" pitchFamily="18" charset="0"/>
              </a:rPr>
              <a:t>DataForge’s</a:t>
            </a:r>
            <a:r>
              <a:rPr lang="en-US" sz="2400" dirty="0">
                <a:latin typeface="Times New Roman" panose="02020603050405020304" pitchFamily="18" charset="0"/>
                <a:cs typeface="Times New Roman" panose="02020603050405020304" pitchFamily="18" charset="0"/>
              </a:rPr>
              <a:t> innovative approach, integrating hybrid parsing, heuristic classification, and AI-driven enhancements to revolutionize data warehouse design, ultimately empowering data-driven decision-making across diverse sectors like retail, healthcare, and finance.</a:t>
            </a:r>
          </a:p>
        </p:txBody>
      </p:sp>
      <p:sp>
        <p:nvSpPr>
          <p:cNvPr id="2053" name="Text Box 10"/>
          <p:cNvSpPr txBox="1">
            <a:spLocks noChangeArrowheads="1"/>
          </p:cNvSpPr>
          <p:nvPr/>
        </p:nvSpPr>
        <p:spPr bwMode="auto">
          <a:xfrm>
            <a:off x="3499644" y="13654580"/>
            <a:ext cx="56451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Methods</a:t>
            </a:r>
          </a:p>
        </p:txBody>
      </p:sp>
      <p:sp>
        <p:nvSpPr>
          <p:cNvPr id="2054" name="Text Box 11"/>
          <p:cNvSpPr txBox="1">
            <a:spLocks noChangeArrowheads="1"/>
          </p:cNvSpPr>
          <p:nvPr/>
        </p:nvSpPr>
        <p:spPr bwMode="auto">
          <a:xfrm>
            <a:off x="15955169" y="24166993"/>
            <a:ext cx="56451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Conclusions</a:t>
            </a:r>
          </a:p>
        </p:txBody>
      </p:sp>
      <p:sp>
        <p:nvSpPr>
          <p:cNvPr id="2055" name="AutoShape 13"/>
          <p:cNvSpPr>
            <a:spLocks noChangeArrowheads="1"/>
          </p:cNvSpPr>
          <p:nvPr/>
        </p:nvSpPr>
        <p:spPr bwMode="auto">
          <a:xfrm>
            <a:off x="393700" y="830262"/>
            <a:ext cx="24414163" cy="5749925"/>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850" tIns="36425" rIns="72850" bIns="36425" anchor="ct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endParaRPr lang="en-US" altLang="en-US">
              <a:solidFill>
                <a:schemeClr val="bg1"/>
              </a:solidFill>
            </a:endParaRPr>
          </a:p>
        </p:txBody>
      </p:sp>
      <p:sp>
        <p:nvSpPr>
          <p:cNvPr id="2056" name="Text Box 14"/>
          <p:cNvSpPr txBox="1">
            <a:spLocks noChangeArrowheads="1"/>
          </p:cNvSpPr>
          <p:nvPr/>
        </p:nvSpPr>
        <p:spPr bwMode="auto">
          <a:xfrm>
            <a:off x="3994484" y="1042715"/>
            <a:ext cx="17001791" cy="5367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sz="8000" b="1" dirty="0">
                <a:latin typeface="Times New Roman" panose="02020603050405020304" pitchFamily="18" charset="0"/>
                <a:cs typeface="Times New Roman" panose="02020603050405020304" pitchFamily="18" charset="0"/>
              </a:rPr>
              <a:t>Data Warehouse Generator</a:t>
            </a:r>
          </a:p>
          <a:p>
            <a:pPr eaLnBrk="1" hangingPunct="1"/>
            <a:r>
              <a:rPr lang="en-US" altLang="en-US" sz="4400" b="1" dirty="0">
                <a:latin typeface="Times New Roman" panose="02020603050405020304" pitchFamily="18" charset="0"/>
                <a:cs typeface="Times New Roman" panose="02020603050405020304" pitchFamily="18" charset="0"/>
              </a:rPr>
              <a:t>Team: </a:t>
            </a:r>
            <a:r>
              <a:rPr lang="en-US" sz="4400" dirty="0">
                <a:latin typeface="Times New Roman" panose="02020603050405020304" pitchFamily="18" charset="0"/>
                <a:cs typeface="Times New Roman" panose="02020603050405020304" pitchFamily="18" charset="0"/>
              </a:rPr>
              <a:t>Abdelrahman </a:t>
            </a:r>
            <a:r>
              <a:rPr lang="en-US" sz="4400" dirty="0" err="1">
                <a:latin typeface="Times New Roman" panose="02020603050405020304" pitchFamily="18" charset="0"/>
                <a:cs typeface="Times New Roman" panose="02020603050405020304" pitchFamily="18" charset="0"/>
              </a:rPr>
              <a:t>Abdelnasser</a:t>
            </a:r>
            <a:r>
              <a:rPr lang="en-US" sz="4400" dirty="0">
                <a:latin typeface="Times New Roman" panose="02020603050405020304" pitchFamily="18" charset="0"/>
                <a:cs typeface="Times New Roman" panose="02020603050405020304" pitchFamily="18" charset="0"/>
              </a:rPr>
              <a:t> Gamal, Abdelrahman Adel Atta, Ahmed Reda Mohamed, Ahmed Mahmoud Mohamed, Arwa Amr Mohammed, Alaa Emad Abdelsalam</a:t>
            </a:r>
            <a:endParaRPr lang="en-US" altLang="en-US" sz="4400" b="1" dirty="0">
              <a:latin typeface="Times New Roman" panose="02020603050405020304" pitchFamily="18" charset="0"/>
              <a:cs typeface="Times New Roman" panose="02020603050405020304" pitchFamily="18" charset="0"/>
            </a:endParaRPr>
          </a:p>
          <a:p>
            <a:pPr eaLnBrk="1" hangingPunct="1"/>
            <a:r>
              <a:rPr lang="en-US" altLang="en-US" sz="4400" b="1" dirty="0">
                <a:latin typeface="Times New Roman" panose="02020603050405020304" pitchFamily="18" charset="0"/>
                <a:cs typeface="Times New Roman" panose="02020603050405020304" pitchFamily="18" charset="0"/>
              </a:rPr>
              <a:t>Supervisors : </a:t>
            </a:r>
            <a:r>
              <a:rPr lang="en-US" altLang="en-US" sz="4400" dirty="0">
                <a:latin typeface="Times New Roman" panose="02020603050405020304" pitchFamily="18" charset="0"/>
                <a:cs typeface="Times New Roman" panose="02020603050405020304" pitchFamily="18" charset="0"/>
              </a:rPr>
              <a:t>Prof. Dr. Yasmine Afify, TA. Yasmine Shabaan</a:t>
            </a:r>
          </a:p>
          <a:p>
            <a:pPr eaLnBrk="1" hangingPunct="1"/>
            <a:r>
              <a:rPr lang="en-US" sz="4400">
                <a:latin typeface="Times New Roman" panose="02020603050405020304" pitchFamily="18" charset="0"/>
                <a:cs typeface="Times New Roman" panose="02020603050405020304" pitchFamily="18" charset="0"/>
              </a:rPr>
              <a:t>Information Systems Department, </a:t>
            </a:r>
            <a:r>
              <a:rPr lang="en-US" altLang="en-US" sz="4400" i="1" dirty="0">
                <a:latin typeface="Times New Roman" panose="02020603050405020304" pitchFamily="18" charset="0"/>
                <a:cs typeface="Times New Roman" panose="02020603050405020304" pitchFamily="18" charset="0"/>
              </a:rPr>
              <a:t>Faculty of Computer and Information Sciences - Ain Shams University</a:t>
            </a:r>
            <a:endParaRPr lang="en-US" altLang="en-US" sz="4400" dirty="0">
              <a:latin typeface="Times New Roman" panose="02020603050405020304" pitchFamily="18" charset="0"/>
              <a:cs typeface="Times New Roman" panose="02020603050405020304" pitchFamily="18" charset="0"/>
            </a:endParaRPr>
          </a:p>
        </p:txBody>
      </p:sp>
      <p:sp>
        <p:nvSpPr>
          <p:cNvPr id="2058" name="Text Box 27"/>
          <p:cNvSpPr txBox="1">
            <a:spLocks noChangeArrowheads="1"/>
          </p:cNvSpPr>
          <p:nvPr/>
        </p:nvSpPr>
        <p:spPr bwMode="auto">
          <a:xfrm>
            <a:off x="15671913" y="28583611"/>
            <a:ext cx="6211661" cy="113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Bibliography</a:t>
            </a:r>
          </a:p>
        </p:txBody>
      </p:sp>
      <p:sp>
        <p:nvSpPr>
          <p:cNvPr id="2059" name="Text Box 36"/>
          <p:cNvSpPr txBox="1">
            <a:spLocks noChangeArrowheads="1"/>
          </p:cNvSpPr>
          <p:nvPr/>
        </p:nvSpPr>
        <p:spPr bwMode="auto">
          <a:xfrm>
            <a:off x="816769" y="15202674"/>
            <a:ext cx="11010900" cy="70665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8734" tIns="24366" rIns="48734" bIns="2436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algn="just"/>
            <a:r>
              <a:rPr lang="en-US" sz="2400" dirty="0">
                <a:latin typeface="Times New Roman" panose="02020603050405020304" pitchFamily="18" charset="0"/>
                <a:cs typeface="Times New Roman" panose="02020603050405020304" pitchFamily="18" charset="0"/>
              </a:rPr>
              <a:t>How can we systematically extract and optimize data warehouse schemas to meet modern demands? </a:t>
            </a:r>
            <a:r>
              <a:rPr lang="en-US" sz="2400" dirty="0" err="1">
                <a:latin typeface="Times New Roman" panose="02020603050405020304" pitchFamily="18" charset="0"/>
                <a:cs typeface="Times New Roman" panose="02020603050405020304" pitchFamily="18" charset="0"/>
              </a:rPr>
              <a:t>DataForge</a:t>
            </a:r>
            <a:r>
              <a:rPr lang="en-US" sz="2400" dirty="0">
                <a:latin typeface="Times New Roman" panose="02020603050405020304" pitchFamily="18" charset="0"/>
                <a:cs typeface="Times New Roman" panose="02020603050405020304" pitchFamily="18" charset="0"/>
              </a:rPr>
              <a:t> employs a multi-stage, sophisticated process to achieve this: SQL Parsing and Analysis: Utilizes a hybrid approach combining regex patterns and Abstract Syntax Trees (AST) to extract table structures, columns, data types, and constraints from SQL DDL. This ensures compatibility across dialects like PostgreSQL and MySQL, handling complex nested constraints. What advantages might this dual-method strategy offer over relying on a single parsing technique? Heuristic Schema Classification: Identifies fact and dimension tables by analyzing foreign-key density, numeric-column ratios, and cardinality thresholds, forming the basis for star or snowflake schemas. How does calibrating these heuristics against expert-designed schemas enhance classification accuracy? AI-Driven Optimization: Leverages TF-IDF for keyword-based domain detection, BERT embeddings for semantic similarity, and LLMs (e.g., Google Gemini Flash) to suggest enhancements like audit fields or surrogate keys. A dedicated subsection on AI training reveals that the BERT model was fine-tuned on a corpus of 50,000 JSON-converted schemas, achieving 92.4% accuracy. Why might domain-specific training data be critical for effective AI suggestions? Interactive Visualization: Renders schemas as draggable, color-coded graphs using React and </a:t>
            </a:r>
            <a:r>
              <a:rPr lang="en-US" sz="2400" dirty="0" err="1">
                <a:latin typeface="Times New Roman" panose="02020603050405020304" pitchFamily="18" charset="0"/>
                <a:cs typeface="Times New Roman" panose="02020603050405020304" pitchFamily="18" charset="0"/>
              </a:rPr>
              <a:t>ReactFlow</a:t>
            </a:r>
            <a:r>
              <a:rPr lang="en-US" sz="2400" dirty="0">
                <a:latin typeface="Times New Roman" panose="02020603050405020304" pitchFamily="18" charset="0"/>
                <a:cs typeface="Times New Roman" panose="02020603050405020304" pitchFamily="18" charset="0"/>
              </a:rPr>
              <a:t>, enabling real-time editing and validation. How could this interactivity empower users to customize schemas according to specific business needs?</a:t>
            </a:r>
            <a:endParaRPr lang="en-US" sz="2400" dirty="0">
              <a:effectLst/>
              <a:latin typeface="Times New Roman" panose="02020603050405020304" pitchFamily="18" charset="0"/>
              <a:cs typeface="Times New Roman" panose="02020603050405020304" pitchFamily="18" charset="0"/>
            </a:endParaRPr>
          </a:p>
        </p:txBody>
      </p:sp>
      <p:sp>
        <p:nvSpPr>
          <p:cNvPr id="2060" name="Text Box 38"/>
          <p:cNvSpPr txBox="1">
            <a:spLocks noChangeArrowheads="1"/>
          </p:cNvSpPr>
          <p:nvPr/>
        </p:nvSpPr>
        <p:spPr bwMode="auto">
          <a:xfrm>
            <a:off x="13305630" y="30361509"/>
            <a:ext cx="10612437" cy="3003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8734" tIns="24366" rIns="48734" bIns="24366">
            <a:spAutoFit/>
          </a:bodyPr>
          <a:lstStyle>
            <a:lvl1pPr marL="273050" indent="-273050" defTabSz="488950" eaLnBrk="0" hangingPunct="0">
              <a:defRPr sz="6900">
                <a:solidFill>
                  <a:schemeClr val="tx1"/>
                </a:solidFill>
                <a:latin typeface="Arial" charset="0"/>
              </a:defRPr>
            </a:lvl1pPr>
            <a:lvl2pPr marL="517525" indent="-273050" defTabSz="488950" eaLnBrk="0" hangingPunct="0">
              <a:defRPr sz="6900">
                <a:solidFill>
                  <a:schemeClr val="tx1"/>
                </a:solidFill>
                <a:latin typeface="Arial" charset="0"/>
              </a:defRPr>
            </a:lvl2pPr>
            <a:lvl3pPr marL="762000" indent="-273050" defTabSz="488950" eaLnBrk="0" hangingPunct="0">
              <a:defRPr sz="6900">
                <a:solidFill>
                  <a:schemeClr val="tx1"/>
                </a:solidFill>
                <a:latin typeface="Arial" charset="0"/>
              </a:defRPr>
            </a:lvl3pPr>
            <a:lvl4pPr marL="1003300" indent="-273050" defTabSz="488950" eaLnBrk="0" hangingPunct="0">
              <a:defRPr sz="6900">
                <a:solidFill>
                  <a:schemeClr val="tx1"/>
                </a:solidFill>
                <a:latin typeface="Arial" charset="0"/>
              </a:defRPr>
            </a:lvl4pPr>
            <a:lvl5pPr marL="1247775" indent="-274638" defTabSz="488950" eaLnBrk="0" hangingPunct="0">
              <a:defRPr sz="6900">
                <a:solidFill>
                  <a:schemeClr val="tx1"/>
                </a:solidFill>
                <a:latin typeface="Arial" charset="0"/>
              </a:defRPr>
            </a:lvl5pPr>
            <a:lvl6pPr marL="1704975" indent="-274638" algn="ctr" defTabSz="488950" eaLnBrk="0" fontAlgn="base" hangingPunct="0">
              <a:spcBef>
                <a:spcPct val="0"/>
              </a:spcBef>
              <a:spcAft>
                <a:spcPct val="0"/>
              </a:spcAft>
              <a:defRPr sz="6900">
                <a:solidFill>
                  <a:schemeClr val="tx1"/>
                </a:solidFill>
                <a:latin typeface="Arial" charset="0"/>
              </a:defRPr>
            </a:lvl6pPr>
            <a:lvl7pPr marL="2162175" indent="-274638" algn="ctr" defTabSz="488950" eaLnBrk="0" fontAlgn="base" hangingPunct="0">
              <a:spcBef>
                <a:spcPct val="0"/>
              </a:spcBef>
              <a:spcAft>
                <a:spcPct val="0"/>
              </a:spcAft>
              <a:defRPr sz="6900">
                <a:solidFill>
                  <a:schemeClr val="tx1"/>
                </a:solidFill>
                <a:latin typeface="Arial" charset="0"/>
              </a:defRPr>
            </a:lvl7pPr>
            <a:lvl8pPr marL="2619375" indent="-274638" algn="ctr" defTabSz="488950" eaLnBrk="0" fontAlgn="base" hangingPunct="0">
              <a:spcBef>
                <a:spcPct val="0"/>
              </a:spcBef>
              <a:spcAft>
                <a:spcPct val="0"/>
              </a:spcAft>
              <a:defRPr sz="6900">
                <a:solidFill>
                  <a:schemeClr val="tx1"/>
                </a:solidFill>
                <a:latin typeface="Arial" charset="0"/>
              </a:defRPr>
            </a:lvl8pPr>
            <a:lvl9pPr marL="3076575" indent="-274638" algn="ctr" defTabSz="488950" eaLnBrk="0" fontAlgn="base" hangingPunct="0">
              <a:spcBef>
                <a:spcPct val="0"/>
              </a:spcBef>
              <a:spcAft>
                <a:spcPct val="0"/>
              </a:spcAft>
              <a:defRPr sz="6900">
                <a:solidFill>
                  <a:schemeClr val="tx1"/>
                </a:solidFill>
                <a:latin typeface="Arial" charset="0"/>
              </a:defRPr>
            </a:lvl9pPr>
          </a:lstStyle>
          <a:p>
            <a:pPr algn="just"/>
            <a:r>
              <a:rPr lang="en-US" sz="2400" dirty="0">
                <a:latin typeface="Times New Roman" panose="02020603050405020304" pitchFamily="18" charset="0"/>
                <a:cs typeface="Times New Roman" panose="02020603050405020304" pitchFamily="18" charset="0"/>
              </a:rPr>
              <a:t>1. DiScala, M., &amp; Abadi, D. J. (2016). Automatic generation of normalized relational schemas from nested key-value data. </a:t>
            </a:r>
            <a:r>
              <a:rPr lang="en-US" sz="2400" i="1" dirty="0">
                <a:latin typeface="Times New Roman" panose="02020603050405020304" pitchFamily="18" charset="0"/>
                <a:cs typeface="Times New Roman" panose="02020603050405020304" pitchFamily="18" charset="0"/>
              </a:rPr>
              <a:t>SIGMOD</a:t>
            </a:r>
            <a:r>
              <a:rPr lang="en-US" sz="2400" dirty="0">
                <a:latin typeface="Times New Roman" panose="02020603050405020304" pitchFamily="18" charset="0"/>
                <a:cs typeface="Times New Roman" panose="02020603050405020304" pitchFamily="18" charset="0"/>
              </a:rPr>
              <a:t>. http://www.cs.umd.edu/~abadi/papers/schemagen-sigmod16.pdf</a:t>
            </a:r>
          </a:p>
          <a:p>
            <a:pPr algn="just"/>
            <a:r>
              <a:rPr lang="en-US" sz="2400" dirty="0">
                <a:latin typeface="Times New Roman" panose="02020603050405020304" pitchFamily="18" charset="0"/>
                <a:cs typeface="Times New Roman" panose="02020603050405020304" pitchFamily="18" charset="0"/>
              </a:rPr>
              <a:t>2. Devlin, J., Chang, M. W., Lee, K., &amp; Toutanova, K. (2019). BERT: Pre-training of deep bidirectional transformers for language understanding. </a:t>
            </a:r>
            <a:r>
              <a:rPr lang="en-US" sz="2400" i="1" dirty="0" err="1">
                <a:latin typeface="Times New Roman" panose="02020603050405020304" pitchFamily="18" charset="0"/>
                <a:cs typeface="Times New Roman" panose="02020603050405020304" pitchFamily="18" charset="0"/>
              </a:rPr>
              <a:t>arXiv</a:t>
            </a:r>
            <a:r>
              <a:rPr lang="en-US" sz="2400" dirty="0">
                <a:latin typeface="Times New Roman" panose="02020603050405020304" pitchFamily="18" charset="0"/>
                <a:cs typeface="Times New Roman" panose="02020603050405020304" pitchFamily="18" charset="0"/>
              </a:rPr>
              <a:t>. https://arxiv.org/abs/1810.04805</a:t>
            </a:r>
          </a:p>
          <a:p>
            <a:pPr algn="just"/>
            <a:r>
              <a:rPr lang="en-US" sz="2400" dirty="0">
                <a:latin typeface="Times New Roman" panose="02020603050405020304" pitchFamily="18" charset="0"/>
                <a:cs typeface="Times New Roman" panose="02020603050405020304" pitchFamily="18" charset="0"/>
              </a:rPr>
              <a:t>   3. Dwivedi, V. P., </a:t>
            </a:r>
            <a:r>
              <a:rPr lang="en-US" sz="2400" dirty="0" err="1">
                <a:latin typeface="Times New Roman" panose="02020603050405020304" pitchFamily="18" charset="0"/>
                <a:cs typeface="Times New Roman" panose="02020603050405020304" pitchFamily="18" charset="0"/>
              </a:rPr>
              <a:t>Jaladi</a:t>
            </a:r>
            <a:r>
              <a:rPr lang="en-US" sz="2400" dirty="0">
                <a:latin typeface="Times New Roman" panose="02020603050405020304" pitchFamily="18" charset="0"/>
                <a:cs typeface="Times New Roman" panose="02020603050405020304" pitchFamily="18" charset="0"/>
              </a:rPr>
              <a:t>, S., Fey, M., &amp; Leskovec, J. (2025). Relational graph transformer. </a:t>
            </a:r>
            <a:r>
              <a:rPr lang="en-US" sz="2400" i="1" dirty="0" err="1">
                <a:latin typeface="Times New Roman" panose="02020603050405020304" pitchFamily="18" charset="0"/>
                <a:cs typeface="Times New Roman" panose="02020603050405020304" pitchFamily="18" charset="0"/>
              </a:rPr>
              <a:t>arXiv</a:t>
            </a:r>
            <a:r>
              <a:rPr lang="en-US" sz="2400" dirty="0">
                <a:latin typeface="Times New Roman" panose="02020603050405020304" pitchFamily="18" charset="0"/>
                <a:cs typeface="Times New Roman" panose="02020603050405020304" pitchFamily="18" charset="0"/>
              </a:rPr>
              <a:t>. https://arxiv.org/abs/2505.10960</a:t>
            </a:r>
          </a:p>
        </p:txBody>
      </p:sp>
      <p:sp>
        <p:nvSpPr>
          <p:cNvPr id="2061" name="Text Box 40"/>
          <p:cNvSpPr txBox="1">
            <a:spLocks noChangeArrowheads="1"/>
          </p:cNvSpPr>
          <p:nvPr/>
        </p:nvSpPr>
        <p:spPr bwMode="auto">
          <a:xfrm>
            <a:off x="13139739" y="25681002"/>
            <a:ext cx="11120437" cy="26345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8734" tIns="24366" rIns="48734" bIns="2436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algn="just"/>
            <a:r>
              <a:rPr lang="en-US" sz="2400" dirty="0" err="1">
                <a:latin typeface="Times New Roman" panose="02020603050405020304" pitchFamily="18" charset="0"/>
                <a:cs typeface="Times New Roman" panose="02020603050405020304" pitchFamily="18" charset="0"/>
              </a:rPr>
              <a:t>DataForge</a:t>
            </a:r>
            <a:r>
              <a:rPr lang="en-US" sz="2400" dirty="0">
                <a:latin typeface="Times New Roman" panose="02020603050405020304" pitchFamily="18" charset="0"/>
                <a:cs typeface="Times New Roman" panose="02020603050405020304" pitchFamily="18" charset="0"/>
              </a:rPr>
              <a:t> automates data warehouse schema design with AI-driven parsing, heuristic classification, and interactive visualization, significantly reducing design time while ensuring high accuracy. Its intuitive interface and domain adaptability empower organizations to create reliable, optimized schemas, enhancing analytics efficiency and decision-making. By integrating advanced NLP and real-time validation, </a:t>
            </a:r>
            <a:r>
              <a:rPr lang="en-US" sz="2400" dirty="0" err="1">
                <a:latin typeface="Times New Roman" panose="02020603050405020304" pitchFamily="18" charset="0"/>
                <a:cs typeface="Times New Roman" panose="02020603050405020304" pitchFamily="18" charset="0"/>
              </a:rPr>
              <a:t>DataForge</a:t>
            </a:r>
            <a:r>
              <a:rPr lang="en-US" sz="2400" dirty="0">
                <a:latin typeface="Times New Roman" panose="02020603050405020304" pitchFamily="18" charset="0"/>
                <a:cs typeface="Times New Roman" panose="02020603050405020304" pitchFamily="18" charset="0"/>
              </a:rPr>
              <a:t> streamlines workflows and supports scalable, error-resistant data warehousing across diverse sectors.</a:t>
            </a:r>
          </a:p>
        </p:txBody>
      </p:sp>
      <p:sp>
        <p:nvSpPr>
          <p:cNvPr id="2062" name="Text Box 42"/>
          <p:cNvSpPr txBox="1">
            <a:spLocks noChangeArrowheads="1"/>
          </p:cNvSpPr>
          <p:nvPr/>
        </p:nvSpPr>
        <p:spPr bwMode="auto">
          <a:xfrm>
            <a:off x="3368675" y="7165975"/>
            <a:ext cx="56451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Introduction</a:t>
            </a:r>
          </a:p>
        </p:txBody>
      </p:sp>
      <p:sp>
        <p:nvSpPr>
          <p:cNvPr id="2063" name="Text Box 43"/>
          <p:cNvSpPr txBox="1">
            <a:spLocks noChangeArrowheads="1"/>
          </p:cNvSpPr>
          <p:nvPr/>
        </p:nvSpPr>
        <p:spPr bwMode="auto">
          <a:xfrm>
            <a:off x="15789273" y="7091562"/>
            <a:ext cx="56451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Results</a:t>
            </a:r>
          </a:p>
        </p:txBody>
      </p:sp>
      <p:sp>
        <p:nvSpPr>
          <p:cNvPr id="2066" name="Text Box 19">
            <a:hlinkClick r:id="rId3"/>
          </p:cNvPr>
          <p:cNvSpPr txBox="1">
            <a:spLocks noChangeArrowheads="1"/>
          </p:cNvSpPr>
          <p:nvPr/>
        </p:nvSpPr>
        <p:spPr bwMode="auto">
          <a:xfrm>
            <a:off x="0" y="36433125"/>
            <a:ext cx="25201563"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389438" eaLnBrk="0" hangingPunct="0">
              <a:defRPr sz="6900">
                <a:solidFill>
                  <a:schemeClr val="tx1"/>
                </a:solidFill>
                <a:latin typeface="Arial" charset="0"/>
              </a:defRPr>
            </a:lvl1pPr>
            <a:lvl2pPr marL="742950" indent="-285750" defTabSz="4389438" eaLnBrk="0" hangingPunct="0">
              <a:defRPr sz="6900">
                <a:solidFill>
                  <a:schemeClr val="tx1"/>
                </a:solidFill>
                <a:latin typeface="Arial" charset="0"/>
              </a:defRPr>
            </a:lvl2pPr>
            <a:lvl3pPr marL="1143000" indent="-228600" defTabSz="4389438" eaLnBrk="0" hangingPunct="0">
              <a:defRPr sz="6900">
                <a:solidFill>
                  <a:schemeClr val="tx1"/>
                </a:solidFill>
                <a:latin typeface="Arial" charset="0"/>
              </a:defRPr>
            </a:lvl3pPr>
            <a:lvl4pPr marL="1600200" indent="-228600" defTabSz="4389438" eaLnBrk="0" hangingPunct="0">
              <a:defRPr sz="6900">
                <a:solidFill>
                  <a:schemeClr val="tx1"/>
                </a:solidFill>
                <a:latin typeface="Arial" charset="0"/>
              </a:defRPr>
            </a:lvl4pPr>
            <a:lvl5pPr marL="2057400" indent="-228600" defTabSz="4389438" eaLnBrk="0" hangingPunct="0">
              <a:defRPr sz="6900">
                <a:solidFill>
                  <a:schemeClr val="tx1"/>
                </a:solidFill>
                <a:latin typeface="Arial" charset="0"/>
              </a:defRPr>
            </a:lvl5pPr>
            <a:lvl6pPr marL="2514600" indent="-228600" algn="ctr" defTabSz="4389438" eaLnBrk="0" fontAlgn="base" hangingPunct="0">
              <a:spcBef>
                <a:spcPct val="0"/>
              </a:spcBef>
              <a:spcAft>
                <a:spcPct val="0"/>
              </a:spcAft>
              <a:defRPr sz="6900">
                <a:solidFill>
                  <a:schemeClr val="tx1"/>
                </a:solidFill>
                <a:latin typeface="Arial" charset="0"/>
              </a:defRPr>
            </a:lvl6pPr>
            <a:lvl7pPr marL="2971800" indent="-228600" algn="ctr" defTabSz="4389438" eaLnBrk="0" fontAlgn="base" hangingPunct="0">
              <a:spcBef>
                <a:spcPct val="0"/>
              </a:spcBef>
              <a:spcAft>
                <a:spcPct val="0"/>
              </a:spcAft>
              <a:defRPr sz="6900">
                <a:solidFill>
                  <a:schemeClr val="tx1"/>
                </a:solidFill>
                <a:latin typeface="Arial" charset="0"/>
              </a:defRPr>
            </a:lvl7pPr>
            <a:lvl8pPr marL="3429000" indent="-228600" algn="ctr" defTabSz="4389438" eaLnBrk="0" fontAlgn="base" hangingPunct="0">
              <a:spcBef>
                <a:spcPct val="0"/>
              </a:spcBef>
              <a:spcAft>
                <a:spcPct val="0"/>
              </a:spcAft>
              <a:defRPr sz="6900">
                <a:solidFill>
                  <a:schemeClr val="tx1"/>
                </a:solidFill>
                <a:latin typeface="Arial" charset="0"/>
              </a:defRPr>
            </a:lvl8pPr>
            <a:lvl9pPr marL="3886200" indent="-228600" algn="ctr" defTabSz="4389438"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sz="6000" b="1" i="1">
                <a:solidFill>
                  <a:srgbClr val="0046D2"/>
                </a:solidFill>
              </a:rPr>
              <a:t>Order online at    https://www.postersession.com/order/</a:t>
            </a:r>
          </a:p>
        </p:txBody>
      </p:sp>
      <p:pic>
        <p:nvPicPr>
          <p:cNvPr id="5" name="Picture 4" descr="A logo of a university of computer and information sciences&#10;&#10;Description automatically generated">
            <a:extLst>
              <a:ext uri="{FF2B5EF4-FFF2-40B4-BE49-F238E27FC236}">
                <a16:creationId xmlns:a16="http://schemas.microsoft.com/office/drawing/2014/main" id="{E509137A-6770-D7A7-89AB-77433F2F17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537" y="1816100"/>
            <a:ext cx="3227947" cy="3168537"/>
          </a:xfrm>
          <a:prstGeom prst="rect">
            <a:avLst/>
          </a:prstGeom>
        </p:spPr>
      </p:pic>
      <p:pic>
        <p:nvPicPr>
          <p:cNvPr id="7" name="Picture 6" descr="A logo of an university&#10;&#10;Description automatically generated">
            <a:extLst>
              <a:ext uri="{FF2B5EF4-FFF2-40B4-BE49-F238E27FC236}">
                <a16:creationId xmlns:a16="http://schemas.microsoft.com/office/drawing/2014/main" id="{29AB08D2-1547-0B42-A132-0A7F219458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25298" y="1931988"/>
            <a:ext cx="3334878" cy="2754312"/>
          </a:xfrm>
          <a:prstGeom prst="rect">
            <a:avLst/>
          </a:prstGeom>
        </p:spPr>
      </p:pic>
      <p:graphicFrame>
        <p:nvGraphicFramePr>
          <p:cNvPr id="2" name="Table 1">
            <a:extLst>
              <a:ext uri="{FF2B5EF4-FFF2-40B4-BE49-F238E27FC236}">
                <a16:creationId xmlns:a16="http://schemas.microsoft.com/office/drawing/2014/main" id="{DB6BBF59-5462-E614-6979-4597F5D89A6F}"/>
              </a:ext>
            </a:extLst>
          </p:cNvPr>
          <p:cNvGraphicFramePr>
            <a:graphicFrameLocks noGrp="1"/>
          </p:cNvGraphicFramePr>
          <p:nvPr>
            <p:extLst>
              <p:ext uri="{D42A27DB-BD31-4B8C-83A1-F6EECF244321}">
                <p14:modId xmlns:p14="http://schemas.microsoft.com/office/powerpoint/2010/main" val="1233659715"/>
              </p:ext>
            </p:extLst>
          </p:nvPr>
        </p:nvGraphicFramePr>
        <p:xfrm>
          <a:off x="13399102" y="19800444"/>
          <a:ext cx="10757284" cy="3834582"/>
        </p:xfrm>
        <a:graphic>
          <a:graphicData uri="http://schemas.openxmlformats.org/drawingml/2006/table">
            <a:tbl>
              <a:tblPr firstRow="1" bandRow="1">
                <a:tableStyleId>{5C22544A-7EE6-4342-B048-85BDC9FD1C3A}</a:tableStyleId>
              </a:tblPr>
              <a:tblGrid>
                <a:gridCol w="1380651">
                  <a:extLst>
                    <a:ext uri="{9D8B030D-6E8A-4147-A177-3AD203B41FA5}">
                      <a16:colId xmlns:a16="http://schemas.microsoft.com/office/drawing/2014/main" val="1711718782"/>
                    </a:ext>
                  </a:extLst>
                </a:gridCol>
                <a:gridCol w="1147603">
                  <a:extLst>
                    <a:ext uri="{9D8B030D-6E8A-4147-A177-3AD203B41FA5}">
                      <a16:colId xmlns:a16="http://schemas.microsoft.com/office/drawing/2014/main" val="3003724993"/>
                    </a:ext>
                  </a:extLst>
                </a:gridCol>
                <a:gridCol w="2255162">
                  <a:extLst>
                    <a:ext uri="{9D8B030D-6E8A-4147-A177-3AD203B41FA5}">
                      <a16:colId xmlns:a16="http://schemas.microsoft.com/office/drawing/2014/main" val="3761942501"/>
                    </a:ext>
                  </a:extLst>
                </a:gridCol>
                <a:gridCol w="2064945">
                  <a:extLst>
                    <a:ext uri="{9D8B030D-6E8A-4147-A177-3AD203B41FA5}">
                      <a16:colId xmlns:a16="http://schemas.microsoft.com/office/drawing/2014/main" val="599129082"/>
                    </a:ext>
                  </a:extLst>
                </a:gridCol>
                <a:gridCol w="1019891">
                  <a:extLst>
                    <a:ext uri="{9D8B030D-6E8A-4147-A177-3AD203B41FA5}">
                      <a16:colId xmlns:a16="http://schemas.microsoft.com/office/drawing/2014/main" val="2906992464"/>
                    </a:ext>
                  </a:extLst>
                </a:gridCol>
                <a:gridCol w="1019891">
                  <a:extLst>
                    <a:ext uri="{9D8B030D-6E8A-4147-A177-3AD203B41FA5}">
                      <a16:colId xmlns:a16="http://schemas.microsoft.com/office/drawing/2014/main" val="568955502"/>
                    </a:ext>
                  </a:extLst>
                </a:gridCol>
                <a:gridCol w="1869141">
                  <a:extLst>
                    <a:ext uri="{9D8B030D-6E8A-4147-A177-3AD203B41FA5}">
                      <a16:colId xmlns:a16="http://schemas.microsoft.com/office/drawing/2014/main" val="2734762207"/>
                    </a:ext>
                  </a:extLst>
                </a:gridCol>
              </a:tblGrid>
              <a:tr h="2091391">
                <a:tc>
                  <a:txBody>
                    <a:bodyPr/>
                    <a:lstStyle/>
                    <a:p>
                      <a:r>
                        <a:rPr lang="en-US" dirty="0"/>
                        <a:t>Dataset</a:t>
                      </a:r>
                    </a:p>
                  </a:txBody>
                  <a:tcPr anchor="ctr"/>
                </a:tc>
                <a:tc>
                  <a:txBody>
                    <a:bodyPr/>
                    <a:lstStyle/>
                    <a:p>
                      <a:r>
                        <a:rPr lang="en-US"/>
                        <a:t>Parsing Accuracy (%)</a:t>
                      </a:r>
                    </a:p>
                  </a:txBody>
                  <a:tcPr anchor="ctr"/>
                </a:tc>
                <a:tc>
                  <a:txBody>
                    <a:bodyPr/>
                    <a:lstStyle/>
                    <a:p>
                      <a:r>
                        <a:rPr lang="en-US" dirty="0"/>
                        <a:t>Domain Detection (%)</a:t>
                      </a:r>
                    </a:p>
                  </a:txBody>
                  <a:tcPr anchor="ctr"/>
                </a:tc>
                <a:tc>
                  <a:txBody>
                    <a:bodyPr/>
                    <a:lstStyle/>
                    <a:p>
                      <a:r>
                        <a:rPr lang="en-US" dirty="0">
                          <a:latin typeface="Times New Roman" panose="02020603050405020304" pitchFamily="18" charset="0"/>
                          <a:cs typeface="Times New Roman" panose="02020603050405020304" pitchFamily="18" charset="0"/>
                        </a:rPr>
                        <a:t>Generation</a:t>
                      </a:r>
                      <a:r>
                        <a:rPr lang="en-US" dirty="0"/>
                        <a:t> Time (s)</a:t>
                      </a:r>
                    </a:p>
                  </a:txBody>
                  <a:tcPr anchor="ctr"/>
                </a:tc>
                <a:tc>
                  <a:txBody>
                    <a:bodyPr/>
                    <a:lstStyle/>
                    <a:p>
                      <a:r>
                        <a:rPr lang="en-US" dirty="0"/>
                        <a:t>Visualization Load (s)</a:t>
                      </a:r>
                    </a:p>
                  </a:txBody>
                  <a:tcPr anchor="ctr"/>
                </a:tc>
                <a:tc>
                  <a:txBody>
                    <a:bodyPr/>
                    <a:lstStyle/>
                    <a:p>
                      <a:r>
                        <a:rPr lang="en-US"/>
                        <a:t>User Satisfaction (1-5)</a:t>
                      </a:r>
                    </a:p>
                  </a:txBody>
                  <a:tcPr anchor="ctr"/>
                </a:tc>
                <a:tc>
                  <a:txBody>
                    <a:bodyPr/>
                    <a:lstStyle/>
                    <a:p>
                      <a:r>
                        <a:rPr lang="en-US" dirty="0"/>
                        <a:t>Error Reduction (%)</a:t>
                      </a:r>
                    </a:p>
                  </a:txBody>
                  <a:tcPr anchor="ctr"/>
                </a:tc>
                <a:extLst>
                  <a:ext uri="{0D108BD9-81ED-4DB2-BD59-A6C34878D82A}">
                    <a16:rowId xmlns:a16="http://schemas.microsoft.com/office/drawing/2014/main" val="3810071449"/>
                  </a:ext>
                </a:extLst>
              </a:tr>
              <a:tr h="770513">
                <a:tc>
                  <a:txBody>
                    <a:bodyPr/>
                    <a:lstStyle/>
                    <a:p>
                      <a:r>
                        <a:rPr lang="en-US"/>
                        <a:t>AdventureWorksDW</a:t>
                      </a:r>
                    </a:p>
                  </a:txBody>
                  <a:tcPr anchor="ctr"/>
                </a:tc>
                <a:tc>
                  <a:txBody>
                    <a:bodyPr/>
                    <a:lstStyle/>
                    <a:p>
                      <a:r>
                        <a:rPr lang="en-US"/>
                        <a:t>96</a:t>
                      </a:r>
                    </a:p>
                  </a:txBody>
                  <a:tcPr anchor="ctr"/>
                </a:tc>
                <a:tc>
                  <a:txBody>
                    <a:bodyPr/>
                    <a:lstStyle/>
                    <a:p>
                      <a:r>
                        <a:rPr lang="en-US" dirty="0"/>
                        <a:t>92</a:t>
                      </a:r>
                    </a:p>
                  </a:txBody>
                  <a:tcPr anchor="ctr"/>
                </a:tc>
                <a:tc>
                  <a:txBody>
                    <a:bodyPr/>
                    <a:lstStyle/>
                    <a:p>
                      <a:r>
                        <a:rPr lang="en-US"/>
                        <a:t>4.0</a:t>
                      </a:r>
                    </a:p>
                  </a:txBody>
                  <a:tcPr anchor="ctr"/>
                </a:tc>
                <a:tc>
                  <a:txBody>
                    <a:bodyPr/>
                    <a:lstStyle/>
                    <a:p>
                      <a:r>
                        <a:rPr lang="en-US"/>
                        <a:t>2.0</a:t>
                      </a:r>
                    </a:p>
                  </a:txBody>
                  <a:tcPr anchor="ctr"/>
                </a:tc>
                <a:tc>
                  <a:txBody>
                    <a:bodyPr/>
                    <a:lstStyle/>
                    <a:p>
                      <a:r>
                        <a:rPr lang="en-US"/>
                        <a:t>4.2</a:t>
                      </a:r>
                    </a:p>
                  </a:txBody>
                  <a:tcPr anchor="ctr"/>
                </a:tc>
                <a:tc>
                  <a:txBody>
                    <a:bodyPr/>
                    <a:lstStyle/>
                    <a:p>
                      <a:r>
                        <a:rPr lang="en-US"/>
                        <a:t>80</a:t>
                      </a:r>
                    </a:p>
                  </a:txBody>
                  <a:tcPr anchor="ctr"/>
                </a:tc>
                <a:extLst>
                  <a:ext uri="{0D108BD9-81ED-4DB2-BD59-A6C34878D82A}">
                    <a16:rowId xmlns:a16="http://schemas.microsoft.com/office/drawing/2014/main" val="3882738093"/>
                  </a:ext>
                </a:extLst>
              </a:tr>
              <a:tr h="532385">
                <a:tc>
                  <a:txBody>
                    <a:bodyPr/>
                    <a:lstStyle/>
                    <a:p>
                      <a:r>
                        <a:rPr lang="en-US"/>
                        <a:t>ShopSmart</a:t>
                      </a:r>
                    </a:p>
                  </a:txBody>
                  <a:tcPr anchor="ctr"/>
                </a:tc>
                <a:tc>
                  <a:txBody>
                    <a:bodyPr/>
                    <a:lstStyle/>
                    <a:p>
                      <a:r>
                        <a:rPr lang="en-US"/>
                        <a:t>96</a:t>
                      </a:r>
                    </a:p>
                  </a:txBody>
                  <a:tcPr anchor="ctr"/>
                </a:tc>
                <a:tc>
                  <a:txBody>
                    <a:bodyPr/>
                    <a:lstStyle/>
                    <a:p>
                      <a:r>
                        <a:rPr lang="en-US"/>
                        <a:t>92</a:t>
                      </a:r>
                    </a:p>
                  </a:txBody>
                  <a:tcPr anchor="ctr"/>
                </a:tc>
                <a:tc>
                  <a:txBody>
                    <a:bodyPr/>
                    <a:lstStyle/>
                    <a:p>
                      <a:r>
                        <a:rPr lang="en-US"/>
                        <a:t>4.0</a:t>
                      </a:r>
                    </a:p>
                  </a:txBody>
                  <a:tcPr anchor="ctr"/>
                </a:tc>
                <a:tc>
                  <a:txBody>
                    <a:bodyPr/>
                    <a:lstStyle/>
                    <a:p>
                      <a:r>
                        <a:rPr lang="en-US"/>
                        <a:t>2.0</a:t>
                      </a:r>
                    </a:p>
                  </a:txBody>
                  <a:tcPr anchor="ctr"/>
                </a:tc>
                <a:tc>
                  <a:txBody>
                    <a:bodyPr/>
                    <a:lstStyle/>
                    <a:p>
                      <a:r>
                        <a:rPr lang="en-US"/>
                        <a:t>4.2</a:t>
                      </a:r>
                    </a:p>
                  </a:txBody>
                  <a:tcPr anchor="ctr"/>
                </a:tc>
                <a:tc>
                  <a:txBody>
                    <a:bodyPr/>
                    <a:lstStyle/>
                    <a:p>
                      <a:r>
                        <a:rPr lang="en-US"/>
                        <a:t>80</a:t>
                      </a:r>
                    </a:p>
                  </a:txBody>
                  <a:tcPr anchor="ctr"/>
                </a:tc>
                <a:extLst>
                  <a:ext uri="{0D108BD9-81ED-4DB2-BD59-A6C34878D82A}">
                    <a16:rowId xmlns:a16="http://schemas.microsoft.com/office/drawing/2014/main" val="2328849520"/>
                  </a:ext>
                </a:extLst>
              </a:tr>
              <a:tr h="440293">
                <a:tc>
                  <a:txBody>
                    <a:bodyPr/>
                    <a:lstStyle/>
                    <a:p>
                      <a:r>
                        <a:rPr lang="en-US" dirty="0"/>
                        <a:t>TPC-DS</a:t>
                      </a:r>
                    </a:p>
                  </a:txBody>
                  <a:tcPr anchor="ctr"/>
                </a:tc>
                <a:tc>
                  <a:txBody>
                    <a:bodyPr/>
                    <a:lstStyle/>
                    <a:p>
                      <a:r>
                        <a:rPr lang="en-US"/>
                        <a:t>95</a:t>
                      </a:r>
                    </a:p>
                  </a:txBody>
                  <a:tcPr anchor="ctr"/>
                </a:tc>
                <a:tc>
                  <a:txBody>
                    <a:bodyPr/>
                    <a:lstStyle/>
                    <a:p>
                      <a:r>
                        <a:rPr lang="en-US" dirty="0"/>
                        <a:t>90</a:t>
                      </a:r>
                    </a:p>
                  </a:txBody>
                  <a:tcPr anchor="ctr"/>
                </a:tc>
                <a:tc>
                  <a:txBody>
                    <a:bodyPr/>
                    <a:lstStyle/>
                    <a:p>
                      <a:r>
                        <a:rPr lang="en-US"/>
                        <a:t>4.5</a:t>
                      </a:r>
                    </a:p>
                  </a:txBody>
                  <a:tcPr anchor="ctr"/>
                </a:tc>
                <a:tc>
                  <a:txBody>
                    <a:bodyPr/>
                    <a:lstStyle/>
                    <a:p>
                      <a:r>
                        <a:rPr lang="en-US"/>
                        <a:t>2.3</a:t>
                      </a:r>
                    </a:p>
                  </a:txBody>
                  <a:tcPr anchor="ctr"/>
                </a:tc>
                <a:tc>
                  <a:txBody>
                    <a:bodyPr/>
                    <a:lstStyle/>
                    <a:p>
                      <a:r>
                        <a:rPr lang="en-US"/>
                        <a:t>4.5</a:t>
                      </a:r>
                    </a:p>
                  </a:txBody>
                  <a:tcPr anchor="ctr"/>
                </a:tc>
                <a:tc>
                  <a:txBody>
                    <a:bodyPr/>
                    <a:lstStyle/>
                    <a:p>
                      <a:r>
                        <a:rPr lang="en-US" dirty="0"/>
                        <a:t>75</a:t>
                      </a:r>
                    </a:p>
                  </a:txBody>
                  <a:tcPr anchor="ctr"/>
                </a:tc>
                <a:extLst>
                  <a:ext uri="{0D108BD9-81ED-4DB2-BD59-A6C34878D82A}">
                    <a16:rowId xmlns:a16="http://schemas.microsoft.com/office/drawing/2014/main" val="965047190"/>
                  </a:ext>
                </a:extLst>
              </a:tr>
            </a:tbl>
          </a:graphicData>
        </a:graphic>
      </p:graphicFrame>
      <p:sp>
        <p:nvSpPr>
          <p:cNvPr id="4" name="Text Box 19">
            <a:extLst>
              <a:ext uri="{FF2B5EF4-FFF2-40B4-BE49-F238E27FC236}">
                <a16:creationId xmlns:a16="http://schemas.microsoft.com/office/drawing/2014/main" id="{357BC45E-4094-98B3-440B-A3A562CDEFF6}"/>
              </a:ext>
            </a:extLst>
          </p:cNvPr>
          <p:cNvSpPr txBox="1">
            <a:spLocks noChangeArrowheads="1"/>
          </p:cNvSpPr>
          <p:nvPr/>
        </p:nvSpPr>
        <p:spPr bwMode="auto">
          <a:xfrm>
            <a:off x="13433042" y="8483590"/>
            <a:ext cx="107572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33400" indent="-533400" defTabSz="4389438" eaLnBrk="0" hangingPunct="0">
              <a:defRPr sz="6900">
                <a:solidFill>
                  <a:schemeClr val="tx1"/>
                </a:solidFill>
                <a:latin typeface="Arial" charset="0"/>
              </a:defRPr>
            </a:lvl1pPr>
            <a:lvl2pPr marL="742950" indent="-285750" defTabSz="4389438" eaLnBrk="0" hangingPunct="0">
              <a:defRPr sz="6900">
                <a:solidFill>
                  <a:schemeClr val="tx1"/>
                </a:solidFill>
                <a:latin typeface="Arial" charset="0"/>
              </a:defRPr>
            </a:lvl2pPr>
            <a:lvl3pPr marL="1143000" indent="-228600" defTabSz="4389438" eaLnBrk="0" hangingPunct="0">
              <a:defRPr sz="6900">
                <a:solidFill>
                  <a:schemeClr val="tx1"/>
                </a:solidFill>
                <a:latin typeface="Arial" charset="0"/>
              </a:defRPr>
            </a:lvl3pPr>
            <a:lvl4pPr marL="1600200" indent="-228600" defTabSz="4389438" eaLnBrk="0" hangingPunct="0">
              <a:defRPr sz="6900">
                <a:solidFill>
                  <a:schemeClr val="tx1"/>
                </a:solidFill>
                <a:latin typeface="Arial" charset="0"/>
              </a:defRPr>
            </a:lvl4pPr>
            <a:lvl5pPr marL="2057400" indent="-228600" defTabSz="4389438" eaLnBrk="0" hangingPunct="0">
              <a:defRPr sz="6900">
                <a:solidFill>
                  <a:schemeClr val="tx1"/>
                </a:solidFill>
                <a:latin typeface="Arial" charset="0"/>
              </a:defRPr>
            </a:lvl5pPr>
            <a:lvl6pPr marL="2514600" indent="-228600" algn="ctr" defTabSz="4389438" eaLnBrk="0" fontAlgn="base" hangingPunct="0">
              <a:spcBef>
                <a:spcPct val="0"/>
              </a:spcBef>
              <a:spcAft>
                <a:spcPct val="0"/>
              </a:spcAft>
              <a:defRPr sz="6900">
                <a:solidFill>
                  <a:schemeClr val="tx1"/>
                </a:solidFill>
                <a:latin typeface="Arial" charset="0"/>
              </a:defRPr>
            </a:lvl6pPr>
            <a:lvl7pPr marL="2971800" indent="-228600" algn="ctr" defTabSz="4389438" eaLnBrk="0" fontAlgn="base" hangingPunct="0">
              <a:spcBef>
                <a:spcPct val="0"/>
              </a:spcBef>
              <a:spcAft>
                <a:spcPct val="0"/>
              </a:spcAft>
              <a:defRPr sz="6900">
                <a:solidFill>
                  <a:schemeClr val="tx1"/>
                </a:solidFill>
                <a:latin typeface="Arial" charset="0"/>
              </a:defRPr>
            </a:lvl7pPr>
            <a:lvl8pPr marL="3429000" indent="-228600" algn="ctr" defTabSz="4389438" eaLnBrk="0" fontAlgn="base" hangingPunct="0">
              <a:spcBef>
                <a:spcPct val="0"/>
              </a:spcBef>
              <a:spcAft>
                <a:spcPct val="0"/>
              </a:spcAft>
              <a:defRPr sz="6900">
                <a:solidFill>
                  <a:schemeClr val="tx1"/>
                </a:solidFill>
                <a:latin typeface="Arial" charset="0"/>
              </a:defRPr>
            </a:lvl8pPr>
            <a:lvl9pPr marL="3886200" indent="-228600" algn="ctr" defTabSz="4389438" eaLnBrk="0" fontAlgn="base" hangingPunct="0">
              <a:spcBef>
                <a:spcPct val="0"/>
              </a:spcBef>
              <a:spcAft>
                <a:spcPct val="0"/>
              </a:spcAft>
              <a:defRPr sz="6900">
                <a:solidFill>
                  <a:schemeClr val="tx1"/>
                </a:solidFill>
                <a:latin typeface="Arial" charset="0"/>
              </a:defRPr>
            </a:lvl9pPr>
          </a:lstStyle>
          <a:p>
            <a:pPr algn="just"/>
            <a:endParaRPr lang="en-US" sz="2400" dirty="0">
              <a:latin typeface="Times New Roman" panose="02020603050405020304" pitchFamily="18" charset="0"/>
              <a:cs typeface="Times New Roman" panose="02020603050405020304" pitchFamily="18" charset="0"/>
            </a:endParaRPr>
          </a:p>
        </p:txBody>
      </p:sp>
      <p:sp>
        <p:nvSpPr>
          <p:cNvPr id="8" name="Rectangle 1">
            <a:extLst>
              <a:ext uri="{FF2B5EF4-FFF2-40B4-BE49-F238E27FC236}">
                <a16:creationId xmlns:a16="http://schemas.microsoft.com/office/drawing/2014/main" id="{2600B686-C9AA-4767-F583-918A1CAB0D09}"/>
              </a:ext>
            </a:extLst>
          </p:cNvPr>
          <p:cNvSpPr>
            <a:spLocks noChangeArrowheads="1"/>
          </p:cNvSpPr>
          <p:nvPr/>
        </p:nvSpPr>
        <p:spPr bwMode="auto">
          <a:xfrm>
            <a:off x="-184944" y="-12442341"/>
            <a:ext cx="25201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DataForge employs a modular, multi-stage process to automate schema generation.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Core Processes: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SQL Parsing &amp; Analysis:</a:t>
            </a:r>
            <a:r>
              <a:rPr kumimoji="0" lang="en-US" altLang="en-US" sz="1800" b="0" i="0" u="none" strike="noStrike" cap="none" normalizeH="0" baseline="0">
                <a:ln>
                  <a:noFill/>
                </a:ln>
                <a:solidFill>
                  <a:schemeClr val="tx1"/>
                </a:solidFill>
                <a:effectLst/>
                <a:latin typeface="Arial" panose="020B0604020202020204" pitchFamily="34" charset="0"/>
              </a:rPr>
              <a:t> Parses SQL DDL using regex and Abstract Syntax Trees (AST) to extract table structures, columns, data types, and key relationships, ensuring compatibility across dialects.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Heuristic Schema Classification:</a:t>
            </a:r>
            <a:r>
              <a:rPr kumimoji="0" lang="en-US" altLang="en-US" sz="1800" b="0" i="0" u="none" strike="noStrike" cap="none" normalizeH="0" baseline="0">
                <a:ln>
                  <a:noFill/>
                </a:ln>
                <a:solidFill>
                  <a:schemeClr val="tx1"/>
                </a:solidFill>
                <a:effectLst/>
                <a:latin typeface="Arial" panose="020B0604020202020204" pitchFamily="34" charset="0"/>
              </a:rPr>
              <a:t> Identifies fact and dimension tables based on foreign-key counts, numeric-column ratios, and cardinality thresholds.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AI-Driven Domain Detection &amp; Enhancement:</a:t>
            </a:r>
            <a:r>
              <a:rPr kumimoji="0" lang="en-US" altLang="en-US" sz="1800" b="0" i="0" u="none" strike="noStrike" cap="none" normalizeH="0" baseline="0">
                <a:ln>
                  <a:noFill/>
                </a:ln>
                <a:solidFill>
                  <a:schemeClr val="tx1"/>
                </a:solidFill>
                <a:effectLst/>
                <a:latin typeface="Arial" panose="020B0604020202020204" pitchFamily="34" charset="0"/>
              </a:rPr>
              <a:t> Uses TF-IDF and BERT embeddings to classify schema context (e.g., retail, healthcare, finance) and suggests missing tables/columns, industry-standard audit fields, and optimization advice (e.g., indexing).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Interactive Visualization &amp; Editing:</a:t>
            </a:r>
            <a:r>
              <a:rPr kumimoji="0" lang="en-US" altLang="en-US" sz="1800" b="0" i="0" u="none" strike="noStrike" cap="none" normalizeH="0" baseline="0">
                <a:ln>
                  <a:noFill/>
                </a:ln>
                <a:solidFill>
                  <a:schemeClr val="tx1"/>
                </a:solidFill>
                <a:effectLst/>
                <a:latin typeface="Arial" panose="020B0604020202020204" pitchFamily="34" charset="0"/>
              </a:rPr>
              <a:t> Renders schemas as interactive, draggable graphs using React and ReactFlow, allowing real-time editing, validation, and acceptance/rejection of AI suggestions.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Key Technologies: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Frontend:</a:t>
            </a:r>
            <a:r>
              <a:rPr kumimoji="0" lang="en-US" altLang="en-US" sz="1800" b="0" i="0" u="none" strike="noStrike" cap="none" normalizeH="0" baseline="0">
                <a:ln>
                  <a:noFill/>
                </a:ln>
                <a:solidFill>
                  <a:schemeClr val="tx1"/>
                </a:solidFill>
                <a:effectLst/>
                <a:latin typeface="Arial" panose="020B0604020202020204" pitchFamily="34" charset="0"/>
              </a:rPr>
              <a:t> React, ReactFlow, Tailwind CSS, Axios.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Backend:</a:t>
            </a:r>
            <a:r>
              <a:rPr kumimoji="0" lang="en-US" altLang="en-US" sz="1800" b="0" i="0" u="none" strike="noStrike" cap="none" normalizeH="0" baseline="0">
                <a:ln>
                  <a:noFill/>
                </a:ln>
                <a:solidFill>
                  <a:schemeClr val="tx1"/>
                </a:solidFill>
                <a:effectLst/>
                <a:latin typeface="Arial" panose="020B0604020202020204" pitchFamily="34" charset="0"/>
              </a:rPr>
              <a:t> Django REST Framework, Python 3.12, sqlparse, Scikit-Learn, HuggingFace Transformers.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AI Services:</a:t>
            </a:r>
            <a:r>
              <a:rPr kumimoji="0" lang="en-US" altLang="en-US" sz="1800" b="0" i="0" u="none" strike="noStrike" cap="none" normalizeH="0" baseline="0">
                <a:ln>
                  <a:noFill/>
                </a:ln>
                <a:solidFill>
                  <a:schemeClr val="tx1"/>
                </a:solidFill>
                <a:effectLst/>
                <a:latin typeface="Arial" panose="020B0604020202020204" pitchFamily="34" charset="0"/>
              </a:rPr>
              <a:t> Google Gemini Flash API, OpenAI API.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Persistence:</a:t>
            </a:r>
            <a:r>
              <a:rPr kumimoji="0" lang="en-US" altLang="en-US" sz="1800" b="0" i="0" u="none" strike="noStrike" cap="none" normalizeH="0" baseline="0">
                <a:ln>
                  <a:noFill/>
                </a:ln>
                <a:solidFill>
                  <a:schemeClr val="tx1"/>
                </a:solidFill>
                <a:effectLst/>
                <a:latin typeface="Arial" panose="020B0604020202020204" pitchFamily="34" charset="0"/>
              </a:rPr>
              <a:t> PostgreSQL.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descr="A computer screen shot of a chart">
            <a:extLst>
              <a:ext uri="{FF2B5EF4-FFF2-40B4-BE49-F238E27FC236}">
                <a16:creationId xmlns:a16="http://schemas.microsoft.com/office/drawing/2014/main" id="{8D14735A-4417-5543-BF0C-72215F6EFF8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6687" y="23006327"/>
            <a:ext cx="12403137" cy="11474173"/>
          </a:xfrm>
          <a:prstGeom prst="rect">
            <a:avLst/>
          </a:prstGeom>
        </p:spPr>
      </p:pic>
      <p:pic>
        <p:nvPicPr>
          <p:cNvPr id="15" name="Picture 14">
            <a:extLst>
              <a:ext uri="{FF2B5EF4-FFF2-40B4-BE49-F238E27FC236}">
                <a16:creationId xmlns:a16="http://schemas.microsoft.com/office/drawing/2014/main" id="{B50C1A27-D87F-A0BE-A8BD-7F226B77BA3C}"/>
              </a:ext>
            </a:extLst>
          </p:cNvPr>
          <p:cNvPicPr>
            <a:picLocks noChangeAspect="1"/>
          </p:cNvPicPr>
          <p:nvPr/>
        </p:nvPicPr>
        <p:blipFill>
          <a:blip r:embed="rId7"/>
          <a:stretch>
            <a:fillRect/>
          </a:stretch>
        </p:blipFill>
        <p:spPr>
          <a:xfrm>
            <a:off x="13714254" y="12971900"/>
            <a:ext cx="10126980" cy="5999869"/>
          </a:xfrm>
          <a:prstGeom prst="rect">
            <a:avLst/>
          </a:prstGeom>
        </p:spPr>
      </p:pic>
      <p:sp>
        <p:nvSpPr>
          <p:cNvPr id="3" name="TextBox 2">
            <a:extLst>
              <a:ext uri="{FF2B5EF4-FFF2-40B4-BE49-F238E27FC236}">
                <a16:creationId xmlns:a16="http://schemas.microsoft.com/office/drawing/2014/main" id="{BEC531C7-8F36-21AD-2999-CF31EC0A5A2F}"/>
              </a:ext>
            </a:extLst>
          </p:cNvPr>
          <p:cNvSpPr txBox="1"/>
          <p:nvPr/>
        </p:nvSpPr>
        <p:spPr>
          <a:xfrm>
            <a:off x="13305630" y="8610600"/>
            <a:ext cx="10954546" cy="4847481"/>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DataForge excels across diverse datasets (</a:t>
            </a:r>
            <a:r>
              <a:rPr lang="en-US" sz="2400" dirty="0" err="1">
                <a:latin typeface="Times New Roman" panose="02020603050405020304" pitchFamily="18" charset="0"/>
                <a:cs typeface="Times New Roman" panose="02020603050405020304" pitchFamily="18" charset="0"/>
              </a:rPr>
              <a:t>AdventureWorksDW</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ShopSmart</a:t>
            </a:r>
            <a:r>
              <a:rPr lang="en-US" sz="2400" dirty="0">
                <a:latin typeface="Times New Roman" panose="02020603050405020304" pitchFamily="18" charset="0"/>
                <a:cs typeface="Times New Roman" panose="02020603050405020304" pitchFamily="18" charset="0"/>
              </a:rPr>
              <a:t>, TPC-DS), achieving 96% parsing accuracy for complex SQL DDL and 92% domain detection accuracy, adapting to contexts like retail and healthcare. It generates 100-table schemas in under 5 seconds (e.g., 4.0s for </a:t>
            </a:r>
            <a:r>
              <a:rPr lang="en-US" sz="2400" dirty="0" err="1">
                <a:latin typeface="Times New Roman" panose="02020603050405020304" pitchFamily="18" charset="0"/>
                <a:cs typeface="Times New Roman" panose="02020603050405020304" pitchFamily="18" charset="0"/>
              </a:rPr>
              <a:t>ShopSmart</a:t>
            </a:r>
            <a:r>
              <a:rPr lang="en-US" sz="2400" dirty="0">
                <a:latin typeface="Times New Roman" panose="02020603050405020304" pitchFamily="18" charset="0"/>
                <a:cs typeface="Times New Roman" panose="02020603050405020304" pitchFamily="18" charset="0"/>
              </a:rPr>
              <a:t>), far surpassing manual methods. Interactive visualization renders 50-node schemas in 2 seconds, ensuring seamless user interaction. User testing (n=10) yields a 4.2/5.0 satisfaction score, with 90% praising real-time validation and editing. Error reduction reaches 80%, AI enhancements improve schema quality by 5.1%, and compliance with dimensional modeling best practices rises to 75.6%. The system supports multiple SQL dialects and ensures robust referential integrity, enabling scalable, reliable data warehousing for efficient analytics.</a:t>
            </a:r>
          </a:p>
          <a:p>
            <a:endParaRPr lang="en-US" dirty="0"/>
          </a:p>
        </p:txBody>
      </p:sp>
    </p:spTree>
  </p:cSld>
  <p:clrMapOvr>
    <a:masterClrMapping/>
  </p:clrMapOvr>
</p:sld>
</file>

<file path=ppt/theme/theme1.xml><?xml version="1.0" encoding="utf-8"?>
<a:theme xmlns:a="http://schemas.openxmlformats.org/drawingml/2006/main" name="Default Design">
  <a:themeElements>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497263" rtl="0" eaLnBrk="1" fontAlgn="base" latinLnBrk="0" hangingPunct="1">
          <a:lnSpc>
            <a:spcPct val="100000"/>
          </a:lnSpc>
          <a:spcBef>
            <a:spcPct val="0"/>
          </a:spcBef>
          <a:spcAft>
            <a:spcPct val="0"/>
          </a:spcAft>
          <a:buClrTx/>
          <a:buSzTx/>
          <a:buFontTx/>
          <a:buNone/>
          <a:tabLst/>
          <a:defRPr kumimoji="0" lang="en-US" altLang="en-US" sz="6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497263" rtl="0" eaLnBrk="1" fontAlgn="base" latinLnBrk="0" hangingPunct="1">
          <a:lnSpc>
            <a:spcPct val="100000"/>
          </a:lnSpc>
          <a:spcBef>
            <a:spcPct val="0"/>
          </a:spcBef>
          <a:spcAft>
            <a:spcPct val="0"/>
          </a:spcAft>
          <a:buClrTx/>
          <a:buSzTx/>
          <a:buFontTx/>
          <a:buNone/>
          <a:tabLst/>
          <a:defRPr kumimoji="0" lang="en-US" altLang="en-US" sz="69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76BC484DE2E2458D7182D2DBA09EB1" ma:contentTypeVersion="5" ma:contentTypeDescription="Create a new document." ma:contentTypeScope="" ma:versionID="0e01bfa9da09ad16afec2ddb03abfd98">
  <xsd:schema xmlns:xsd="http://www.w3.org/2001/XMLSchema" xmlns:xs="http://www.w3.org/2001/XMLSchema" xmlns:p="http://schemas.microsoft.com/office/2006/metadata/properties" xmlns:ns3="a7b80a2f-cd32-40cd-956b-7f188a79921d" targetNamespace="http://schemas.microsoft.com/office/2006/metadata/properties" ma:root="true" ma:fieldsID="3bd66eda4e54495716ca7e1cd3aabf0d" ns3:_="">
    <xsd:import namespace="a7b80a2f-cd32-40cd-956b-7f188a79921d"/>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b80a2f-cd32-40cd-956b-7f188a7992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a7b80a2f-cd32-40cd-956b-7f188a79921d" xsi:nil="true"/>
  </documentManagement>
</p:properties>
</file>

<file path=customXml/itemProps1.xml><?xml version="1.0" encoding="utf-8"?>
<ds:datastoreItem xmlns:ds="http://schemas.openxmlformats.org/officeDocument/2006/customXml" ds:itemID="{13F9B6CA-E12D-4FC7-A491-9C978509CC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b80a2f-cd32-40cd-956b-7f188a7992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299175E-081D-4E7C-A11B-11E865A6CB35}">
  <ds:schemaRefs>
    <ds:schemaRef ds:uri="http://schemas.microsoft.com/sharepoint/v3/contenttype/forms"/>
  </ds:schemaRefs>
</ds:datastoreItem>
</file>

<file path=customXml/itemProps3.xml><?xml version="1.0" encoding="utf-8"?>
<ds:datastoreItem xmlns:ds="http://schemas.openxmlformats.org/officeDocument/2006/customXml" ds:itemID="{504EAE95-4246-4463-A01E-06B4173D88A9}">
  <ds:schemaRefs>
    <ds:schemaRef ds:uri="http://schemas.microsoft.com/office/2006/documentManagement/types"/>
    <ds:schemaRef ds:uri="http://schemas.openxmlformats.org/package/2006/metadata/core-properties"/>
    <ds:schemaRef ds:uri="http://purl.org/dc/elements/1.1/"/>
    <ds:schemaRef ds:uri="http://purl.org/dc/terms/"/>
    <ds:schemaRef ds:uri="a7b80a2f-cd32-40cd-956b-7f188a79921d"/>
    <ds:schemaRef ds:uri="http://www.w3.org/XML/1998/namespace"/>
    <ds:schemaRef ds:uri="http://schemas.microsoft.com/office/infopath/2007/PartnerControl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421</TotalTime>
  <Words>1057</Words>
  <Application>Microsoft Office PowerPoint</Application>
  <PresentationFormat>Custom</PresentationFormat>
  <Paragraphs>57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70x100 cm vertical poster template</dc:title>
  <dc:creator>Ethan Shulda;www.postersession.com</dc:creator>
  <cp:keywords>www.postersession.com</cp:keywords>
  <dc:description>©MegaPrint Inc. 2009-2015</dc:description>
  <cp:lastModifiedBy>عبدالرحمن عبدالناصر جمال محمد حسن</cp:lastModifiedBy>
  <cp:revision>61</cp:revision>
  <dcterms:created xsi:type="dcterms:W3CDTF">2008-12-04T00:20:37Z</dcterms:created>
  <dcterms:modified xsi:type="dcterms:W3CDTF">2025-06-24T23:15:12Z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0x0101002B76BC484DE2E2458D7182D2DBA09EB1</vt:lpwstr>
  </property>
</Properties>
</file>