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263"/>
    <a:srgbClr val="7030A0"/>
    <a:srgbClr val="441D6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146" y="-26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6"/>
          <p:cNvSpPr>
            <a:spLocks noGrp="1"/>
          </p:cNvSpPr>
          <p:nvPr>
            <p:ph type="body" sz="quarter" idx="14" hasCustomPrompt="1"/>
          </p:nvPr>
        </p:nvSpPr>
        <p:spPr>
          <a:xfrm>
            <a:off x="312281" y="1676400"/>
            <a:ext cx="6992034" cy="7286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1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Almarai Extra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اسم</a:t>
            </a:r>
            <a:r>
              <a:rPr lang="en-US" dirty="0"/>
              <a:t> </a:t>
            </a:r>
            <a:r>
              <a:rPr lang="ar-EG" dirty="0"/>
              <a:t>المشروع</a:t>
            </a:r>
          </a:p>
        </p:txBody>
      </p:sp>
      <p:sp>
        <p:nvSpPr>
          <p:cNvPr id="10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4394200" y="3386130"/>
            <a:ext cx="2768600" cy="9239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</a:t>
            </a:r>
            <a:r>
              <a:rPr lang="en-US" dirty="0"/>
              <a:t> </a:t>
            </a:r>
            <a:r>
              <a:rPr lang="ar-EG" dirty="0"/>
              <a:t>اضافة</a:t>
            </a:r>
            <a:r>
              <a:rPr lang="en-US" dirty="0"/>
              <a:t> </a:t>
            </a:r>
            <a:r>
              <a:rPr lang="ar-EG" dirty="0"/>
              <a:t>الهدف من المشروع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4394200" y="5127629"/>
            <a:ext cx="27686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الدراسة النظرية</a:t>
            </a:r>
            <a:endParaRPr lang="en-US" dirty="0"/>
          </a:p>
        </p:txBody>
      </p:sp>
      <p:sp>
        <p:nvSpPr>
          <p:cNvPr id="13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4394200" y="6923096"/>
            <a:ext cx="27686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التصميمات</a:t>
            </a:r>
            <a:endParaRPr lang="en-US" dirty="0"/>
          </a:p>
        </p:txBody>
      </p:sp>
      <p:sp>
        <p:nvSpPr>
          <p:cNvPr id="15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4394200" y="8718563"/>
            <a:ext cx="27686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أهم نتائج الدراسة</a:t>
            </a:r>
            <a:endParaRPr lang="en-US" dirty="0"/>
          </a:p>
        </p:txBody>
      </p:sp>
      <p:sp>
        <p:nvSpPr>
          <p:cNvPr id="16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673100" y="8851900"/>
            <a:ext cx="2749550" cy="863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SzPct val="100000"/>
              <a:buFont typeface="Arial" panose="020B0604020202020204" pitchFamily="34" charset="0"/>
              <a:buChar char="•"/>
              <a:defRPr sz="1200" b="0" baseline="0">
                <a:solidFill>
                  <a:srgbClr val="441D61"/>
                </a:solidFill>
                <a:latin typeface="Almarai 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أوجه الاستفادة من الدراسة</a:t>
            </a:r>
            <a:endParaRPr lang="en-US" dirty="0"/>
          </a:p>
        </p:txBody>
      </p:sp>
      <p:sp>
        <p:nvSpPr>
          <p:cNvPr id="19" name="Picture Placeholder 53"/>
          <p:cNvSpPr>
            <a:spLocks noGrp="1"/>
          </p:cNvSpPr>
          <p:nvPr>
            <p:ph type="pic" sz="quarter" idx="24" hasCustomPrompt="1"/>
          </p:nvPr>
        </p:nvSpPr>
        <p:spPr>
          <a:xfrm>
            <a:off x="325180" y="2982116"/>
            <a:ext cx="3561020" cy="154543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53"/>
          <p:cNvSpPr>
            <a:spLocks noGrp="1"/>
          </p:cNvSpPr>
          <p:nvPr>
            <p:ph type="pic" sz="quarter" idx="26" hasCustomPrompt="1"/>
          </p:nvPr>
        </p:nvSpPr>
        <p:spPr>
          <a:xfrm>
            <a:off x="2099240" y="4724400"/>
            <a:ext cx="1786960" cy="15361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53"/>
          <p:cNvSpPr>
            <a:spLocks noGrp="1"/>
          </p:cNvSpPr>
          <p:nvPr>
            <p:ph type="pic" sz="quarter" idx="27" hasCustomPrompt="1"/>
          </p:nvPr>
        </p:nvSpPr>
        <p:spPr>
          <a:xfrm>
            <a:off x="313274" y="4724400"/>
            <a:ext cx="1785966" cy="15361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53"/>
          <p:cNvSpPr>
            <a:spLocks noGrp="1"/>
          </p:cNvSpPr>
          <p:nvPr>
            <p:ph type="pic" sz="quarter" idx="30" hasCustomPrompt="1"/>
          </p:nvPr>
        </p:nvSpPr>
        <p:spPr>
          <a:xfrm>
            <a:off x="2099240" y="6457433"/>
            <a:ext cx="1786960" cy="15816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Picture Placeholder 53"/>
          <p:cNvSpPr>
            <a:spLocks noGrp="1"/>
          </p:cNvSpPr>
          <p:nvPr>
            <p:ph type="pic" sz="quarter" idx="35" hasCustomPrompt="1"/>
          </p:nvPr>
        </p:nvSpPr>
        <p:spPr>
          <a:xfrm>
            <a:off x="312280" y="6457433"/>
            <a:ext cx="1786960" cy="15816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53"/>
          <p:cNvSpPr>
            <a:spLocks noGrp="1"/>
          </p:cNvSpPr>
          <p:nvPr>
            <p:ph type="pic" sz="quarter" idx="37" hasCustomPrompt="1"/>
          </p:nvPr>
        </p:nvSpPr>
        <p:spPr>
          <a:xfrm>
            <a:off x="5264150" y="397284"/>
            <a:ext cx="730250" cy="701545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39" hasCustomPrompt="1"/>
          </p:nvPr>
        </p:nvSpPr>
        <p:spPr>
          <a:xfrm>
            <a:off x="1562100" y="430498"/>
            <a:ext cx="3422649" cy="6683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3B0263"/>
                </a:solidFill>
                <a:latin typeface="Almarai Extra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الكلية / الجامعة</a:t>
            </a:r>
          </a:p>
        </p:txBody>
      </p:sp>
    </p:spTree>
    <p:extLst>
      <p:ext uri="{BB962C8B-B14F-4D97-AF65-F5344CB8AC3E}">
        <p14:creationId xmlns:p14="http://schemas.microsoft.com/office/powerpoint/2010/main" val="146889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" y="2"/>
            <a:ext cx="7558634" cy="106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3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DataForge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221478" y="6797265"/>
            <a:ext cx="3195611" cy="124183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ar-EG" sz="3200" b="1" dirty="0">
                <a:cs typeface="Almarai"/>
              </a:rPr>
              <a:t>الهيكلية العامة للنظام:</a:t>
            </a:r>
          </a:p>
          <a:p>
            <a:pPr marL="0" lvl="1" indent="0" algn="just" rtl="1">
              <a:lnSpc>
                <a:spcPct val="120000"/>
              </a:lnSpc>
              <a:spcBef>
                <a:spcPts val="250"/>
              </a:spcBef>
              <a:buNone/>
            </a:pPr>
            <a:r>
              <a:rPr lang="ar-EG" sz="3200" b="1" dirty="0">
                <a:solidFill>
                  <a:srgbClr val="7030A0"/>
                </a:solidFill>
                <a:cs typeface="Almarai"/>
              </a:rPr>
              <a:t>واجهة أمامية تفاعلية مبنية على </a:t>
            </a:r>
            <a:r>
              <a:rPr lang="en-US" sz="3200" b="1" dirty="0">
                <a:solidFill>
                  <a:srgbClr val="7030A0"/>
                </a:solidFill>
                <a:cs typeface="Almarai"/>
              </a:rPr>
              <a:t>React </a:t>
            </a:r>
            <a:r>
              <a:rPr lang="ar-EG" sz="3200" b="1" dirty="0">
                <a:solidFill>
                  <a:srgbClr val="7030A0"/>
                </a:solidFill>
                <a:cs typeface="Almarai"/>
              </a:rPr>
              <a:t>و</a:t>
            </a:r>
            <a:r>
              <a:rPr lang="en-US" sz="3200" b="1" dirty="0">
                <a:solidFill>
                  <a:srgbClr val="7030A0"/>
                </a:solidFill>
                <a:cs typeface="Almarai"/>
              </a:rPr>
              <a:t> </a:t>
            </a:r>
            <a:r>
              <a:rPr lang="en-US" sz="3200" b="1" dirty="0" err="1">
                <a:solidFill>
                  <a:srgbClr val="7030A0"/>
                </a:solidFill>
                <a:cs typeface="Almarai"/>
              </a:rPr>
              <a:t>ReactFlow</a:t>
            </a:r>
            <a:r>
              <a:rPr lang="en-US" sz="3200" b="1" dirty="0">
                <a:solidFill>
                  <a:srgbClr val="7030A0"/>
                </a:solidFill>
                <a:cs typeface="Almarai"/>
              </a:rPr>
              <a:t> </a:t>
            </a:r>
            <a:r>
              <a:rPr lang="ar-EG" sz="3200" b="1" dirty="0">
                <a:solidFill>
                  <a:srgbClr val="7030A0"/>
                </a:solidFill>
                <a:cs typeface="Almarai"/>
              </a:rPr>
              <a:t>لعرض المخططات وتحريرها.</a:t>
            </a:r>
          </a:p>
          <a:p>
            <a:pPr marL="0" lvl="1" indent="0" algn="just" rtl="1">
              <a:lnSpc>
                <a:spcPct val="120000"/>
              </a:lnSpc>
              <a:spcBef>
                <a:spcPts val="250"/>
              </a:spcBef>
              <a:buNone/>
            </a:pPr>
            <a:r>
              <a:rPr lang="ar-EG" sz="3200" b="1" dirty="0">
                <a:solidFill>
                  <a:srgbClr val="7030A0"/>
                </a:solidFill>
                <a:cs typeface="Almarai"/>
              </a:rPr>
              <a:t>خادم تطبيقات (</a:t>
            </a:r>
            <a:r>
              <a:rPr lang="en-US" sz="3200" b="1" dirty="0">
                <a:solidFill>
                  <a:srgbClr val="7030A0"/>
                </a:solidFill>
                <a:cs typeface="Almarai"/>
              </a:rPr>
              <a:t>Django) </a:t>
            </a:r>
            <a:r>
              <a:rPr lang="ar-EG" sz="3200" b="1" dirty="0">
                <a:solidFill>
                  <a:srgbClr val="7030A0"/>
                </a:solidFill>
                <a:cs typeface="Almarai"/>
              </a:rPr>
              <a:t>يستقبل </a:t>
            </a:r>
            <a:r>
              <a:rPr lang="en-US" sz="3200" b="1" dirty="0">
                <a:solidFill>
                  <a:srgbClr val="7030A0"/>
                </a:solidFill>
                <a:cs typeface="Almarai"/>
              </a:rPr>
              <a:t>SQL </a:t>
            </a:r>
            <a:r>
              <a:rPr lang="ar-EG" sz="3200" b="1" dirty="0">
                <a:solidFill>
                  <a:srgbClr val="7030A0"/>
                </a:solidFill>
                <a:cs typeface="Almarai"/>
              </a:rPr>
              <a:t>ويحوّله إلى </a:t>
            </a:r>
            <a:r>
              <a:rPr lang="en-US" sz="3200" b="1" dirty="0">
                <a:solidFill>
                  <a:srgbClr val="7030A0"/>
                </a:solidFill>
                <a:cs typeface="Almarai"/>
              </a:rPr>
              <a:t>JSON </a:t>
            </a:r>
            <a:r>
              <a:rPr lang="ar-EG" sz="3200" b="1" dirty="0">
                <a:solidFill>
                  <a:srgbClr val="7030A0"/>
                </a:solidFill>
                <a:cs typeface="Almarai"/>
              </a:rPr>
              <a:t>حدائقياً.</a:t>
            </a:r>
          </a:p>
          <a:p>
            <a:pPr marL="0" lvl="1" indent="0" algn="just" rtl="1">
              <a:lnSpc>
                <a:spcPct val="120000"/>
              </a:lnSpc>
              <a:spcBef>
                <a:spcPts val="250"/>
              </a:spcBef>
              <a:buNone/>
            </a:pPr>
            <a:r>
              <a:rPr lang="ar-EG" sz="3200" b="1" dirty="0">
                <a:solidFill>
                  <a:srgbClr val="7030A0"/>
                </a:solidFill>
                <a:cs typeface="Almarai"/>
              </a:rPr>
              <a:t>خدمات </a:t>
            </a:r>
            <a:r>
              <a:rPr lang="en-US" sz="3200" b="1" dirty="0">
                <a:solidFill>
                  <a:srgbClr val="7030A0"/>
                </a:solidFill>
                <a:cs typeface="Almarai"/>
              </a:rPr>
              <a:t>AWS ECS </a:t>
            </a:r>
            <a:r>
              <a:rPr lang="ar-EG" sz="3200" b="1" dirty="0">
                <a:solidFill>
                  <a:srgbClr val="7030A0"/>
                </a:solidFill>
                <a:cs typeface="Almarai"/>
              </a:rPr>
              <a:t>لتشغيل التحليل والتصنيف والتحسين.</a:t>
            </a:r>
          </a:p>
          <a:p>
            <a:pPr marL="0" lvl="1" indent="0" algn="just" rtl="1">
              <a:lnSpc>
                <a:spcPct val="120000"/>
              </a:lnSpc>
              <a:spcBef>
                <a:spcPts val="250"/>
              </a:spcBef>
              <a:buNone/>
            </a:pPr>
            <a:r>
              <a:rPr lang="ar-EG" sz="3200" b="1" dirty="0">
                <a:solidFill>
                  <a:srgbClr val="7030A0"/>
                </a:solidFill>
                <a:cs typeface="Almarai"/>
              </a:rPr>
              <a:t>تخزين المخرجات في خدمة تخزين الكائنات (</a:t>
            </a:r>
            <a:r>
              <a:rPr lang="en-US" sz="3200" b="1" dirty="0">
                <a:solidFill>
                  <a:srgbClr val="7030A0"/>
                </a:solidFill>
                <a:cs typeface="Almarai"/>
              </a:rPr>
              <a:t>Object Storage).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ar-EG" sz="3200" b="1" dirty="0">
                <a:cs typeface="Almarai"/>
              </a:rPr>
              <a:t>سير عمل </a:t>
            </a:r>
            <a:r>
              <a:rPr lang="en-US" sz="3200" b="1" dirty="0">
                <a:cs typeface="Almarai"/>
              </a:rPr>
              <a:t>DataForge:</a:t>
            </a:r>
          </a:p>
          <a:p>
            <a:pPr marL="0" indent="0" algn="just" rtl="0">
              <a:buNone/>
            </a:pPr>
            <a:r>
              <a:rPr lang="en-US" sz="2400" b="1" dirty="0"/>
              <a:t>SQL Input → 2. Hybrid Parsing (Parsed Output) → 3. Heuristic Classification (Classified Output) → 4. AI Optimization (Optimized Output) → 5. Interactive Visualization</a:t>
            </a:r>
            <a:endParaRPr lang="en-US" sz="2400" b="1" dirty="0">
              <a:cs typeface="Almarai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ar-EG" dirty="0"/>
              <a:t>كلية الحاسبات والمعلومات</a:t>
            </a:r>
          </a:p>
          <a:p>
            <a:r>
              <a:rPr lang="ar-EG" dirty="0"/>
              <a:t> جامعة عين شمس</a:t>
            </a:r>
            <a:endParaRPr lang="en-US" dirty="0"/>
          </a:p>
        </p:txBody>
      </p:sp>
      <p:pic>
        <p:nvPicPr>
          <p:cNvPr id="44" name="Picture Placeholder 43" descr="A logo with text and symbols&#10;&#10;AI-generated content may be incorrect.">
            <a:extLst>
              <a:ext uri="{FF2B5EF4-FFF2-40B4-BE49-F238E27FC236}">
                <a16:creationId xmlns:a16="http://schemas.microsoft.com/office/drawing/2014/main" id="{1A982860-F81E-F740-322F-4654F11FEA8D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" b="3828"/>
          <a:stretch>
            <a:fillRect/>
          </a:stretch>
        </p:blipFill>
        <p:spPr/>
      </p:pic>
      <p:pic>
        <p:nvPicPr>
          <p:cNvPr id="50" name="Picture Placeholder 49" descr="A screenshot of a warehouse&#10;&#10;AI-generated content may be incorrect.">
            <a:extLst>
              <a:ext uri="{FF2B5EF4-FFF2-40B4-BE49-F238E27FC236}">
                <a16:creationId xmlns:a16="http://schemas.microsoft.com/office/drawing/2014/main" id="{AEE7E19B-B928-3A96-2770-91ED20BF01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" b="3605"/>
          <a:stretch>
            <a:fillRect/>
          </a:stretch>
        </p:blipFill>
        <p:spPr/>
      </p:pic>
      <p:pic>
        <p:nvPicPr>
          <p:cNvPr id="62" name="Picture Placeholder 61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DA7D0E31-3DB0-0129-F24A-44BC910169A2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" t="-45432" r="675" b="-39124"/>
          <a:stretch>
            <a:fillRect/>
          </a:stretch>
        </p:blipFill>
        <p:spPr>
          <a:xfrm>
            <a:off x="2099240" y="6457433"/>
            <a:ext cx="1786960" cy="1581671"/>
          </a:xfrm>
        </p:spPr>
      </p:pic>
      <p:pic>
        <p:nvPicPr>
          <p:cNvPr id="60" name="Picture Placeholder 59" descr="A computer screen with a diagram&#10;&#10;AI-generated content may be incorrect.">
            <a:extLst>
              <a:ext uri="{FF2B5EF4-FFF2-40B4-BE49-F238E27FC236}">
                <a16:creationId xmlns:a16="http://schemas.microsoft.com/office/drawing/2014/main" id="{26BA2378-F962-8A02-721F-B9CEEBAD3E98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8" t="-50277" r="-218" b="-50277"/>
          <a:stretch>
            <a:fillRect/>
          </a:stretch>
        </p:blipFill>
        <p:spPr>
          <a:xfrm>
            <a:off x="312280" y="6457433"/>
            <a:ext cx="1786960" cy="1581671"/>
          </a:xfrm>
        </p:spPr>
      </p:pic>
      <p:sp>
        <p:nvSpPr>
          <p:cNvPr id="45" name="Rectangle 1">
            <a:extLst>
              <a:ext uri="{FF2B5EF4-FFF2-40B4-BE49-F238E27FC236}">
                <a16:creationId xmlns:a16="http://schemas.microsoft.com/office/drawing/2014/main" id="{6ACFD045-7797-9318-E6ED-FF207A55ECEF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4259437" y="3030207"/>
            <a:ext cx="3119695" cy="146193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/>
            <a:r>
              <a:rPr lang="ar-SA" altLang="en-US" sz="800" b="1" dirty="0"/>
              <a:t>تطوير أداة آلية قائمة على الذكاء الاصطناعي لتوليد مخططات مستودعات البيانات من</a:t>
            </a:r>
            <a:r>
              <a:rPr lang="en-US" altLang="en-US" sz="800" b="1" dirty="0"/>
              <a:t> SQL DDL </a:t>
            </a:r>
            <a:r>
              <a:rPr lang="ar-SA" altLang="en-US" sz="800" b="1" dirty="0"/>
              <a:t>بسرعة وكفاءة</a:t>
            </a:r>
            <a:r>
              <a:rPr lang="en-US" altLang="en-US" sz="800" b="1" dirty="0"/>
              <a:t>.</a:t>
            </a:r>
          </a:p>
          <a:p>
            <a:pPr algn="just"/>
            <a:r>
              <a:rPr lang="ar-SA" altLang="en-US" sz="800" b="1" dirty="0"/>
              <a:t>تقليل الجهد اليدوي والأخطاء البشرية في تصميم المخازن</a:t>
            </a:r>
            <a:r>
              <a:rPr lang="en-US" altLang="en-US" sz="800" b="1" dirty="0"/>
              <a:t>.</a:t>
            </a:r>
          </a:p>
          <a:p>
            <a:pPr algn="just"/>
            <a:r>
              <a:rPr lang="ar-SA" altLang="en-US" sz="800" b="1" dirty="0"/>
              <a:t>دعم تحليلات البيانات الفورية عبر واجهة تفاعلية تسمح بالتحرير الفوري والتحقق من المتطلبات</a:t>
            </a:r>
            <a:r>
              <a:rPr lang="en-US" altLang="en-US" sz="800" b="1" dirty="0"/>
              <a:t>.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B3C1543B-7581-8309-1B14-E9F1449320C8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4334255" y="5153937"/>
            <a:ext cx="2970060" cy="101032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just"/>
            <a:r>
              <a:rPr lang="ar-SA" altLang="en-US" sz="800" b="1" dirty="0"/>
              <a:t>التحليل الهجين لـ</a:t>
            </a:r>
            <a:r>
              <a:rPr lang="en-US" altLang="en-US" sz="800" b="1" dirty="0"/>
              <a:t> SQL: </a:t>
            </a:r>
            <a:r>
              <a:rPr lang="ar-SA" altLang="en-US" sz="800" b="1" dirty="0"/>
              <a:t>دمج التحليل المبني على التعابير النمطية</a:t>
            </a:r>
            <a:r>
              <a:rPr lang="en-US" altLang="en-US" sz="800" b="1" dirty="0"/>
              <a:t> (Regex) </a:t>
            </a:r>
            <a:r>
              <a:rPr lang="ar-SA" altLang="en-US" sz="800" b="1" dirty="0"/>
              <a:t>مع شجرة البنية المجردة</a:t>
            </a:r>
            <a:r>
              <a:rPr lang="en-US" altLang="en-US" sz="800" b="1" dirty="0"/>
              <a:t> (AST) </a:t>
            </a:r>
            <a:r>
              <a:rPr lang="ar-SA" altLang="en-US" sz="800" b="1" dirty="0"/>
              <a:t>لاستخراج الجداول والأعمدة والعلاقات</a:t>
            </a:r>
            <a:r>
              <a:rPr lang="en-US" altLang="en-US" sz="800" b="1" dirty="0"/>
              <a:t>.</a:t>
            </a:r>
          </a:p>
          <a:p>
            <a:pPr algn="just"/>
            <a:r>
              <a:rPr lang="ar-SA" altLang="en-US" sz="800" b="1" dirty="0"/>
              <a:t>تصنيف المخططات بالقاعدة العرافية</a:t>
            </a:r>
            <a:r>
              <a:rPr lang="en-US" altLang="en-US" sz="800" b="1" dirty="0"/>
              <a:t>: </a:t>
            </a:r>
            <a:r>
              <a:rPr lang="ar-SA" altLang="en-US" sz="800" b="1" dirty="0"/>
              <a:t>استخدام كثافة المفاتيح الأجنبية ونسب عددية وأعتاب التكرار لتصنيف الجداول إلى نجوم أو سنوفليك</a:t>
            </a:r>
            <a:r>
              <a:rPr lang="en-US" altLang="en-US" sz="800" b="1" dirty="0"/>
              <a:t> (star/snowflake)</a:t>
            </a:r>
          </a:p>
          <a:p>
            <a:pPr algn="just"/>
            <a:r>
              <a:rPr lang="ar-SA" altLang="en-US" sz="800" b="1" dirty="0"/>
              <a:t>تحسين مدفوع بالذكاء الاصطناعي</a:t>
            </a:r>
            <a:r>
              <a:rPr lang="en-US" altLang="en-US" sz="800" b="1" dirty="0"/>
              <a:t>: </a:t>
            </a:r>
            <a:r>
              <a:rPr lang="ar-SA" altLang="en-US" sz="800" b="1" dirty="0"/>
              <a:t>تطبيق نموذج</a:t>
            </a:r>
            <a:r>
              <a:rPr lang="en-US" altLang="en-US" sz="800" b="1" dirty="0"/>
              <a:t> BERT </a:t>
            </a:r>
            <a:r>
              <a:rPr lang="ar-SA" altLang="en-US" sz="800" b="1" dirty="0"/>
              <a:t>مُدرّب على مخططات</a:t>
            </a:r>
            <a:r>
              <a:rPr lang="en-US" altLang="en-US" sz="800" b="1" dirty="0"/>
              <a:t> JSON </a:t>
            </a:r>
            <a:r>
              <a:rPr lang="ar-SA" altLang="en-US" sz="800" b="1" dirty="0"/>
              <a:t>لتحديد مجالات البيانات</a:t>
            </a:r>
            <a:r>
              <a:rPr lang="en-US" altLang="en-US" sz="800" b="1" dirty="0"/>
              <a:t> (domain detection) </a:t>
            </a:r>
            <a:r>
              <a:rPr lang="ar-SA" altLang="en-US" sz="800" b="1" dirty="0"/>
              <a:t>واقتراح تحسينات تلقائية</a:t>
            </a:r>
            <a:r>
              <a:rPr lang="en-US" altLang="en-US" sz="800" b="1" dirty="0"/>
              <a:t>.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B3235FB-0650-3E07-70AD-0F14AB648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38409"/>
              </p:ext>
            </p:extLst>
          </p:nvPr>
        </p:nvGraphicFramePr>
        <p:xfrm>
          <a:off x="5777722" y="8562340"/>
          <a:ext cx="1526593" cy="128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6593">
                  <a:extLst>
                    <a:ext uri="{9D8B030D-6E8A-4147-A177-3AD203B41FA5}">
                      <a16:colId xmlns:a16="http://schemas.microsoft.com/office/drawing/2014/main" val="2958394748"/>
                    </a:ext>
                  </a:extLst>
                </a:gridCol>
              </a:tblGrid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EG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المقياس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28106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EG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دقة تحليل </a:t>
                      </a:r>
                      <a:r>
                        <a:rPr lang="en-US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SQL (Parsing)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24886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EG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دقة تحديد المجال (</a:t>
                      </a:r>
                      <a:r>
                        <a:rPr lang="en-US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Domain)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2249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EG" sz="800" b="1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زمن توليد المخطط (100 جدول)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197636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EG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خفض الأخطاء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327664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EG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رضا المستخدم (على مقياس ١–٥)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086433"/>
                  </a:ext>
                </a:extLst>
              </a:tr>
            </a:tbl>
          </a:graphicData>
        </a:graphic>
      </p:graphicFrame>
      <p:sp>
        <p:nvSpPr>
          <p:cNvPr id="48" name="Rectangle 3">
            <a:extLst>
              <a:ext uri="{FF2B5EF4-FFF2-40B4-BE49-F238E27FC236}">
                <a16:creationId xmlns:a16="http://schemas.microsoft.com/office/drawing/2014/main" id="{C292D545-0047-D69D-9814-03A6417CCFE0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446935" y="8810494"/>
            <a:ext cx="3098905" cy="9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indent="-171450" algn="just" rtl="1" fontAlgn="base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</a:pPr>
            <a:r>
              <a:rPr lang="ar-SA" altLang="en-US" sz="800" b="1" dirty="0">
                <a:solidFill>
                  <a:srgbClr val="7030A0"/>
                </a:solidFill>
                <a:cs typeface="Almarai"/>
              </a:rPr>
              <a:t>تسريع عملية التصميم</a:t>
            </a:r>
            <a:r>
              <a:rPr lang="en-US" altLang="en-US" sz="800" b="1" dirty="0">
                <a:solidFill>
                  <a:srgbClr val="7030A0"/>
                </a:solidFill>
                <a:cs typeface="Almarai"/>
              </a:rPr>
              <a:t> : </a:t>
            </a:r>
            <a:r>
              <a:rPr lang="ar-SA" altLang="en-US" sz="800" b="1" dirty="0">
                <a:solidFill>
                  <a:srgbClr val="7030A0"/>
                </a:solidFill>
                <a:cs typeface="Almarai"/>
              </a:rPr>
              <a:t>توفير ما يصل إلى 90 % من الوقت مقارنة بالتصميم اليدوي</a:t>
            </a:r>
            <a:r>
              <a:rPr lang="en-US" altLang="en-US" sz="800" b="1" dirty="0">
                <a:solidFill>
                  <a:srgbClr val="7030A0"/>
                </a:solidFill>
                <a:cs typeface="Almarai"/>
              </a:rPr>
              <a:t>.</a:t>
            </a:r>
          </a:p>
          <a:p>
            <a:pPr marL="171450" lvl="1" indent="-171450" algn="just" rtl="1" fontAlgn="base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</a:pPr>
            <a:r>
              <a:rPr lang="ar-SA" altLang="en-US" sz="800" b="1" dirty="0">
                <a:solidFill>
                  <a:srgbClr val="7030A0"/>
                </a:solidFill>
                <a:cs typeface="Almarai"/>
              </a:rPr>
              <a:t>تقليل الأخطاء</a:t>
            </a:r>
            <a:r>
              <a:rPr lang="en-US" altLang="en-US" sz="800" b="1" dirty="0">
                <a:solidFill>
                  <a:srgbClr val="7030A0"/>
                </a:solidFill>
                <a:cs typeface="Almarai"/>
              </a:rPr>
              <a:t>: </a:t>
            </a:r>
            <a:r>
              <a:rPr lang="ar-SA" altLang="en-US" sz="800" b="1" dirty="0">
                <a:solidFill>
                  <a:srgbClr val="7030A0"/>
                </a:solidFill>
                <a:cs typeface="Almarai"/>
              </a:rPr>
              <a:t>زيادة موثوقية المخازن وتقليل إعادة العمل</a:t>
            </a:r>
            <a:r>
              <a:rPr lang="en-US" altLang="en-US" sz="800" b="1" dirty="0">
                <a:solidFill>
                  <a:srgbClr val="7030A0"/>
                </a:solidFill>
                <a:cs typeface="Almarai"/>
              </a:rPr>
              <a:t>.</a:t>
            </a:r>
          </a:p>
          <a:p>
            <a:pPr marL="171450" lvl="1" indent="-171450" algn="just" rtl="1" fontAlgn="base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</a:pPr>
            <a:r>
              <a:rPr lang="ar-SA" altLang="en-US" sz="800" b="1" dirty="0">
                <a:solidFill>
                  <a:srgbClr val="7030A0"/>
                </a:solidFill>
                <a:cs typeface="Almarai"/>
              </a:rPr>
              <a:t>دعم قطاعات متعددة</a:t>
            </a:r>
            <a:r>
              <a:rPr lang="en-US" altLang="en-US" sz="800" b="1" dirty="0">
                <a:solidFill>
                  <a:srgbClr val="7030A0"/>
                </a:solidFill>
                <a:cs typeface="Almarai"/>
              </a:rPr>
              <a:t>: </a:t>
            </a:r>
            <a:r>
              <a:rPr lang="ar-SA" altLang="en-US" sz="800" b="1" dirty="0">
                <a:solidFill>
                  <a:srgbClr val="7030A0"/>
                </a:solidFill>
                <a:cs typeface="Almarai"/>
              </a:rPr>
              <a:t>قابلية التطبيق في المالية، والرعاية الصحية، والتجزئة</a:t>
            </a:r>
            <a:r>
              <a:rPr lang="en-US" altLang="en-US" sz="800" b="1" dirty="0">
                <a:solidFill>
                  <a:srgbClr val="7030A0"/>
                </a:solidFill>
                <a:cs typeface="Almarai"/>
              </a:rPr>
              <a:t>.</a:t>
            </a:r>
          </a:p>
          <a:p>
            <a:pPr marL="171450" lvl="1" indent="-171450" algn="just" rtl="1" fontAlgn="base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</a:pPr>
            <a:r>
              <a:rPr lang="ar-SA" altLang="en-US" sz="800" b="1" dirty="0">
                <a:solidFill>
                  <a:srgbClr val="7030A0"/>
                </a:solidFill>
                <a:cs typeface="Almarai"/>
              </a:rPr>
              <a:t>تحسين اتخاذ القرار</a:t>
            </a:r>
            <a:r>
              <a:rPr lang="en-US" altLang="en-US" sz="800" b="1" dirty="0">
                <a:solidFill>
                  <a:srgbClr val="7030A0"/>
                </a:solidFill>
                <a:cs typeface="Almarai"/>
              </a:rPr>
              <a:t>: </a:t>
            </a:r>
            <a:r>
              <a:rPr lang="ar-SA" altLang="en-US" sz="800" b="1" dirty="0">
                <a:solidFill>
                  <a:srgbClr val="7030A0"/>
                </a:solidFill>
                <a:cs typeface="Almarai"/>
              </a:rPr>
              <a:t>تمكين المحللين من تعديل المخطط وتحديثه في الوقت الحقيقي بسهولة</a:t>
            </a:r>
            <a:r>
              <a:rPr lang="en-US" altLang="en-US" sz="800" b="1" dirty="0">
                <a:solidFill>
                  <a:srgbClr val="7030A0"/>
                </a:solidFill>
                <a:cs typeface="Almarai"/>
              </a:rPr>
              <a:t>.</a:t>
            </a:r>
          </a:p>
        </p:txBody>
      </p:sp>
      <p:pic>
        <p:nvPicPr>
          <p:cNvPr id="68" name="Picture Placeholder 67" descr="A screenshot of a web page&#10;&#10;AI-generated content may be incorrect.">
            <a:extLst>
              <a:ext uri="{FF2B5EF4-FFF2-40B4-BE49-F238E27FC236}">
                <a16:creationId xmlns:a16="http://schemas.microsoft.com/office/drawing/2014/main" id="{28B2D073-99C8-E2DB-0E82-EEF019F87872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3" t="-22107" r="363" b="-16366"/>
          <a:stretch>
            <a:fillRect/>
          </a:stretch>
        </p:blipFill>
        <p:spPr>
          <a:xfrm>
            <a:off x="313274" y="4724400"/>
            <a:ext cx="1785966" cy="1536183"/>
          </a:xfrm>
        </p:spPr>
      </p:pic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2F11742-B29B-3F90-409C-67CE14BD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30837"/>
              </p:ext>
            </p:extLst>
          </p:nvPr>
        </p:nvGraphicFramePr>
        <p:xfrm>
          <a:off x="4251129" y="8562340"/>
          <a:ext cx="1526593" cy="128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6593">
                  <a:extLst>
                    <a:ext uri="{9D8B030D-6E8A-4147-A177-3AD203B41FA5}">
                      <a16:colId xmlns:a16="http://schemas.microsoft.com/office/drawing/2014/main" val="29415333"/>
                    </a:ext>
                  </a:extLst>
                </a:gridCol>
              </a:tblGrid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EG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النتيجة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854067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96 %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23431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92 %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21705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EG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&lt; 5 ثواني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650836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80 %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496621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0" lvl="1" indent="0" algn="just" defTabSz="1425550" rtl="1" eaLnBrk="1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lmarai"/>
                        </a:rPr>
                        <a:t>4.2/5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646682"/>
                  </a:ext>
                </a:extLst>
              </a:tr>
            </a:tbl>
          </a:graphicData>
        </a:graphic>
      </p:graphicFrame>
      <p:pic>
        <p:nvPicPr>
          <p:cNvPr id="75" name="Picture Placeholder 7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04CA1E-668A-ACC2-F5E9-0656FBEB154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9" t="-15946" r="15426" b="-7757"/>
          <a:stretch>
            <a:fillRect/>
          </a:stretch>
        </p:blipFill>
        <p:spPr>
          <a:xfrm>
            <a:off x="2099240" y="4724400"/>
            <a:ext cx="1786960" cy="1536183"/>
          </a:xfrm>
        </p:spPr>
      </p:pic>
    </p:spTree>
    <p:extLst>
      <p:ext uri="{BB962C8B-B14F-4D97-AF65-F5344CB8AC3E}">
        <p14:creationId xmlns:p14="http://schemas.microsoft.com/office/powerpoint/2010/main" val="38898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300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Almarai</vt:lpstr>
      <vt:lpstr>Almarai Bold</vt:lpstr>
      <vt:lpstr>Almarai ExtraBold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m7mdshafek@gmail.com</dc:creator>
  <cp:lastModifiedBy>عبدالرحمن عبدالناصر جمال محمد حسن</cp:lastModifiedBy>
  <cp:revision>38</cp:revision>
  <dcterms:created xsi:type="dcterms:W3CDTF">2022-06-01T19:23:55Z</dcterms:created>
  <dcterms:modified xsi:type="dcterms:W3CDTF">2025-06-26T13:50:31Z</dcterms:modified>
</cp:coreProperties>
</file>