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showGuides="1">
      <p:cViewPr>
        <p:scale>
          <a:sx n="50" d="100"/>
          <a:sy n="50" d="100"/>
        </p:scale>
        <p:origin x="106" y="-1358"/>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83101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1" name="AutoShape 4"/>
          <p:cNvSpPr>
            <a:spLocks noChangeArrowheads="1"/>
          </p:cNvSpPr>
          <p:nvPr/>
        </p:nvSpPr>
        <p:spPr bwMode="auto">
          <a:xfrm>
            <a:off x="533520" y="6792640"/>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2" name="Text Box 9"/>
          <p:cNvSpPr txBox="1">
            <a:spLocks noChangeArrowheads="1"/>
          </p:cNvSpPr>
          <p:nvPr/>
        </p:nvSpPr>
        <p:spPr bwMode="auto">
          <a:xfrm>
            <a:off x="863338" y="8488363"/>
            <a:ext cx="11434762" cy="413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r>
              <a:rPr lang="en-US" sz="2400" b="1" dirty="0">
                <a:latin typeface="Times New Roman" panose="02020603050405020304" pitchFamily="18" charset="0"/>
                <a:cs typeface="Times New Roman" panose="02020603050405020304" pitchFamily="18" charset="0"/>
              </a:rPr>
              <a:t>Do organizations face challenges when designing data warehouse schemas manually, especially in the era of big data? </a:t>
            </a:r>
          </a:p>
          <a:p>
            <a:pPr algn="l"/>
            <a:r>
              <a:rPr lang="en-US" sz="2400" dirty="0">
                <a:latin typeface="Times New Roman" panose="02020603050405020304" pitchFamily="18" charset="0"/>
                <a:cs typeface="Times New Roman" panose="02020603050405020304" pitchFamily="18" charset="0"/>
              </a:rPr>
              <a:t>Indeed, Manual processes are time-consuming, error-prone, and difficult to scale—leading to delays and increased costs. Studies show that 60% of organizations face project slowdowns, while 85% view faster analytics delivery as a strategic priority.</a:t>
            </a:r>
          </a:p>
          <a:p>
            <a:pPr algn="l"/>
            <a:r>
              <a:rPr lang="en-US" sz="2400" b="1" dirty="0">
                <a:latin typeface="Times New Roman" panose="02020603050405020304" pitchFamily="18" charset="0"/>
                <a:cs typeface="Times New Roman" panose="02020603050405020304" pitchFamily="18" charset="0"/>
              </a:rPr>
              <a:t>How can these challenges be addressed?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introduces an automated approach, leveraging AI, heuristic classification, and hybrid parsing to streamline schema generation, minimize errors, and accelerate delivery.</a:t>
            </a:r>
          </a:p>
          <a:p>
            <a:pPr algn="l"/>
            <a:r>
              <a:rPr lang="en-US" sz="2400" b="1" dirty="0">
                <a:latin typeface="Times New Roman" panose="02020603050405020304" pitchFamily="18" charset="0"/>
                <a:cs typeface="Times New Roman" panose="02020603050405020304" pitchFamily="18" charset="0"/>
              </a:rPr>
              <a:t>What are the broader implications? </a:t>
            </a:r>
            <a:r>
              <a:rPr lang="en-US" sz="2400" dirty="0">
                <a:latin typeface="Times New Roman" panose="02020603050405020304" pitchFamily="18" charset="0"/>
                <a:cs typeface="Times New Roman" panose="02020603050405020304" pitchFamily="18" charset="0"/>
              </a:rPr>
              <a:t>This poster explores how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enhances efficiency and supports data-driven decision-making across key sectors such as finance, healthcare, and retail.</a:t>
            </a:r>
          </a:p>
        </p:txBody>
      </p:sp>
      <p:sp>
        <p:nvSpPr>
          <p:cNvPr id="2053" name="Text Box 10"/>
          <p:cNvSpPr txBox="1">
            <a:spLocks noChangeArrowheads="1"/>
          </p:cNvSpPr>
          <p:nvPr/>
        </p:nvSpPr>
        <p:spPr bwMode="auto">
          <a:xfrm>
            <a:off x="3287713" y="12528274"/>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Methods</a:t>
            </a:r>
          </a:p>
        </p:txBody>
      </p:sp>
      <p:sp>
        <p:nvSpPr>
          <p:cNvPr id="2054" name="Text Box 11"/>
          <p:cNvSpPr txBox="1">
            <a:spLocks noChangeArrowheads="1"/>
          </p:cNvSpPr>
          <p:nvPr/>
        </p:nvSpPr>
        <p:spPr bwMode="auto">
          <a:xfrm>
            <a:off x="15842457" y="26411161"/>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Conclusion</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3994484" y="1042715"/>
            <a:ext cx="17001791" cy="536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000" b="1" dirty="0">
                <a:latin typeface="Times New Roman" panose="02020603050405020304" pitchFamily="18" charset="0"/>
                <a:cs typeface="Times New Roman" panose="02020603050405020304" pitchFamily="18" charset="0"/>
              </a:rPr>
              <a:t>Data Warehouse Generator</a:t>
            </a:r>
          </a:p>
          <a:p>
            <a:pPr eaLnBrk="1" hangingPunct="1"/>
            <a:r>
              <a:rPr lang="en-US" altLang="en-US" sz="4400" b="1" dirty="0">
                <a:latin typeface="Times New Roman" panose="02020603050405020304" pitchFamily="18" charset="0"/>
                <a:cs typeface="Times New Roman" panose="02020603050405020304" pitchFamily="18" charset="0"/>
              </a:rPr>
              <a:t>Team: </a:t>
            </a:r>
            <a:r>
              <a:rPr lang="en-US" sz="4400" dirty="0">
                <a:latin typeface="Times New Roman" panose="02020603050405020304" pitchFamily="18" charset="0"/>
                <a:cs typeface="Times New Roman" panose="02020603050405020304" pitchFamily="18" charset="0"/>
              </a:rPr>
              <a:t>Abdelrahman </a:t>
            </a:r>
            <a:r>
              <a:rPr lang="en-US" sz="4400" dirty="0" err="1">
                <a:latin typeface="Times New Roman" panose="02020603050405020304" pitchFamily="18" charset="0"/>
                <a:cs typeface="Times New Roman" panose="02020603050405020304" pitchFamily="18" charset="0"/>
              </a:rPr>
              <a:t>Abdelnasser</a:t>
            </a:r>
            <a:r>
              <a:rPr lang="en-US" sz="4400" dirty="0">
                <a:latin typeface="Times New Roman" panose="02020603050405020304" pitchFamily="18" charset="0"/>
                <a:cs typeface="Times New Roman" panose="02020603050405020304" pitchFamily="18" charset="0"/>
              </a:rPr>
              <a:t> Gamal, Abdelrahman Adel Atta, </a:t>
            </a:r>
            <a:endParaRPr lang="ar-EG" sz="4400" dirty="0">
              <a:latin typeface="Times New Roman" panose="02020603050405020304" pitchFamily="18" charset="0"/>
              <a:cs typeface="Times New Roman" panose="02020603050405020304" pitchFamily="18" charset="0"/>
            </a:endParaRPr>
          </a:p>
          <a:p>
            <a:pPr eaLnBrk="1" hangingPunct="1"/>
            <a:r>
              <a:rPr lang="en-US" sz="4400" dirty="0">
                <a:latin typeface="Times New Roman" panose="02020603050405020304" pitchFamily="18" charset="0"/>
                <a:cs typeface="Times New Roman" panose="02020603050405020304" pitchFamily="18" charset="0"/>
              </a:rPr>
              <a:t>Ahmed Reda Mohamed, Ahmed Mahmoud Mohamed,</a:t>
            </a:r>
            <a:endParaRPr lang="ar-EG" sz="4400" dirty="0">
              <a:latin typeface="Times New Roman" panose="02020603050405020304" pitchFamily="18" charset="0"/>
              <a:cs typeface="Times New Roman" panose="02020603050405020304" pitchFamily="18" charset="0"/>
            </a:endParaRPr>
          </a:p>
          <a:p>
            <a:pPr eaLnBrk="1" hangingPunct="1"/>
            <a:r>
              <a:rPr lang="en-US" sz="4400" dirty="0">
                <a:latin typeface="Times New Roman" panose="02020603050405020304" pitchFamily="18" charset="0"/>
                <a:cs typeface="Times New Roman" panose="02020603050405020304" pitchFamily="18" charset="0"/>
              </a:rPr>
              <a:t> Arwa Amr Elsharawy, Alaa Emad Abdelsalam</a:t>
            </a:r>
            <a:endParaRPr lang="en-US" altLang="en-US" sz="4400" b="1" dirty="0">
              <a:latin typeface="Times New Roman" panose="02020603050405020304" pitchFamily="18" charset="0"/>
              <a:cs typeface="Times New Roman" panose="02020603050405020304" pitchFamily="18" charset="0"/>
            </a:endParaRPr>
          </a:p>
          <a:p>
            <a:pPr eaLnBrk="1" hangingPunct="1"/>
            <a:r>
              <a:rPr lang="en-US" altLang="en-US" sz="4400" b="1" dirty="0">
                <a:latin typeface="Times New Roman" panose="02020603050405020304" pitchFamily="18" charset="0"/>
                <a:cs typeface="Times New Roman" panose="02020603050405020304" pitchFamily="18" charset="0"/>
              </a:rPr>
              <a:t>Supervisors: </a:t>
            </a:r>
            <a:r>
              <a:rPr lang="en-US" altLang="en-US" sz="4400" dirty="0" err="1">
                <a:latin typeface="Times New Roman" panose="02020603050405020304" pitchFamily="18" charset="0"/>
                <a:cs typeface="Times New Roman" panose="02020603050405020304" pitchFamily="18" charset="0"/>
              </a:rPr>
              <a:t>Dr.Yasmine</a:t>
            </a:r>
            <a:r>
              <a:rPr lang="en-US" altLang="en-US" sz="4400" dirty="0">
                <a:latin typeface="Times New Roman" panose="02020603050405020304" pitchFamily="18" charset="0"/>
                <a:cs typeface="Times New Roman" panose="02020603050405020304" pitchFamily="18" charset="0"/>
              </a:rPr>
              <a:t> M. Afify, TA. Yasmine Shabaan</a:t>
            </a:r>
          </a:p>
          <a:p>
            <a:pPr eaLnBrk="1" hangingPunct="1"/>
            <a:r>
              <a:rPr lang="en-US" sz="4400" dirty="0">
                <a:latin typeface="Times New Roman" panose="02020603050405020304" pitchFamily="18" charset="0"/>
                <a:cs typeface="Times New Roman" panose="02020603050405020304" pitchFamily="18" charset="0"/>
              </a:rPr>
              <a:t>Information Systems Department, </a:t>
            </a:r>
            <a:r>
              <a:rPr lang="en-US" altLang="en-US" sz="4400" dirty="0">
                <a:latin typeface="Times New Roman" panose="02020603050405020304" pitchFamily="18" charset="0"/>
                <a:cs typeface="Times New Roman" panose="02020603050405020304" pitchFamily="18" charset="0"/>
              </a:rPr>
              <a:t>Faculty of Computer and Information Sciences - Ain Shams University</a:t>
            </a:r>
          </a:p>
        </p:txBody>
      </p:sp>
      <p:sp>
        <p:nvSpPr>
          <p:cNvPr id="2058" name="Text Box 27"/>
          <p:cNvSpPr txBox="1">
            <a:spLocks noChangeArrowheads="1"/>
          </p:cNvSpPr>
          <p:nvPr/>
        </p:nvSpPr>
        <p:spPr bwMode="auto">
          <a:xfrm>
            <a:off x="15671913" y="30284919"/>
            <a:ext cx="6211661"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Bibliography</a:t>
            </a:r>
          </a:p>
        </p:txBody>
      </p:sp>
      <p:sp>
        <p:nvSpPr>
          <p:cNvPr id="2059" name="Text Box 36"/>
          <p:cNvSpPr txBox="1">
            <a:spLocks noChangeArrowheads="1"/>
          </p:cNvSpPr>
          <p:nvPr/>
        </p:nvSpPr>
        <p:spPr bwMode="auto">
          <a:xfrm>
            <a:off x="863338" y="13569241"/>
            <a:ext cx="11010900" cy="70665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en-US" sz="2400" b="1" dirty="0">
                <a:latin typeface="Times New Roman" panose="02020603050405020304" pitchFamily="18" charset="0"/>
                <a:cs typeface="Times New Roman" panose="02020603050405020304" pitchFamily="18" charset="0"/>
              </a:rPr>
              <a:t>How can we systematically extract and optimize data warehouse schemas to meet modern demands?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employs a multi-stage, sophisticated process to achieve this: SQL Parsing and Analysis: Utilizes a hybrid approach combining regex patterns and Abstract Syntax Trees (AST) to extract table structures, columns, data types, and constraints from SQL DDL. This ensures compatibility across dialects like PostgreSQL and MySQL, handling complex nested constraints. </a:t>
            </a:r>
          </a:p>
          <a:p>
            <a:pPr algn="l"/>
            <a:r>
              <a:rPr lang="en-US" sz="2400" b="1" dirty="0">
                <a:latin typeface="Times New Roman" panose="02020603050405020304" pitchFamily="18" charset="0"/>
                <a:cs typeface="Times New Roman" panose="02020603050405020304" pitchFamily="18" charset="0"/>
              </a:rPr>
              <a:t>What advantages might this dual-method strategy offer over relying on a single parsing technique? </a:t>
            </a:r>
            <a:r>
              <a:rPr lang="en-US" sz="2400" dirty="0">
                <a:latin typeface="Times New Roman" panose="02020603050405020304" pitchFamily="18" charset="0"/>
                <a:cs typeface="Times New Roman" panose="02020603050405020304" pitchFamily="18" charset="0"/>
              </a:rPr>
              <a:t>Heuristic Schema Classification: Identifies fact and dimension tables by analyzing foreign-key density, numeric-column ratios, and cardinality thresholds, forming the basis for star or snowflake schemas. </a:t>
            </a:r>
          </a:p>
          <a:p>
            <a:pPr algn="l"/>
            <a:r>
              <a:rPr lang="en-US" sz="2400" b="1" dirty="0">
                <a:latin typeface="Times New Roman" panose="02020603050405020304" pitchFamily="18" charset="0"/>
                <a:cs typeface="Times New Roman" panose="02020603050405020304" pitchFamily="18" charset="0"/>
              </a:rPr>
              <a:t>How does calibrating these heuristics against expert-designed schemas enhance classification accuracy? </a:t>
            </a:r>
            <a:r>
              <a:rPr lang="en-US" sz="2400" dirty="0">
                <a:latin typeface="Times New Roman" panose="02020603050405020304" pitchFamily="18" charset="0"/>
                <a:cs typeface="Times New Roman" panose="02020603050405020304" pitchFamily="18" charset="0"/>
              </a:rPr>
              <a:t>AI-Driven Optimization: Leverages TF-IDF for keyword-based domain detection, BERT embeddings for semantic similarity, and LLMs (e.g., Google Gemini Flash) to suggest enhancements like audit fields or surrogate keys. A dedicated subsection on AI training reveals that the BERT model was fine-tuned on a corpus of 50,000 JSON-converted schemas, achieving 92.4% accuracy. </a:t>
            </a:r>
          </a:p>
          <a:p>
            <a:pPr algn="l"/>
            <a:r>
              <a:rPr lang="en-US" sz="2400" b="1" dirty="0">
                <a:latin typeface="Times New Roman" panose="02020603050405020304" pitchFamily="18" charset="0"/>
                <a:cs typeface="Times New Roman" panose="02020603050405020304" pitchFamily="18" charset="0"/>
              </a:rPr>
              <a:t>Why might domain-specific training data be critical for effective AI suggestions? </a:t>
            </a:r>
            <a:r>
              <a:rPr lang="en-US" sz="2400" dirty="0">
                <a:latin typeface="Times New Roman" panose="02020603050405020304" pitchFamily="18" charset="0"/>
                <a:cs typeface="Times New Roman" panose="02020603050405020304" pitchFamily="18" charset="0"/>
              </a:rPr>
              <a:t>Interactive Visualization: Renders schemas as draggable, color-coded graphs using React and </a:t>
            </a:r>
            <a:r>
              <a:rPr lang="en-US" sz="2400" dirty="0" err="1">
                <a:latin typeface="Times New Roman" panose="02020603050405020304" pitchFamily="18" charset="0"/>
                <a:cs typeface="Times New Roman" panose="02020603050405020304" pitchFamily="18" charset="0"/>
              </a:rPr>
              <a:t>ReactFlow</a:t>
            </a:r>
            <a:r>
              <a:rPr lang="en-US" sz="2400" dirty="0">
                <a:latin typeface="Times New Roman" panose="02020603050405020304" pitchFamily="18" charset="0"/>
                <a:cs typeface="Times New Roman" panose="02020603050405020304" pitchFamily="18" charset="0"/>
              </a:rPr>
              <a:t>, enabling real-time editing and validation. </a:t>
            </a:r>
          </a:p>
        </p:txBody>
      </p:sp>
      <p:sp>
        <p:nvSpPr>
          <p:cNvPr id="2060" name="Text Box 38"/>
          <p:cNvSpPr txBox="1">
            <a:spLocks noChangeArrowheads="1"/>
          </p:cNvSpPr>
          <p:nvPr/>
        </p:nvSpPr>
        <p:spPr bwMode="auto">
          <a:xfrm>
            <a:off x="13214405" y="31513299"/>
            <a:ext cx="10612437" cy="3373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r>
              <a:rPr lang="en-US" sz="2400" dirty="0">
                <a:latin typeface="Times New Roman" panose="02020603050405020304" pitchFamily="18" charset="0"/>
                <a:cs typeface="Times New Roman" panose="02020603050405020304" pitchFamily="18" charset="0"/>
              </a:rPr>
              <a:t>1.Cormier, K., Zhang, K., Padron-Uy, J., Wong, A., Gagnier, K., &amp; Parihar, A. (2025). Data warehouse design for multiple source forest inventory management and image processing. </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2.Belhassen, Z., &amp; Tlili, M. A. (2025). A novel framework for RDF schema extraction in NoSQL databases using Sentence-BERT. </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3.Google Cloud. (2025, May 16). Techniques for improving text-to-SQL. Google Cloud Blog.</a:t>
            </a:r>
          </a:p>
        </p:txBody>
      </p:sp>
      <p:sp>
        <p:nvSpPr>
          <p:cNvPr id="2061" name="Text Box 40"/>
          <p:cNvSpPr txBox="1">
            <a:spLocks noChangeArrowheads="1"/>
          </p:cNvSpPr>
          <p:nvPr/>
        </p:nvSpPr>
        <p:spPr bwMode="auto">
          <a:xfrm>
            <a:off x="13202830" y="27726676"/>
            <a:ext cx="11120437" cy="22651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addresses manual schema design errors and delays using AI-driven parsing, heuristic classification, and interactive visualization. Leveraging NLP with BERT and LLMs like Google Gemini Flash, it achieves 96% parsing accuracy and 92% domain detection, reducing errors by 80% and design time to under 5 seconds for 100-table schemas. The React-based interface ensures scalable, error-resistant warehousing, enhancing analytics efficiency across sectors.</a:t>
            </a:r>
            <a:endParaRPr lang="en-US" sz="2400" dirty="0">
              <a:effectLst/>
              <a:latin typeface="Times New Roman" panose="02020603050405020304" pitchFamily="18" charset="0"/>
              <a:cs typeface="Times New Roman" panose="02020603050405020304" pitchFamily="18" charset="0"/>
            </a:endParaRPr>
          </a:p>
        </p:txBody>
      </p:sp>
      <p:sp>
        <p:nvSpPr>
          <p:cNvPr id="2062" name="Text Box 42"/>
          <p:cNvSpPr txBox="1">
            <a:spLocks noChangeArrowheads="1"/>
          </p:cNvSpPr>
          <p:nvPr/>
        </p:nvSpPr>
        <p:spPr bwMode="auto">
          <a:xfrm>
            <a:off x="3499644" y="7175361"/>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Introduction</a:t>
            </a:r>
          </a:p>
        </p:txBody>
      </p:sp>
      <p:sp>
        <p:nvSpPr>
          <p:cNvPr id="2063" name="Text Box 43"/>
          <p:cNvSpPr txBox="1">
            <a:spLocks noChangeArrowheads="1"/>
          </p:cNvSpPr>
          <p:nvPr/>
        </p:nvSpPr>
        <p:spPr bwMode="auto">
          <a:xfrm>
            <a:off x="15789273" y="11039778"/>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Results</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sp>
        <p:nvSpPr>
          <p:cNvPr id="4" name="Text Box 19">
            <a:extLst>
              <a:ext uri="{FF2B5EF4-FFF2-40B4-BE49-F238E27FC236}">
                <a16:creationId xmlns:a16="http://schemas.microsoft.com/office/drawing/2014/main" id="{357BC45E-4094-98B3-440B-A3A562CDEFF6}"/>
              </a:ext>
            </a:extLst>
          </p:cNvPr>
          <p:cNvSpPr txBox="1">
            <a:spLocks noChangeArrowheads="1"/>
          </p:cNvSpPr>
          <p:nvPr/>
        </p:nvSpPr>
        <p:spPr bwMode="auto">
          <a:xfrm>
            <a:off x="13179680" y="12102428"/>
            <a:ext cx="1134110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algn="l"/>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excels across diverse datasets (</a:t>
            </a:r>
            <a:r>
              <a:rPr lang="en-US" sz="2400" dirty="0" err="1">
                <a:latin typeface="Times New Roman" panose="02020603050405020304" pitchFamily="18" charset="0"/>
                <a:cs typeface="Times New Roman" panose="02020603050405020304" pitchFamily="18" charset="0"/>
              </a:rPr>
              <a:t>AdventureWorksDW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ShopSmart</a:t>
            </a:r>
            <a:r>
              <a:rPr lang="en-US" sz="2400" dirty="0">
                <a:latin typeface="Times New Roman" panose="02020603050405020304" pitchFamily="18" charset="0"/>
                <a:cs typeface="Times New Roman" panose="02020603050405020304" pitchFamily="18" charset="0"/>
              </a:rPr>
              <a:t>, TPC-DS),</a:t>
            </a:r>
          </a:p>
          <a:p>
            <a:pPr algn="l"/>
            <a:r>
              <a:rPr lang="en-US" sz="2400" dirty="0">
                <a:latin typeface="Times New Roman" panose="02020603050405020304" pitchFamily="18" charset="0"/>
                <a:cs typeface="Times New Roman" panose="02020603050405020304" pitchFamily="18" charset="0"/>
              </a:rPr>
              <a:t>achieving 96% parsing accuracy for complex SQL DDL and 92% domain detection</a:t>
            </a:r>
          </a:p>
          <a:p>
            <a:pPr algn="l"/>
            <a:r>
              <a:rPr lang="en-US" sz="2400" dirty="0">
                <a:latin typeface="Times New Roman" panose="02020603050405020304" pitchFamily="18" charset="0"/>
                <a:cs typeface="Times New Roman" panose="02020603050405020304" pitchFamily="18" charset="0"/>
              </a:rPr>
              <a:t>accuracy, adapting to contexts like retail and healthcare. It generates 100-table schemas in</a:t>
            </a:r>
          </a:p>
          <a:p>
            <a:pPr algn="l"/>
            <a:r>
              <a:rPr lang="en-US" sz="2400" dirty="0">
                <a:latin typeface="Times New Roman" panose="02020603050405020304" pitchFamily="18" charset="0"/>
                <a:cs typeface="Times New Roman" panose="02020603050405020304" pitchFamily="18" charset="0"/>
              </a:rPr>
              <a:t>under 5 seconds (e.g., 4.0s for </a:t>
            </a:r>
            <a:r>
              <a:rPr lang="en-US" sz="2400" dirty="0" err="1">
                <a:latin typeface="Times New Roman" panose="02020603050405020304" pitchFamily="18" charset="0"/>
                <a:cs typeface="Times New Roman" panose="02020603050405020304" pitchFamily="18" charset="0"/>
              </a:rPr>
              <a:t>ShopSmart</a:t>
            </a:r>
            <a:r>
              <a:rPr lang="en-US" sz="2400" dirty="0">
                <a:latin typeface="Times New Roman" panose="02020603050405020304" pitchFamily="18" charset="0"/>
                <a:cs typeface="Times New Roman" panose="02020603050405020304" pitchFamily="18" charset="0"/>
              </a:rPr>
              <a:t>), far surpassing manual methods. Interactive</a:t>
            </a:r>
          </a:p>
          <a:p>
            <a:pPr algn="l"/>
            <a:r>
              <a:rPr lang="en-US" sz="2400" dirty="0">
                <a:latin typeface="Times New Roman" panose="02020603050405020304" pitchFamily="18" charset="0"/>
                <a:cs typeface="Times New Roman" panose="02020603050405020304" pitchFamily="18" charset="0"/>
              </a:rPr>
              <a:t>visualization renders 50-node schemas in 2 seconds, ensuring seamless user interaction.</a:t>
            </a:r>
          </a:p>
          <a:p>
            <a:pPr algn="l"/>
            <a:r>
              <a:rPr lang="en-US" sz="2400" dirty="0">
                <a:latin typeface="Times New Roman" panose="02020603050405020304" pitchFamily="18" charset="0"/>
                <a:cs typeface="Times New Roman" panose="02020603050405020304" pitchFamily="18" charset="0"/>
              </a:rPr>
              <a:t>User testing (n=10) yields a 4.2/5.0 satisfaction score, with 90% praising real-time</a:t>
            </a:r>
          </a:p>
          <a:p>
            <a:pPr algn="l"/>
            <a:r>
              <a:rPr lang="en-US" sz="2400" dirty="0">
                <a:latin typeface="Times New Roman" panose="02020603050405020304" pitchFamily="18" charset="0"/>
                <a:cs typeface="Times New Roman" panose="02020603050405020304" pitchFamily="18" charset="0"/>
              </a:rPr>
              <a:t>validation and editing. Error reduction reaches 80%, AI enhancements improve schema</a:t>
            </a:r>
          </a:p>
          <a:p>
            <a:pPr algn="l"/>
            <a:r>
              <a:rPr lang="en-US" sz="2400" dirty="0">
                <a:latin typeface="Times New Roman" panose="02020603050405020304" pitchFamily="18" charset="0"/>
                <a:cs typeface="Times New Roman" panose="02020603050405020304" pitchFamily="18" charset="0"/>
              </a:rPr>
              <a:t>quality by 5.1%, and compliance with dimensional modeling best practices rises to 75.6%.</a:t>
            </a:r>
          </a:p>
          <a:p>
            <a:pPr algn="l"/>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supports multiple SQL dialects and ensures robust referential integrity,</a:t>
            </a:r>
          </a:p>
          <a:p>
            <a:pPr algn="l"/>
            <a:r>
              <a:rPr lang="en-US" sz="2400" dirty="0">
                <a:latin typeface="Times New Roman" panose="02020603050405020304" pitchFamily="18" charset="0"/>
                <a:cs typeface="Times New Roman" panose="02020603050405020304" pitchFamily="18" charset="0"/>
              </a:rPr>
              <a:t>enabling scalable, reliable data warehousing for efficient analytics.</a:t>
            </a:r>
          </a:p>
        </p:txBody>
      </p:sp>
      <p:pic>
        <p:nvPicPr>
          <p:cNvPr id="10" name="Picture 9">
            <a:extLst>
              <a:ext uri="{FF2B5EF4-FFF2-40B4-BE49-F238E27FC236}">
                <a16:creationId xmlns:a16="http://schemas.microsoft.com/office/drawing/2014/main" id="{C66C614B-9321-60C6-8783-A31E1DFA1365}"/>
              </a:ext>
            </a:extLst>
          </p:cNvPr>
          <p:cNvPicPr>
            <a:picLocks noChangeAspect="1"/>
          </p:cNvPicPr>
          <p:nvPr/>
        </p:nvPicPr>
        <p:blipFill>
          <a:blip r:embed="rId5"/>
          <a:stretch>
            <a:fillRect/>
          </a:stretch>
        </p:blipFill>
        <p:spPr>
          <a:xfrm>
            <a:off x="13174663" y="21956484"/>
            <a:ext cx="11050586" cy="4154984"/>
          </a:xfrm>
          <a:prstGeom prst="rect">
            <a:avLst/>
          </a:prstGeom>
        </p:spPr>
      </p:pic>
      <p:pic>
        <p:nvPicPr>
          <p:cNvPr id="13" name="Picture 12">
            <a:extLst>
              <a:ext uri="{FF2B5EF4-FFF2-40B4-BE49-F238E27FC236}">
                <a16:creationId xmlns:a16="http://schemas.microsoft.com/office/drawing/2014/main" id="{2289AFD5-5C23-1CA7-1620-70491CC8AD7E}"/>
              </a:ext>
            </a:extLst>
          </p:cNvPr>
          <p:cNvPicPr>
            <a:picLocks noChangeAspect="1"/>
          </p:cNvPicPr>
          <p:nvPr/>
        </p:nvPicPr>
        <p:blipFill>
          <a:blip r:embed="rId6"/>
          <a:stretch>
            <a:fillRect/>
          </a:stretch>
        </p:blipFill>
        <p:spPr>
          <a:xfrm>
            <a:off x="13271004" y="16993896"/>
            <a:ext cx="11101432" cy="4154984"/>
          </a:xfrm>
          <a:prstGeom prst="rect">
            <a:avLst/>
          </a:prstGeom>
        </p:spPr>
      </p:pic>
      <p:sp>
        <p:nvSpPr>
          <p:cNvPr id="16" name="TextBox 15">
            <a:extLst>
              <a:ext uri="{FF2B5EF4-FFF2-40B4-BE49-F238E27FC236}">
                <a16:creationId xmlns:a16="http://schemas.microsoft.com/office/drawing/2014/main" id="{4C7C3F2D-8C51-A382-66E4-D541D1FEECA4}"/>
              </a:ext>
            </a:extLst>
          </p:cNvPr>
          <p:cNvSpPr txBox="1"/>
          <p:nvPr/>
        </p:nvSpPr>
        <p:spPr>
          <a:xfrm>
            <a:off x="15042944" y="16425519"/>
            <a:ext cx="713780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Performance Metrics of Proposed Solutions</a:t>
            </a:r>
          </a:p>
        </p:txBody>
      </p:sp>
      <p:sp>
        <p:nvSpPr>
          <p:cNvPr id="18" name="TextBox 17">
            <a:extLst>
              <a:ext uri="{FF2B5EF4-FFF2-40B4-BE49-F238E27FC236}">
                <a16:creationId xmlns:a16="http://schemas.microsoft.com/office/drawing/2014/main" id="{9DEB1CA0-620E-493F-5746-6883F9B8458F}"/>
              </a:ext>
            </a:extLst>
          </p:cNvPr>
          <p:cNvSpPr txBox="1"/>
          <p:nvPr/>
        </p:nvSpPr>
        <p:spPr>
          <a:xfrm>
            <a:off x="12937178" y="21235950"/>
            <a:ext cx="1176908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Dataset Performance Summary</a:t>
            </a:r>
          </a:p>
        </p:txBody>
      </p:sp>
      <p:sp>
        <p:nvSpPr>
          <p:cNvPr id="24" name="TextBox 23">
            <a:extLst>
              <a:ext uri="{FF2B5EF4-FFF2-40B4-BE49-F238E27FC236}">
                <a16:creationId xmlns:a16="http://schemas.microsoft.com/office/drawing/2014/main" id="{A3496C56-6F8A-3177-753E-CDC3233D5E3F}"/>
              </a:ext>
            </a:extLst>
          </p:cNvPr>
          <p:cNvSpPr txBox="1"/>
          <p:nvPr/>
        </p:nvSpPr>
        <p:spPr>
          <a:xfrm>
            <a:off x="15907384" y="7165975"/>
            <a:ext cx="5685156" cy="1046440"/>
          </a:xfrm>
          <a:prstGeom prst="rect">
            <a:avLst/>
          </a:prstGeom>
          <a:noFill/>
        </p:spPr>
        <p:txBody>
          <a:bodyPr wrap="square">
            <a:spAutoFit/>
          </a:bodyPr>
          <a:lstStyle/>
          <a:p>
            <a:r>
              <a:rPr lang="en-US" sz="6200" b="1" dirty="0">
                <a:effectLst/>
                <a:latin typeface="Times New Roman" panose="02020603050405020304" pitchFamily="18" charset="0"/>
                <a:cs typeface="Times New Roman" panose="02020603050405020304" pitchFamily="18" charset="0"/>
              </a:rPr>
              <a:t>Key Algorithms</a:t>
            </a:r>
          </a:p>
        </p:txBody>
      </p:sp>
      <p:sp>
        <p:nvSpPr>
          <p:cNvPr id="28" name="TextBox 27">
            <a:extLst>
              <a:ext uri="{FF2B5EF4-FFF2-40B4-BE49-F238E27FC236}">
                <a16:creationId xmlns:a16="http://schemas.microsoft.com/office/drawing/2014/main" id="{EC220589-56A7-76A2-0E12-9115EAFC0F16}"/>
              </a:ext>
            </a:extLst>
          </p:cNvPr>
          <p:cNvSpPr txBox="1"/>
          <p:nvPr/>
        </p:nvSpPr>
        <p:spPr>
          <a:xfrm>
            <a:off x="13191255" y="8451474"/>
            <a:ext cx="11801475" cy="2308324"/>
          </a:xfrm>
          <a:prstGeom prst="rect">
            <a:avLst/>
          </a:prstGeom>
          <a:noFill/>
        </p:spPr>
        <p:txBody>
          <a:bodyPr wrap="square">
            <a:spAutoFit/>
          </a:bodyPr>
          <a:lstStyle/>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Regex-Based SQL Parsing</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BERT Fine-tuned Domain Detection</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Vector Similarity Matching</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Rule-Based Enhancement Engine</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Gemini Schema Validation &amp; Data Warehouse Enhancement</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Advanced Tokenization &amp; Realistic Data Generation</a:t>
            </a:r>
          </a:p>
        </p:txBody>
      </p:sp>
      <p:sp>
        <p:nvSpPr>
          <p:cNvPr id="36" name="TextBox 35">
            <a:extLst>
              <a:ext uri="{FF2B5EF4-FFF2-40B4-BE49-F238E27FC236}">
                <a16:creationId xmlns:a16="http://schemas.microsoft.com/office/drawing/2014/main" id="{BD7B88C6-DE3E-D078-3E38-7A59C7C6AFDB}"/>
              </a:ext>
            </a:extLst>
          </p:cNvPr>
          <p:cNvSpPr txBox="1"/>
          <p:nvPr/>
        </p:nvSpPr>
        <p:spPr>
          <a:xfrm>
            <a:off x="2900840" y="20852825"/>
            <a:ext cx="7099935" cy="1077218"/>
          </a:xfrm>
          <a:prstGeom prst="rect">
            <a:avLst/>
          </a:prstGeom>
          <a:noFill/>
        </p:spPr>
        <p:txBody>
          <a:bodyPr wrap="square">
            <a:spAutoFit/>
          </a:bodyPr>
          <a:lstStyle/>
          <a:p>
            <a:r>
              <a:rPr lang="en-US" sz="6200" b="1" dirty="0">
                <a:latin typeface="Times New Roman" panose="02020603050405020304" pitchFamily="18" charset="0"/>
                <a:cs typeface="Times New Roman" panose="02020603050405020304" pitchFamily="18" charset="0"/>
              </a:rPr>
              <a:t>System Architecture</a:t>
            </a:r>
          </a:p>
        </p:txBody>
      </p:sp>
      <p:pic>
        <p:nvPicPr>
          <p:cNvPr id="40" name="Picture 39" descr="A screenshot of a computer">
            <a:extLst>
              <a:ext uri="{FF2B5EF4-FFF2-40B4-BE49-F238E27FC236}">
                <a16:creationId xmlns:a16="http://schemas.microsoft.com/office/drawing/2014/main" id="{B64EFA10-DF06-704A-78FC-1ECEB50987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63" y="22382270"/>
            <a:ext cx="11691936" cy="6091895"/>
          </a:xfrm>
          <a:prstGeom prst="rect">
            <a:avLst/>
          </a:prstGeom>
        </p:spPr>
      </p:pic>
      <p:pic>
        <p:nvPicPr>
          <p:cNvPr id="2" name="Picture 1" descr="A diagram of a software algorithm&#10;&#10;AI-generated content may be incorrect.">
            <a:extLst>
              <a:ext uri="{FF2B5EF4-FFF2-40B4-BE49-F238E27FC236}">
                <a16:creationId xmlns:a16="http://schemas.microsoft.com/office/drawing/2014/main" id="{4983B2FA-F6CD-9397-5DBA-770840D4A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6969" y="28494355"/>
            <a:ext cx="7810500" cy="5905500"/>
          </a:xfrm>
          <a:prstGeom prst="rect">
            <a:avLst/>
          </a:prstGeom>
        </p:spPr>
      </p:pic>
      <p:sp>
        <p:nvSpPr>
          <p:cNvPr id="6" name="TextBox 5">
            <a:extLst>
              <a:ext uri="{FF2B5EF4-FFF2-40B4-BE49-F238E27FC236}">
                <a16:creationId xmlns:a16="http://schemas.microsoft.com/office/drawing/2014/main" id="{A7E0AE09-D1CC-FD4A-C4E4-7898E3BAA418}"/>
              </a:ext>
            </a:extLst>
          </p:cNvPr>
          <p:cNvSpPr txBox="1"/>
          <p:nvPr/>
        </p:nvSpPr>
        <p:spPr>
          <a:xfrm>
            <a:off x="251568" y="34355417"/>
            <a:ext cx="1210077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DataForge</a:t>
            </a:r>
            <a:r>
              <a:rPr lang="en-US" sz="2400" b="1" dirty="0">
                <a:latin typeface="Times New Roman" panose="02020603050405020304" pitchFamily="18" charset="0"/>
                <a:cs typeface="Times New Roman" panose="02020603050405020304" pitchFamily="18" charset="0"/>
              </a:rPr>
              <a:t> Workflow: Automated Schema Generation Process</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766</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Arwa Elsharawy</cp:lastModifiedBy>
  <cp:revision>86</cp:revision>
  <dcterms:created xsi:type="dcterms:W3CDTF">2008-12-04T00:20:37Z</dcterms:created>
  <dcterms:modified xsi:type="dcterms:W3CDTF">2025-06-26T13:21:16Z</dcterms:modified>
</cp:coreProperties>
</file>