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441D61"/>
    <a:srgbClr val="7030A0"/>
    <a:srgbClr val="3B0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8" autoAdjust="0"/>
    <p:restoredTop sz="94660"/>
  </p:normalViewPr>
  <p:slideViewPr>
    <p:cSldViewPr snapToGrid="0">
      <p:cViewPr>
        <p:scale>
          <a:sx n="100" d="100"/>
          <a:sy n="100" d="100"/>
        </p:scale>
        <p:origin x="984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312281" y="1676400"/>
            <a:ext cx="6992034" cy="7286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اسم</a:t>
            </a:r>
            <a:r>
              <a:rPr lang="en-US" dirty="0"/>
              <a:t> </a:t>
            </a:r>
            <a:r>
              <a:rPr lang="ar-EG" dirty="0"/>
              <a:t>المشروع</a:t>
            </a:r>
          </a:p>
        </p:txBody>
      </p:sp>
      <p:sp>
        <p:nvSpPr>
          <p:cNvPr id="10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394200" y="3386130"/>
            <a:ext cx="2768600" cy="9239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</a:t>
            </a:r>
            <a:r>
              <a:rPr lang="en-US" dirty="0"/>
              <a:t> </a:t>
            </a:r>
            <a:r>
              <a:rPr lang="ar-EG" dirty="0"/>
              <a:t>اضافة</a:t>
            </a:r>
            <a:r>
              <a:rPr lang="en-US" dirty="0"/>
              <a:t> </a:t>
            </a:r>
            <a:r>
              <a:rPr lang="ar-EG" dirty="0"/>
              <a:t>الهدف من المشروع</a:t>
            </a:r>
            <a:endParaRPr lang="en-US" dirty="0"/>
          </a:p>
        </p:txBody>
      </p:sp>
      <p:sp>
        <p:nvSpPr>
          <p:cNvPr id="12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394200" y="5127629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الدراسة النظرية</a:t>
            </a:r>
            <a:endParaRPr lang="en-US" dirty="0"/>
          </a:p>
        </p:txBody>
      </p:sp>
      <p:sp>
        <p:nvSpPr>
          <p:cNvPr id="13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394200" y="6923096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التصميمات</a:t>
            </a:r>
            <a:endParaRPr lang="en-US" dirty="0"/>
          </a:p>
        </p:txBody>
      </p:sp>
      <p:sp>
        <p:nvSpPr>
          <p:cNvPr id="15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394200" y="8718563"/>
            <a:ext cx="2768600" cy="98107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b="0">
                <a:solidFill>
                  <a:srgbClr val="7030A0"/>
                </a:solidFill>
                <a:latin typeface="Almarai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أهم نتائج الدراسة</a:t>
            </a:r>
            <a:endParaRPr lang="en-US" dirty="0"/>
          </a:p>
        </p:txBody>
      </p:sp>
      <p:sp>
        <p:nvSpPr>
          <p:cNvPr id="16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673100" y="8851900"/>
            <a:ext cx="2749550" cy="863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71450" indent="-171450" algn="r" rtl="1">
              <a:lnSpc>
                <a:spcPct val="100000"/>
              </a:lnSpc>
              <a:spcBef>
                <a:spcPts val="250"/>
              </a:spcBef>
              <a:buSzPct val="100000"/>
              <a:buFont typeface="Arial" panose="020B0604020202020204" pitchFamily="34" charset="0"/>
              <a:buChar char="•"/>
              <a:defRPr sz="1200" b="0" baseline="0">
                <a:solidFill>
                  <a:srgbClr val="441D61"/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أوجه الاستفادة من الدراسة</a:t>
            </a:r>
            <a:endParaRPr lang="en-US" dirty="0"/>
          </a:p>
        </p:txBody>
      </p:sp>
      <p:sp>
        <p:nvSpPr>
          <p:cNvPr id="19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325180" y="2982116"/>
            <a:ext cx="3561020" cy="154543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53"/>
          <p:cNvSpPr>
            <a:spLocks noGrp="1"/>
          </p:cNvSpPr>
          <p:nvPr>
            <p:ph type="pic" sz="quarter" idx="26" hasCustomPrompt="1"/>
          </p:nvPr>
        </p:nvSpPr>
        <p:spPr>
          <a:xfrm>
            <a:off x="2099240" y="4724400"/>
            <a:ext cx="1786960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53"/>
          <p:cNvSpPr>
            <a:spLocks noGrp="1"/>
          </p:cNvSpPr>
          <p:nvPr>
            <p:ph type="pic" sz="quarter" idx="27" hasCustomPrompt="1"/>
          </p:nvPr>
        </p:nvSpPr>
        <p:spPr>
          <a:xfrm>
            <a:off x="313274" y="4724400"/>
            <a:ext cx="1785966" cy="15361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53"/>
          <p:cNvSpPr>
            <a:spLocks noGrp="1"/>
          </p:cNvSpPr>
          <p:nvPr>
            <p:ph type="pic" sz="quarter" idx="30" hasCustomPrompt="1"/>
          </p:nvPr>
        </p:nvSpPr>
        <p:spPr>
          <a:xfrm>
            <a:off x="209924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2" name="Picture Placeholder 53"/>
          <p:cNvSpPr>
            <a:spLocks noGrp="1"/>
          </p:cNvSpPr>
          <p:nvPr>
            <p:ph type="pic" sz="quarter" idx="35" hasCustomPrompt="1"/>
          </p:nvPr>
        </p:nvSpPr>
        <p:spPr>
          <a:xfrm>
            <a:off x="312280" y="6457433"/>
            <a:ext cx="1786960" cy="158167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7" name="Picture Placeholder 53"/>
          <p:cNvSpPr>
            <a:spLocks noGrp="1"/>
          </p:cNvSpPr>
          <p:nvPr>
            <p:ph type="pic" sz="quarter" idx="37" hasCustomPrompt="1"/>
          </p:nvPr>
        </p:nvSpPr>
        <p:spPr>
          <a:xfrm>
            <a:off x="5264150" y="397284"/>
            <a:ext cx="730250" cy="701545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rgbClr val="7030A0"/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39" hasCustomPrompt="1"/>
          </p:nvPr>
        </p:nvSpPr>
        <p:spPr>
          <a:xfrm>
            <a:off x="1562100" y="430498"/>
            <a:ext cx="3422649" cy="66833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2000" b="1" baseline="0">
                <a:solidFill>
                  <a:srgbClr val="3B0263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الكلية / الجامعة</a:t>
            </a:r>
          </a:p>
        </p:txBody>
      </p:sp>
    </p:spTree>
    <p:extLst>
      <p:ext uri="{BB962C8B-B14F-4D97-AF65-F5344CB8AC3E}">
        <p14:creationId xmlns:p14="http://schemas.microsoft.com/office/powerpoint/2010/main" val="146889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" y="2"/>
            <a:ext cx="7558634" cy="106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DataForge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221478" y="6837680"/>
            <a:ext cx="3195611" cy="1172447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ar-EG" sz="3200" b="1" dirty="0"/>
              <a:t>الهيكلية العامة للنظام</a:t>
            </a:r>
          </a:p>
          <a:p>
            <a:pPr marL="0" lvl="1" indent="0" algn="just" rtl="1">
              <a:lnSpc>
                <a:spcPct val="120000"/>
              </a:lnSpc>
              <a:spcBef>
                <a:spcPts val="50"/>
              </a:spcBef>
              <a:buNone/>
            </a:pPr>
            <a:r>
              <a:rPr lang="ar-EG" sz="3200" dirty="0">
                <a:solidFill>
                  <a:srgbClr val="7030A0"/>
                </a:solidFill>
              </a:rPr>
              <a:t>واجهة أمامية تفاعلية مبنية على </a:t>
            </a:r>
            <a:r>
              <a:rPr lang="en-US" sz="3200" dirty="0">
                <a:solidFill>
                  <a:srgbClr val="7030A0"/>
                </a:solidFill>
              </a:rPr>
              <a:t>React </a:t>
            </a:r>
            <a:r>
              <a:rPr lang="ar-EG" sz="3200" dirty="0">
                <a:solidFill>
                  <a:srgbClr val="7030A0"/>
                </a:solidFill>
              </a:rPr>
              <a:t> /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 err="1">
                <a:solidFill>
                  <a:srgbClr val="7030A0"/>
                </a:solidFill>
              </a:rPr>
              <a:t>ReactFlow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ar-EG" sz="3200" dirty="0">
                <a:solidFill>
                  <a:srgbClr val="7030A0"/>
                </a:solidFill>
              </a:rPr>
              <a:t>لعرض المخططات وتحريرها.</a:t>
            </a:r>
          </a:p>
          <a:p>
            <a:pPr marL="0" lvl="1" indent="0" algn="just" rtl="1">
              <a:lnSpc>
                <a:spcPct val="120000"/>
              </a:lnSpc>
              <a:spcBef>
                <a:spcPts val="0"/>
              </a:spcBef>
              <a:buNone/>
            </a:pPr>
            <a:r>
              <a:rPr lang="ar-EG" sz="3200" dirty="0">
                <a:solidFill>
                  <a:srgbClr val="7030A0"/>
                </a:solidFill>
              </a:rPr>
              <a:t>خادم تطبيقات</a:t>
            </a:r>
            <a:r>
              <a:rPr lang="en-US" sz="3200" dirty="0">
                <a:solidFill>
                  <a:srgbClr val="7030A0"/>
                </a:solidFill>
              </a:rPr>
              <a:t>Django) </a:t>
            </a:r>
            <a:r>
              <a:rPr lang="ar-EG" sz="3200" dirty="0">
                <a:solidFill>
                  <a:srgbClr val="7030A0"/>
                </a:solidFill>
              </a:rPr>
              <a:t>): يستقبل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ar-EG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SQL</a:t>
            </a:r>
            <a:r>
              <a:rPr lang="ar-EG" sz="3200" dirty="0">
                <a:solidFill>
                  <a:srgbClr val="7030A0"/>
                </a:solidFill>
              </a:rPr>
              <a:t> ويحوّلها إلى </a:t>
            </a:r>
            <a:r>
              <a:rPr lang="en-US" sz="3200" dirty="0">
                <a:solidFill>
                  <a:srgbClr val="7030A0"/>
                </a:solidFill>
              </a:rPr>
              <a:t>JSON</a:t>
            </a:r>
            <a:r>
              <a:rPr lang="ar-EG" sz="3200" dirty="0">
                <a:solidFill>
                  <a:srgbClr val="7030A0"/>
                </a:solidFill>
              </a:rPr>
              <a:t> .</a:t>
            </a:r>
          </a:p>
          <a:p>
            <a:pPr marL="0" lvl="1" indent="0" algn="just" rtl="1">
              <a:lnSpc>
                <a:spcPct val="120000"/>
              </a:lnSpc>
              <a:spcBef>
                <a:spcPts val="50"/>
              </a:spcBef>
              <a:buNone/>
            </a:pPr>
            <a:r>
              <a:rPr lang="ar-EG" sz="3200" dirty="0">
                <a:solidFill>
                  <a:srgbClr val="7030A0"/>
                </a:solidFill>
              </a:rPr>
              <a:t>خدمات (</a:t>
            </a:r>
            <a:r>
              <a:rPr lang="en-US" sz="3200" dirty="0">
                <a:solidFill>
                  <a:srgbClr val="7030A0"/>
                </a:solidFill>
              </a:rPr>
              <a:t>AWS ECS </a:t>
            </a:r>
            <a:r>
              <a:rPr lang="ar-EG" sz="3200" dirty="0">
                <a:solidFill>
                  <a:srgbClr val="7030A0"/>
                </a:solidFill>
              </a:rPr>
              <a:t>): لتشغيل مهام التحليل والتصنيف والتحسين.</a:t>
            </a:r>
          </a:p>
          <a:p>
            <a:pPr marL="0" lvl="1" indent="0" algn="just" rtl="1">
              <a:lnSpc>
                <a:spcPct val="120000"/>
              </a:lnSpc>
              <a:spcBef>
                <a:spcPts val="50"/>
              </a:spcBef>
              <a:buNone/>
            </a:pPr>
            <a:r>
              <a:rPr lang="ar-EG" sz="3200" dirty="0">
                <a:solidFill>
                  <a:srgbClr val="7030A0"/>
                </a:solidFill>
              </a:rPr>
              <a:t>تخزين المخرجات في خدمة تخزين الكائنات (</a:t>
            </a:r>
            <a:r>
              <a:rPr lang="en-US" sz="3200" dirty="0">
                <a:solidFill>
                  <a:srgbClr val="7030A0"/>
                </a:solidFill>
              </a:rPr>
              <a:t>Object Storage</a:t>
            </a:r>
            <a:r>
              <a:rPr lang="ar-EG" sz="3200" dirty="0">
                <a:solidFill>
                  <a:srgbClr val="7030A0"/>
                </a:solidFill>
              </a:rPr>
              <a:t>)</a:t>
            </a:r>
            <a:r>
              <a:rPr lang="en-US" sz="3200" dirty="0">
                <a:solidFill>
                  <a:srgbClr val="7030A0"/>
                </a:solidFill>
              </a:rPr>
              <a:t>.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ar-EG" sz="3200" b="1" dirty="0"/>
              <a:t>سير عمل</a:t>
            </a:r>
            <a:r>
              <a:rPr lang="en-US" sz="3200" b="1" dirty="0"/>
              <a:t> </a:t>
            </a:r>
            <a:r>
              <a:rPr lang="en-US" sz="3200" b="1" dirty="0" err="1"/>
              <a:t>DataForge</a:t>
            </a:r>
            <a:r>
              <a:rPr lang="en-US" sz="3200" b="1" dirty="0"/>
              <a:t> </a:t>
            </a:r>
          </a:p>
          <a:p>
            <a:pPr marL="0" indent="0" algn="just" rtl="0">
              <a:lnSpc>
                <a:spcPct val="120000"/>
              </a:lnSpc>
              <a:buNone/>
            </a:pPr>
            <a:r>
              <a:rPr lang="en-US" sz="2400" dirty="0"/>
              <a:t>1. SQL Input → 2. Hybrid Parsing (Parsed Output) → 3. Heuristic Classification (Classified Output) → 4. AI Optimization (Optimized Output) → 5. Interactive Visualization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ar-EG" dirty="0"/>
              <a:t>كلية الحاسبات والمعلومات</a:t>
            </a:r>
          </a:p>
          <a:p>
            <a:r>
              <a:rPr lang="ar-EG" dirty="0"/>
              <a:t> جامعة عين شمس</a:t>
            </a:r>
            <a:endParaRPr lang="en-US" dirty="0"/>
          </a:p>
        </p:txBody>
      </p:sp>
      <p:pic>
        <p:nvPicPr>
          <p:cNvPr id="44" name="Picture Placeholder 43" descr="A logo with text and symbols&#10;&#10;AI-generated content may be incorrect.">
            <a:extLst>
              <a:ext uri="{FF2B5EF4-FFF2-40B4-BE49-F238E27FC236}">
                <a16:creationId xmlns:a16="http://schemas.microsoft.com/office/drawing/2014/main" id="{1A982860-F81E-F740-322F-4654F11FEA8D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" b="3828"/>
          <a:stretch>
            <a:fillRect/>
          </a:stretch>
        </p:blipFill>
        <p:spPr/>
      </p:pic>
      <p:sp>
        <p:nvSpPr>
          <p:cNvPr id="45" name="Rectangle 1">
            <a:extLst>
              <a:ext uri="{FF2B5EF4-FFF2-40B4-BE49-F238E27FC236}">
                <a16:creationId xmlns:a16="http://schemas.microsoft.com/office/drawing/2014/main" id="{6ACFD045-7797-9318-E6ED-FF207A55ECEF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259437" y="3030207"/>
            <a:ext cx="3119695" cy="1461939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just"/>
            <a:r>
              <a:rPr lang="ar-SA" altLang="en-US" sz="800" b="1" dirty="0"/>
              <a:t>تطوير أداة آلية قائمة على الذكاء الاصطناعي لتوليد مخططات مستودعات البيانات من</a:t>
            </a:r>
            <a:r>
              <a:rPr lang="en-US" altLang="en-US" sz="800" b="1" dirty="0"/>
              <a:t> SQL DDL </a:t>
            </a:r>
            <a:r>
              <a:rPr lang="ar-SA" altLang="en-US" sz="800" b="1" dirty="0"/>
              <a:t>بسرعة وكفاءة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تقليل الجهد اليدوي والأخطاء البشرية في تصميم المخازن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دعم تحليلات البيانات الفورية عبر واجهة تفاعلية تسمح بالتحرير الفوري والتحقق من المتطلبات</a:t>
            </a:r>
            <a:r>
              <a:rPr lang="en-US" altLang="en-US" sz="800" b="1" dirty="0"/>
              <a:t>.</a:t>
            </a: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B3C1543B-7581-8309-1B14-E9F1449320C8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34255" y="5133617"/>
            <a:ext cx="2970060" cy="1010326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just"/>
            <a:r>
              <a:rPr lang="ar-SA" altLang="en-US" sz="800" b="1" dirty="0"/>
              <a:t>التحليل الهجين </a:t>
            </a:r>
            <a:r>
              <a:rPr lang="en-US" altLang="en-US" sz="800" b="1" dirty="0"/>
              <a:t>SQL:</a:t>
            </a:r>
            <a:r>
              <a:rPr lang="ar-SA" altLang="en-US" sz="800" b="1" dirty="0"/>
              <a:t>دمج التحليل المبني على التعابير النمطية</a:t>
            </a:r>
            <a:r>
              <a:rPr lang="en-US" altLang="en-US" sz="800" b="1" dirty="0"/>
              <a:t> (Regex) </a:t>
            </a:r>
            <a:r>
              <a:rPr lang="ar-SA" altLang="en-US" sz="800" b="1" dirty="0"/>
              <a:t>مع شجرة البنية المجردة</a:t>
            </a:r>
            <a:r>
              <a:rPr lang="en-US" altLang="en-US" sz="800" b="1" dirty="0"/>
              <a:t> (AST) </a:t>
            </a:r>
            <a:r>
              <a:rPr lang="ar-SA" altLang="en-US" sz="800" b="1" dirty="0"/>
              <a:t>لاستخراج الجداول والأعمدة والعلاقات</a:t>
            </a:r>
            <a:r>
              <a:rPr lang="en-US" altLang="en-US" sz="800" b="1" dirty="0"/>
              <a:t>.</a:t>
            </a:r>
          </a:p>
          <a:p>
            <a:pPr algn="just"/>
            <a:r>
              <a:rPr lang="ar-SA" altLang="en-US" sz="800" b="1" dirty="0"/>
              <a:t>تصنيف المخططات القاعدة المعرفية</a:t>
            </a:r>
            <a:r>
              <a:rPr lang="en-US" altLang="en-US" sz="800" b="1" dirty="0"/>
              <a:t>: </a:t>
            </a:r>
            <a:r>
              <a:rPr lang="ar-SA" altLang="en-US" sz="800" b="1" dirty="0"/>
              <a:t>استخدام كثافة المفاتيح الأجنبية ونسب عددية وأعتاب التكرار لتصنيف الجداول إلى نجوم أو سنوفليك</a:t>
            </a:r>
            <a:r>
              <a:rPr lang="en-US" altLang="en-US" sz="800" b="1" dirty="0"/>
              <a:t> (star/snowflake)</a:t>
            </a:r>
          </a:p>
          <a:p>
            <a:pPr algn="just"/>
            <a:r>
              <a:rPr lang="ar-EG" altLang="en-US" sz="800" b="1" dirty="0"/>
              <a:t>بدعم </a:t>
            </a:r>
            <a:r>
              <a:rPr lang="ar-SA" altLang="en-US" sz="800" b="1" dirty="0"/>
              <a:t>الذكاء الاصطناعي</a:t>
            </a:r>
            <a:r>
              <a:rPr lang="en-US" altLang="en-US" sz="800" b="1" dirty="0"/>
              <a:t>: </a:t>
            </a:r>
            <a:r>
              <a:rPr lang="ar-EG" altLang="en-US" sz="800" b="1" dirty="0"/>
              <a:t> تحسين </a:t>
            </a:r>
            <a:r>
              <a:rPr lang="ar-SA" altLang="en-US" sz="800" b="1" dirty="0"/>
              <a:t>تطبيق نموذج</a:t>
            </a:r>
            <a:r>
              <a:rPr lang="en-US" altLang="en-US" sz="800" b="1" dirty="0"/>
              <a:t> BERT </a:t>
            </a:r>
            <a:r>
              <a:rPr lang="ar-SA" altLang="en-US" sz="800" b="1" dirty="0"/>
              <a:t>مُدرّب على مخططات</a:t>
            </a:r>
            <a:r>
              <a:rPr lang="en-US" altLang="en-US" sz="800" b="1" dirty="0"/>
              <a:t> JSON </a:t>
            </a:r>
            <a:r>
              <a:rPr lang="ar-EG" altLang="en-US" sz="800" b="1" dirty="0"/>
              <a:t> </a:t>
            </a:r>
            <a:r>
              <a:rPr lang="ar-SA" altLang="en-US" sz="800" b="1" dirty="0"/>
              <a:t>لتحديد مجالات البيانات</a:t>
            </a:r>
            <a:r>
              <a:rPr lang="en-US" altLang="en-US" sz="800" b="1" dirty="0"/>
              <a:t> (domain detection) </a:t>
            </a:r>
            <a:r>
              <a:rPr lang="ar-SA" altLang="en-US" sz="800" b="1" dirty="0"/>
              <a:t>واقتراح تحسينات تلقائية</a:t>
            </a:r>
            <a:r>
              <a:rPr lang="en-US" altLang="en-US" sz="800" b="1" dirty="0"/>
              <a:t>.</a:t>
            </a: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C292D545-0047-D69D-9814-03A6417CCFE0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446935" y="8810494"/>
            <a:ext cx="3098905" cy="94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</a:rPr>
              <a:t>تسريع عملية التصميم</a:t>
            </a:r>
            <a:r>
              <a:rPr lang="ar-EG" altLang="en-US" sz="800" b="1" dirty="0">
                <a:solidFill>
                  <a:srgbClr val="7030A0"/>
                </a:solidFill>
              </a:rPr>
              <a:t>:</a:t>
            </a:r>
            <a:r>
              <a:rPr lang="en-US" altLang="en-US" sz="800" b="1" dirty="0">
                <a:solidFill>
                  <a:srgbClr val="7030A0"/>
                </a:solidFill>
              </a:rPr>
              <a:t> </a:t>
            </a:r>
            <a:r>
              <a:rPr lang="ar-SA" altLang="en-US" sz="800" b="1" dirty="0">
                <a:solidFill>
                  <a:srgbClr val="7030A0"/>
                </a:solidFill>
              </a:rPr>
              <a:t>توفير ما يصل إلى 90 % من الوقت مقارنة بالتصميم اليدوي</a:t>
            </a:r>
            <a:r>
              <a:rPr lang="en-US" altLang="en-US" sz="800" b="1" dirty="0">
                <a:solidFill>
                  <a:srgbClr val="7030A0"/>
                </a:solidFill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</a:rPr>
              <a:t>تقليل الأخطاء</a:t>
            </a:r>
            <a:r>
              <a:rPr lang="ar-EG" altLang="en-US" sz="800" b="1" dirty="0">
                <a:solidFill>
                  <a:srgbClr val="7030A0"/>
                </a:solidFill>
              </a:rPr>
              <a:t>: </a:t>
            </a:r>
            <a:r>
              <a:rPr lang="en-US" altLang="en-US" sz="800" b="1" dirty="0">
                <a:solidFill>
                  <a:srgbClr val="7030A0"/>
                </a:solidFill>
              </a:rPr>
              <a:t> </a:t>
            </a:r>
            <a:r>
              <a:rPr lang="ar-SA" altLang="en-US" sz="800" b="1" dirty="0">
                <a:solidFill>
                  <a:srgbClr val="7030A0"/>
                </a:solidFill>
              </a:rPr>
              <a:t>زيادة موثوقية المخازن وتقليل إعادة العمل</a:t>
            </a:r>
            <a:r>
              <a:rPr lang="en-US" altLang="en-US" sz="800" b="1" dirty="0">
                <a:solidFill>
                  <a:srgbClr val="7030A0"/>
                </a:solidFill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</a:rPr>
              <a:t>دعم قطاعات متعددة</a:t>
            </a:r>
            <a:r>
              <a:rPr lang="ar-EG" altLang="en-US" sz="800" b="1" dirty="0">
                <a:solidFill>
                  <a:srgbClr val="7030A0"/>
                </a:solidFill>
              </a:rPr>
              <a:t>: </a:t>
            </a:r>
            <a:r>
              <a:rPr lang="ar-SA" altLang="en-US" sz="800" b="1" dirty="0">
                <a:solidFill>
                  <a:srgbClr val="7030A0"/>
                </a:solidFill>
              </a:rPr>
              <a:t>قابلية التطبيق في المالية، والرعاية الصحية، والتجزئة</a:t>
            </a:r>
            <a:r>
              <a:rPr lang="en-US" altLang="en-US" sz="800" b="1" dirty="0">
                <a:solidFill>
                  <a:srgbClr val="7030A0"/>
                </a:solidFill>
              </a:rPr>
              <a:t>.</a:t>
            </a:r>
          </a:p>
          <a:p>
            <a:pPr marL="171450" lvl="1" indent="-171450" algn="just" rtl="1" fontAlgn="base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</a:pPr>
            <a:r>
              <a:rPr lang="ar-SA" altLang="en-US" sz="800" b="1" dirty="0">
                <a:solidFill>
                  <a:srgbClr val="7030A0"/>
                </a:solidFill>
              </a:rPr>
              <a:t>تحسين اتخاذ القرار</a:t>
            </a:r>
            <a:r>
              <a:rPr lang="ar-EG" altLang="en-US" sz="800" b="1" dirty="0">
                <a:solidFill>
                  <a:srgbClr val="7030A0"/>
                </a:solidFill>
              </a:rPr>
              <a:t>:</a:t>
            </a:r>
            <a:r>
              <a:rPr lang="en-US" altLang="en-US" sz="800" b="1" dirty="0">
                <a:solidFill>
                  <a:srgbClr val="7030A0"/>
                </a:solidFill>
              </a:rPr>
              <a:t> </a:t>
            </a:r>
            <a:r>
              <a:rPr lang="ar-SA" altLang="en-US" sz="800" b="1" dirty="0">
                <a:solidFill>
                  <a:srgbClr val="7030A0"/>
                </a:solidFill>
              </a:rPr>
              <a:t>تمكين المحللين من تعديل المخطط وتحديثه في الوقت الحقيقي بسهولة</a:t>
            </a:r>
            <a:r>
              <a:rPr lang="en-US" altLang="en-US" sz="8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67" name="Picture Placeholder 66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FEEA70C8-E32E-AC50-9742-25A68F09C75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" t="12600" r="10696" b="-3940"/>
          <a:stretch>
            <a:fillRect/>
          </a:stretch>
        </p:blipFill>
        <p:spPr>
          <a:xfrm>
            <a:off x="312280" y="2982625"/>
            <a:ext cx="3561020" cy="1509521"/>
          </a:xfr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6DBCAFD-63C1-8EEE-5268-6983780A7DDF}"/>
              </a:ext>
            </a:extLst>
          </p:cNvPr>
          <p:cNvSpPr txBox="1"/>
          <p:nvPr/>
        </p:nvSpPr>
        <p:spPr>
          <a:xfrm>
            <a:off x="1318958" y="4276702"/>
            <a:ext cx="15476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System Architecture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FB13A07-BC46-D5F6-F208-D606CDAEFD4F}"/>
              </a:ext>
            </a:extLst>
          </p:cNvPr>
          <p:cNvSpPr txBox="1"/>
          <p:nvPr/>
        </p:nvSpPr>
        <p:spPr>
          <a:xfrm>
            <a:off x="2235056" y="6241989"/>
            <a:ext cx="1502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Evaluation Report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7D33B5-FB33-B388-FC07-AD9C1A7BB6DB}"/>
              </a:ext>
            </a:extLst>
          </p:cNvPr>
          <p:cNvSpPr txBox="1"/>
          <p:nvPr/>
        </p:nvSpPr>
        <p:spPr>
          <a:xfrm>
            <a:off x="595312" y="8017453"/>
            <a:ext cx="1220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Dashboard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015CEE-5B0C-DBC0-5FB4-1D24188BB912}"/>
              </a:ext>
            </a:extLst>
          </p:cNvPr>
          <p:cNvSpPr txBox="1"/>
          <p:nvPr/>
        </p:nvSpPr>
        <p:spPr>
          <a:xfrm>
            <a:off x="486879" y="6241989"/>
            <a:ext cx="14387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AI DW Schema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E1AA43-AA52-D0AF-B7D2-F6B961F91F2F}"/>
              </a:ext>
            </a:extLst>
          </p:cNvPr>
          <p:cNvSpPr txBox="1"/>
          <p:nvPr/>
        </p:nvSpPr>
        <p:spPr>
          <a:xfrm>
            <a:off x="2291998" y="8017453"/>
            <a:ext cx="1397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ar-EG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8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Schema Export</a:t>
            </a:r>
          </a:p>
        </p:txBody>
      </p:sp>
      <p:pic>
        <p:nvPicPr>
          <p:cNvPr id="107" name="Picture Placeholder 10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4971F9-F297-B26E-A635-298757DE57F6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70" t="5711" r="24348" b="-5711"/>
          <a:stretch>
            <a:fillRect/>
          </a:stretch>
        </p:blipFill>
        <p:spPr>
          <a:xfrm>
            <a:off x="312280" y="6492837"/>
            <a:ext cx="1786960" cy="1517290"/>
          </a:xfrm>
        </p:spPr>
      </p:pic>
      <p:pic>
        <p:nvPicPr>
          <p:cNvPr id="105" name="Picture Placeholder 10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0F3403-4402-F3F9-EDA0-30327FEB12D2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0" r="9120"/>
          <a:stretch>
            <a:fillRect/>
          </a:stretch>
        </p:blipFill>
        <p:spPr>
          <a:xfrm>
            <a:off x="2099240" y="6500606"/>
            <a:ext cx="1783080" cy="1509521"/>
          </a:xfrm>
        </p:spPr>
      </p:pic>
      <p:pic>
        <p:nvPicPr>
          <p:cNvPr id="97" name="Picture Placeholder 9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BA756B-4A14-5365-0A23-410825E5432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" r="9271"/>
          <a:stretch>
            <a:fillRect/>
          </a:stretch>
        </p:blipFill>
        <p:spPr>
          <a:xfrm>
            <a:off x="2099240" y="4724400"/>
            <a:ext cx="1774060" cy="1536183"/>
          </a:xfrm>
        </p:spPr>
      </p:pic>
      <p:pic>
        <p:nvPicPr>
          <p:cNvPr id="103" name="Picture Placeholder 10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67A8B958-3D07-C5B5-65A1-B08D9A0DF2C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01" r="27965"/>
          <a:stretch>
            <a:fillRect/>
          </a:stretch>
        </p:blipFill>
        <p:spPr>
          <a:xfrm>
            <a:off x="313274" y="4724400"/>
            <a:ext cx="1785966" cy="1536183"/>
          </a:xfr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ABE9048D-7A7A-F091-3215-C7A553DD3367}"/>
              </a:ext>
            </a:extLst>
          </p:cNvPr>
          <p:cNvSpPr txBox="1"/>
          <p:nvPr/>
        </p:nvSpPr>
        <p:spPr>
          <a:xfrm>
            <a:off x="5618480" y="8751701"/>
            <a:ext cx="1534160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ar-EG" sz="800" b="1" dirty="0">
                <a:solidFill>
                  <a:srgbClr val="7030A0"/>
                </a:solidFill>
              </a:rPr>
              <a:t>دقة تحليل </a:t>
            </a:r>
            <a:r>
              <a:rPr lang="en-US" sz="800" b="1" dirty="0">
                <a:solidFill>
                  <a:srgbClr val="7030A0"/>
                </a:solidFill>
              </a:rPr>
              <a:t>SQL (Parsing)</a:t>
            </a:r>
          </a:p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ar-EG" sz="800" b="1" dirty="0">
                <a:solidFill>
                  <a:srgbClr val="7030A0"/>
                </a:solidFill>
              </a:rPr>
              <a:t>دقة تحديد المجال</a:t>
            </a:r>
            <a:r>
              <a:rPr lang="en-US" sz="800" b="1" dirty="0">
                <a:solidFill>
                  <a:srgbClr val="7030A0"/>
                </a:solidFill>
              </a:rPr>
              <a:t>(Domain)</a:t>
            </a:r>
          </a:p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ar-EG" sz="800" b="1" dirty="0">
                <a:solidFill>
                  <a:srgbClr val="7030A0"/>
                </a:solidFill>
              </a:rPr>
              <a:t>زمن توليد المخطط (100 جدول)</a:t>
            </a:r>
          </a:p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ar-EG" sz="800" b="1" dirty="0">
                <a:solidFill>
                  <a:srgbClr val="7030A0"/>
                </a:solidFill>
              </a:rPr>
              <a:t>خفض الأخطاء</a:t>
            </a:r>
          </a:p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ar-EG" sz="800" b="1" dirty="0">
                <a:solidFill>
                  <a:srgbClr val="7030A0"/>
                </a:solidFill>
              </a:rPr>
              <a:t>رضا المستخدم (على مقياس ١–٥)</a:t>
            </a:r>
          </a:p>
          <a:p>
            <a:pPr marL="171450" lvl="1" indent="-171450" algn="just" defTabSz="1425550" rtl="1">
              <a:spcBef>
                <a:spcPts val="250"/>
              </a:spcBef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7030A0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BFB2AD-AB01-1321-1084-D2F6492A6204}"/>
              </a:ext>
            </a:extLst>
          </p:cNvPr>
          <p:cNvCxnSpPr/>
          <p:nvPr/>
        </p:nvCxnSpPr>
        <p:spPr>
          <a:xfrm flipH="1">
            <a:off x="5410343" y="8879840"/>
            <a:ext cx="441960" cy="0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03302EB-6D14-9902-96E2-8D963A58E881}"/>
              </a:ext>
            </a:extLst>
          </p:cNvPr>
          <p:cNvCxnSpPr/>
          <p:nvPr/>
        </p:nvCxnSpPr>
        <p:spPr>
          <a:xfrm flipH="1">
            <a:off x="5410343" y="9029700"/>
            <a:ext cx="441960" cy="0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E68312C-96DC-6FC3-8B66-83FF2F598606}"/>
              </a:ext>
            </a:extLst>
          </p:cNvPr>
          <p:cNvCxnSpPr>
            <a:cxnSpLocks/>
          </p:cNvCxnSpPr>
          <p:nvPr/>
        </p:nvCxnSpPr>
        <p:spPr>
          <a:xfrm flipH="1">
            <a:off x="5397500" y="9184640"/>
            <a:ext cx="345440" cy="0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762F2F-2615-FA84-E560-007C28ECE419}"/>
              </a:ext>
            </a:extLst>
          </p:cNvPr>
          <p:cNvCxnSpPr>
            <a:cxnSpLocks/>
          </p:cNvCxnSpPr>
          <p:nvPr/>
        </p:nvCxnSpPr>
        <p:spPr>
          <a:xfrm flipH="1">
            <a:off x="5397500" y="9349740"/>
            <a:ext cx="967740" cy="0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0F01DE3-ABDB-2632-BD48-B1959C7A4E3C}"/>
              </a:ext>
            </a:extLst>
          </p:cNvPr>
          <p:cNvCxnSpPr>
            <a:cxnSpLocks/>
          </p:cNvCxnSpPr>
          <p:nvPr/>
        </p:nvCxnSpPr>
        <p:spPr>
          <a:xfrm flipH="1">
            <a:off x="5397500" y="9507220"/>
            <a:ext cx="314182" cy="0"/>
          </a:xfrm>
          <a:prstGeom prst="straightConnector1">
            <a:avLst/>
          </a:prstGeom>
          <a:ln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CFBB9BC1-E24C-F0C1-AA2C-AFF0F3D96147}"/>
              </a:ext>
            </a:extLst>
          </p:cNvPr>
          <p:cNvSpPr txBox="1"/>
          <p:nvPr/>
        </p:nvSpPr>
        <p:spPr>
          <a:xfrm>
            <a:off x="4747373" y="8772021"/>
            <a:ext cx="693942" cy="102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defTabSz="1425550" rtl="1">
              <a:spcBef>
                <a:spcPts val="250"/>
              </a:spcBef>
            </a:pPr>
            <a:r>
              <a:rPr lang="ar-EG" sz="800" b="1" dirty="0">
                <a:solidFill>
                  <a:srgbClr val="7030A0"/>
                </a:solidFill>
              </a:rPr>
              <a:t>96%</a:t>
            </a:r>
            <a:endParaRPr lang="en-US" sz="800" b="1" dirty="0">
              <a:solidFill>
                <a:srgbClr val="7030A0"/>
              </a:solidFill>
            </a:endParaRPr>
          </a:p>
          <a:p>
            <a:pPr marL="0" lvl="1" algn="just" defTabSz="1425550" rtl="1">
              <a:spcBef>
                <a:spcPts val="250"/>
              </a:spcBef>
            </a:pPr>
            <a:r>
              <a:rPr lang="ar-EG" sz="800" b="1" dirty="0">
                <a:solidFill>
                  <a:srgbClr val="7030A0"/>
                </a:solidFill>
              </a:rPr>
              <a:t>92%</a:t>
            </a:r>
            <a:endParaRPr lang="en-US" sz="800" b="1" dirty="0">
              <a:solidFill>
                <a:srgbClr val="7030A0"/>
              </a:solidFill>
            </a:endParaRPr>
          </a:p>
          <a:p>
            <a:pPr marL="0" lvl="1" algn="just" defTabSz="1425550" rtl="1">
              <a:spcBef>
                <a:spcPts val="250"/>
              </a:spcBef>
            </a:pPr>
            <a:r>
              <a:rPr lang="en-US" sz="800" b="1" dirty="0">
                <a:solidFill>
                  <a:srgbClr val="7030A0"/>
                </a:solidFill>
              </a:rPr>
              <a:t>Less than 5s</a:t>
            </a:r>
            <a:endParaRPr lang="ar-EG" sz="800" b="1" dirty="0">
              <a:solidFill>
                <a:srgbClr val="7030A0"/>
              </a:solidFill>
            </a:endParaRPr>
          </a:p>
          <a:p>
            <a:pPr marL="0" lvl="1" algn="just" defTabSz="1425550" rtl="1">
              <a:spcBef>
                <a:spcPts val="250"/>
              </a:spcBef>
            </a:pPr>
            <a:r>
              <a:rPr lang="en-US" sz="800" b="1" dirty="0">
                <a:solidFill>
                  <a:srgbClr val="7030A0"/>
                </a:solidFill>
              </a:rPr>
              <a:t>80%</a:t>
            </a:r>
            <a:endParaRPr lang="ar-EG" sz="800" b="1" dirty="0">
              <a:solidFill>
                <a:srgbClr val="7030A0"/>
              </a:solidFill>
            </a:endParaRPr>
          </a:p>
          <a:p>
            <a:pPr marL="0" lvl="1" algn="just" defTabSz="1425550" rtl="1">
              <a:spcBef>
                <a:spcPts val="250"/>
              </a:spcBef>
            </a:pPr>
            <a:r>
              <a:rPr lang="en-US" sz="800" b="1" dirty="0">
                <a:solidFill>
                  <a:srgbClr val="7030A0"/>
                </a:solidFill>
              </a:rPr>
              <a:t>4.2/5</a:t>
            </a:r>
            <a:endParaRPr lang="ar-EG" sz="800" b="1" dirty="0">
              <a:solidFill>
                <a:srgbClr val="7030A0"/>
              </a:solidFill>
            </a:endParaRPr>
          </a:p>
          <a:p>
            <a:pPr marL="0" lvl="1" algn="just" defTabSz="1425550" rtl="1">
              <a:spcBef>
                <a:spcPts val="250"/>
              </a:spcBef>
            </a:pPr>
            <a:endParaRPr lang="en-US" sz="800" b="1" dirty="0">
              <a:solidFill>
                <a:srgbClr val="7030A0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909F5E9-DEB4-657B-2E9A-2F6321610349}"/>
              </a:ext>
            </a:extLst>
          </p:cNvPr>
          <p:cNvCxnSpPr>
            <a:cxnSpLocks/>
          </p:cNvCxnSpPr>
          <p:nvPr/>
        </p:nvCxnSpPr>
        <p:spPr>
          <a:xfrm>
            <a:off x="4221478" y="7538204"/>
            <a:ext cx="3157654" cy="0"/>
          </a:xfrm>
          <a:prstGeom prst="line">
            <a:avLst/>
          </a:prstGeom>
          <a:ln>
            <a:solidFill>
              <a:srgbClr val="99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325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Almarai</vt:lpstr>
      <vt:lpstr>Almarai Bold</vt:lpstr>
      <vt:lpstr>Almarai ExtraBold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m7mdshafek@gmail.com</dc:creator>
  <cp:lastModifiedBy>Arwa Elsharawy</cp:lastModifiedBy>
  <cp:revision>39</cp:revision>
  <dcterms:created xsi:type="dcterms:W3CDTF">2022-06-01T19:23:55Z</dcterms:created>
  <dcterms:modified xsi:type="dcterms:W3CDTF">2025-06-26T23:08:59Z</dcterms:modified>
</cp:coreProperties>
</file>