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8B48-5E32-202A-CB4A-A64EBB558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F8052-12F5-F520-73EF-98E95DF5D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598A-7CE3-D70D-26E6-65BAE8A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1802A-46F4-3FFA-8D5E-488CE3C9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38E6-DC76-4123-395F-B65BB774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8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B586-C86B-9791-6B81-5D4C1C52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773B5-0365-90A4-D258-D2625E983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013F-CA73-76D7-402D-568797E8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6B39-5913-ABCA-89C9-8E71DD77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0BE2-1EC0-3279-07F8-1D108B2B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9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BD632-4C34-C754-936D-1AEBEA404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C0121-9171-AC70-D725-4073A896B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4E15-3AA8-C5D2-CDEF-64554511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A804-9357-3D60-B44F-6B82BDBB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AFDE-F1BF-9AFD-5042-4609B72E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32FD-DEFE-782A-7E4E-BDD12E56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3B0E-9A7C-A103-A71C-D74E92AB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8734-28EF-1A1A-219F-697F4137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DB07-C55C-854D-5400-D1C6E912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44E-258D-4551-A857-135DFA65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540E-71A5-EF9A-0080-1DC65252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2CB4-F62B-43F8-AF39-D550C662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14E7-200F-3011-D1DB-6867F5AE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0239-223D-42F1-138C-846B1649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6B1B-F2B7-F971-039C-8464B3C2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4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5916-BD82-F333-64C6-B1240F0B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18E1-716E-FE5E-3DD5-38996AA34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5F394-5E17-C88B-A3F7-D79D68AFE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4BEE5-5D90-2468-1701-25350B78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C36D5-8E93-CFC3-CCE9-7AC8890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CC101-2567-F0D1-F07C-13FC2322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E7-5B82-5F1A-379B-46C1193E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297A9-7411-BDA7-2C13-B3ABBD3C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2220-B845-4590-3C40-E07C206A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643A9-B93B-8A5D-0039-4F51A904C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D36F3-D259-C54A-9CE3-757DD80A1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CAFBB-4E8A-4F7B-05E8-AB467C6A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8AF87-9030-2C78-50D4-B2EC452F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E9D59-5422-45CD-03F9-E7BA9227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5D89-4910-2BBC-0277-283F5378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EC53C-0034-25D2-6817-66418F89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FEDC5-C506-7173-38B6-8C919A26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4156C-DDA7-4ADE-E29C-7F5F5D95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6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D4AAF-32B3-79D2-E23E-03549DD9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FDCF0-FB91-CC8C-EEC4-34E78EB2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63688-193A-E0AD-E5BE-CE06DB90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E45B-B984-2954-FA37-3D35CD3B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265E-1E9D-19BD-62F0-0C0C2A9D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AB311-1977-E4F0-FC23-BF15D615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21BC1-766D-F4BC-DEF7-99E6FF46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9D2BC-55B8-E78C-0445-29D04CF9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B695-0135-5D10-7D56-8945252F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8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471B-765A-F755-1FFF-7CF08528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AF81F-A5EA-F3E8-BB40-80B4A1E07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FBDB5-B1F2-342B-A444-E22210BB0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17F8-D2E8-EA37-9A38-4BBE3A4B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C9F1-5223-6F55-8715-0AFDE3BD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28232-05EB-34AA-5C11-4C93118B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48A7A-D7D0-EA4C-A3EB-91D162BB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E46A-EB0E-59E2-4F89-3D2B2543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F652-354B-47D0-E8B8-CE05A6EC5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EAA3-AA5D-4D12-AF20-243D71FE8848}" type="datetimeFigureOut">
              <a:rPr lang="en-US" smtClean="0"/>
              <a:t>02/18/2023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B986-2F72-18F9-D5F7-6017051DE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1178-1DA6-73CB-38F2-C9D7E8343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A2E0-572C-4953-A995-A2153FE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searchgate.net/publication/342733846_Exploration_of_Optimized_Semantic_Segmentation_Architectures_for_edge-Deployment_on_Dron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2E372-D18A-8708-1AE3-E3FD4CC1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" y="65273"/>
            <a:ext cx="4148484" cy="1755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2BDFA-10C7-5A5E-40F2-BD674B08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" y="1858013"/>
            <a:ext cx="4336533" cy="455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768A3-7FD3-7807-9785-FB6565135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7" y="2360467"/>
            <a:ext cx="4296645" cy="814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5EB77B-AA7E-7932-90ED-459E5441B515}"/>
              </a:ext>
            </a:extLst>
          </p:cNvPr>
          <p:cNvSpPr txBox="1"/>
          <p:nvPr/>
        </p:nvSpPr>
        <p:spPr>
          <a:xfrm>
            <a:off x="6095999" y="107132"/>
            <a:ext cx="594360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ym typeface="Wingdings" panose="05000000000000000000" pitchFamily="2" charset="2"/>
              </a:rPr>
              <a:t>Code: </a:t>
            </a:r>
            <a:r>
              <a:rPr lang="en-US" dirty="0">
                <a:sym typeface="Wingdings" panose="05000000000000000000" pitchFamily="2" charset="2"/>
              </a:rPr>
              <a:t>multiple approaches examined and tested</a:t>
            </a:r>
            <a:endParaRPr lang="en-US" sz="14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Using </a:t>
            </a:r>
            <a:r>
              <a:rPr lang="en-US" sz="1400" i="1" dirty="0">
                <a:sym typeface="Wingdings" panose="05000000000000000000" pitchFamily="2" charset="2"/>
              </a:rPr>
              <a:t>Segmentation Models </a:t>
            </a:r>
            <a:r>
              <a:rPr lang="en-US" sz="1400" dirty="0">
                <a:sym typeface="Wingdings" panose="05000000000000000000" pitchFamily="2" charset="2"/>
              </a:rPr>
              <a:t>// </a:t>
            </a:r>
            <a:r>
              <a:rPr lang="en-US" sz="1400" dirty="0" err="1">
                <a:sym typeface="Wingdings" panose="05000000000000000000" pitchFamily="2" charset="2"/>
              </a:rPr>
              <a:t>UNet</a:t>
            </a:r>
            <a:r>
              <a:rPr lang="en-US" sz="1400" dirty="0">
                <a:sym typeface="Wingdings" panose="05000000000000000000" pitchFamily="2" charset="2"/>
              </a:rPr>
              <a:t> + ResNet34 // IOU ~ 0.52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Using </a:t>
            </a:r>
            <a:r>
              <a:rPr lang="en-US" sz="1400" i="1" dirty="0">
                <a:sym typeface="Wingdings" panose="05000000000000000000" pitchFamily="2" charset="2"/>
              </a:rPr>
              <a:t>Segmentation Models </a:t>
            </a:r>
            <a:r>
              <a:rPr lang="en-US" sz="1400" dirty="0">
                <a:sym typeface="Wingdings" panose="05000000000000000000" pitchFamily="2" charset="2"/>
              </a:rPr>
              <a:t>// </a:t>
            </a:r>
            <a:r>
              <a:rPr lang="en-US" sz="1400" dirty="0" err="1">
                <a:sym typeface="Wingdings" panose="05000000000000000000" pitchFamily="2" charset="2"/>
              </a:rPr>
              <a:t>UNet</a:t>
            </a:r>
            <a:r>
              <a:rPr lang="en-US" sz="1400" dirty="0">
                <a:sym typeface="Wingdings" panose="05000000000000000000" pitchFamily="2" charset="2"/>
              </a:rPr>
              <a:t> + ResNext50 // IOU ~ 0.48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Using </a:t>
            </a:r>
            <a:r>
              <a:rPr lang="en-US" sz="1400" i="1" dirty="0">
                <a:sym typeface="Wingdings" panose="05000000000000000000" pitchFamily="2" charset="2"/>
              </a:rPr>
              <a:t>Segmentation Models </a:t>
            </a:r>
            <a:r>
              <a:rPr lang="en-US" sz="1400" dirty="0">
                <a:sym typeface="Wingdings" panose="05000000000000000000" pitchFamily="2" charset="2"/>
              </a:rPr>
              <a:t>// </a:t>
            </a:r>
            <a:r>
              <a:rPr lang="en-US" sz="1400" dirty="0" err="1">
                <a:sym typeface="Wingdings" panose="05000000000000000000" pitchFamily="2" charset="2"/>
              </a:rPr>
              <a:t>PSPNet</a:t>
            </a:r>
            <a:r>
              <a:rPr lang="en-US" sz="1400" dirty="0">
                <a:sym typeface="Wingdings" panose="05000000000000000000" pitchFamily="2" charset="2"/>
              </a:rPr>
              <a:t> + ResNext50 // IOU ~ 0.47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Using </a:t>
            </a:r>
            <a:r>
              <a:rPr lang="en-US" sz="1400" i="1" dirty="0">
                <a:sym typeface="Wingdings" panose="05000000000000000000" pitchFamily="2" charset="2"/>
              </a:rPr>
              <a:t>Segmentation Models </a:t>
            </a:r>
            <a:r>
              <a:rPr lang="en-US" sz="1400" dirty="0">
                <a:sym typeface="Wingdings" panose="05000000000000000000" pitchFamily="2" charset="2"/>
              </a:rPr>
              <a:t>// </a:t>
            </a:r>
            <a:r>
              <a:rPr lang="en-US" sz="1400" dirty="0" err="1">
                <a:sym typeface="Wingdings" panose="05000000000000000000" pitchFamily="2" charset="2"/>
              </a:rPr>
              <a:t>UNet</a:t>
            </a:r>
            <a:r>
              <a:rPr lang="en-US" sz="1400" dirty="0">
                <a:sym typeface="Wingdings" panose="05000000000000000000" pitchFamily="2" charset="2"/>
              </a:rPr>
              <a:t> + EfficientNetB0 // IOU ~ 0.61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Using </a:t>
            </a:r>
            <a:r>
              <a:rPr lang="en-US" sz="1400" i="1" dirty="0" err="1">
                <a:sym typeface="Wingdings" panose="05000000000000000000" pitchFamily="2" charset="2"/>
              </a:rPr>
              <a:t>SegFormer</a:t>
            </a:r>
            <a:r>
              <a:rPr lang="en-US" sz="1400" dirty="0">
                <a:sym typeface="Wingdings" panose="05000000000000000000" pitchFamily="2" charset="2"/>
              </a:rPr>
              <a:t> ~ Segmentation Transformer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ym typeface="Wingdings" panose="05000000000000000000" pitchFamily="2" charset="2"/>
              </a:rPr>
              <a:t>Evaluate: </a:t>
            </a:r>
            <a:r>
              <a:rPr lang="en-US" dirty="0">
                <a:sym typeface="Wingdings" panose="05000000000000000000" pitchFamily="2" charset="2"/>
              </a:rPr>
              <a:t>evaluation metrics for results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Optimizer = Adam optimizer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Loss = Dice loss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Metrics = IOU ~ Intersection Over Union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ym typeface="Wingdings" panose="05000000000000000000" pitchFamily="2" charset="2"/>
              </a:rPr>
              <a:t>Iterate:</a:t>
            </a:r>
            <a:r>
              <a:rPr lang="en-US" dirty="0">
                <a:sym typeface="Wingdings" panose="05000000000000000000" pitchFamily="2" charset="2"/>
              </a:rPr>
              <a:t> do it all over again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Multiple approaches examined and tested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b="1" i="1" dirty="0">
                <a:sym typeface="Wingdings" panose="05000000000000000000" pitchFamily="2" charset="2"/>
              </a:rPr>
              <a:t>Segmentation approaches</a:t>
            </a:r>
            <a:r>
              <a:rPr lang="en-US" sz="1400" i="1" dirty="0">
                <a:sym typeface="Wingdings" panose="05000000000000000000" pitchFamily="2" charset="2"/>
              </a:rPr>
              <a:t>:</a:t>
            </a:r>
          </a:p>
          <a:p>
            <a:r>
              <a:rPr lang="en-US" sz="1400" i="1" dirty="0">
                <a:sym typeface="Wingdings" panose="05000000000000000000" pitchFamily="2" charset="2"/>
              </a:rPr>
              <a:t>	- Segmentation Models </a:t>
            </a:r>
            <a:r>
              <a:rPr lang="en-US" sz="1400" dirty="0">
                <a:sym typeface="Wingdings" panose="05000000000000000000" pitchFamily="2" charset="2"/>
              </a:rPr>
              <a:t>// </a:t>
            </a:r>
            <a:r>
              <a:rPr lang="en-US" sz="1400" dirty="0" err="1">
                <a:sym typeface="Wingdings" panose="05000000000000000000" pitchFamily="2" charset="2"/>
              </a:rPr>
              <a:t>UNet</a:t>
            </a:r>
            <a:r>
              <a:rPr lang="en-US" sz="1400" dirty="0">
                <a:sym typeface="Wingdings" panose="05000000000000000000" pitchFamily="2" charset="2"/>
              </a:rPr>
              <a:t> + ResNet34 // IOU ~ 0.52</a:t>
            </a:r>
          </a:p>
          <a:p>
            <a:r>
              <a:rPr lang="en-US" sz="1400" i="1" dirty="0">
                <a:sym typeface="Wingdings" panose="05000000000000000000" pitchFamily="2" charset="2"/>
              </a:rPr>
              <a:t>	- Segmentation Models </a:t>
            </a:r>
            <a:r>
              <a:rPr lang="en-US" sz="1400" dirty="0">
                <a:sym typeface="Wingdings" panose="05000000000000000000" pitchFamily="2" charset="2"/>
              </a:rPr>
              <a:t>// </a:t>
            </a:r>
            <a:r>
              <a:rPr lang="en-US" sz="1400" dirty="0" err="1">
                <a:sym typeface="Wingdings" panose="05000000000000000000" pitchFamily="2" charset="2"/>
              </a:rPr>
              <a:t>UNet</a:t>
            </a:r>
            <a:r>
              <a:rPr lang="en-US" sz="1400" dirty="0">
                <a:sym typeface="Wingdings" panose="05000000000000000000" pitchFamily="2" charset="2"/>
              </a:rPr>
              <a:t> + ResNext50 // IOU ~ 0.48</a:t>
            </a:r>
          </a:p>
          <a:p>
            <a:r>
              <a:rPr lang="en-US" sz="1400" i="1" dirty="0">
                <a:sym typeface="Wingdings" panose="05000000000000000000" pitchFamily="2" charset="2"/>
              </a:rPr>
              <a:t>	- Segmentation Models </a:t>
            </a:r>
            <a:r>
              <a:rPr lang="en-US" sz="1400" dirty="0">
                <a:sym typeface="Wingdings" panose="05000000000000000000" pitchFamily="2" charset="2"/>
              </a:rPr>
              <a:t>// </a:t>
            </a:r>
            <a:r>
              <a:rPr lang="en-US" sz="1400" dirty="0" err="1">
                <a:sym typeface="Wingdings" panose="05000000000000000000" pitchFamily="2" charset="2"/>
              </a:rPr>
              <a:t>PSPNet</a:t>
            </a:r>
            <a:r>
              <a:rPr lang="en-US" sz="1400" dirty="0">
                <a:sym typeface="Wingdings" panose="05000000000000000000" pitchFamily="2" charset="2"/>
              </a:rPr>
              <a:t> + ResNext50 // IOU ~ 0.47</a:t>
            </a:r>
          </a:p>
          <a:p>
            <a:r>
              <a:rPr lang="en-US" sz="1400" i="1" dirty="0">
                <a:sym typeface="Wingdings" panose="05000000000000000000" pitchFamily="2" charset="2"/>
              </a:rPr>
              <a:t>	- Segmentation Models </a:t>
            </a:r>
            <a:r>
              <a:rPr lang="en-US" sz="1400" dirty="0">
                <a:sym typeface="Wingdings" panose="05000000000000000000" pitchFamily="2" charset="2"/>
              </a:rPr>
              <a:t>// </a:t>
            </a:r>
            <a:r>
              <a:rPr lang="en-US" sz="1400" dirty="0" err="1">
                <a:sym typeface="Wingdings" panose="05000000000000000000" pitchFamily="2" charset="2"/>
              </a:rPr>
              <a:t>UNet</a:t>
            </a:r>
            <a:r>
              <a:rPr lang="en-US" sz="1400" dirty="0">
                <a:sym typeface="Wingdings" panose="05000000000000000000" pitchFamily="2" charset="2"/>
              </a:rPr>
              <a:t> + EfficientNetB0 // IOU ~ 0.61</a:t>
            </a:r>
          </a:p>
          <a:p>
            <a:r>
              <a:rPr lang="en-US" sz="1400" i="1" dirty="0">
                <a:sym typeface="Wingdings" panose="05000000000000000000" pitchFamily="2" charset="2"/>
              </a:rPr>
              <a:t>	- </a:t>
            </a:r>
            <a:r>
              <a:rPr lang="en-US" sz="1400" i="1" dirty="0" err="1">
                <a:sym typeface="Wingdings" panose="05000000000000000000" pitchFamily="2" charset="2"/>
              </a:rPr>
              <a:t>SegFormer</a:t>
            </a:r>
            <a:r>
              <a:rPr lang="en-US" sz="1400" dirty="0">
                <a:sym typeface="Wingdings" panose="05000000000000000000" pitchFamily="2" charset="2"/>
              </a:rPr>
              <a:t> ~ Segmentation Transformer</a:t>
            </a:r>
            <a:endParaRPr lang="en-US" sz="1400" b="1" i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b="1" i="1" dirty="0">
                <a:sym typeface="Wingdings" panose="05000000000000000000" pitchFamily="2" charset="2"/>
              </a:rPr>
              <a:t>Optimizers:</a:t>
            </a:r>
          </a:p>
          <a:p>
            <a:r>
              <a:rPr lang="en-US" sz="1400" dirty="0">
                <a:sym typeface="Wingdings" panose="05000000000000000000" pitchFamily="2" charset="2"/>
              </a:rPr>
              <a:t>	- Adam optimizer</a:t>
            </a:r>
          </a:p>
          <a:p>
            <a:r>
              <a:rPr lang="en-US" sz="1400" dirty="0">
                <a:sym typeface="Wingdings" panose="05000000000000000000" pitchFamily="2" charset="2"/>
              </a:rPr>
              <a:t>	- RMSprop optimizer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b="1" i="1" dirty="0">
                <a:sym typeface="Wingdings" panose="05000000000000000000" pitchFamily="2" charset="2"/>
              </a:rPr>
              <a:t>Learning rates:</a:t>
            </a:r>
          </a:p>
          <a:p>
            <a:r>
              <a:rPr lang="en-US" sz="1400" dirty="0">
                <a:sym typeface="Wingdings" panose="05000000000000000000" pitchFamily="2" charset="2"/>
              </a:rPr>
              <a:t>	- 0.001 = default value  best results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	- 0.01  noisy but good  takes almost as much time as default</a:t>
            </a:r>
          </a:p>
          <a:p>
            <a:r>
              <a:rPr lang="en-US" sz="1400" dirty="0">
                <a:sym typeface="Wingdings" panose="05000000000000000000" pitchFamily="2" charset="2"/>
              </a:rPr>
              <a:t>	- 0.1  downright bad results  almost no convergence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93FC5-E75E-5161-35F7-1A1FDACE25DA}"/>
              </a:ext>
            </a:extLst>
          </p:cNvPr>
          <p:cNvSpPr txBox="1"/>
          <p:nvPr/>
        </p:nvSpPr>
        <p:spPr>
          <a:xfrm>
            <a:off x="268940" y="3252350"/>
            <a:ext cx="2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b="1" i="1" dirty="0"/>
              <a:t>Slides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819E4-974E-4155-5F43-6A09DB23A3CB}"/>
              </a:ext>
            </a:extLst>
          </p:cNvPr>
          <p:cNvSpPr txBox="1"/>
          <p:nvPr/>
        </p:nvSpPr>
        <p:spPr>
          <a:xfrm>
            <a:off x="268940" y="3635124"/>
            <a:ext cx="582705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are we? </a:t>
            </a:r>
            <a:r>
              <a:rPr lang="en-US" dirty="0">
                <a:sym typeface="Wingdings" panose="05000000000000000000" pitchFamily="2" charset="2"/>
              </a:rPr>
              <a:t> team members  BME senior students</a:t>
            </a:r>
            <a:endParaRPr lang="en-US" dirty="0"/>
          </a:p>
          <a:p>
            <a:r>
              <a:rPr lang="en-US" dirty="0"/>
              <a:t>Problem definition </a:t>
            </a:r>
            <a:r>
              <a:rPr lang="en-US" dirty="0">
                <a:sym typeface="Wingdings" panose="05000000000000000000" pitchFamily="2" charset="2"/>
              </a:rPr>
              <a:t> multiclass segmentation</a:t>
            </a:r>
          </a:p>
          <a:p>
            <a:r>
              <a:rPr lang="en-US" dirty="0">
                <a:sym typeface="Wingdings" panose="05000000000000000000" pitchFamily="2" charset="2"/>
              </a:rPr>
              <a:t>Why?  imaging segmentation (maybe we’re a little biased)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ML cycle : </a:t>
            </a:r>
            <a:r>
              <a:rPr lang="en-US" dirty="0">
                <a:sym typeface="Wingdings" panose="05000000000000000000" pitchFamily="2" charset="2"/>
              </a:rPr>
              <a:t>data  code  evaluate  iterate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ym typeface="Wingdings" panose="05000000000000000000" pitchFamily="2" charset="2"/>
              </a:rPr>
              <a:t>Data:</a:t>
            </a:r>
            <a:r>
              <a:rPr lang="en-US" dirty="0">
                <a:sym typeface="Wingdings" panose="05000000000000000000" pitchFamily="2" charset="2"/>
              </a:rPr>
              <a:t> already provided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 err="1">
                <a:sym typeface="Wingdings" panose="05000000000000000000" pitchFamily="2" charset="2"/>
              </a:rPr>
              <a:t>Img</a:t>
            </a:r>
            <a:r>
              <a:rPr lang="en-US" sz="1400" dirty="0">
                <a:sym typeface="Wingdings" panose="05000000000000000000" pitchFamily="2" charset="2"/>
              </a:rPr>
              <a:t> resize to (256, 256)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Read the data with encodings accordingly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Split provided data into train and test sets with an 80, 20 % split</a:t>
            </a:r>
          </a:p>
        </p:txBody>
      </p:sp>
    </p:spTree>
    <p:extLst>
      <p:ext uri="{BB962C8B-B14F-4D97-AF65-F5344CB8AC3E}">
        <p14:creationId xmlns:p14="http://schemas.microsoft.com/office/powerpoint/2010/main" val="20503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2E372-D18A-8708-1AE3-E3FD4CC1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" y="65273"/>
            <a:ext cx="4148484" cy="1755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2BDFA-10C7-5A5E-40F2-BD674B08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" y="1858013"/>
            <a:ext cx="4336533" cy="455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768A3-7FD3-7807-9785-FB6565135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7" y="2360467"/>
            <a:ext cx="4296645" cy="814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5EB77B-AA7E-7932-90ED-459E5441B515}"/>
              </a:ext>
            </a:extLst>
          </p:cNvPr>
          <p:cNvSpPr txBox="1"/>
          <p:nvPr/>
        </p:nvSpPr>
        <p:spPr>
          <a:xfrm>
            <a:off x="6095999" y="107132"/>
            <a:ext cx="5943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ResNet34 &gt; ResNext50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Less #Params  21.5 M vs. 25.0 M  not much improvement in accuracy</a:t>
            </a:r>
          </a:p>
          <a:p>
            <a:pPr marL="285750" indent="-285750">
              <a:buFontTx/>
              <a:buChar char="-"/>
            </a:pP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ym typeface="Wingdings" panose="05000000000000000000" pitchFamily="2" charset="2"/>
              </a:rPr>
              <a:t>EfficientNetB0 &gt; ResNet34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Less #Params  5.3 M vs. 21.5 M  faster training</a:t>
            </a:r>
          </a:p>
          <a:p>
            <a:pPr marL="285750" indent="-285750">
              <a:buFontTx/>
              <a:buChar char="-"/>
            </a:pP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ym typeface="Wingdings" panose="05000000000000000000" pitchFamily="2" charset="2"/>
              </a:rPr>
              <a:t>Adam &gt; RMSprop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Adam  used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and 2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moment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RMSprop  uses 2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moment</a:t>
            </a:r>
          </a:p>
          <a:p>
            <a:pPr marL="285750" indent="-285750">
              <a:buFontTx/>
              <a:buChar char="-"/>
            </a:pP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ym typeface="Wingdings" panose="05000000000000000000" pitchFamily="2" charset="2"/>
              </a:rPr>
              <a:t>Learning rates: 0.001 &gt; 0.01 &gt; 0.1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sz="1400" dirty="0">
                <a:sym typeface="Wingdings" panose="05000000000000000000" pitchFamily="2" charset="2"/>
              </a:rPr>
              <a:t>0.001  best results  default value for a reason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sz="1400" dirty="0">
                <a:sym typeface="Wingdings" panose="05000000000000000000" pitchFamily="2" charset="2"/>
              </a:rPr>
              <a:t>0.01  noisy but good  takes almost as much time as default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sz="1400" dirty="0">
                <a:sym typeface="Wingdings" panose="05000000000000000000" pitchFamily="2" charset="2"/>
              </a:rPr>
              <a:t>0.1  downright bad results  almost no convergence</a:t>
            </a:r>
            <a:endParaRPr lang="en-US" sz="1400" dirty="0">
              <a:solidFill>
                <a:prstClr val="black"/>
              </a:solidFill>
              <a:latin typeface="Calibri" panose="020F0502020204030204"/>
              <a:sym typeface="Wingdings" panose="05000000000000000000" pitchFamily="2" charset="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1" dirty="0">
              <a:solidFill>
                <a:prstClr val="black"/>
              </a:solidFill>
              <a:latin typeface="Calibri" panose="020F0502020204030204"/>
              <a:sym typeface="Wingdings" panose="05000000000000000000" pitchFamily="2" charset="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Inference 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Single output = 35 s on average ( &lt; 200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ms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Whole test set 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93FC5-E75E-5161-35F7-1A1FDACE25DA}"/>
              </a:ext>
            </a:extLst>
          </p:cNvPr>
          <p:cNvSpPr txBox="1"/>
          <p:nvPr/>
        </p:nvSpPr>
        <p:spPr>
          <a:xfrm>
            <a:off x="268940" y="3252350"/>
            <a:ext cx="2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b="1" i="1" dirty="0"/>
              <a:t>Slides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819E4-974E-4155-5F43-6A09DB23A3CB}"/>
              </a:ext>
            </a:extLst>
          </p:cNvPr>
          <p:cNvSpPr txBox="1"/>
          <p:nvPr/>
        </p:nvSpPr>
        <p:spPr>
          <a:xfrm>
            <a:off x="268940" y="3635124"/>
            <a:ext cx="5827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ym typeface="Wingdings" panose="05000000000000000000" pitchFamily="2" charset="2"/>
              </a:rPr>
              <a:t>I</a:t>
            </a:r>
            <a:r>
              <a:rPr lang="en-US" sz="1800" b="1" dirty="0">
                <a:sym typeface="Wingdings" panose="05000000000000000000" pitchFamily="2" charset="2"/>
              </a:rPr>
              <a:t>nnovative / Recent solution?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Architectures have been around for a while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Changing encoding block + hyperparameters approach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Depending on previous experience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Final results are good or bad based on one’s own perspective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hlinkClick r:id="rId5"/>
              </a:rPr>
              <a:t>(PDF) Exploration of Optimized Semantic Segmentation Architectures for edge-Deployment on Drones (researchgate.net)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sym typeface="Wingdings" panose="05000000000000000000" pitchFamily="2" charset="2"/>
              </a:rPr>
              <a:t>UNet</a:t>
            </a:r>
            <a:r>
              <a:rPr lang="en-US" b="1" dirty="0">
                <a:sym typeface="Wingdings" panose="05000000000000000000" pitchFamily="2" charset="2"/>
              </a:rPr>
              <a:t> &gt; </a:t>
            </a:r>
            <a:r>
              <a:rPr lang="en-US" b="1" dirty="0" err="1">
                <a:sym typeface="Wingdings" panose="05000000000000000000" pitchFamily="2" charset="2"/>
              </a:rPr>
              <a:t>PSPNet</a:t>
            </a:r>
            <a:endParaRPr lang="en-US" b="1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Architecture is more optimized for segmentation tasks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UNet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 specifically designed for MRI segmentation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102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445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Bebawy</dc:creator>
  <cp:lastModifiedBy>Mariam Bebawy</cp:lastModifiedBy>
  <cp:revision>2</cp:revision>
  <dcterms:created xsi:type="dcterms:W3CDTF">2023-02-18T04:35:21Z</dcterms:created>
  <dcterms:modified xsi:type="dcterms:W3CDTF">2023-02-18T05:12:55Z</dcterms:modified>
</cp:coreProperties>
</file>