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7" r:id="rId5"/>
    <p:sldId id="258" r:id="rId6"/>
    <p:sldId id="259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cap="all" spc="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SumoBot</a:t>
            </a:r>
            <a:endParaRPr lang="en-US" b="1" cap="all" spc="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198C-AAE3-4AE4-8DA9-72BD207E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664902"/>
            <a:ext cx="10360501" cy="736600"/>
          </a:xfrm>
        </p:spPr>
        <p:txBody>
          <a:bodyPr/>
          <a:lstStyle/>
          <a:p>
            <a:r>
              <a:rPr lang="en-US" b="1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The Motor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28C59-F786-479A-A24E-B3DD6CFC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812" y="1752599"/>
            <a:ext cx="7239000" cy="4411469"/>
          </a:xfrm>
        </p:spPr>
        <p:txBody>
          <a:bodyPr>
            <a:normAutofit/>
          </a:bodyPr>
          <a:lstStyle/>
          <a:p>
            <a:r>
              <a:rPr lang="en-US" sz="2400" b="1" spc="200" dirty="0">
                <a:solidFill>
                  <a:schemeClr val="accent1"/>
                </a:solidFill>
              </a:rPr>
              <a:t>In the prototype a yellow dc geared motor is used.</a:t>
            </a:r>
          </a:p>
          <a:p>
            <a:r>
              <a:rPr lang="en-US" sz="2400" b="1" spc="200" dirty="0">
                <a:solidFill>
                  <a:schemeClr val="accent1"/>
                </a:solidFill>
              </a:rPr>
              <a:t>The motor has a gear box with ratio 48:1 which is increase the torque of the motor to </a:t>
            </a:r>
            <a:r>
              <a:rPr lang="nn-NO" sz="2400" b="1" spc="200" dirty="0">
                <a:solidFill>
                  <a:schemeClr val="accent1"/>
                </a:solidFill>
              </a:rPr>
              <a:t> 0.8 kg*cm (0.078 Nm) and the motor can rotate at </a:t>
            </a:r>
            <a:r>
              <a:rPr lang="en-US" sz="2400" b="1" spc="200" dirty="0">
                <a:solidFill>
                  <a:schemeClr val="accent1"/>
                </a:solidFill>
              </a:rPr>
              <a:t>90 ± 10 rpm.</a:t>
            </a:r>
          </a:p>
          <a:p>
            <a:r>
              <a:rPr lang="en-US" sz="2400" b="1" spc="200" dirty="0">
                <a:solidFill>
                  <a:schemeClr val="accent1"/>
                </a:solidFill>
              </a:rPr>
              <a:t>The motor is operated at 5 volts and draws an average current of 250mA maximum.</a:t>
            </a:r>
          </a:p>
          <a:p>
            <a:endParaRPr lang="en-US" sz="2400" b="1" spc="2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FCA1E-B682-44D0-98B1-D7662B45E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250" l="10000" r="97500">
                        <a14:foregroundMark x1="64500" y1="68500" x2="73625" y2="77500"/>
                        <a14:foregroundMark x1="68875" y1="66250" x2="85375" y2="63625"/>
                        <a14:foregroundMark x1="85375" y1="63625" x2="86375" y2="68125"/>
                        <a14:foregroundMark x1="84750" y1="72000" x2="73750" y2="86500"/>
                        <a14:foregroundMark x1="73750" y1="86500" x2="50875" y2="73625"/>
                        <a14:foregroundMark x1="50875" y1="73625" x2="20000" y2="42625"/>
                        <a14:foregroundMark x1="20000" y1="42625" x2="15125" y2="46375"/>
                        <a14:foregroundMark x1="18250" y1="46000" x2="14875" y2="46375"/>
                        <a14:foregroundMark x1="23375" y1="41125" x2="11750" y2="47625"/>
                        <a14:foregroundMark x1="22000" y1="44750" x2="13000" y2="50750"/>
                        <a14:foregroundMark x1="40750" y1="24875" x2="49750" y2="18000"/>
                        <a14:foregroundMark x1="80750" y1="64750" x2="79625" y2="82250"/>
                        <a14:foregroundMark x1="79625" y1="82250" x2="78625" y2="83375"/>
                        <a14:foregroundMark x1="83875" y1="71875" x2="79010" y2="84659"/>
                        <a14:foregroundMark x1="83500" y1="72875" x2="77553" y2="85851"/>
                        <a14:foregroundMark x1="84375" y1="72875" x2="87282" y2="77897"/>
                        <a14:foregroundMark x1="87000" y1="77625" x2="87500" y2="76875"/>
                        <a14:foregroundMark x1="87500" y1="75625" x2="87500" y2="75625"/>
                        <a14:foregroundMark x1="88750" y1="73125" x2="88750" y2="73125"/>
                        <a14:foregroundMark x1="88750" y1="72250" x2="88750" y2="72250"/>
                        <a14:foregroundMark x1="89125" y1="72000" x2="89750" y2="74500"/>
                        <a14:foregroundMark x1="74250" y1="88125" x2="73500" y2="88125"/>
                        <a14:foregroundMark x1="71625" y1="88125" x2="71625" y2="88125"/>
                        <a14:foregroundMark x1="67875" y1="85375" x2="67875" y2="85375"/>
                        <a14:foregroundMark x1="62000" y1="80625" x2="61125" y2="79750"/>
                        <a14:foregroundMark x1="51625" y1="72625" x2="51625" y2="72625"/>
                        <a14:foregroundMark x1="49750" y1="69750" x2="49750" y2="69750"/>
                        <a14:foregroundMark x1="45750" y1="66000" x2="45750" y2="66000"/>
                        <a14:foregroundMark x1="42750" y1="62000" x2="40250" y2="60375"/>
                        <a14:foregroundMark x1="81625" y1="85000" x2="80000" y2="85375"/>
                        <a14:foregroundMark x1="77625" y1="86000" x2="77625" y2="86000"/>
                        <a14:foregroundMark x1="76625" y1="86000" x2="76625" y2="86000"/>
                        <a14:foregroundMark x1="81625" y1="84125" x2="82500" y2="84000"/>
                        <a14:foregroundMark x1="84500" y1="82000" x2="84500" y2="82000"/>
                        <a14:foregroundMark x1="85750" y1="80125" x2="86000" y2="79500"/>
                        <a14:foregroundMark x1="87000" y1="78500" x2="87000" y2="78500"/>
                        <a14:foregroundMark x1="87250" y1="77875" x2="87250" y2="77875"/>
                        <a14:foregroundMark x1="87625" y1="78750" x2="87625" y2="79070"/>
                        <a14:foregroundMark x1="85594" y1="81430" x2="85125" y2="81625"/>
                        <a14:foregroundMark x1="80750" y1="84375" x2="80750" y2="84375"/>
                        <a14:foregroundMark x1="79375" y1="86250" x2="79375" y2="86250"/>
                        <a14:foregroundMark x1="79375" y1="87125" x2="80125" y2="86500"/>
                        <a14:foregroundMark x1="81250" y1="85250" x2="82500" y2="84000"/>
                        <a14:foregroundMark x1="83500" y1="83125" x2="84500" y2="81875"/>
                        <a14:foregroundMark x1="85625" y1="80625" x2="86250" y2="79750"/>
                        <a14:foregroundMark x1="86625" y1="79375" x2="86625" y2="79375"/>
                        <a14:foregroundMark x1="80000" y1="86000" x2="80000" y2="86000"/>
                        <a14:foregroundMark x1="76750" y1="87500" x2="76750" y2="87500"/>
                        <a14:foregroundMark x1="75500" y1="88125" x2="75500" y2="88125"/>
                        <a14:foregroundMark x1="79500" y1="86875" x2="80375" y2="86500"/>
                        <a14:foregroundMark x1="84375" y1="82250" x2="84375" y2="82250"/>
                        <a14:foregroundMark x1="87250" y1="77500" x2="87250" y2="77500"/>
                        <a14:foregroundMark x1="88500" y1="76375" x2="88500" y2="76375"/>
                        <a14:foregroundMark x1="89500" y1="76625" x2="89596" y2="76779"/>
                        <a14:foregroundMark x1="77625" y1="87250" x2="76625" y2="87500"/>
                        <a14:foregroundMark x1="74875" y1="87500" x2="74875" y2="87500"/>
                        <a14:foregroundMark x1="74750" y1="87500" x2="74125" y2="88125"/>
                        <a14:foregroundMark x1="73000" y1="88375" x2="73000" y2="88375"/>
                        <a14:foregroundMark x1="73250" y1="89000" x2="82573" y2="84940"/>
                        <a14:foregroundMark x1="85125" y1="80625" x2="85125" y2="80625"/>
                        <a14:foregroundMark x1="87075" y1="79709" x2="87250" y2="77500"/>
                        <a14:foregroundMark x1="82804" y1="84671" x2="78000" y2="87250"/>
                        <a14:foregroundMark x1="78000" y1="87250" x2="78500" y2="86000"/>
                        <a14:backgroundMark x1="70375" y1="91875" x2="77250" y2="91875"/>
                        <a14:backgroundMark x1="74560" y1="89910" x2="81000" y2="89125"/>
                        <a14:backgroundMark x1="70750" y1="90375" x2="72674" y2="90140"/>
                        <a14:backgroundMark x1="77580" y1="88539" x2="74875" y2="90750"/>
                        <a14:backgroundMark x1="90625" y1="77875" x2="90166" y2="78250"/>
                        <a14:backgroundMark x1="74875" y1="90750" x2="74125" y2="90875"/>
                        <a14:backgroundMark x1="91000" y1="77937" x2="91000" y2="77875"/>
                        <a14:backgroundMark x1="90606" y1="77875" x2="90298" y2="78363"/>
                        <a14:backgroundMark x1="90764" y1="77625" x2="90606" y2="77875"/>
                        <a14:backgroundMark x1="91000" y1="77250" x2="90764" y2="77625"/>
                        <a14:backgroundMark x1="97000" y1="71625" x2="87250" y2="88375"/>
                        <a14:backgroundMark x1="95750" y1="72875" x2="82625" y2="88125"/>
                        <a14:backgroundMark x1="82625" y1="88125" x2="74500" y2="91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75561">
            <a:off x="8681310" y="1600800"/>
            <a:ext cx="3501572" cy="350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37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3DFC-6873-4E57-BFED-AEA829FC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457200"/>
            <a:ext cx="4723129" cy="804669"/>
          </a:xfrm>
        </p:spPr>
        <p:txBody>
          <a:bodyPr/>
          <a:lstStyle/>
          <a:p>
            <a:r>
              <a:rPr lang="en-US" b="1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The Motor 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A452-9E91-417F-A1EB-A6A49F926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212" y="1676400"/>
            <a:ext cx="6096000" cy="4572000"/>
          </a:xfrm>
        </p:spPr>
        <p:txBody>
          <a:bodyPr>
            <a:normAutofit/>
          </a:bodyPr>
          <a:lstStyle/>
          <a:p>
            <a:r>
              <a:rPr lang="en-US" b="1" spc="200" dirty="0">
                <a:solidFill>
                  <a:schemeClr val="accent1"/>
                </a:solidFill>
              </a:rPr>
              <a:t>In the prototype l293D motor driver IC is used which is capable of controlling motors with operating voltages up to 36 volts and maximum output current up to 1.2 ampere.</a:t>
            </a:r>
          </a:p>
          <a:p>
            <a:r>
              <a:rPr lang="en-US" b="1" spc="200" dirty="0">
                <a:solidFill>
                  <a:schemeClr val="accent1"/>
                </a:solidFill>
              </a:rPr>
              <a:t>This motor driver will be very good in our application because it can control the used geared dc motor and its size is small.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EDA0B-3B41-42AE-9C22-ED8ABF07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500" l="7800" r="93000">
                        <a14:foregroundMark x1="9178" y1="68960" x2="8400" y2="70700"/>
                        <a14:foregroundMark x1="13500" y1="59300" x2="11105" y2="64653"/>
                        <a14:foregroundMark x1="8400" y1="70700" x2="8400" y2="71248"/>
                        <a14:foregroundMark x1="16700" y1="58000" x2="9400" y2="61200"/>
                        <a14:foregroundMark x1="50100" y1="65400" x2="51700" y2="75300"/>
                        <a14:foregroundMark x1="88500" y1="30100" x2="92047" y2="41400"/>
                        <a14:foregroundMark x1="35300" y1="88500" x2="36600" y2="92600"/>
                        <a14:foregroundMark x1="8900" y1="58700" x2="7800" y2="70700"/>
                        <a14:foregroundMark x1="7800" y1="70700" x2="8100" y2="71500"/>
                        <a14:backgroundMark x1="92400" y1="48200" x2="92400" y2="48200"/>
                        <a14:backgroundMark x1="92300" y1="46800" x2="92300" y2="46800"/>
                        <a14:backgroundMark x1="92600" y1="45000" x2="92600" y2="45000"/>
                        <a14:backgroundMark x1="92500" y1="43800" x2="92500" y2="43800"/>
                        <a14:backgroundMark x1="92500" y1="42900" x2="92500" y2="42900"/>
                        <a14:backgroundMark x1="92500" y1="43800" x2="92500" y2="43800"/>
                        <a14:backgroundMark x1="92500" y1="44600" x2="92500" y2="44600"/>
                        <a14:backgroundMark x1="92500" y1="43800" x2="92500" y2="43800"/>
                        <a14:backgroundMark x1="92600" y1="44200" x2="92600" y2="44200"/>
                        <a14:backgroundMark x1="92900" y1="44400" x2="92900" y2="44400"/>
                        <a14:backgroundMark x1="93100" y1="44900" x2="93100" y2="44900"/>
                        <a14:backgroundMark x1="93100" y1="45100" x2="93100" y2="45100"/>
                        <a14:backgroundMark x1="93100" y1="45800" x2="93100" y2="45800"/>
                        <a14:backgroundMark x1="93100" y1="46200" x2="93100" y2="46500"/>
                        <a14:backgroundMark x1="93100" y1="46700" x2="93100" y2="47300"/>
                        <a14:backgroundMark x1="92600" y1="44400" x2="93400" y2="51200"/>
                        <a14:backgroundMark x1="92900" y1="43800" x2="92900" y2="43800"/>
                        <a14:backgroundMark x1="92600" y1="43000" x2="92600" y2="43000"/>
                        <a14:backgroundMark x1="92500" y1="42100" x2="92500" y2="42100"/>
                        <a14:backgroundMark x1="92300" y1="41400" x2="92300" y2="41400"/>
                        <a14:backgroundMark x1="92300" y1="42200" x2="92300" y2="42200"/>
                        <a14:backgroundMark x1="92300" y1="42600" x2="92300" y2="42600"/>
                        <a14:backgroundMark x1="92500" y1="42200" x2="92500" y2="42200"/>
                        <a14:backgroundMark x1="92500" y1="41900" x2="92500" y2="41900"/>
                        <a14:backgroundMark x1="92400" y1="41200" x2="92400" y2="41200"/>
                        <a14:backgroundMark x1="92400" y1="41200" x2="92900" y2="45000"/>
                        <a14:backgroundMark x1="93800" y1="46700" x2="91900" y2="54200"/>
                        <a14:backgroundMark x1="10500" y1="65500" x2="10500" y2="65500"/>
                        <a14:backgroundMark x1="10600" y1="65600" x2="10600" y2="65600"/>
                        <a14:backgroundMark x1="10500" y1="65300" x2="10500" y2="65300"/>
                        <a14:backgroundMark x1="10000" y1="64900" x2="10500" y2="67100"/>
                        <a14:backgroundMark x1="10600" y1="65600" x2="10000" y2="69100"/>
                        <a14:backgroundMark x1="9116" y1="69366" x2="8200" y2="728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94624" y="15240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ch_16x9">
    <a:dk1>
      <a:sysClr val="windowText" lastClr="000000"/>
    </a:dk1>
    <a:lt1>
      <a:sysClr val="window" lastClr="FFFFFF"/>
    </a:lt1>
    <a:dk2>
      <a:srgbClr val="192A52"/>
    </a:dk2>
    <a:lt2>
      <a:srgbClr val="C0C0C0"/>
    </a:lt2>
    <a:accent1>
      <a:srgbClr val="009999"/>
    </a:accent1>
    <a:accent2>
      <a:srgbClr val="E98915"/>
    </a:accent2>
    <a:accent3>
      <a:srgbClr val="A419A7"/>
    </a:accent3>
    <a:accent4>
      <a:srgbClr val="AFC34D"/>
    </a:accent4>
    <a:accent5>
      <a:srgbClr val="E5572B"/>
    </a:accent5>
    <a:accent6>
      <a:srgbClr val="6868C4"/>
    </a:accent6>
    <a:hlink>
      <a:srgbClr val="009999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Tech_16x9">
    <a:dk1>
      <a:sysClr val="windowText" lastClr="000000"/>
    </a:dk1>
    <a:lt1>
      <a:sysClr val="window" lastClr="FFFFFF"/>
    </a:lt1>
    <a:dk2>
      <a:srgbClr val="192A52"/>
    </a:dk2>
    <a:lt2>
      <a:srgbClr val="C0C0C0"/>
    </a:lt2>
    <a:accent1>
      <a:srgbClr val="009999"/>
    </a:accent1>
    <a:accent2>
      <a:srgbClr val="E98915"/>
    </a:accent2>
    <a:accent3>
      <a:srgbClr val="A419A7"/>
    </a:accent3>
    <a:accent4>
      <a:srgbClr val="AFC34D"/>
    </a:accent4>
    <a:accent5>
      <a:srgbClr val="E5572B"/>
    </a:accent5>
    <a:accent6>
      <a:srgbClr val="6868C4"/>
    </a:accent6>
    <a:hlink>
      <a:srgbClr val="009999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127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Tech 16x9</vt:lpstr>
      <vt:lpstr>SumoBot</vt:lpstr>
      <vt:lpstr>The Motor</vt:lpstr>
      <vt:lpstr>The Motor driver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SumoBot</dc:title>
  <dc:creator>es-AhmedR.Ali2025</dc:creator>
  <cp:lastModifiedBy>es-AhmedR.Ali2025</cp:lastModifiedBy>
  <cp:revision>2</cp:revision>
  <dcterms:created xsi:type="dcterms:W3CDTF">2023-03-16T17:16:50Z</dcterms:created>
  <dcterms:modified xsi:type="dcterms:W3CDTF">2023-03-16T17:55:28Z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