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257" r:id="rId6"/>
    <p:sldId id="258" r:id="rId7"/>
    <p:sldId id="301" r:id="rId8"/>
    <p:sldId id="302" r:id="rId9"/>
    <p:sldId id="297" r:id="rId10"/>
    <p:sldId id="303" r:id="rId11"/>
    <p:sldId id="317" r:id="rId12"/>
    <p:sldId id="307" r:id="rId13"/>
    <p:sldId id="306" r:id="rId14"/>
    <p:sldId id="304" r:id="rId15"/>
    <p:sldId id="305" r:id="rId16"/>
    <p:sldId id="310" r:id="rId17"/>
    <p:sldId id="309" r:id="rId18"/>
    <p:sldId id="314" r:id="rId19"/>
    <p:sldId id="316" r:id="rId20"/>
    <p:sldId id="311" r:id="rId21"/>
    <p:sldId id="313" r:id="rId22"/>
    <p:sldId id="315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5934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7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54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2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08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3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8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1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4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5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Abdelrahman Khaled Mansour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Content Placeholder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D0EC6A5-DB4B-42FA-7FB0-0651B2D30D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2393" y="1418253"/>
            <a:ext cx="10853660" cy="4939685"/>
          </a:xfrm>
        </p:spPr>
      </p:pic>
    </p:spTree>
    <p:extLst>
      <p:ext uri="{BB962C8B-B14F-4D97-AF65-F5344CB8AC3E}">
        <p14:creationId xmlns:p14="http://schemas.microsoft.com/office/powerpoint/2010/main" val="204059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GLCM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Content Placeholder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0664ED-21D9-2363-F26B-754A9C48DA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0505" y="1222311"/>
            <a:ext cx="11103429" cy="5135628"/>
          </a:xfrm>
        </p:spPr>
      </p:pic>
    </p:spTree>
    <p:extLst>
      <p:ext uri="{BB962C8B-B14F-4D97-AF65-F5344CB8AC3E}">
        <p14:creationId xmlns:p14="http://schemas.microsoft.com/office/powerpoint/2010/main" val="341753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Deep Learning Model </a:t>
            </a: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Histogram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Content Placeholder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E1E7345-B107-8DE5-19EC-55D6AF3640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0597" y="1315616"/>
            <a:ext cx="10887395" cy="4749282"/>
          </a:xfrm>
        </p:spPr>
      </p:pic>
    </p:spTree>
    <p:extLst>
      <p:ext uri="{BB962C8B-B14F-4D97-AF65-F5344CB8AC3E}">
        <p14:creationId xmlns:p14="http://schemas.microsoft.com/office/powerpoint/2010/main" val="335019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Deep Learning Model</a:t>
            </a:r>
            <a:r>
              <a:rPr lang="en-US" sz="1800" kern="1200" spc="50" dirty="0">
                <a:solidFill>
                  <a:srgbClr val="000000">
                    <a:alpha val="60000"/>
                  </a:srgbClr>
                </a:solidFill>
                <a:effectLst/>
                <a:latin typeface="Avenir Next LT Pro" panose="020B0504020202020204" pitchFamily="34" charset="0"/>
                <a:ea typeface="+mn-ea"/>
                <a:cs typeface="+mn-cs"/>
              </a:rPr>
              <a:t> GLCM</a:t>
            </a:r>
            <a:endParaRPr lang="en-US" sz="1800" dirty="0">
              <a:effectLst/>
            </a:endParaRPr>
          </a:p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Content Placeholder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F0523C-8D12-9727-D38D-3B411CAB16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0290" y="1552575"/>
            <a:ext cx="10962975" cy="4690100"/>
          </a:xfrm>
        </p:spPr>
      </p:pic>
    </p:spTree>
    <p:extLst>
      <p:ext uri="{BB962C8B-B14F-4D97-AF65-F5344CB8AC3E}">
        <p14:creationId xmlns:p14="http://schemas.microsoft.com/office/powerpoint/2010/main" val="362624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" name="Content Placeholder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9007DFB-9598-1750-7746-9B6AF78E24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9795" y="1819469"/>
            <a:ext cx="10954139" cy="3928188"/>
          </a:xfrm>
        </p:spPr>
      </p:pic>
    </p:spTree>
    <p:extLst>
      <p:ext uri="{BB962C8B-B14F-4D97-AF65-F5344CB8AC3E}">
        <p14:creationId xmlns:p14="http://schemas.microsoft.com/office/powerpoint/2010/main" val="337862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Classification 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137EE6-0BDD-AF40-11F2-3DEADB850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8457" y="1334278"/>
            <a:ext cx="10870163" cy="4908397"/>
          </a:xfrm>
        </p:spPr>
      </p:pic>
    </p:spTree>
    <p:extLst>
      <p:ext uri="{BB962C8B-B14F-4D97-AF65-F5344CB8AC3E}">
        <p14:creationId xmlns:p14="http://schemas.microsoft.com/office/powerpoint/2010/main" val="15324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48C15-D7FB-277F-F5A9-3E9C42D49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013" y="1552576"/>
            <a:ext cx="10753937" cy="4294042"/>
          </a:xfrm>
        </p:spPr>
      </p:pic>
    </p:spTree>
    <p:extLst>
      <p:ext uri="{BB962C8B-B14F-4D97-AF65-F5344CB8AC3E}">
        <p14:creationId xmlns:p14="http://schemas.microsoft.com/office/powerpoint/2010/main" val="43681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Accuracy Histogram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" name="Content Placeholder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9007DFB-9598-1750-7746-9B6AF78E24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45130" y="3478930"/>
            <a:ext cx="6649378" cy="1086002"/>
          </a:xfr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BF5D6DE-4092-3A1E-4020-C914917F2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2" y="1427584"/>
            <a:ext cx="10846694" cy="49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Prediction GLCM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DA430EC-929D-850F-731A-818517C634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013" y="1250303"/>
            <a:ext cx="10753937" cy="4992372"/>
          </a:xfrm>
        </p:spPr>
      </p:pic>
    </p:spTree>
    <p:extLst>
      <p:ext uri="{BB962C8B-B14F-4D97-AF65-F5344CB8AC3E}">
        <p14:creationId xmlns:p14="http://schemas.microsoft.com/office/powerpoint/2010/main" val="419003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799CD6-FC67-3DC7-A10C-A2A6EB7675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013" y="1552575"/>
            <a:ext cx="10482551" cy="4432589"/>
          </a:xfrm>
        </p:spPr>
      </p:pic>
    </p:spTree>
    <p:extLst>
      <p:ext uri="{BB962C8B-B14F-4D97-AF65-F5344CB8AC3E}">
        <p14:creationId xmlns:p14="http://schemas.microsoft.com/office/powerpoint/2010/main" val="23824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575250"/>
            <a:ext cx="3060000" cy="3610946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Review Dataset</a:t>
            </a:r>
          </a:p>
          <a:p>
            <a:r>
              <a:rPr lang="en-US" sz="1600" dirty="0"/>
              <a:t>Model Architecture</a:t>
            </a:r>
          </a:p>
          <a:p>
            <a:r>
              <a:rPr lang="en-US" sz="1600" dirty="0"/>
              <a:t>Preprocessing</a:t>
            </a:r>
          </a:p>
          <a:p>
            <a:r>
              <a:rPr lang="en-US" sz="1600" dirty="0"/>
              <a:t>Segmentation</a:t>
            </a:r>
          </a:p>
          <a:p>
            <a:r>
              <a:rPr lang="en-US" sz="1600" dirty="0"/>
              <a:t>Feature Extraction</a:t>
            </a:r>
          </a:p>
          <a:p>
            <a:r>
              <a:rPr lang="en-US" sz="1600" dirty="0"/>
              <a:t>Classification</a:t>
            </a:r>
          </a:p>
          <a:p>
            <a:r>
              <a:rPr lang="en-US" sz="1600" dirty="0"/>
              <a:t>Accuracy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55CA119-3AE4-4D6A-AB16-C0625CA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0" name="Picture Placeholder 9" descr="A picture containing outdoor, train, bridge, traveling">
            <a:extLst>
              <a:ext uri="{FF2B5EF4-FFF2-40B4-BE49-F238E27FC236}">
                <a16:creationId xmlns:a16="http://schemas.microsoft.com/office/drawing/2014/main" id="{BE113317-F75C-4F41-AA60-AB7B65AD9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7" y="0"/>
            <a:ext cx="7212013" cy="6858000"/>
          </a:xfr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>
            <a:normAutofit/>
          </a:bodyPr>
          <a:lstStyle/>
          <a:p>
            <a:fld id="{D39607A7-8386-47DB-8578-DDEDD194E5D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271" y="2188092"/>
            <a:ext cx="3856679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25" name="Footer Placeholder 48">
            <a:extLst>
              <a:ext uri="{FF2B5EF4-FFF2-40B4-BE49-F238E27FC236}">
                <a16:creationId xmlns:a16="http://schemas.microsoft.com/office/drawing/2014/main" id="{A59037B4-369C-4D32-9743-2907258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26" name="Slide Number Placeholder 49">
            <a:extLst>
              <a:ext uri="{FF2B5EF4-FFF2-40B4-BE49-F238E27FC236}">
                <a16:creationId xmlns:a16="http://schemas.microsoft.com/office/drawing/2014/main" id="{64086F3C-129F-4A29-A09C-7700661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2875321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folders: "Fire Image" and "Non Fire Image," containing images for training and validation.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Detect whether an input image belongs to the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"Fire Image" class or the "Non Fire Image" class.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/>
              <a:t>Review Dataset</a:t>
            </a:r>
          </a:p>
        </p:txBody>
      </p:sp>
      <p:pic>
        <p:nvPicPr>
          <p:cNvPr id="5" name="Picture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229A03-BA35-BFE4-203B-05FBD6D5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9400" y="1685925"/>
            <a:ext cx="10593000" cy="4543425"/>
          </a:xfrm>
          <a:noFill/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BF132AC-240D-92A3-26D1-85903EC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2B16E33-BB40-8252-9B04-49D64DA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dirty="0"/>
              <a:t>Sample 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3BF132AC-240D-92A3-26D1-85903EC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2B16E33-BB40-8252-9B04-49D64DAC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FF2BD96E-3838-45D2-9031-D3AF67C920A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Content Placeholder 5" descr="A collage of images of forest fire and smoke&#10;&#10;Description automatically generated">
            <a:extLst>
              <a:ext uri="{FF2B5EF4-FFF2-40B4-BE49-F238E27FC236}">
                <a16:creationId xmlns:a16="http://schemas.microsoft.com/office/drawing/2014/main" id="{A66F0484-7A26-2C00-BD76-4756394F3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7325" y="1685925"/>
            <a:ext cx="9639300" cy="4040188"/>
          </a:xfrm>
        </p:spPr>
      </p:pic>
    </p:spTree>
    <p:extLst>
      <p:ext uri="{BB962C8B-B14F-4D97-AF65-F5344CB8AC3E}">
        <p14:creationId xmlns:p14="http://schemas.microsoft.com/office/powerpoint/2010/main" val="249017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Preprocessing</a:t>
            </a:r>
          </a:p>
          <a:p>
            <a:r>
              <a:rPr lang="en-US" sz="2000" dirty="0"/>
              <a:t>Making Masking , Sharpen</a:t>
            </a:r>
            <a:endParaRPr lang="en-US" dirty="0"/>
          </a:p>
          <a:p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1" name="Content Placeholder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A5BA1B-9ECB-A90C-5B66-20E735048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9045" y="1552575"/>
            <a:ext cx="10273004" cy="4690100"/>
          </a:xfrm>
        </p:spPr>
      </p:pic>
    </p:spTree>
    <p:extLst>
      <p:ext uri="{BB962C8B-B14F-4D97-AF65-F5344CB8AC3E}">
        <p14:creationId xmlns:p14="http://schemas.microsoft.com/office/powerpoint/2010/main" val="9623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9013BD0-EEB5-4536-B6C3-3DCD3D3F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02" y="615325"/>
            <a:ext cx="4928400" cy="937250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4B0237E2-12EB-D6E1-F1EF-B5920ECB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3F4279B-5218-C4A7-70FE-6777B33C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Content Placeholder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A3A2183-C8A7-E8AD-08F4-0E1BB152BD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151" y="1399593"/>
            <a:ext cx="11117799" cy="4958346"/>
          </a:xfrm>
        </p:spPr>
      </p:pic>
    </p:spTree>
    <p:extLst>
      <p:ext uri="{BB962C8B-B14F-4D97-AF65-F5344CB8AC3E}">
        <p14:creationId xmlns:p14="http://schemas.microsoft.com/office/powerpoint/2010/main" val="34884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1255030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Model Architecture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1780" y="2876550"/>
            <a:ext cx="5924937" cy="2875321"/>
          </a:xfrm>
        </p:spPr>
        <p:txBody>
          <a:bodyPr>
            <a:no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Two separate deep learning models are constructed: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Model with Dropout for Histogram-based features (model1).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Model with Dropout for GLCM-based features (model2).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5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175" y="2876550"/>
            <a:ext cx="4819650" cy="3481050"/>
          </a:xfrm>
        </p:spPr>
        <p:txBody>
          <a:bodyPr>
            <a:noAutofit/>
          </a:bodyPr>
          <a:lstStyle/>
          <a:p>
            <a:r>
              <a:rPr lang="en-US" sz="1200" b="1" dirty="0"/>
              <a:t>Histogram-based Features:</a:t>
            </a:r>
          </a:p>
          <a:p>
            <a:r>
              <a:rPr lang="en-US" sz="1200" dirty="0"/>
              <a:t>Extracted using the </a:t>
            </a:r>
            <a:r>
              <a:rPr lang="en-US" sz="1200" dirty="0" err="1"/>
              <a:t>extract_histogram_features</a:t>
            </a:r>
            <a:r>
              <a:rPr lang="en-US" sz="1200" dirty="0"/>
              <a:t> function.</a:t>
            </a:r>
          </a:p>
          <a:p>
            <a:r>
              <a:rPr lang="en-US" sz="1200" dirty="0"/>
              <a:t>Focus on the distribution of pixel intensities, providing information about overall brightness and color composition.</a:t>
            </a:r>
          </a:p>
          <a:p>
            <a:r>
              <a:rPr lang="en-US" sz="1200" b="1" dirty="0"/>
              <a:t>GLCM-based Features:</a:t>
            </a:r>
          </a:p>
          <a:p>
            <a:r>
              <a:rPr lang="en-US" sz="1200" dirty="0"/>
              <a:t>Extracted using the </a:t>
            </a:r>
            <a:r>
              <a:rPr lang="en-US" sz="1200" dirty="0" err="1"/>
              <a:t>extract_glcm_features</a:t>
            </a:r>
            <a:r>
              <a:rPr lang="en-US" sz="1200" dirty="0"/>
              <a:t> function.</a:t>
            </a:r>
          </a:p>
          <a:p>
            <a:r>
              <a:rPr lang="en-US" sz="1200" dirty="0"/>
              <a:t>Focus on the spatial relationships between pixel intensities, capturing patterns and texture information.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Fire Detection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1902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8B98731A0644A8F7E664BCDAA65B8" ma:contentTypeVersion="2" ma:contentTypeDescription="Create a new document." ma:contentTypeScope="" ma:versionID="5573f558db194d02be5470911bde3ca6">
  <xsd:schema xmlns:xsd="http://www.w3.org/2001/XMLSchema" xmlns:xs="http://www.w3.org/2001/XMLSchema" xmlns:p="http://schemas.microsoft.com/office/2006/metadata/properties" xmlns:ns3="eb31c96a-6f81-411c-9b27-da052dd7b02c" targetNamespace="http://schemas.microsoft.com/office/2006/metadata/properties" ma:root="true" ma:fieldsID="552da5bcb0e7a93cc5ca15b02fb9f5e6" ns3:_="">
    <xsd:import namespace="eb31c96a-6f81-411c-9b27-da052dd7b0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1c96a-6f81-411c-9b27-da052dd7b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74A8BD-7470-4767-A78C-01B8DE47DE70}">
  <ds:schemaRefs>
    <ds:schemaRef ds:uri="http://www.w3.org/XML/1998/namespace"/>
    <ds:schemaRef ds:uri="http://schemas.microsoft.com/office/2006/documentManagement/types"/>
    <ds:schemaRef ds:uri="eb31c96a-6f81-411c-9b27-da052dd7b02c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B4E17-ADD6-4CF9-A811-991ADE98A6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1c96a-6f81-411c-9b27-da052dd7b0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{0BB51486-4F6E-4FFB-B255-940738CF4D8C}tf11158769_win32</Template>
  <TotalTime>577</TotalTime>
  <Words>257</Words>
  <Application>Microsoft Office PowerPoint</Application>
  <PresentationFormat>Widescreen</PresentationFormat>
  <Paragraphs>98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Goudy Old Style</vt:lpstr>
      <vt:lpstr>Söhne</vt:lpstr>
      <vt:lpstr>Wingdings</vt:lpstr>
      <vt:lpstr>FrostyVTI</vt:lpstr>
      <vt:lpstr>Fire Detection</vt:lpstr>
      <vt:lpstr>Agenda</vt:lpstr>
      <vt:lpstr>Introduction</vt:lpstr>
      <vt:lpstr>Review Dataset</vt:lpstr>
      <vt:lpstr>Sample </vt:lpstr>
      <vt:lpstr>PowerPoint Presentation</vt:lpstr>
      <vt:lpstr>PowerPoint Presentation</vt:lpstr>
      <vt:lpstr>Model Architecture 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Detection</dc:title>
  <dc:creator>Abdalrahaman Khaled</dc:creator>
  <cp:lastModifiedBy>Abdalrahaman Khaled</cp:lastModifiedBy>
  <cp:revision>2</cp:revision>
  <dcterms:created xsi:type="dcterms:W3CDTF">2023-12-24T07:33:56Z</dcterms:created>
  <dcterms:modified xsi:type="dcterms:W3CDTF">2023-12-24T17:11:21Z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0x0101000C48B98731A0644A8F7E664BCDAA65B8</vt:lpwstr>
  </property>
  <property fmtid="{D5CDD505-2E9C-101B-9397-08002B2CF9AE}" pid="3" name="MediaServiceImageTags">
    <vt:lpwstr/>
  </property>
</Properties>
</file>