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1.xml" ContentType="application/vnd.openxmlformats-officedocument.themeOverride+xml"/>
  <Override PartName="/ppt/notesSlides/notesSlide16.xml" ContentType="application/vnd.openxmlformats-officedocument.presentationml.notesSlide+xml"/>
  <Override PartName="/ppt/theme/themeOverride2.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2"/>
  </p:notesMasterIdLst>
  <p:sldIdLst>
    <p:sldId id="258" r:id="rId2"/>
    <p:sldId id="348" r:id="rId3"/>
    <p:sldId id="349" r:id="rId4"/>
    <p:sldId id="350" r:id="rId5"/>
    <p:sldId id="351" r:id="rId6"/>
    <p:sldId id="266" r:id="rId7"/>
    <p:sldId id="267" r:id="rId8"/>
    <p:sldId id="268" r:id="rId9"/>
    <p:sldId id="271" r:id="rId10"/>
    <p:sldId id="270" r:id="rId11"/>
    <p:sldId id="274" r:id="rId12"/>
    <p:sldId id="306" r:id="rId13"/>
    <p:sldId id="307" r:id="rId14"/>
    <p:sldId id="308" r:id="rId15"/>
    <p:sldId id="310" r:id="rId16"/>
    <p:sldId id="311" r:id="rId17"/>
    <p:sldId id="315" r:id="rId18"/>
    <p:sldId id="316" r:id="rId19"/>
    <p:sldId id="317" r:id="rId20"/>
    <p:sldId id="318" r:id="rId21"/>
    <p:sldId id="312" r:id="rId22"/>
    <p:sldId id="313" r:id="rId23"/>
    <p:sldId id="319" r:id="rId24"/>
    <p:sldId id="320" r:id="rId25"/>
    <p:sldId id="321" r:id="rId26"/>
    <p:sldId id="322" r:id="rId27"/>
    <p:sldId id="323" r:id="rId28"/>
    <p:sldId id="325" r:id="rId29"/>
    <p:sldId id="324" r:id="rId30"/>
    <p:sldId id="326" r:id="rId31"/>
    <p:sldId id="327" r:id="rId32"/>
    <p:sldId id="328" r:id="rId33"/>
    <p:sldId id="329" r:id="rId34"/>
    <p:sldId id="330" r:id="rId35"/>
    <p:sldId id="331" r:id="rId36"/>
    <p:sldId id="332" r:id="rId37"/>
    <p:sldId id="333" r:id="rId38"/>
    <p:sldId id="334" r:id="rId39"/>
    <p:sldId id="335" r:id="rId40"/>
    <p:sldId id="336" r:id="rId41"/>
    <p:sldId id="337" r:id="rId42"/>
    <p:sldId id="338" r:id="rId43"/>
    <p:sldId id="339" r:id="rId44"/>
    <p:sldId id="340" r:id="rId45"/>
    <p:sldId id="341" r:id="rId46"/>
    <p:sldId id="342" r:id="rId47"/>
    <p:sldId id="343" r:id="rId48"/>
    <p:sldId id="344" r:id="rId49"/>
    <p:sldId id="345" r:id="rId50"/>
    <p:sldId id="346" r:id="rId51"/>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10" autoAdjust="0"/>
    <p:restoredTop sz="55160" autoAdjust="0"/>
  </p:normalViewPr>
  <p:slideViewPr>
    <p:cSldViewPr>
      <p:cViewPr>
        <p:scale>
          <a:sx n="50" d="100"/>
          <a:sy n="50" d="100"/>
        </p:scale>
        <p:origin x="-270" y="-8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7/28/2020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821601760"/>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15</a:t>
            </a:fld>
            <a:endParaRPr lang="en-US"/>
          </a:p>
        </p:txBody>
      </p:sp>
    </p:spTree>
    <p:extLst>
      <p:ext uri="{BB962C8B-B14F-4D97-AF65-F5344CB8AC3E}">
        <p14:creationId xmlns:p14="http://schemas.microsoft.com/office/powerpoint/2010/main" val="839408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Reduces Overfitting: Less redundant data means less opportunity to make decisions</a:t>
            </a:r>
          </a:p>
          <a:p>
            <a:r>
              <a:rPr lang="en-US" sz="1200" b="0" i="0" u="none" strike="noStrike" kern="1200" baseline="0" dirty="0" smtClean="0">
                <a:solidFill>
                  <a:schemeClr val="tx1"/>
                </a:solidFill>
                <a:latin typeface="+mn-lt"/>
                <a:ea typeface="+mn-ea"/>
                <a:cs typeface="+mn-cs"/>
              </a:rPr>
              <a:t>based on noise.</a:t>
            </a:r>
          </a:p>
          <a:p>
            <a:r>
              <a:rPr lang="en-US" sz="1200" b="0" i="0" u="none" strike="noStrike" kern="1200" baseline="0" dirty="0" smtClean="0">
                <a:solidFill>
                  <a:schemeClr val="tx1"/>
                </a:solidFill>
                <a:latin typeface="+mn-lt"/>
                <a:ea typeface="+mn-ea"/>
                <a:cs typeface="+mn-cs"/>
              </a:rPr>
              <a:t>. Improves Accuracy: Less misleading data means modeling accuracy improves.</a:t>
            </a:r>
          </a:p>
          <a:p>
            <a:r>
              <a:rPr lang="en-US" sz="1200" b="0" i="0" u="none" strike="noStrike" kern="1200" baseline="0" dirty="0" smtClean="0">
                <a:solidFill>
                  <a:schemeClr val="tx1"/>
                </a:solidFill>
                <a:latin typeface="+mn-lt"/>
                <a:ea typeface="+mn-ea"/>
                <a:cs typeface="+mn-cs"/>
              </a:rPr>
              <a:t>. Reduces Training Time: Less data means that algorithms train faster.</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27</a:t>
            </a:fld>
            <a:endParaRPr lang="en-US"/>
          </a:p>
        </p:txBody>
      </p:sp>
    </p:spTree>
    <p:extLst>
      <p:ext uri="{BB962C8B-B14F-4D97-AF65-F5344CB8AC3E}">
        <p14:creationId xmlns:p14="http://schemas.microsoft.com/office/powerpoint/2010/main" val="2334564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smtClean="0">
                <a:solidFill>
                  <a:srgbClr val="000000"/>
                </a:solidFill>
                <a:latin typeface="CMBX12"/>
              </a:rPr>
              <a:t>Univariate Selection</a:t>
            </a:r>
          </a:p>
          <a:p>
            <a:pPr algn="l"/>
            <a:r>
              <a:rPr lang="en-US" sz="1200" b="0" i="0" u="none" strike="noStrike" baseline="0" dirty="0" smtClean="0">
                <a:solidFill>
                  <a:srgbClr val="000000"/>
                </a:solidFill>
                <a:latin typeface="CMR12"/>
              </a:rPr>
              <a:t>Statistical tests can be used to select those features that have the strongest relationship with</a:t>
            </a:r>
          </a:p>
          <a:p>
            <a:pPr algn="l"/>
            <a:r>
              <a:rPr lang="en-US" sz="1200" b="0" i="0" u="none" strike="noStrike" baseline="0" dirty="0" smtClean="0">
                <a:solidFill>
                  <a:srgbClr val="000000"/>
                </a:solidFill>
                <a:latin typeface="CMR12"/>
              </a:rPr>
              <a:t>the output variable. The </a:t>
            </a:r>
            <a:r>
              <a:rPr lang="en-US" sz="1200" b="0" i="0" u="none" strike="noStrike" baseline="0" dirty="0" err="1" smtClean="0">
                <a:solidFill>
                  <a:srgbClr val="000000"/>
                </a:solidFill>
                <a:latin typeface="CMR12"/>
              </a:rPr>
              <a:t>scikit</a:t>
            </a:r>
            <a:r>
              <a:rPr lang="en-US" sz="1200" b="0" i="0" u="none" strike="noStrike" baseline="0" dirty="0" smtClean="0">
                <a:solidFill>
                  <a:srgbClr val="000000"/>
                </a:solidFill>
                <a:latin typeface="CMR12"/>
              </a:rPr>
              <a:t>-learn library provides the </a:t>
            </a:r>
            <a:r>
              <a:rPr lang="en-US" sz="1200" b="0" i="0" u="none" strike="noStrike" baseline="0" dirty="0" err="1" smtClean="0">
                <a:solidFill>
                  <a:srgbClr val="000000"/>
                </a:solidFill>
                <a:latin typeface="CMTT12"/>
              </a:rPr>
              <a:t>SelectKBest</a:t>
            </a:r>
            <a:r>
              <a:rPr lang="en-US" sz="1200" b="0" i="0" u="none" strike="noStrike" baseline="0" dirty="0" smtClean="0">
                <a:solidFill>
                  <a:srgbClr val="000000"/>
                </a:solidFill>
                <a:latin typeface="CMTT12"/>
              </a:rPr>
              <a:t> </a:t>
            </a:r>
            <a:r>
              <a:rPr lang="en-US" sz="1200" b="0" i="0" u="none" strike="noStrike" baseline="0" dirty="0" smtClean="0">
                <a:solidFill>
                  <a:srgbClr val="000000"/>
                </a:solidFill>
                <a:latin typeface="CMR12"/>
              </a:rPr>
              <a:t>class</a:t>
            </a:r>
            <a:r>
              <a:rPr lang="en-US" sz="800" b="0" i="0" u="none" strike="noStrike" baseline="0" dirty="0" smtClean="0">
                <a:solidFill>
                  <a:srgbClr val="0000FF"/>
                </a:solidFill>
                <a:latin typeface="CMR8"/>
              </a:rPr>
              <a:t>2 </a:t>
            </a:r>
            <a:r>
              <a:rPr lang="en-US" sz="1200" b="0" i="0" u="none" strike="noStrike" baseline="0" dirty="0" smtClean="0">
                <a:solidFill>
                  <a:srgbClr val="000000"/>
                </a:solidFill>
                <a:latin typeface="CMR12"/>
              </a:rPr>
              <a:t>that can be used</a:t>
            </a:r>
          </a:p>
          <a:p>
            <a:pPr algn="l"/>
            <a:r>
              <a:rPr lang="en-US" sz="1200" b="0" i="0" u="none" strike="noStrike" baseline="0" dirty="0" smtClean="0">
                <a:solidFill>
                  <a:srgbClr val="000000"/>
                </a:solidFill>
                <a:latin typeface="CMR12"/>
              </a:rPr>
              <a:t>with a suite of </a:t>
            </a:r>
            <a:r>
              <a:rPr lang="en-US" sz="1200" b="0" i="0" u="none" strike="noStrike" baseline="0" dirty="0" err="1" smtClean="0">
                <a:solidFill>
                  <a:srgbClr val="000000"/>
                </a:solidFill>
                <a:latin typeface="CMR12"/>
              </a:rPr>
              <a:t>dierent</a:t>
            </a:r>
            <a:r>
              <a:rPr lang="en-US" sz="1200" b="0" i="0" u="none" strike="noStrike" baseline="0" dirty="0" smtClean="0">
                <a:solidFill>
                  <a:srgbClr val="000000"/>
                </a:solidFill>
                <a:latin typeface="CMR12"/>
              </a:rPr>
              <a:t> statistical tests to select a </a:t>
            </a:r>
            <a:r>
              <a:rPr lang="en-US" sz="1200" b="0" i="0" u="none" strike="noStrike" baseline="0" dirty="0" err="1" smtClean="0">
                <a:solidFill>
                  <a:srgbClr val="000000"/>
                </a:solidFill>
                <a:latin typeface="CMR12"/>
              </a:rPr>
              <a:t>specic</a:t>
            </a:r>
            <a:r>
              <a:rPr lang="en-US" sz="1200" b="0" i="0" u="none" strike="noStrike" baseline="0" dirty="0" smtClean="0">
                <a:solidFill>
                  <a:srgbClr val="000000"/>
                </a:solidFill>
                <a:latin typeface="CMR12"/>
              </a:rPr>
              <a:t> number of features. The example</a:t>
            </a:r>
          </a:p>
          <a:p>
            <a:pPr algn="l"/>
            <a:r>
              <a:rPr lang="en-US" sz="1200" b="0" i="0" u="none" strike="noStrike" baseline="0" dirty="0" smtClean="0">
                <a:solidFill>
                  <a:srgbClr val="000000"/>
                </a:solidFill>
                <a:latin typeface="CMR12"/>
              </a:rPr>
              <a:t>below uses the chi-squared (</a:t>
            </a:r>
            <a:r>
              <a:rPr lang="en-US" sz="1200" b="0" i="0" u="none" strike="noStrike" baseline="0" dirty="0" smtClean="0">
                <a:solidFill>
                  <a:srgbClr val="000000"/>
                </a:solidFill>
                <a:latin typeface="CMMI12"/>
              </a:rPr>
              <a:t>chi</a:t>
            </a:r>
            <a:r>
              <a:rPr lang="en-US" sz="800" b="0" i="0" u="none" strike="noStrike" baseline="0" dirty="0" smtClean="0">
                <a:solidFill>
                  <a:srgbClr val="000000"/>
                </a:solidFill>
                <a:latin typeface="CMR8"/>
              </a:rPr>
              <a:t>2</a:t>
            </a:r>
            <a:r>
              <a:rPr lang="en-US" sz="1200" b="0" i="0" u="none" strike="noStrike" baseline="0" dirty="0" smtClean="0">
                <a:solidFill>
                  <a:srgbClr val="000000"/>
                </a:solidFill>
                <a:latin typeface="CMR12"/>
              </a:rPr>
              <a:t>) statistical test for non-negative features to select 4 of the best</a:t>
            </a:r>
          </a:p>
          <a:p>
            <a:pPr algn="l"/>
            <a:r>
              <a:rPr lang="en-US" sz="1200" b="0" i="0" u="none" strike="noStrike" baseline="0" dirty="0" smtClean="0">
                <a:solidFill>
                  <a:srgbClr val="000000"/>
                </a:solidFill>
                <a:latin typeface="CMR12"/>
              </a:rPr>
              <a:t>features from the Pima Indians onset of diabetes dataset.</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29</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Recursive Feature Elimination (or RFE) works by recursively removing attributes and</a:t>
            </a:r>
          </a:p>
          <a:p>
            <a:r>
              <a:rPr lang="en-US" sz="1200" b="0" i="0" u="none" strike="noStrike" kern="1200" baseline="0" dirty="0" smtClean="0">
                <a:solidFill>
                  <a:schemeClr val="tx1"/>
                </a:solidFill>
                <a:latin typeface="+mn-lt"/>
                <a:ea typeface="+mn-ea"/>
                <a:cs typeface="+mn-cs"/>
              </a:rPr>
              <a:t>building a model on those attributes that remain. It uses the model accuracy to identify which attributes (and combination of attributes) contribute the most to predicting the target attribute.</a:t>
            </a:r>
          </a:p>
          <a:p>
            <a:r>
              <a:rPr lang="en-US" sz="1200" b="0" i="0" u="none" strike="noStrike" kern="1200" baseline="0" dirty="0" smtClean="0">
                <a:solidFill>
                  <a:schemeClr val="tx1"/>
                </a:solidFill>
                <a:latin typeface="+mn-lt"/>
                <a:ea typeface="+mn-ea"/>
                <a:cs typeface="+mn-cs"/>
              </a:rPr>
              <a:t>You can learn more about the RFE class3 in the </a:t>
            </a:r>
            <a:r>
              <a:rPr lang="en-US" sz="1200" b="0" i="0" u="none" strike="noStrike" kern="1200" baseline="0" dirty="0" err="1" smtClean="0">
                <a:solidFill>
                  <a:schemeClr val="tx1"/>
                </a:solidFill>
                <a:latin typeface="+mn-lt"/>
                <a:ea typeface="+mn-ea"/>
                <a:cs typeface="+mn-cs"/>
              </a:rPr>
              <a:t>scikit</a:t>
            </a:r>
            <a:r>
              <a:rPr lang="en-US" sz="1200" b="0" i="0" u="none" strike="noStrike" kern="1200" baseline="0" dirty="0" smtClean="0">
                <a:solidFill>
                  <a:schemeClr val="tx1"/>
                </a:solidFill>
                <a:latin typeface="+mn-lt"/>
                <a:ea typeface="+mn-ea"/>
                <a:cs typeface="+mn-cs"/>
              </a:rPr>
              <a:t>-learn documentation.</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30</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31</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Bagged decision trees like Random Forest and Extra Trees can be used to estimate the importance</a:t>
            </a:r>
          </a:p>
          <a:p>
            <a:r>
              <a:rPr lang="en-US" sz="1200" b="0" i="0" u="none" strike="noStrike" kern="1200" baseline="0" dirty="0" smtClean="0">
                <a:solidFill>
                  <a:schemeClr val="tx1"/>
                </a:solidFill>
                <a:latin typeface="+mn-lt"/>
                <a:ea typeface="+mn-ea"/>
                <a:cs typeface="+mn-cs"/>
              </a:rPr>
              <a:t>of features. In the example below we construct a </a:t>
            </a:r>
            <a:r>
              <a:rPr lang="en-US" sz="1200" b="0" i="0" u="none" strike="noStrike" kern="1200" baseline="0" dirty="0" err="1" smtClean="0">
                <a:solidFill>
                  <a:schemeClr val="tx1"/>
                </a:solidFill>
                <a:latin typeface="+mn-lt"/>
                <a:ea typeface="+mn-ea"/>
                <a:cs typeface="+mn-cs"/>
              </a:rPr>
              <a:t>ExtraTreesClassifier</a:t>
            </a:r>
            <a:r>
              <a:rPr lang="en-US" sz="1200" b="0" i="0" u="none" strike="noStrike" kern="1200" baseline="0" dirty="0" smtClean="0">
                <a:solidFill>
                  <a:schemeClr val="tx1"/>
                </a:solidFill>
                <a:latin typeface="+mn-lt"/>
                <a:ea typeface="+mn-ea"/>
                <a:cs typeface="+mn-cs"/>
              </a:rPr>
              <a:t> classier for the Pima</a:t>
            </a:r>
          </a:p>
          <a:p>
            <a:r>
              <a:rPr lang="en-US" sz="1200" b="0" i="0" u="none" strike="noStrike" kern="1200" baseline="0" dirty="0" smtClean="0">
                <a:solidFill>
                  <a:schemeClr val="tx1"/>
                </a:solidFill>
                <a:latin typeface="+mn-lt"/>
                <a:ea typeface="+mn-ea"/>
                <a:cs typeface="+mn-cs"/>
              </a:rPr>
              <a:t>Indians onset of diabetes dataset.</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32</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smtClean="0">
                <a:solidFill>
                  <a:srgbClr val="000000"/>
                </a:solidFill>
                <a:latin typeface="CMBX12"/>
              </a:rPr>
              <a:t>Univariate Selection</a:t>
            </a:r>
          </a:p>
          <a:p>
            <a:pPr algn="l"/>
            <a:r>
              <a:rPr lang="en-US" sz="1200" b="0" i="0" u="none" strike="noStrike" baseline="0" dirty="0" smtClean="0">
                <a:solidFill>
                  <a:srgbClr val="000000"/>
                </a:solidFill>
                <a:latin typeface="CMR12"/>
              </a:rPr>
              <a:t>Statistical tests can be used to select those features that have the strongest relationship with</a:t>
            </a:r>
          </a:p>
          <a:p>
            <a:pPr algn="l"/>
            <a:r>
              <a:rPr lang="en-US" sz="1200" b="0" i="0" u="none" strike="noStrike" baseline="0" dirty="0" smtClean="0">
                <a:solidFill>
                  <a:srgbClr val="000000"/>
                </a:solidFill>
                <a:latin typeface="CMR12"/>
              </a:rPr>
              <a:t>the output variable. The </a:t>
            </a:r>
            <a:r>
              <a:rPr lang="en-US" sz="1200" b="0" i="0" u="none" strike="noStrike" baseline="0" dirty="0" err="1" smtClean="0">
                <a:solidFill>
                  <a:srgbClr val="000000"/>
                </a:solidFill>
                <a:latin typeface="CMR12"/>
              </a:rPr>
              <a:t>scikit</a:t>
            </a:r>
            <a:r>
              <a:rPr lang="en-US" sz="1200" b="0" i="0" u="none" strike="noStrike" baseline="0" dirty="0" smtClean="0">
                <a:solidFill>
                  <a:srgbClr val="000000"/>
                </a:solidFill>
                <a:latin typeface="CMR12"/>
              </a:rPr>
              <a:t>-learn library provides the </a:t>
            </a:r>
            <a:r>
              <a:rPr lang="en-US" sz="1200" b="0" i="0" u="none" strike="noStrike" baseline="0" dirty="0" err="1" smtClean="0">
                <a:solidFill>
                  <a:srgbClr val="000000"/>
                </a:solidFill>
                <a:latin typeface="CMTT12"/>
              </a:rPr>
              <a:t>SelectKBest</a:t>
            </a:r>
            <a:r>
              <a:rPr lang="en-US" sz="1200" b="0" i="0" u="none" strike="noStrike" baseline="0" dirty="0" smtClean="0">
                <a:solidFill>
                  <a:srgbClr val="000000"/>
                </a:solidFill>
                <a:latin typeface="CMTT12"/>
              </a:rPr>
              <a:t> </a:t>
            </a:r>
            <a:r>
              <a:rPr lang="en-US" sz="1200" b="0" i="0" u="none" strike="noStrike" baseline="0" dirty="0" smtClean="0">
                <a:solidFill>
                  <a:srgbClr val="000000"/>
                </a:solidFill>
                <a:latin typeface="CMR12"/>
              </a:rPr>
              <a:t>class</a:t>
            </a:r>
            <a:r>
              <a:rPr lang="en-US" sz="800" b="0" i="0" u="none" strike="noStrike" baseline="0" dirty="0" smtClean="0">
                <a:solidFill>
                  <a:srgbClr val="0000FF"/>
                </a:solidFill>
                <a:latin typeface="CMR8"/>
              </a:rPr>
              <a:t>2 </a:t>
            </a:r>
            <a:r>
              <a:rPr lang="en-US" sz="1200" b="0" i="0" u="none" strike="noStrike" baseline="0" dirty="0" smtClean="0">
                <a:solidFill>
                  <a:srgbClr val="000000"/>
                </a:solidFill>
                <a:latin typeface="CMR12"/>
              </a:rPr>
              <a:t>that can be used</a:t>
            </a:r>
          </a:p>
          <a:p>
            <a:pPr algn="l"/>
            <a:r>
              <a:rPr lang="en-US" sz="1200" b="0" i="0" u="none" strike="noStrike" baseline="0" dirty="0" smtClean="0">
                <a:solidFill>
                  <a:srgbClr val="000000"/>
                </a:solidFill>
                <a:latin typeface="CMR12"/>
              </a:rPr>
              <a:t>with a suite of different statistical tests to select a </a:t>
            </a:r>
            <a:r>
              <a:rPr lang="en-US" sz="1200" b="0" i="0" u="none" strike="noStrike" baseline="0" dirty="0" err="1" smtClean="0">
                <a:solidFill>
                  <a:srgbClr val="000000"/>
                </a:solidFill>
                <a:latin typeface="CMR12"/>
              </a:rPr>
              <a:t>specic</a:t>
            </a:r>
            <a:r>
              <a:rPr lang="en-US" sz="1200" b="0" i="0" u="none" strike="noStrike" baseline="0" dirty="0" smtClean="0">
                <a:solidFill>
                  <a:srgbClr val="000000"/>
                </a:solidFill>
                <a:latin typeface="CMR12"/>
              </a:rPr>
              <a:t> number of features. The example</a:t>
            </a:r>
          </a:p>
          <a:p>
            <a:pPr algn="l"/>
            <a:r>
              <a:rPr lang="en-US" sz="1200" b="0" i="0" u="none" strike="noStrike" baseline="0" dirty="0" smtClean="0">
                <a:solidFill>
                  <a:srgbClr val="000000"/>
                </a:solidFill>
                <a:latin typeface="CMR12"/>
              </a:rPr>
              <a:t>below uses the chi-squared (</a:t>
            </a:r>
            <a:r>
              <a:rPr lang="en-US" sz="1200" b="0" i="0" u="none" strike="noStrike" baseline="0" dirty="0" smtClean="0">
                <a:solidFill>
                  <a:srgbClr val="000000"/>
                </a:solidFill>
                <a:latin typeface="CMMI12"/>
              </a:rPr>
              <a:t>chi</a:t>
            </a:r>
            <a:r>
              <a:rPr lang="en-US" sz="800" b="0" i="0" u="none" strike="noStrike" baseline="0" dirty="0" smtClean="0">
                <a:solidFill>
                  <a:srgbClr val="000000"/>
                </a:solidFill>
                <a:latin typeface="CMR8"/>
              </a:rPr>
              <a:t>2</a:t>
            </a:r>
            <a:r>
              <a:rPr lang="en-US" sz="1200" b="0" i="0" u="none" strike="noStrike" baseline="0" dirty="0" smtClean="0">
                <a:solidFill>
                  <a:srgbClr val="000000"/>
                </a:solidFill>
                <a:latin typeface="CMR12"/>
              </a:rPr>
              <a:t>) statistical test for non-negative features to select 4 of the best</a:t>
            </a:r>
          </a:p>
          <a:p>
            <a:pPr algn="l"/>
            <a:r>
              <a:rPr lang="en-US" sz="1200" b="0" i="0" u="none" strike="noStrike" baseline="0" dirty="0" smtClean="0">
                <a:solidFill>
                  <a:srgbClr val="000000"/>
                </a:solidFill>
                <a:latin typeface="CMR12"/>
              </a:rPr>
              <a:t>features from the Pima Indians onset of diabetes dataset.</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33</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34</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35</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36</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For example, you could have a column of weights or heights or prices. All the data in one column will have the same scale and</a:t>
            </a:r>
          </a:p>
          <a:p>
            <a:r>
              <a:rPr lang="en-US" sz="1200" b="0" i="0" u="none" strike="noStrike" kern="1200" baseline="0" dirty="0" smtClean="0">
                <a:solidFill>
                  <a:schemeClr val="tx1"/>
                </a:solidFill>
                <a:latin typeface="+mn-lt"/>
                <a:ea typeface="+mn-ea"/>
                <a:cs typeface="+mn-cs"/>
              </a:rPr>
              <a:t>have meaning relative to each other.</a:t>
            </a:r>
          </a:p>
          <a:p>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The more rows you have, the more examples from the problem domain that you have.</a:t>
            </a:r>
          </a:p>
          <a:p>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Cell: A cell is a single value in a row and column. It may be a real value (1.5) an integer (2) or a category (red).</a:t>
            </a:r>
          </a:p>
          <a:p>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This is how you probably think about data, columns, rows and cells. Generally, we can call</a:t>
            </a:r>
          </a:p>
          <a:p>
            <a:r>
              <a:rPr lang="en-US" sz="1200" b="0" i="0" u="none" strike="noStrike" kern="1200" baseline="0" dirty="0" smtClean="0">
                <a:solidFill>
                  <a:schemeClr val="tx1"/>
                </a:solidFill>
                <a:latin typeface="+mn-lt"/>
                <a:ea typeface="+mn-ea"/>
                <a:cs typeface="+mn-cs"/>
              </a:rPr>
              <a:t>this type of data: tabular data. This form of data is easy to work with in machine learning.</a:t>
            </a:r>
          </a:p>
          <a:p>
            <a:r>
              <a:rPr lang="en-US" sz="1200" b="0" i="0" u="none" strike="noStrike" kern="1200" baseline="0" dirty="0" smtClean="0">
                <a:solidFill>
                  <a:schemeClr val="tx1"/>
                </a:solidFill>
                <a:latin typeface="+mn-lt"/>
                <a:ea typeface="+mn-ea"/>
                <a:cs typeface="+mn-cs"/>
              </a:rPr>
              <a:t>There are </a:t>
            </a:r>
            <a:r>
              <a:rPr lang="en-US" sz="1200" b="0" i="0" u="none" strike="noStrike" kern="1200" baseline="0" dirty="0" err="1" smtClean="0">
                <a:solidFill>
                  <a:schemeClr val="tx1"/>
                </a:solidFill>
                <a:latin typeface="+mn-lt"/>
                <a:ea typeface="+mn-ea"/>
                <a:cs typeface="+mn-cs"/>
              </a:rPr>
              <a:t>dierent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avors</a:t>
            </a:r>
            <a:r>
              <a:rPr lang="en-US" sz="1200" b="0" i="0" u="none" strike="noStrike" kern="1200" baseline="0" dirty="0" smtClean="0">
                <a:solidFill>
                  <a:schemeClr val="tx1"/>
                </a:solidFill>
                <a:latin typeface="+mn-lt"/>
                <a:ea typeface="+mn-ea"/>
                <a:cs typeface="+mn-cs"/>
              </a:rPr>
              <a:t> of machine learning that give </a:t>
            </a:r>
            <a:r>
              <a:rPr lang="en-US" sz="1200" b="0" i="0" u="none" strike="noStrike" kern="1200" baseline="0" dirty="0" err="1" smtClean="0">
                <a:solidFill>
                  <a:schemeClr val="tx1"/>
                </a:solidFill>
                <a:latin typeface="+mn-lt"/>
                <a:ea typeface="+mn-ea"/>
                <a:cs typeface="+mn-cs"/>
              </a:rPr>
              <a:t>dierent</a:t>
            </a:r>
            <a:r>
              <a:rPr lang="en-US" sz="1200" b="0" i="0" u="none" strike="noStrike" kern="1200" baseline="0" dirty="0" smtClean="0">
                <a:solidFill>
                  <a:schemeClr val="tx1"/>
                </a:solidFill>
                <a:latin typeface="+mn-lt"/>
                <a:ea typeface="+mn-ea"/>
                <a:cs typeface="+mn-cs"/>
              </a:rPr>
              <a:t> perspectives on the </a:t>
            </a:r>
            <a:r>
              <a:rPr lang="en-US" sz="1200" b="0" i="0" u="none" strike="noStrike" kern="1200" baseline="0" dirty="0" err="1" smtClean="0">
                <a:solidFill>
                  <a:schemeClr val="tx1"/>
                </a:solidFill>
                <a:latin typeface="+mn-lt"/>
                <a:ea typeface="+mn-ea"/>
                <a:cs typeface="+mn-cs"/>
              </a:rPr>
              <a:t>eld</a:t>
            </a:r>
            <a:r>
              <a:rPr lang="en-US" sz="1200" b="0" i="0" u="none" strike="noStrike" kern="1200" baseline="0" dirty="0" smtClean="0">
                <a:solidFill>
                  <a:schemeClr val="tx1"/>
                </a:solidFill>
                <a:latin typeface="+mn-lt"/>
                <a:ea typeface="+mn-ea"/>
                <a:cs typeface="+mn-cs"/>
              </a:rPr>
              <a:t>. For</a:t>
            </a:r>
          </a:p>
          <a:p>
            <a:r>
              <a:rPr lang="en-US" sz="1200" b="0" i="0" u="none" strike="noStrike" kern="1200" baseline="0" dirty="0" smtClean="0">
                <a:solidFill>
                  <a:schemeClr val="tx1"/>
                </a:solidFill>
                <a:latin typeface="+mn-lt"/>
                <a:ea typeface="+mn-ea"/>
                <a:cs typeface="+mn-cs"/>
              </a:rPr>
              <a:t>example there is a the statistical perspective and the computer science perspective.</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2</a:t>
            </a:fld>
            <a:endParaRPr lang="en-US"/>
          </a:p>
        </p:txBody>
      </p:sp>
    </p:spTree>
    <p:extLst>
      <p:ext uri="{BB962C8B-B14F-4D97-AF65-F5344CB8AC3E}">
        <p14:creationId xmlns:p14="http://schemas.microsoft.com/office/powerpoint/2010/main" val="1641487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37</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Another variation on k-fold cross validation is to create a random split of the data like the</a:t>
            </a:r>
          </a:p>
          <a:p>
            <a:r>
              <a:rPr lang="en-US" sz="1200" b="0" i="0" u="none" strike="noStrike" kern="1200" baseline="0" dirty="0" smtClean="0">
                <a:solidFill>
                  <a:schemeClr val="tx1"/>
                </a:solidFill>
                <a:latin typeface="+mn-lt"/>
                <a:ea typeface="+mn-ea"/>
                <a:cs typeface="+mn-cs"/>
              </a:rPr>
              <a:t>train/test split described above, but repeat the process of splitting and evaluation of the</a:t>
            </a:r>
          </a:p>
          <a:p>
            <a:r>
              <a:rPr lang="en-US" sz="1200" b="0" i="0" u="none" strike="noStrike" kern="1200" baseline="0" dirty="0" smtClean="0">
                <a:solidFill>
                  <a:schemeClr val="tx1"/>
                </a:solidFill>
                <a:latin typeface="+mn-lt"/>
                <a:ea typeface="+mn-ea"/>
                <a:cs typeface="+mn-cs"/>
              </a:rPr>
              <a:t>algorithm multiple times, like cross validation. This has the speed of using a train/test split and</a:t>
            </a:r>
          </a:p>
          <a:p>
            <a:r>
              <a:rPr lang="en-US" sz="1200" b="0" i="0" u="none" strike="noStrike" kern="1200" baseline="0" dirty="0" smtClean="0">
                <a:solidFill>
                  <a:schemeClr val="tx1"/>
                </a:solidFill>
                <a:latin typeface="+mn-lt"/>
                <a:ea typeface="+mn-ea"/>
                <a:cs typeface="+mn-cs"/>
              </a:rPr>
              <a:t>the reduction in variance in the estimated performance of k-fold cross validation. You can also</a:t>
            </a:r>
          </a:p>
          <a:p>
            <a:r>
              <a:rPr lang="en-US" sz="1200" b="0" i="0" u="none" strike="noStrike" kern="1200" baseline="0" dirty="0" smtClean="0">
                <a:solidFill>
                  <a:schemeClr val="tx1"/>
                </a:solidFill>
                <a:latin typeface="+mn-lt"/>
                <a:ea typeface="+mn-ea"/>
                <a:cs typeface="+mn-cs"/>
              </a:rPr>
              <a:t>repeat the process many more times as needed to improve the accuracy. A down side is that</a:t>
            </a:r>
          </a:p>
          <a:p>
            <a:r>
              <a:rPr lang="en-US" sz="1200" b="0" i="0" u="none" strike="noStrike" kern="1200" baseline="0" dirty="0" smtClean="0">
                <a:solidFill>
                  <a:schemeClr val="tx1"/>
                </a:solidFill>
                <a:latin typeface="+mn-lt"/>
                <a:ea typeface="+mn-ea"/>
                <a:cs typeface="+mn-cs"/>
              </a:rPr>
              <a:t>repetitions may include much of the same data in the train or the test split from run to run,</a:t>
            </a:r>
          </a:p>
          <a:p>
            <a:r>
              <a:rPr lang="en-US" sz="1200" b="0" i="0" u="none" strike="noStrike" kern="1200" baseline="0" dirty="0" smtClean="0">
                <a:solidFill>
                  <a:schemeClr val="tx1"/>
                </a:solidFill>
                <a:latin typeface="+mn-lt"/>
                <a:ea typeface="+mn-ea"/>
                <a:cs typeface="+mn-cs"/>
              </a:rPr>
              <a:t>introducing redundancy into the evaluation. The example below splits the data into a 67%/33%</a:t>
            </a:r>
          </a:p>
          <a:p>
            <a:r>
              <a:rPr lang="en-US" sz="1200" b="0" i="0" u="none" strike="noStrike" kern="1200" baseline="0" dirty="0" smtClean="0">
                <a:solidFill>
                  <a:schemeClr val="tx1"/>
                </a:solidFill>
                <a:latin typeface="+mn-lt"/>
                <a:ea typeface="+mn-ea"/>
                <a:cs typeface="+mn-cs"/>
              </a:rPr>
              <a:t>train/test split and repeats the process 10 times.</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38</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Another variation on k-fold cross validation is to create a random split of the data like the</a:t>
            </a:r>
          </a:p>
          <a:p>
            <a:r>
              <a:rPr lang="en-US" sz="1200" b="0" i="0" u="none" strike="noStrike" kern="1200" baseline="0" dirty="0" smtClean="0">
                <a:solidFill>
                  <a:schemeClr val="tx1"/>
                </a:solidFill>
                <a:latin typeface="+mn-lt"/>
                <a:ea typeface="+mn-ea"/>
                <a:cs typeface="+mn-cs"/>
              </a:rPr>
              <a:t>train/test split described above, but repeat the process of splitting and evaluation of the</a:t>
            </a:r>
          </a:p>
          <a:p>
            <a:r>
              <a:rPr lang="en-US" sz="1200" b="0" i="0" u="none" strike="noStrike" kern="1200" baseline="0" dirty="0" smtClean="0">
                <a:solidFill>
                  <a:schemeClr val="tx1"/>
                </a:solidFill>
                <a:latin typeface="+mn-lt"/>
                <a:ea typeface="+mn-ea"/>
                <a:cs typeface="+mn-cs"/>
              </a:rPr>
              <a:t>algorithm multiple times, like cross validation. This has the speed of using a train/test split and</a:t>
            </a:r>
          </a:p>
          <a:p>
            <a:r>
              <a:rPr lang="en-US" sz="1200" b="0" i="0" u="none" strike="noStrike" kern="1200" baseline="0" dirty="0" smtClean="0">
                <a:solidFill>
                  <a:schemeClr val="tx1"/>
                </a:solidFill>
                <a:latin typeface="+mn-lt"/>
                <a:ea typeface="+mn-ea"/>
                <a:cs typeface="+mn-cs"/>
              </a:rPr>
              <a:t>the reduction in variance in the estimated performance of k-fold cross validation. You can also</a:t>
            </a:r>
          </a:p>
          <a:p>
            <a:r>
              <a:rPr lang="en-US" sz="1200" b="0" i="0" u="none" strike="noStrike" kern="1200" baseline="0" dirty="0" smtClean="0">
                <a:solidFill>
                  <a:schemeClr val="tx1"/>
                </a:solidFill>
                <a:latin typeface="+mn-lt"/>
                <a:ea typeface="+mn-ea"/>
                <a:cs typeface="+mn-cs"/>
              </a:rPr>
              <a:t>repeat the process many more times as needed to improve the accuracy. A down side is that</a:t>
            </a:r>
          </a:p>
          <a:p>
            <a:r>
              <a:rPr lang="en-US" sz="1200" b="0" i="0" u="none" strike="noStrike" kern="1200" baseline="0" dirty="0" smtClean="0">
                <a:solidFill>
                  <a:schemeClr val="tx1"/>
                </a:solidFill>
                <a:latin typeface="+mn-lt"/>
                <a:ea typeface="+mn-ea"/>
                <a:cs typeface="+mn-cs"/>
              </a:rPr>
              <a:t>repetitions may include much of the same data in the train or the test split from run to run,</a:t>
            </a:r>
          </a:p>
          <a:p>
            <a:r>
              <a:rPr lang="en-US" sz="1200" b="0" i="0" u="none" strike="noStrike" kern="1200" baseline="0" dirty="0" smtClean="0">
                <a:solidFill>
                  <a:schemeClr val="tx1"/>
                </a:solidFill>
                <a:latin typeface="+mn-lt"/>
                <a:ea typeface="+mn-ea"/>
                <a:cs typeface="+mn-cs"/>
              </a:rPr>
              <a:t>introducing redundancy into the evaluation. The example below splits the data into a 67%/33%</a:t>
            </a:r>
          </a:p>
          <a:p>
            <a:r>
              <a:rPr lang="en-US" sz="1200" b="0" i="0" u="none" strike="noStrike" kern="1200" baseline="0" dirty="0" smtClean="0">
                <a:solidFill>
                  <a:schemeClr val="tx1"/>
                </a:solidFill>
                <a:latin typeface="+mn-lt"/>
                <a:ea typeface="+mn-ea"/>
                <a:cs typeface="+mn-cs"/>
              </a:rPr>
              <a:t>train/test split and repeats the process 10 times.</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39</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40</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41</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Classification problems are perhaps the most common type of machine learning problem and as</a:t>
            </a:r>
          </a:p>
          <a:p>
            <a:r>
              <a:rPr lang="en-US" sz="1200" b="0" i="0" u="none" strike="noStrike" kern="1200" baseline="0" dirty="0" smtClean="0">
                <a:solidFill>
                  <a:schemeClr val="tx1"/>
                </a:solidFill>
                <a:latin typeface="+mn-lt"/>
                <a:ea typeface="+mn-ea"/>
                <a:cs typeface="+mn-cs"/>
              </a:rPr>
              <a:t>such there are a myriad of metrics that can be used to evaluate predictions for these problems.</a:t>
            </a:r>
          </a:p>
          <a:p>
            <a:r>
              <a:rPr lang="en-US" sz="1200" b="0" i="0" u="none" strike="noStrike" kern="1200" baseline="0" dirty="0" smtClean="0">
                <a:solidFill>
                  <a:schemeClr val="tx1"/>
                </a:solidFill>
                <a:latin typeface="+mn-lt"/>
                <a:ea typeface="+mn-ea"/>
                <a:cs typeface="+mn-cs"/>
              </a:rPr>
              <a:t>In this section we will review how to use the following metrics:</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42</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Classification accuracy is the number of correct predictions made as a ratio of all predictions</a:t>
            </a:r>
          </a:p>
          <a:p>
            <a:r>
              <a:rPr lang="en-US" sz="1200" b="0" i="0" u="none" strike="noStrike" kern="1200" baseline="0" dirty="0" smtClean="0">
                <a:solidFill>
                  <a:schemeClr val="tx1"/>
                </a:solidFill>
                <a:latin typeface="+mn-lt"/>
                <a:ea typeface="+mn-ea"/>
                <a:cs typeface="+mn-cs"/>
              </a:rPr>
              <a:t>made. This is the most common evaluation metric for classification problems, it is also the most</a:t>
            </a:r>
          </a:p>
          <a:p>
            <a:r>
              <a:rPr lang="en-US" sz="1200" b="0" i="0" u="none" strike="noStrike" kern="1200" baseline="0" dirty="0" smtClean="0">
                <a:solidFill>
                  <a:schemeClr val="tx1"/>
                </a:solidFill>
                <a:latin typeface="+mn-lt"/>
                <a:ea typeface="+mn-ea"/>
                <a:cs typeface="+mn-cs"/>
              </a:rPr>
              <a:t>misused. It is really only suitable when there are an equal number of observations in each class</a:t>
            </a:r>
          </a:p>
          <a:p>
            <a:r>
              <a:rPr lang="en-US" sz="1200" b="0" i="0" u="none" strike="noStrike" kern="1200" baseline="0" dirty="0" smtClean="0">
                <a:solidFill>
                  <a:schemeClr val="tx1"/>
                </a:solidFill>
                <a:latin typeface="+mn-lt"/>
                <a:ea typeface="+mn-ea"/>
                <a:cs typeface="+mn-cs"/>
              </a:rPr>
              <a:t>(which is rarely the case) and that all predictions and prediction errors are equally important,</a:t>
            </a:r>
          </a:p>
          <a:p>
            <a:r>
              <a:rPr lang="en-US" sz="1200" b="0" i="0" u="none" strike="noStrike" kern="1200" baseline="0" dirty="0" smtClean="0">
                <a:solidFill>
                  <a:schemeClr val="tx1"/>
                </a:solidFill>
                <a:latin typeface="+mn-lt"/>
                <a:ea typeface="+mn-ea"/>
                <a:cs typeface="+mn-cs"/>
              </a:rPr>
              <a:t>which is often not the case.</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43</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Is a performance metric for evaluating the predictions of probabilities</a:t>
            </a:r>
          </a:p>
          <a:p>
            <a:r>
              <a:rPr lang="en-US" sz="1200" b="0" i="0" u="none" strike="noStrike" kern="1200" baseline="0" dirty="0" smtClean="0">
                <a:solidFill>
                  <a:schemeClr val="tx1"/>
                </a:solidFill>
                <a:latin typeface="+mn-lt"/>
                <a:ea typeface="+mn-ea"/>
                <a:cs typeface="+mn-cs"/>
              </a:rPr>
              <a:t>of membership to a given class. The scalar probability between 0 and 1 can be seen as a measure</a:t>
            </a:r>
          </a:p>
          <a:p>
            <a:r>
              <a:rPr lang="en-US" sz="1200" b="0" i="0" u="none" strike="noStrike" kern="1200" baseline="0" dirty="0" smtClean="0">
                <a:solidFill>
                  <a:schemeClr val="tx1"/>
                </a:solidFill>
                <a:latin typeface="+mn-lt"/>
                <a:ea typeface="+mn-ea"/>
                <a:cs typeface="+mn-cs"/>
              </a:rPr>
              <a:t>of confidence for a prediction by an algorithm. Predictions that are correct or incorrect are rewarded or punished proportionally to the </a:t>
            </a:r>
            <a:r>
              <a:rPr lang="en-US" sz="1200" b="0" i="0" u="none" strike="noStrike" kern="1200" baseline="0" dirty="0" err="1" smtClean="0">
                <a:solidFill>
                  <a:schemeClr val="tx1"/>
                </a:solidFill>
                <a:latin typeface="+mn-lt"/>
                <a:ea typeface="+mn-ea"/>
                <a:cs typeface="+mn-cs"/>
              </a:rPr>
              <a:t>condence</a:t>
            </a:r>
            <a:r>
              <a:rPr lang="en-US" sz="1200" b="0" i="0" u="none" strike="noStrike" kern="1200" baseline="0" dirty="0" smtClean="0">
                <a:solidFill>
                  <a:schemeClr val="tx1"/>
                </a:solidFill>
                <a:latin typeface="+mn-lt"/>
                <a:ea typeface="+mn-ea"/>
                <a:cs typeface="+mn-cs"/>
              </a:rPr>
              <a:t> of the prediction.</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44</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Area under ROC Curve (or AUC for short) is a performance metric for binary classification</a:t>
            </a:r>
          </a:p>
          <a:p>
            <a:r>
              <a:rPr lang="en-US" sz="1200" b="0" i="0" u="none" strike="noStrike" kern="1200" baseline="0" dirty="0" smtClean="0">
                <a:solidFill>
                  <a:schemeClr val="tx1"/>
                </a:solidFill>
                <a:latin typeface="+mn-lt"/>
                <a:ea typeface="+mn-ea"/>
                <a:cs typeface="+mn-cs"/>
              </a:rPr>
              <a:t>problems. The AUC represents a model's ability to discriminate between positive and negative</a:t>
            </a:r>
          </a:p>
          <a:p>
            <a:r>
              <a:rPr lang="en-US" sz="1200" b="0" i="0" u="none" strike="noStrike" kern="1200" baseline="0" dirty="0" smtClean="0">
                <a:solidFill>
                  <a:schemeClr val="tx1"/>
                </a:solidFill>
                <a:latin typeface="+mn-lt"/>
                <a:ea typeface="+mn-ea"/>
                <a:cs typeface="+mn-cs"/>
              </a:rPr>
              <a:t>classes. An area of 1.0 represents a model that made all predictions perfectly. An area of</a:t>
            </a:r>
          </a:p>
          <a:p>
            <a:r>
              <a:rPr lang="en-US" sz="1200" b="0" i="0" u="none" strike="noStrike" kern="1200" baseline="0" dirty="0" smtClean="0">
                <a:solidFill>
                  <a:schemeClr val="tx1"/>
                </a:solidFill>
                <a:latin typeface="+mn-lt"/>
                <a:ea typeface="+mn-ea"/>
                <a:cs typeface="+mn-cs"/>
              </a:rPr>
              <a:t>0.5 represents a model that is as good as random. ROC can be broken down into sensitivity</a:t>
            </a:r>
          </a:p>
          <a:p>
            <a:r>
              <a:rPr lang="en-US" sz="1200" b="0" i="0" u="none" strike="noStrike" kern="1200" baseline="0" dirty="0" smtClean="0">
                <a:solidFill>
                  <a:schemeClr val="tx1"/>
                </a:solidFill>
                <a:latin typeface="+mn-lt"/>
                <a:ea typeface="+mn-ea"/>
                <a:cs typeface="+mn-cs"/>
              </a:rPr>
              <a:t>and specificity. A binary classification problem is really a trade-o between sensitivity and</a:t>
            </a:r>
          </a:p>
          <a:p>
            <a:r>
              <a:rPr lang="en-US" sz="1200" b="0" i="0" u="none" strike="noStrike" kern="1200" baseline="0" dirty="0" smtClean="0">
                <a:solidFill>
                  <a:schemeClr val="tx1"/>
                </a:solidFill>
                <a:latin typeface="+mn-lt"/>
                <a:ea typeface="+mn-ea"/>
                <a:cs typeface="+mn-cs"/>
              </a:rPr>
              <a:t>specificity.</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45</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
            </a:r>
            <a:r>
              <a:rPr lang="en-US" sz="1200" b="0" i="0" u="none" strike="noStrike" kern="1200" baseline="0" dirty="0" err="1" smtClean="0">
                <a:solidFill>
                  <a:schemeClr val="tx1"/>
                </a:solidFill>
                <a:latin typeface="+mn-lt"/>
                <a:ea typeface="+mn-ea"/>
                <a:cs typeface="+mn-cs"/>
              </a:rPr>
              <a:t>scikit</a:t>
            </a:r>
            <a:r>
              <a:rPr lang="en-US" sz="1200" b="0" i="0" u="none" strike="noStrike" kern="1200" baseline="0" dirty="0" smtClean="0">
                <a:solidFill>
                  <a:schemeClr val="tx1"/>
                </a:solidFill>
                <a:latin typeface="+mn-lt"/>
                <a:ea typeface="+mn-ea"/>
                <a:cs typeface="+mn-cs"/>
              </a:rPr>
              <a:t>-learn library provides a convenience report when working on classification problems </a:t>
            </a:r>
          </a:p>
          <a:p>
            <a:r>
              <a:rPr lang="en-US" sz="1200" b="0" i="0" u="none" strike="noStrike" kern="1200" baseline="0" dirty="0" smtClean="0">
                <a:solidFill>
                  <a:schemeClr val="tx1"/>
                </a:solidFill>
                <a:latin typeface="+mn-lt"/>
                <a:ea typeface="+mn-ea"/>
                <a:cs typeface="+mn-cs"/>
              </a:rPr>
              <a:t>to give you a quick idea of the accuracy of a model using a number of measures. The</a:t>
            </a:r>
          </a:p>
          <a:p>
            <a:r>
              <a:rPr lang="en-US" sz="1200" b="0" i="0" u="none" strike="noStrike" kern="1200" baseline="0" dirty="0" smtClean="0">
                <a:solidFill>
                  <a:schemeClr val="tx1"/>
                </a:solidFill>
                <a:latin typeface="+mn-lt"/>
                <a:ea typeface="+mn-ea"/>
                <a:cs typeface="+mn-cs"/>
              </a:rPr>
              <a:t>classification report() function displays the precision, recall, F1-score and support for each</a:t>
            </a:r>
          </a:p>
          <a:p>
            <a:r>
              <a:rPr lang="en-US" sz="1200" b="0" i="0" u="none" strike="noStrike" kern="1200" baseline="0" dirty="0" smtClean="0">
                <a:solidFill>
                  <a:schemeClr val="tx1"/>
                </a:solidFill>
                <a:latin typeface="+mn-lt"/>
                <a:ea typeface="+mn-ea"/>
                <a:cs typeface="+mn-cs"/>
              </a:rPr>
              <a:t>class.</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46</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statistical perspective frames data in the context of a hypothetical function (f) that the machine learning algorithm is trying to learn. That is, given some input variables (input), what is the predicted output variable (output).</a:t>
            </a:r>
          </a:p>
          <a:p>
            <a:pPr algn="ctr"/>
            <a:r>
              <a:rPr lang="en-US" sz="1200" b="0" i="0" u="none" strike="noStrike" kern="1200" baseline="0" dirty="0" smtClean="0">
                <a:solidFill>
                  <a:schemeClr val="tx1"/>
                </a:solidFill>
                <a:latin typeface="+mn-lt"/>
                <a:ea typeface="+mn-ea"/>
                <a:cs typeface="+mn-cs"/>
              </a:rPr>
              <a:t>Output = f(Input)</a:t>
            </a:r>
          </a:p>
          <a:p>
            <a:r>
              <a:rPr lang="en-US" sz="1200" b="0" i="0" u="none" strike="noStrike" kern="1200" baseline="0" dirty="0" smtClean="0">
                <a:solidFill>
                  <a:schemeClr val="tx1"/>
                </a:solidFill>
                <a:latin typeface="+mn-lt"/>
                <a:ea typeface="+mn-ea"/>
                <a:cs typeface="+mn-cs"/>
              </a:rPr>
              <a:t>Those columns that are the inputs are referred to as input variables. Whereas the column of data that you may not always have and that you would like to predict for new input data in the future is called the output variable. It is also called the response variable.</a:t>
            </a:r>
          </a:p>
          <a:p>
            <a:pPr algn="ctr"/>
            <a:r>
              <a:rPr lang="en-US" sz="1200" b="0" i="0" u="none" strike="noStrike" kern="1200" baseline="0" dirty="0" err="1" smtClean="0">
                <a:solidFill>
                  <a:schemeClr val="tx1"/>
                </a:solidFill>
                <a:latin typeface="+mn-lt"/>
                <a:ea typeface="+mn-ea"/>
                <a:cs typeface="+mn-cs"/>
              </a:rPr>
              <a:t>OutputV</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ariable</a:t>
            </a:r>
            <a:r>
              <a:rPr lang="en-US" sz="1200" b="0" i="0" u="none" strike="noStrike" kern="1200" baseline="0" dirty="0" smtClean="0">
                <a:solidFill>
                  <a:schemeClr val="tx1"/>
                </a:solidFill>
                <a:latin typeface="+mn-lt"/>
                <a:ea typeface="+mn-ea"/>
                <a:cs typeface="+mn-cs"/>
              </a:rPr>
              <a:t> = f(</a:t>
            </a:r>
            <a:r>
              <a:rPr lang="en-US" sz="1200" b="0" i="0" u="none" strike="noStrike" kern="1200" baseline="0" dirty="0" err="1" smtClean="0">
                <a:solidFill>
                  <a:schemeClr val="tx1"/>
                </a:solidFill>
                <a:latin typeface="+mn-lt"/>
                <a:ea typeface="+mn-ea"/>
                <a:cs typeface="+mn-cs"/>
              </a:rPr>
              <a:t>InputV</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ariables</a:t>
            </a:r>
            <a:r>
              <a:rPr lang="en-US" sz="1200" b="0" i="0" u="none" strike="noStrike" kern="1200" baseline="0" dirty="0" smtClean="0">
                <a:solidFill>
                  <a:schemeClr val="tx1"/>
                </a:solidFill>
                <a:latin typeface="+mn-lt"/>
                <a:ea typeface="+mn-ea"/>
                <a:cs typeface="+mn-cs"/>
              </a:rPr>
              <a:t>)</a:t>
            </a:r>
          </a:p>
          <a:p>
            <a:pPr algn="ct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Typically, you have more than one input variable. In this case the group of input variables are referred to as the input vector.</a:t>
            </a:r>
          </a:p>
          <a:p>
            <a:pPr algn="ctr"/>
            <a:r>
              <a:rPr lang="en-US" sz="1200" b="0" i="0" u="none" strike="noStrike" kern="1200" baseline="0" dirty="0" err="1" smtClean="0">
                <a:solidFill>
                  <a:schemeClr val="tx1"/>
                </a:solidFill>
                <a:latin typeface="+mn-lt"/>
                <a:ea typeface="+mn-ea"/>
                <a:cs typeface="+mn-cs"/>
              </a:rPr>
              <a:t>OutputV</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ariable</a:t>
            </a:r>
            <a:r>
              <a:rPr lang="en-US" sz="1200" b="0" i="0" u="none" strike="noStrike" kern="1200" baseline="0" dirty="0" smtClean="0">
                <a:solidFill>
                  <a:schemeClr val="tx1"/>
                </a:solidFill>
                <a:latin typeface="+mn-lt"/>
                <a:ea typeface="+mn-ea"/>
                <a:cs typeface="+mn-cs"/>
              </a:rPr>
              <a:t> = f(</a:t>
            </a:r>
            <a:r>
              <a:rPr lang="en-US" sz="1200" b="0" i="0" u="none" strike="noStrike" kern="1200" baseline="0" dirty="0" err="1" smtClean="0">
                <a:solidFill>
                  <a:schemeClr val="tx1"/>
                </a:solidFill>
                <a:latin typeface="+mn-lt"/>
                <a:ea typeface="+mn-ea"/>
                <a:cs typeface="+mn-cs"/>
              </a:rPr>
              <a:t>InputV</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ector</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If you have done a little statistics in your past you may know of another more traditional</a:t>
            </a:r>
          </a:p>
          <a:p>
            <a:r>
              <a:rPr lang="en-US" sz="1200" b="0" i="0" u="none" strike="noStrike" kern="1200" baseline="0" dirty="0" smtClean="0">
                <a:solidFill>
                  <a:schemeClr val="tx1"/>
                </a:solidFill>
                <a:latin typeface="+mn-lt"/>
                <a:ea typeface="+mn-ea"/>
                <a:cs typeface="+mn-cs"/>
              </a:rPr>
              <a:t>terminology.</a:t>
            </a:r>
          </a:p>
          <a:p>
            <a:pPr algn="ctr"/>
            <a:r>
              <a:rPr lang="en-US" sz="1200" b="0" i="0" u="none" strike="noStrike" kern="1200" baseline="0" dirty="0" err="1" smtClean="0">
                <a:solidFill>
                  <a:schemeClr val="tx1"/>
                </a:solidFill>
                <a:latin typeface="+mn-lt"/>
                <a:ea typeface="+mn-ea"/>
                <a:cs typeface="+mn-cs"/>
              </a:rPr>
              <a:t>DependentV</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ariable</a:t>
            </a:r>
            <a:r>
              <a:rPr lang="en-US" sz="1200" b="0" i="0" u="none" strike="noStrike" kern="1200" baseline="0" dirty="0" smtClean="0">
                <a:solidFill>
                  <a:schemeClr val="tx1"/>
                </a:solidFill>
                <a:latin typeface="+mn-lt"/>
                <a:ea typeface="+mn-ea"/>
                <a:cs typeface="+mn-cs"/>
              </a:rPr>
              <a:t> = f(</a:t>
            </a:r>
            <a:r>
              <a:rPr lang="en-US" sz="1200" b="0" i="0" u="none" strike="noStrike" kern="1200" baseline="0" dirty="0" err="1" smtClean="0">
                <a:solidFill>
                  <a:schemeClr val="tx1"/>
                </a:solidFill>
                <a:latin typeface="+mn-lt"/>
                <a:ea typeface="+mn-ea"/>
                <a:cs typeface="+mn-cs"/>
              </a:rPr>
              <a:t>IndependentV</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ariables</a:t>
            </a:r>
            <a:r>
              <a:rPr lang="en-US"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data is described using a short hand in equations and descriptions of machine learning</a:t>
            </a:r>
          </a:p>
          <a:p>
            <a:r>
              <a:rPr lang="en-US" sz="1200" b="0" i="0" u="none" strike="noStrike" kern="1200" baseline="0" dirty="0" smtClean="0">
                <a:solidFill>
                  <a:schemeClr val="tx1"/>
                </a:solidFill>
                <a:latin typeface="+mn-lt"/>
                <a:ea typeface="+mn-ea"/>
                <a:cs typeface="+mn-cs"/>
              </a:rPr>
              <a:t>algorithms.</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3</a:t>
            </a:fld>
            <a:endParaRPr lang="en-US"/>
          </a:p>
        </p:txBody>
      </p:sp>
    </p:spTree>
    <p:extLst>
      <p:ext uri="{BB962C8B-B14F-4D97-AF65-F5344CB8AC3E}">
        <p14:creationId xmlns:p14="http://schemas.microsoft.com/office/powerpoint/2010/main" val="42360226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Classification accuracy is the number of correct predictions made as a ratio of all predictions</a:t>
            </a:r>
          </a:p>
          <a:p>
            <a:r>
              <a:rPr lang="en-US" sz="1200" b="0" i="0" u="none" strike="noStrike" kern="1200" baseline="0" dirty="0" smtClean="0">
                <a:solidFill>
                  <a:schemeClr val="tx1"/>
                </a:solidFill>
                <a:latin typeface="+mn-lt"/>
                <a:ea typeface="+mn-ea"/>
                <a:cs typeface="+mn-cs"/>
              </a:rPr>
              <a:t>made. This is the most common evaluation metric for classification problems, it is also the most</a:t>
            </a:r>
          </a:p>
          <a:p>
            <a:r>
              <a:rPr lang="en-US" sz="1200" b="0" i="0" u="none" strike="noStrike" kern="1200" baseline="0" dirty="0" smtClean="0">
                <a:solidFill>
                  <a:schemeClr val="tx1"/>
                </a:solidFill>
                <a:latin typeface="+mn-lt"/>
                <a:ea typeface="+mn-ea"/>
                <a:cs typeface="+mn-cs"/>
              </a:rPr>
              <a:t>misused. It is really only suitable when there are an equal number of observations in each class</a:t>
            </a:r>
          </a:p>
          <a:p>
            <a:r>
              <a:rPr lang="en-US" sz="1200" b="0" i="0" u="none" strike="noStrike" kern="1200" baseline="0" dirty="0" smtClean="0">
                <a:solidFill>
                  <a:schemeClr val="tx1"/>
                </a:solidFill>
                <a:latin typeface="+mn-lt"/>
                <a:ea typeface="+mn-ea"/>
                <a:cs typeface="+mn-cs"/>
              </a:rPr>
              <a:t>(which is rarely the case) and that all predictions and prediction errors are equally important,</a:t>
            </a:r>
          </a:p>
          <a:p>
            <a:r>
              <a:rPr lang="en-US" sz="1200" b="0" i="0" u="none" strike="noStrike" kern="1200" baseline="0" dirty="0" smtClean="0">
                <a:solidFill>
                  <a:schemeClr val="tx1"/>
                </a:solidFill>
                <a:latin typeface="+mn-lt"/>
                <a:ea typeface="+mn-ea"/>
                <a:cs typeface="+mn-cs"/>
              </a:rPr>
              <a:t>which is often not the case.</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47</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Mean Absolute Error (or MAE) is the sum of the absolute differences between predictions</a:t>
            </a:r>
          </a:p>
          <a:p>
            <a:r>
              <a:rPr lang="en-US" sz="1200" b="0" i="0" u="none" strike="noStrike" kern="1200" baseline="0" dirty="0" smtClean="0">
                <a:solidFill>
                  <a:schemeClr val="tx1"/>
                </a:solidFill>
                <a:latin typeface="+mn-lt"/>
                <a:ea typeface="+mn-ea"/>
                <a:cs typeface="+mn-cs"/>
              </a:rPr>
              <a:t>and actual values. It gives an idea of how wrong the predictions were. The measure gives an</a:t>
            </a:r>
          </a:p>
          <a:p>
            <a:r>
              <a:rPr lang="en-US" sz="1200" b="0" i="0" u="none" strike="noStrike" kern="1200" baseline="0" dirty="0" smtClean="0">
                <a:solidFill>
                  <a:schemeClr val="tx1"/>
                </a:solidFill>
                <a:latin typeface="+mn-lt"/>
                <a:ea typeface="+mn-ea"/>
                <a:cs typeface="+mn-cs"/>
              </a:rPr>
              <a:t>idea of the magnitude of the error, but no idea of the direction (e.g. over or under predicting).</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48</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Mean Squared Error (or MSE) is much like the mean absolute error in that it provides a</a:t>
            </a:r>
          </a:p>
          <a:p>
            <a:r>
              <a:rPr lang="en-US" sz="1200" b="0" i="0" u="none" strike="noStrike" kern="1200" baseline="0" dirty="0" smtClean="0">
                <a:solidFill>
                  <a:schemeClr val="tx1"/>
                </a:solidFill>
                <a:latin typeface="+mn-lt"/>
                <a:ea typeface="+mn-ea"/>
                <a:cs typeface="+mn-cs"/>
              </a:rPr>
              <a:t>gross idea of the magnitude of error. Taking the square root of the mean squared error converts</a:t>
            </a:r>
          </a:p>
          <a:p>
            <a:r>
              <a:rPr lang="en-US" sz="1200" b="0" i="0" u="none" strike="noStrike" kern="1200" baseline="0" dirty="0" smtClean="0">
                <a:solidFill>
                  <a:schemeClr val="tx1"/>
                </a:solidFill>
                <a:latin typeface="+mn-lt"/>
                <a:ea typeface="+mn-ea"/>
                <a:cs typeface="+mn-cs"/>
              </a:rPr>
              <a:t>the units back to the original units of the output variable and can be meaningful for description</a:t>
            </a:r>
          </a:p>
          <a:p>
            <a:r>
              <a:rPr lang="en-US" sz="1200" b="0" i="0" u="none" strike="noStrike" kern="1200" baseline="0" dirty="0" smtClean="0">
                <a:solidFill>
                  <a:schemeClr val="tx1"/>
                </a:solidFill>
                <a:latin typeface="+mn-lt"/>
                <a:ea typeface="+mn-ea"/>
                <a:cs typeface="+mn-cs"/>
              </a:rPr>
              <a:t>and presentation. This is called the Root Mean Squared Error (or RMSE).</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49</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R2 (or R Squared) metric provides an indication of the goodness of t of a set of predictions</a:t>
            </a:r>
          </a:p>
          <a:p>
            <a:r>
              <a:rPr lang="en-US" sz="1200" b="0" i="0" u="none" strike="noStrike" kern="1200" baseline="0" dirty="0" smtClean="0">
                <a:solidFill>
                  <a:schemeClr val="tx1"/>
                </a:solidFill>
                <a:latin typeface="+mn-lt"/>
                <a:ea typeface="+mn-ea"/>
                <a:cs typeface="+mn-cs"/>
              </a:rPr>
              <a:t>to the actual values. In statistical literature this measure is called the </a:t>
            </a:r>
            <a:r>
              <a:rPr lang="en-US" sz="1200" b="0" i="0" u="none" strike="noStrike" kern="1200" baseline="0" dirty="0" err="1" smtClean="0">
                <a:solidFill>
                  <a:schemeClr val="tx1"/>
                </a:solidFill>
                <a:latin typeface="+mn-lt"/>
                <a:ea typeface="+mn-ea"/>
                <a:cs typeface="+mn-cs"/>
              </a:rPr>
              <a:t>coeffcient</a:t>
            </a:r>
            <a:r>
              <a:rPr lang="en-US" sz="1200" b="0" i="0" u="none" strike="noStrike" kern="1200" baseline="0" dirty="0" smtClean="0">
                <a:solidFill>
                  <a:schemeClr val="tx1"/>
                </a:solidFill>
                <a:latin typeface="+mn-lt"/>
                <a:ea typeface="+mn-ea"/>
                <a:cs typeface="+mn-cs"/>
              </a:rPr>
              <a:t> of determination.</a:t>
            </a:r>
          </a:p>
          <a:p>
            <a:r>
              <a:rPr lang="en-US" sz="1200" b="0" i="0" u="none" strike="noStrike" kern="1200" baseline="0" dirty="0" smtClean="0">
                <a:solidFill>
                  <a:schemeClr val="tx1"/>
                </a:solidFill>
                <a:latin typeface="+mn-lt"/>
                <a:ea typeface="+mn-ea"/>
                <a:cs typeface="+mn-cs"/>
              </a:rPr>
              <a:t>This is a value between 0 and 1 for no-t and perfect t respectively.</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50</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model as the </a:t>
            </a:r>
            <a:r>
              <a:rPr lang="en-US" sz="1200" b="0" i="0" u="none" strike="noStrike" kern="1200" baseline="0" dirty="0" err="1" smtClean="0">
                <a:solidFill>
                  <a:schemeClr val="tx1"/>
                </a:solidFill>
                <a:latin typeface="+mn-lt"/>
                <a:ea typeface="+mn-ea"/>
                <a:cs typeface="+mn-cs"/>
              </a:rPr>
              <a:t>specic</a:t>
            </a:r>
            <a:r>
              <a:rPr lang="en-US" sz="1200" b="0" i="0" u="none" strike="noStrike" kern="1200" baseline="0" dirty="0" smtClean="0">
                <a:solidFill>
                  <a:schemeClr val="tx1"/>
                </a:solidFill>
                <a:latin typeface="+mn-lt"/>
                <a:ea typeface="+mn-ea"/>
                <a:cs typeface="+mn-cs"/>
              </a:rPr>
              <a:t> representation learned from data</a:t>
            </a:r>
          </a:p>
          <a:p>
            <a:r>
              <a:rPr lang="en-US" sz="1200" b="0" i="0" u="none" strike="noStrike" kern="1200" baseline="0" dirty="0" smtClean="0">
                <a:solidFill>
                  <a:schemeClr val="tx1"/>
                </a:solidFill>
                <a:latin typeface="+mn-lt"/>
                <a:ea typeface="+mn-ea"/>
                <a:cs typeface="+mn-cs"/>
              </a:rPr>
              <a:t>and the algorithm as the process for learning it.</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4</a:t>
            </a:fld>
            <a:endParaRPr lang="en-US"/>
          </a:p>
        </p:txBody>
      </p:sp>
    </p:spTree>
    <p:extLst>
      <p:ext uri="{BB962C8B-B14F-4D97-AF65-F5344CB8AC3E}">
        <p14:creationId xmlns:p14="http://schemas.microsoft.com/office/powerpoint/2010/main" val="1118809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This error might be error such as not having enough attributes to sufficiently characterize the best mapping from X to Y . This error is called irreducible error because no matter how good we get at estimating the target function (f), we cannot reduce this error. This is to say, that the problem of learning a function from data is a difficult problem and this is the reason why the field of machine learning and machine learning algorithms exist.</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5</a:t>
            </a:fld>
            <a:endParaRPr lang="en-US"/>
          </a:p>
        </p:txBody>
      </p:sp>
    </p:spTree>
    <p:extLst>
      <p:ext uri="{BB962C8B-B14F-4D97-AF65-F5344CB8AC3E}">
        <p14:creationId xmlns:p14="http://schemas.microsoft.com/office/powerpoint/2010/main" val="1575103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6</a:t>
            </a:fld>
            <a:endParaRPr lang="en-US"/>
          </a:p>
        </p:txBody>
      </p:sp>
    </p:spTree>
    <p:extLst>
      <p:ext uri="{BB962C8B-B14F-4D97-AF65-F5344CB8AC3E}">
        <p14:creationId xmlns:p14="http://schemas.microsoft.com/office/powerpoint/2010/main" val="3082822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8</a:t>
            </a:fld>
            <a:endParaRPr lang="en-US"/>
          </a:p>
        </p:txBody>
      </p:sp>
    </p:spTree>
    <p:extLst>
      <p:ext uri="{BB962C8B-B14F-4D97-AF65-F5344CB8AC3E}">
        <p14:creationId xmlns:p14="http://schemas.microsoft.com/office/powerpoint/2010/main" val="2762591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9</a:t>
            </a:fld>
            <a:endParaRPr lang="en-US"/>
          </a:p>
        </p:txBody>
      </p:sp>
    </p:spTree>
    <p:extLst>
      <p:ext uri="{BB962C8B-B14F-4D97-AF65-F5344CB8AC3E}">
        <p14:creationId xmlns:p14="http://schemas.microsoft.com/office/powerpoint/2010/main" val="2762591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smtClean="0">
                <a:latin typeface="CMR12"/>
              </a:rPr>
              <a:t>Correlation refers to the relationship between two variables and how they may or may not</a:t>
            </a:r>
          </a:p>
          <a:p>
            <a:pPr algn="l"/>
            <a:r>
              <a:rPr lang="en-US" sz="1200" b="0" i="0" u="none" strike="noStrike" baseline="0" dirty="0" smtClean="0">
                <a:latin typeface="CMR12"/>
              </a:rPr>
              <a:t>change together. The most common method for calculating correlation is Pearson's Correlation</a:t>
            </a:r>
          </a:p>
          <a:p>
            <a:pPr algn="l"/>
            <a:r>
              <a:rPr lang="en-US" sz="1200" b="0" i="0" u="none" strike="noStrike" baseline="0" dirty="0" err="1" smtClean="0">
                <a:latin typeface="CMR12"/>
              </a:rPr>
              <a:t>Coecient</a:t>
            </a:r>
            <a:r>
              <a:rPr lang="en-US" sz="1200" b="0" i="0" u="none" strike="noStrike" baseline="0" dirty="0" smtClean="0">
                <a:latin typeface="CMR12"/>
              </a:rPr>
              <a:t>, that assumes a normal distribution of the attributes involved. A correlation of -1</a:t>
            </a:r>
          </a:p>
          <a:p>
            <a:pPr algn="l"/>
            <a:r>
              <a:rPr lang="en-US" sz="1200" b="0" i="0" u="none" strike="noStrike" baseline="0" dirty="0" smtClean="0">
                <a:latin typeface="CMR12"/>
              </a:rPr>
              <a:t>or 1 shows a full negative or positive correlation respectively. Whereas a value of 0 shows no</a:t>
            </a:r>
          </a:p>
          <a:p>
            <a:pPr algn="l"/>
            <a:r>
              <a:rPr lang="en-US" sz="1200" b="0" i="0" u="none" strike="noStrike" baseline="0" dirty="0" smtClean="0">
                <a:latin typeface="CMR12"/>
              </a:rPr>
              <a:t>correlation at all. Some machine learning algorithms like linear and logistic regression can </a:t>
            </a:r>
            <a:r>
              <a:rPr lang="en-US" sz="1200" b="0" i="0" u="none" strike="noStrike" baseline="0" dirty="0" err="1" smtClean="0">
                <a:latin typeface="CMR12"/>
              </a:rPr>
              <a:t>suer</a:t>
            </a:r>
            <a:endParaRPr lang="en-US" sz="1200" b="0" i="0" u="none" strike="noStrike" baseline="0" dirty="0" smtClean="0">
              <a:latin typeface="CMR12"/>
            </a:endParaRPr>
          </a:p>
          <a:p>
            <a:pPr algn="l"/>
            <a:r>
              <a:rPr lang="en-US" sz="1200" b="0" i="0" u="none" strike="noStrike" baseline="0" smtClean="0">
                <a:latin typeface="CMR12"/>
              </a:rPr>
              <a:t>poor performance if there are highly correlated attributes in your dataset.</a:t>
            </a:r>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pPr/>
              <a:t>13</a:t>
            </a:fld>
            <a:endParaRPr lang="en-US"/>
          </a:p>
        </p:txBody>
      </p:sp>
    </p:spTree>
    <p:extLst>
      <p:ext uri="{BB962C8B-B14F-4D97-AF65-F5344CB8AC3E}">
        <p14:creationId xmlns:p14="http://schemas.microsoft.com/office/powerpoint/2010/main" val="2211339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7/28/2020</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142108" y="1135856"/>
            <a:ext cx="7929246" cy="48006"/>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142108" y="205978"/>
            <a:ext cx="6859785" cy="765572"/>
          </a:xfrm>
        </p:spPr>
        <p:txBody>
          <a:bodyPr lIns="68589" tIns="34295" rIns="68589" bIns="34295"/>
          <a:lstStyle/>
          <a:p>
            <a:r>
              <a:t>Click to edit Master title style</a:t>
            </a:r>
          </a:p>
        </p:txBody>
      </p:sp>
      <p:sp>
        <p:nvSpPr>
          <p:cNvPr id="3" name="Content Placeholder 2"/>
          <p:cNvSpPr>
            <a:spLocks noGrp="1"/>
          </p:cNvSpPr>
          <p:nvPr>
            <p:ph idx="1"/>
          </p:nvPr>
        </p:nvSpPr>
        <p:spPr/>
        <p:txBody>
          <a:bodyPr lIns="68589" tIns="34295" rIns="68589" bIns="34295"/>
          <a:lstStyle>
            <a:lvl2pPr marL="411535">
              <a:defRPr/>
            </a:lvl2pPr>
            <a:lvl3pPr marL="583008">
              <a:defRPr/>
            </a:lvl3pPr>
            <a:lvl4pPr marL="754481">
              <a:defRPr/>
            </a:lvl4pPr>
            <a:lvl5pPr marL="925953">
              <a:defRPr/>
            </a:lvl5pPr>
            <a:lvl6pPr marL="1097426">
              <a:defRPr baseline="0"/>
            </a:lvl6pPr>
            <a:lvl7pPr marL="1268899">
              <a:defRPr baseline="0"/>
            </a:lvl7pPr>
            <a:lvl8pPr marL="1440372">
              <a:defRPr baseline="0"/>
            </a:lvl8pPr>
            <a:lvl9pPr marL="1611845">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lIns="68589" tIns="34295" rIns="68589" bIns="34295"/>
          <a:lstStyle/>
          <a:p>
            <a:fld id="{9AFE8FB1-0A7A-443E-AAF7-31D4FA1AA312}" type="datetimeFigureOut">
              <a:rPr lang="en-US"/>
              <a:t>7/28/2020</a:t>
            </a:fld>
            <a:endParaRPr/>
          </a:p>
        </p:txBody>
      </p:sp>
      <p:sp>
        <p:nvSpPr>
          <p:cNvPr id="5" name="Footer Placeholder 4"/>
          <p:cNvSpPr>
            <a:spLocks noGrp="1"/>
          </p:cNvSpPr>
          <p:nvPr>
            <p:ph type="ftr" sz="quarter" idx="11"/>
          </p:nvPr>
        </p:nvSpPr>
        <p:spPr/>
        <p:txBody>
          <a:bodyPr lIns="68589" tIns="34295" rIns="68589" bIns="34295"/>
          <a:lstStyle/>
          <a:p>
            <a:endParaRPr/>
          </a:p>
        </p:txBody>
      </p:sp>
      <p:sp>
        <p:nvSpPr>
          <p:cNvPr id="6" name="Slide Number Placeholder 5"/>
          <p:cNvSpPr>
            <a:spLocks noGrp="1"/>
          </p:cNvSpPr>
          <p:nvPr>
            <p:ph type="sldNum" sz="quarter" idx="12"/>
          </p:nvPr>
        </p:nvSpPr>
        <p:spPr/>
        <p:txBody>
          <a:bodyPr lIns="68589" tIns="34295" rIns="68589" bIns="34295"/>
          <a:lstStyle/>
          <a:p>
            <a:fld id="{25BA54BD-C84D-46CE-8B72-31BFB26ABA43}" type="slidenum">
              <a:rPr/>
              <a:t>‹#›</a:t>
            </a:fld>
            <a:endParaRPr/>
          </a:p>
        </p:txBody>
      </p:sp>
    </p:spTree>
    <p:extLst>
      <p:ext uri="{BB962C8B-B14F-4D97-AF65-F5344CB8AC3E}">
        <p14:creationId xmlns:p14="http://schemas.microsoft.com/office/powerpoint/2010/main" val="1765837500"/>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3" name="Rectangle 2"/>
          <p:cNvSpPr>
            <a:spLocks noGrp="1"/>
          </p:cNvSpPr>
          <p:nvPr>
            <p:ph type="dt" sz="half" idx="10"/>
          </p:nvPr>
        </p:nvSpPr>
        <p:spPr/>
        <p:txBody>
          <a:bodyPr/>
          <a:lstStyle>
            <a:extLst/>
          </a:lstStyle>
          <a:p>
            <a:fld id="{E4606EA6-EFEA-4C30-9264-4F9291A5780D}" type="datetime1">
              <a:rPr lang="en-US" smtClean="0"/>
              <a:pPr/>
              <a:t>7/28/2020</a:t>
            </a:fld>
            <a:endParaRPr lang="en-US"/>
          </a:p>
        </p:txBody>
      </p:sp>
      <p:sp>
        <p:nvSpPr>
          <p:cNvPr id="4" name="Rectangle 3"/>
          <p:cNvSpPr>
            <a:spLocks noGrp="1"/>
          </p:cNvSpPr>
          <p:nvPr>
            <p:ph type="ftr" sz="quarter" idx="11"/>
          </p:nvPr>
        </p:nvSpPr>
        <p:spPr/>
        <p:txBody>
          <a:bodyPr/>
          <a:lstStyle>
            <a:extLst/>
          </a:lstStyle>
          <a:p>
            <a:endParaRPr lang="en-US"/>
          </a:p>
        </p:txBody>
      </p:sp>
      <p:sp>
        <p:nvSpPr>
          <p:cNvPr id="5" name="Rectangle 4"/>
          <p:cNvSpPr>
            <a:spLocks noGrp="1"/>
          </p:cNvSpPr>
          <p:nvPr>
            <p:ph type="sldNum" sz="quarter" idx="12"/>
          </p:nvPr>
        </p:nvSpPr>
        <p:spPr/>
        <p:txBody>
          <a:bodyPr/>
          <a:lstStyle>
            <a:extLst/>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extLst/>
          </a:lstStyle>
          <a:p>
            <a:fld id="{6FCF9F07-3BC7-4570-B054-79111B0A380C}" type="datetime1">
              <a:rPr lang="en-US" smtClean="0"/>
              <a:pPr/>
              <a:t>7/28/2020</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extLst/>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extLst/>
          </a:lstStyle>
          <a:p>
            <a:fld id="{E4606EA6-EFEA-4C30-9264-4F9291A5780D}" type="datetime1">
              <a:rPr lang="en-US" smtClean="0"/>
              <a:pPr/>
              <a:t>7/28/2020</a:t>
            </a:fld>
            <a:endParaRPr lang="en-U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extLst/>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extLst/>
          </a:lstStyle>
          <a:p>
            <a:fld id="{E4606EA6-EFEA-4C30-9264-4F9291A5780D}" type="datetime1">
              <a:rPr lang="en-US" smtClean="0"/>
              <a:pPr/>
              <a:t>7/28/2020</a:t>
            </a:fld>
            <a:endParaRPr lang="en-U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extLst/>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extLst/>
          </a:lstStyle>
          <a:p>
            <a:fld id="{6DFADB5D-B7A0-47E3-AD2D-B1A6F8614213}" type="datetime1">
              <a:rPr lang="en-US" smtClean="0"/>
              <a:pPr/>
              <a:t>7/28/2020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lang="en-US" smtClean="0"/>
              <a:pPr/>
              <a:t>7/28/2020</a:t>
            </a:fld>
            <a:endParaRPr lang="en-US"/>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extLst/>
          </a:lstStyle>
          <a:p>
            <a:fld id="{F49A8198-4617-485E-9585-4840B69DBBA6}" type="datetime1">
              <a:rPr lang="en-US" smtClean="0"/>
              <a:pPr/>
              <a:t>7/28/2020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smtClean="0"/>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extLst/>
          </a:lstStyle>
          <a:p>
            <a:fld id="{E4606EA6-EFEA-4C30-9264-4F9291A5780D}" type="datetime1">
              <a:rPr lang="en-US" smtClean="0"/>
              <a:pPr/>
              <a:t>7/28/2020</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extLst/>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7/28/2020</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extLst/>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Lst>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themeOverride" Target="../theme/themeOverride1.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themeOverride" Target="../theme/themeOverride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extLst/>
          </a:lstStyle>
          <a:p>
            <a:r>
              <a:rPr lang="en-US" dirty="0"/>
              <a:t>Understand Your </a:t>
            </a:r>
            <a:r>
              <a:rPr lang="en-US" dirty="0" smtClean="0"/>
              <a:t>Data</a:t>
            </a:r>
            <a:endParaRPr lang="en-US" dirty="0">
              <a:latin typeface="Albertus Extra Bold" panose="020E0802040304020204" pitchFamily="34" charset="0"/>
            </a:endParaRPr>
          </a:p>
        </p:txBody>
      </p:sp>
      <p:pic>
        <p:nvPicPr>
          <p:cNvPr id="5" name="j0314068.jpg"/>
          <p:cNvPicPr>
            <a:picLocks noGrp="1" noChangeAspect="1"/>
          </p:cNvPicPr>
          <p:nvPr>
            <p:ph sz="quarter" idx="4294967295"/>
          </p:nvPr>
        </p:nvPicPr>
        <p:blipFill>
          <a:blip r:embed="rId3"/>
          <a:stretch>
            <a:fillRect/>
          </a:stretch>
        </p:blipFill>
        <p:spPr>
          <a:xfrm rot="19853153">
            <a:off x="8031824" y="4137796"/>
            <a:ext cx="972057" cy="817592"/>
          </a:xfrm>
          <a:prstGeom prst="rect">
            <a:avLst/>
          </a:prstGeom>
          <a:ln>
            <a:noFill/>
          </a:ln>
          <a:effectLst>
            <a:softEdge rad="112500"/>
          </a:effec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399" y="2137294"/>
            <a:ext cx="3502479" cy="241565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2137294"/>
            <a:ext cx="3693745" cy="241565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Statistics</a:t>
            </a:r>
          </a:p>
        </p:txBody>
      </p:sp>
      <p:sp>
        <p:nvSpPr>
          <p:cNvPr id="4" name="Content Placeholder 3"/>
          <p:cNvSpPr>
            <a:spLocks noGrp="1"/>
          </p:cNvSpPr>
          <p:nvPr>
            <p:ph sz="quarter" idx="13"/>
          </p:nvPr>
        </p:nvSpPr>
        <p:spPr>
          <a:xfrm>
            <a:off x="2362200" y="1657350"/>
            <a:ext cx="4114800" cy="3200400"/>
          </a:xfrm>
        </p:spPr>
        <p:txBody>
          <a:bodyPr>
            <a:normAutofit fontScale="77500" lnSpcReduction="20000"/>
          </a:bodyPr>
          <a:lstStyle/>
          <a:p>
            <a:r>
              <a:rPr lang="en-US" sz="3200" dirty="0" smtClean="0">
                <a:solidFill>
                  <a:srgbClr val="002060"/>
                </a:solidFill>
                <a:latin typeface="CMR12"/>
              </a:rPr>
              <a:t>Count</a:t>
            </a:r>
            <a:r>
              <a:rPr lang="en-US" sz="3200" dirty="0">
                <a:solidFill>
                  <a:srgbClr val="002060"/>
                </a:solidFill>
                <a:latin typeface="CMR12"/>
              </a:rPr>
              <a:t>.</a:t>
            </a:r>
          </a:p>
          <a:p>
            <a:r>
              <a:rPr lang="en-US" sz="3200" dirty="0" smtClean="0">
                <a:solidFill>
                  <a:srgbClr val="002060"/>
                </a:solidFill>
                <a:latin typeface="CMR12"/>
              </a:rPr>
              <a:t>Mean</a:t>
            </a:r>
            <a:r>
              <a:rPr lang="en-US" sz="3200" dirty="0">
                <a:solidFill>
                  <a:srgbClr val="002060"/>
                </a:solidFill>
                <a:latin typeface="CMR12"/>
              </a:rPr>
              <a:t>.</a:t>
            </a:r>
          </a:p>
          <a:p>
            <a:r>
              <a:rPr lang="en-US" sz="3200" dirty="0" smtClean="0">
                <a:solidFill>
                  <a:srgbClr val="002060"/>
                </a:solidFill>
                <a:latin typeface="CMR12"/>
              </a:rPr>
              <a:t>Standard </a:t>
            </a:r>
            <a:r>
              <a:rPr lang="en-US" sz="3200" dirty="0">
                <a:solidFill>
                  <a:srgbClr val="002060"/>
                </a:solidFill>
                <a:latin typeface="CMR12"/>
              </a:rPr>
              <a:t>Deviation</a:t>
            </a:r>
            <a:r>
              <a:rPr lang="en-US" sz="3200" dirty="0" smtClean="0">
                <a:solidFill>
                  <a:srgbClr val="002060"/>
                </a:solidFill>
                <a:latin typeface="CMR12"/>
              </a:rPr>
              <a:t>.</a:t>
            </a:r>
          </a:p>
          <a:p>
            <a:r>
              <a:rPr lang="en-US" sz="3200" dirty="0" smtClean="0">
                <a:solidFill>
                  <a:srgbClr val="002060"/>
                </a:solidFill>
                <a:latin typeface="CMR12"/>
              </a:rPr>
              <a:t>Minimum </a:t>
            </a:r>
            <a:r>
              <a:rPr lang="en-US" sz="3200" dirty="0">
                <a:solidFill>
                  <a:srgbClr val="002060"/>
                </a:solidFill>
                <a:latin typeface="CMR12"/>
              </a:rPr>
              <a:t>Value.</a:t>
            </a:r>
          </a:p>
          <a:p>
            <a:r>
              <a:rPr lang="en-US" sz="3200" dirty="0" smtClean="0">
                <a:solidFill>
                  <a:srgbClr val="002060"/>
                </a:solidFill>
                <a:latin typeface="CMR12"/>
              </a:rPr>
              <a:t>25th </a:t>
            </a:r>
            <a:r>
              <a:rPr lang="en-US" sz="3200" dirty="0">
                <a:solidFill>
                  <a:srgbClr val="002060"/>
                </a:solidFill>
                <a:latin typeface="CMR12"/>
              </a:rPr>
              <a:t>Percentile.</a:t>
            </a:r>
          </a:p>
          <a:p>
            <a:r>
              <a:rPr lang="en-US" sz="3200" dirty="0" smtClean="0">
                <a:solidFill>
                  <a:srgbClr val="002060"/>
                </a:solidFill>
                <a:latin typeface="CMR12"/>
              </a:rPr>
              <a:t>50th </a:t>
            </a:r>
            <a:r>
              <a:rPr lang="en-US" sz="3200" dirty="0">
                <a:solidFill>
                  <a:srgbClr val="002060"/>
                </a:solidFill>
                <a:latin typeface="CMR12"/>
              </a:rPr>
              <a:t>Percentile (Median).</a:t>
            </a:r>
          </a:p>
          <a:p>
            <a:r>
              <a:rPr lang="en-US" sz="3200" dirty="0" smtClean="0">
                <a:solidFill>
                  <a:srgbClr val="002060"/>
                </a:solidFill>
                <a:latin typeface="CMR12"/>
              </a:rPr>
              <a:t>75th </a:t>
            </a:r>
            <a:r>
              <a:rPr lang="en-US" sz="3200" dirty="0">
                <a:solidFill>
                  <a:srgbClr val="002060"/>
                </a:solidFill>
                <a:latin typeface="CMR12"/>
              </a:rPr>
              <a:t>Percentile.</a:t>
            </a:r>
          </a:p>
          <a:p>
            <a:r>
              <a:rPr lang="en-US" sz="3200" dirty="0" smtClean="0">
                <a:solidFill>
                  <a:srgbClr val="002060"/>
                </a:solidFill>
                <a:latin typeface="CMR12"/>
              </a:rPr>
              <a:t>Maximum </a:t>
            </a:r>
            <a:r>
              <a:rPr lang="en-US" sz="3200" dirty="0">
                <a:solidFill>
                  <a:srgbClr val="002060"/>
                </a:solidFill>
                <a:latin typeface="CMR12"/>
              </a:rPr>
              <a:t>Value.</a:t>
            </a:r>
            <a:endParaRPr lang="en-US" dirty="0">
              <a:solidFill>
                <a:srgbClr val="002060"/>
              </a:solidFill>
            </a:endParaRPr>
          </a:p>
        </p:txBody>
      </p:sp>
    </p:spTree>
    <p:extLst>
      <p:ext uri="{BB962C8B-B14F-4D97-AF65-F5344CB8AC3E}">
        <p14:creationId xmlns:p14="http://schemas.microsoft.com/office/powerpoint/2010/main" val="196761392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4617B"/>
                </a:solidFill>
              </a:rPr>
              <a:t>Descriptive Statistics</a:t>
            </a:r>
            <a:endParaRPr lang="en-US" dirty="0"/>
          </a:p>
        </p:txBody>
      </p:sp>
      <p:sp>
        <p:nvSpPr>
          <p:cNvPr id="3" name="Text Placeholder 2"/>
          <p:cNvSpPr>
            <a:spLocks noGrp="1"/>
          </p:cNvSpPr>
          <p:nvPr>
            <p:ph type="body" idx="1"/>
          </p:nvPr>
        </p:nvSpPr>
        <p:spPr/>
        <p:txBody>
          <a:bodyPr vert="vert270" anchor="ctr">
            <a:normAutofit/>
          </a:bodyPr>
          <a:lstStyle/>
          <a:p>
            <a:pPr algn="ctr"/>
            <a:r>
              <a:rPr lang="en-US" sz="2400" dirty="0">
                <a:latin typeface="CMBX12"/>
              </a:rPr>
              <a:t>Descriptive Statistics</a:t>
            </a:r>
            <a:endParaRPr lang="en-US" sz="2400" dirty="0"/>
          </a:p>
        </p:txBody>
      </p:sp>
      <p:sp>
        <p:nvSpPr>
          <p:cNvPr id="4" name="Content Placeholder 3"/>
          <p:cNvSpPr>
            <a:spLocks noGrp="1"/>
          </p:cNvSpPr>
          <p:nvPr>
            <p:ph sz="quarter" idx="13"/>
          </p:nvPr>
        </p:nvSpPr>
        <p:spPr/>
        <p:txBody>
          <a:bodyPr>
            <a:noAutofit/>
          </a:bodyPr>
          <a:lstStyle/>
          <a:p>
            <a:pPr marL="0" indent="0">
              <a:buNone/>
            </a:pPr>
            <a:r>
              <a:rPr lang="en-US" sz="1600" dirty="0">
                <a:solidFill>
                  <a:srgbClr val="00E100"/>
                </a:solidFill>
                <a:latin typeface="CMTT10"/>
              </a:rPr>
              <a:t># Statistical Summary</a:t>
            </a:r>
          </a:p>
          <a:p>
            <a:pPr marL="0" indent="0">
              <a:buNone/>
            </a:pPr>
            <a:r>
              <a:rPr lang="en-US" sz="1600" dirty="0">
                <a:solidFill>
                  <a:srgbClr val="0000FF"/>
                </a:solidFill>
                <a:latin typeface="CMTT10"/>
              </a:rPr>
              <a:t>from </a:t>
            </a:r>
            <a:r>
              <a:rPr lang="en-US" sz="1600" dirty="0">
                <a:solidFill>
                  <a:srgbClr val="000000"/>
                </a:solidFill>
                <a:latin typeface="CMTT10"/>
              </a:rPr>
              <a:t>pandas </a:t>
            </a:r>
            <a:r>
              <a:rPr lang="en-US" sz="1600" dirty="0">
                <a:solidFill>
                  <a:srgbClr val="0000FF"/>
                </a:solidFill>
                <a:latin typeface="CMTT10"/>
              </a:rPr>
              <a:t>import </a:t>
            </a:r>
            <a:r>
              <a:rPr lang="en-US" sz="1600" dirty="0" err="1">
                <a:solidFill>
                  <a:srgbClr val="000000"/>
                </a:solidFill>
                <a:latin typeface="CMTT10"/>
              </a:rPr>
              <a:t>read_csv</a:t>
            </a:r>
            <a:endParaRPr lang="en-US" sz="1600" dirty="0">
              <a:solidFill>
                <a:srgbClr val="000000"/>
              </a:solidFill>
              <a:latin typeface="CMTT10"/>
            </a:endParaRPr>
          </a:p>
          <a:p>
            <a:pPr marL="0" indent="0">
              <a:buNone/>
            </a:pPr>
            <a:r>
              <a:rPr lang="en-US" sz="1600" dirty="0">
                <a:solidFill>
                  <a:srgbClr val="0000FF"/>
                </a:solidFill>
                <a:latin typeface="CMTT10"/>
              </a:rPr>
              <a:t>from </a:t>
            </a:r>
            <a:r>
              <a:rPr lang="en-US" sz="1600" dirty="0">
                <a:solidFill>
                  <a:srgbClr val="000000"/>
                </a:solidFill>
                <a:latin typeface="CMTT10"/>
              </a:rPr>
              <a:t>pandas </a:t>
            </a:r>
            <a:r>
              <a:rPr lang="en-US" sz="1600" dirty="0">
                <a:solidFill>
                  <a:srgbClr val="0000FF"/>
                </a:solidFill>
                <a:latin typeface="CMTT10"/>
              </a:rPr>
              <a:t>import </a:t>
            </a:r>
            <a:r>
              <a:rPr lang="en-US" sz="1600" dirty="0" err="1">
                <a:solidFill>
                  <a:srgbClr val="000000"/>
                </a:solidFill>
                <a:latin typeface="CMTT10"/>
              </a:rPr>
              <a:t>set_option</a:t>
            </a:r>
            <a:endParaRPr lang="en-US" sz="1600" dirty="0">
              <a:solidFill>
                <a:srgbClr val="000000"/>
              </a:solidFill>
              <a:latin typeface="CMTT10"/>
            </a:endParaRPr>
          </a:p>
          <a:p>
            <a:pPr marL="0" indent="0">
              <a:buNone/>
            </a:pPr>
            <a:r>
              <a:rPr lang="en-US" sz="1600" dirty="0">
                <a:solidFill>
                  <a:srgbClr val="000000"/>
                </a:solidFill>
                <a:latin typeface="CMTT10"/>
              </a:rPr>
              <a:t>filename = </a:t>
            </a:r>
            <a:r>
              <a:rPr lang="en-US" sz="1600" dirty="0">
                <a:solidFill>
                  <a:srgbClr val="FF0000"/>
                </a:solidFill>
                <a:latin typeface="CMTT10"/>
              </a:rPr>
              <a:t>"pima-indians-diabetes.data.csv"</a:t>
            </a:r>
          </a:p>
          <a:p>
            <a:pPr marL="0" indent="0">
              <a:buNone/>
            </a:pPr>
            <a:r>
              <a:rPr lang="en-US" sz="1600" dirty="0">
                <a:solidFill>
                  <a:srgbClr val="000000"/>
                </a:solidFill>
                <a:latin typeface="CMTT10"/>
              </a:rPr>
              <a:t>names = [</a:t>
            </a:r>
            <a:r>
              <a:rPr lang="en-US" sz="1600" dirty="0">
                <a:solidFill>
                  <a:srgbClr val="FF0000"/>
                </a:solidFill>
                <a:latin typeface="F83"/>
              </a:rPr>
              <a:t>'</a:t>
            </a:r>
            <a:r>
              <a:rPr lang="en-US" sz="1600" dirty="0" err="1">
                <a:solidFill>
                  <a:srgbClr val="FF0000"/>
                </a:solidFill>
                <a:latin typeface="CMTT10"/>
              </a:rPr>
              <a:t>preg</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err="1">
                <a:solidFill>
                  <a:srgbClr val="FF0000"/>
                </a:solidFill>
                <a:latin typeface="CMTT10"/>
              </a:rPr>
              <a:t>plas</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err="1">
                <a:solidFill>
                  <a:srgbClr val="FF0000"/>
                </a:solidFill>
                <a:latin typeface="CMTT10"/>
              </a:rPr>
              <a:t>pres</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a:solidFill>
                  <a:srgbClr val="FF0000"/>
                </a:solidFill>
                <a:latin typeface="CMTT10"/>
              </a:rPr>
              <a:t>skin</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a:solidFill>
                  <a:srgbClr val="FF0000"/>
                </a:solidFill>
                <a:latin typeface="CMTT10"/>
              </a:rPr>
              <a:t>test</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a:solidFill>
                  <a:srgbClr val="FF0000"/>
                </a:solidFill>
                <a:latin typeface="CMTT10"/>
              </a:rPr>
              <a:t>mass</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err="1">
                <a:solidFill>
                  <a:srgbClr val="FF0000"/>
                </a:solidFill>
                <a:latin typeface="CMTT10"/>
              </a:rPr>
              <a:t>pedi</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a:solidFill>
                  <a:srgbClr val="FF0000"/>
                </a:solidFill>
                <a:latin typeface="CMTT10"/>
              </a:rPr>
              <a:t>age</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a:solidFill>
                  <a:srgbClr val="FF0000"/>
                </a:solidFill>
                <a:latin typeface="CMTT10"/>
              </a:rPr>
              <a:t>class</a:t>
            </a:r>
            <a:r>
              <a:rPr lang="en-US" sz="1600" dirty="0">
                <a:solidFill>
                  <a:srgbClr val="FF0000"/>
                </a:solidFill>
                <a:latin typeface="F83"/>
              </a:rPr>
              <a:t>'</a:t>
            </a:r>
            <a:r>
              <a:rPr lang="en-US" sz="1600" dirty="0">
                <a:solidFill>
                  <a:srgbClr val="000000"/>
                </a:solidFill>
                <a:latin typeface="CMTT10"/>
              </a:rPr>
              <a:t>]</a:t>
            </a:r>
          </a:p>
          <a:p>
            <a:pPr marL="0" indent="0">
              <a:buNone/>
            </a:pPr>
            <a:r>
              <a:rPr lang="en-US" sz="1600" dirty="0">
                <a:solidFill>
                  <a:srgbClr val="000000"/>
                </a:solidFill>
                <a:latin typeface="CMTT10"/>
              </a:rPr>
              <a:t>data = </a:t>
            </a:r>
            <a:r>
              <a:rPr lang="en-US" sz="1600" dirty="0" err="1">
                <a:solidFill>
                  <a:srgbClr val="000000"/>
                </a:solidFill>
                <a:latin typeface="CMTT10"/>
              </a:rPr>
              <a:t>read_csv</a:t>
            </a:r>
            <a:r>
              <a:rPr lang="en-US" sz="1600" dirty="0">
                <a:solidFill>
                  <a:srgbClr val="000000"/>
                </a:solidFill>
                <a:latin typeface="CMTT10"/>
              </a:rPr>
              <a:t>(filename, names=names)</a:t>
            </a:r>
          </a:p>
          <a:p>
            <a:pPr marL="0" indent="0">
              <a:buNone/>
            </a:pPr>
            <a:r>
              <a:rPr lang="en-US" sz="1600" dirty="0" err="1">
                <a:solidFill>
                  <a:srgbClr val="000000"/>
                </a:solidFill>
                <a:latin typeface="CMTT10"/>
              </a:rPr>
              <a:t>set_option</a:t>
            </a:r>
            <a:r>
              <a:rPr lang="en-US" sz="1600" dirty="0">
                <a:solidFill>
                  <a:srgbClr val="000000"/>
                </a:solidFill>
                <a:latin typeface="CMTT10"/>
              </a:rPr>
              <a:t>(</a:t>
            </a:r>
            <a:r>
              <a:rPr lang="en-US" sz="1600" dirty="0">
                <a:solidFill>
                  <a:srgbClr val="FF0000"/>
                </a:solidFill>
                <a:latin typeface="F83"/>
              </a:rPr>
              <a:t>'</a:t>
            </a:r>
            <a:r>
              <a:rPr lang="en-US" sz="1600" dirty="0" err="1">
                <a:solidFill>
                  <a:srgbClr val="FF0000"/>
                </a:solidFill>
                <a:latin typeface="CMTT10"/>
              </a:rPr>
              <a:t>display.width</a:t>
            </a:r>
            <a:r>
              <a:rPr lang="en-US" sz="1600" dirty="0">
                <a:solidFill>
                  <a:srgbClr val="FF0000"/>
                </a:solidFill>
                <a:latin typeface="F83"/>
              </a:rPr>
              <a:t>'</a:t>
            </a:r>
            <a:r>
              <a:rPr lang="en-US" sz="1600" dirty="0">
                <a:solidFill>
                  <a:srgbClr val="000000"/>
                </a:solidFill>
                <a:latin typeface="CMTT10"/>
              </a:rPr>
              <a:t>, 100)</a:t>
            </a:r>
          </a:p>
          <a:p>
            <a:pPr marL="0" indent="0">
              <a:buNone/>
            </a:pPr>
            <a:r>
              <a:rPr lang="en-US" sz="1600" dirty="0" err="1">
                <a:solidFill>
                  <a:srgbClr val="000000"/>
                </a:solidFill>
                <a:latin typeface="CMTT10"/>
              </a:rPr>
              <a:t>set_option</a:t>
            </a:r>
            <a:r>
              <a:rPr lang="en-US" sz="1600" dirty="0">
                <a:solidFill>
                  <a:srgbClr val="000000"/>
                </a:solidFill>
                <a:latin typeface="CMTT10"/>
              </a:rPr>
              <a:t>(</a:t>
            </a:r>
            <a:r>
              <a:rPr lang="en-US" sz="1600" dirty="0">
                <a:solidFill>
                  <a:srgbClr val="FF0000"/>
                </a:solidFill>
                <a:latin typeface="F83"/>
              </a:rPr>
              <a:t>'</a:t>
            </a:r>
            <a:r>
              <a:rPr lang="en-US" sz="1600" dirty="0">
                <a:solidFill>
                  <a:srgbClr val="FF0000"/>
                </a:solidFill>
                <a:latin typeface="CMTT10"/>
              </a:rPr>
              <a:t>precision</a:t>
            </a:r>
            <a:r>
              <a:rPr lang="en-US" sz="1600" dirty="0">
                <a:solidFill>
                  <a:srgbClr val="FF0000"/>
                </a:solidFill>
                <a:latin typeface="F83"/>
              </a:rPr>
              <a:t>'</a:t>
            </a:r>
            <a:r>
              <a:rPr lang="en-US" sz="1600" dirty="0">
                <a:solidFill>
                  <a:srgbClr val="000000"/>
                </a:solidFill>
                <a:latin typeface="CMTT10"/>
              </a:rPr>
              <a:t>, 3)</a:t>
            </a:r>
          </a:p>
          <a:p>
            <a:pPr marL="0" indent="0">
              <a:buNone/>
            </a:pPr>
            <a:r>
              <a:rPr lang="en-US" sz="1600" dirty="0">
                <a:solidFill>
                  <a:srgbClr val="000000"/>
                </a:solidFill>
                <a:latin typeface="CMTT10"/>
              </a:rPr>
              <a:t>description = </a:t>
            </a:r>
            <a:r>
              <a:rPr lang="en-US" sz="1600" dirty="0" err="1">
                <a:solidFill>
                  <a:srgbClr val="000000"/>
                </a:solidFill>
                <a:latin typeface="CMTT10"/>
              </a:rPr>
              <a:t>data.describe</a:t>
            </a:r>
            <a:r>
              <a:rPr lang="en-US" sz="1600" dirty="0">
                <a:solidFill>
                  <a:srgbClr val="000000"/>
                </a:solidFill>
                <a:latin typeface="CMTT10"/>
              </a:rPr>
              <a:t>()</a:t>
            </a:r>
          </a:p>
          <a:p>
            <a:pPr marL="0" indent="0">
              <a:buNone/>
            </a:pPr>
            <a:r>
              <a:rPr lang="en-US" sz="1600" dirty="0">
                <a:solidFill>
                  <a:srgbClr val="0000FF"/>
                </a:solidFill>
                <a:latin typeface="CMTT10"/>
              </a:rPr>
              <a:t>print</a:t>
            </a:r>
            <a:r>
              <a:rPr lang="en-US" sz="1600" dirty="0">
                <a:solidFill>
                  <a:srgbClr val="000000"/>
                </a:solidFill>
                <a:latin typeface="CMTT10"/>
              </a:rPr>
              <a:t>(description)</a:t>
            </a:r>
            <a:endParaRPr lang="en-US" sz="1600" dirty="0"/>
          </a:p>
        </p:txBody>
      </p:sp>
      <p:sp>
        <p:nvSpPr>
          <p:cNvPr id="6" name="Text Placeholder 4">
            <a:extLst>
              <a:ext uri="{FF2B5EF4-FFF2-40B4-BE49-F238E27FC236}">
                <a16:creationId xmlns:a16="http://schemas.microsoft.com/office/drawing/2014/main" xmlns="" id="{4F4D9F13-C119-40D2-9B3B-8DCD9D0EA709}"/>
              </a:ext>
            </a:extLst>
          </p:cNvPr>
          <p:cNvSpPr txBox="1">
            <a:spLocks/>
          </p:cNvSpPr>
          <p:nvPr/>
        </p:nvSpPr>
        <p:spPr>
          <a:xfrm>
            <a:off x="1371600" y="1733550"/>
            <a:ext cx="7010400" cy="2504209"/>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dirty="0" err="1"/>
              <a:t>preg</a:t>
            </a:r>
            <a:r>
              <a:rPr lang="en-US" sz="1200" dirty="0"/>
              <a:t> </a:t>
            </a:r>
            <a:r>
              <a:rPr lang="en-US" sz="1200" dirty="0" err="1"/>
              <a:t>plas</a:t>
            </a:r>
            <a:r>
              <a:rPr lang="en-US" sz="1200" dirty="0"/>
              <a:t> </a:t>
            </a:r>
            <a:r>
              <a:rPr lang="en-US" sz="1200" dirty="0" err="1"/>
              <a:t>pres</a:t>
            </a:r>
            <a:r>
              <a:rPr lang="en-US" sz="1200" dirty="0"/>
              <a:t> skin test mass </a:t>
            </a:r>
            <a:r>
              <a:rPr lang="en-US" sz="1200" dirty="0" err="1"/>
              <a:t>pedi</a:t>
            </a:r>
            <a:r>
              <a:rPr lang="en-US" sz="1200" dirty="0"/>
              <a:t> age class</a:t>
            </a:r>
          </a:p>
          <a:p>
            <a:r>
              <a:rPr lang="en-US" sz="1200" dirty="0"/>
              <a:t>count 768.000 768.000 768.000 768.000 768.000 768.000 768.000 768.000 768.000</a:t>
            </a:r>
          </a:p>
          <a:p>
            <a:r>
              <a:rPr lang="en-US" sz="1200" dirty="0"/>
              <a:t>mean 3.845 120.895 69.105 20.536 79.799 31.993 0.472 33.241 0.349</a:t>
            </a:r>
          </a:p>
          <a:p>
            <a:r>
              <a:rPr lang="en-US" sz="1200" dirty="0" err="1"/>
              <a:t>std</a:t>
            </a:r>
            <a:r>
              <a:rPr lang="en-US" sz="1200" dirty="0"/>
              <a:t> 3.370 31.973 19.356 15.952 115.244 7.884 0.331 11.760 0.477</a:t>
            </a:r>
          </a:p>
          <a:p>
            <a:r>
              <a:rPr lang="en-US" sz="1200" dirty="0"/>
              <a:t>min 0.000 0.000 0.000 0.000 0.000 0.000 0.078 21.000 0.000</a:t>
            </a:r>
          </a:p>
          <a:p>
            <a:r>
              <a:rPr lang="en-US" sz="1200" dirty="0"/>
              <a:t>25% 1.000 99.000 62.000 0.000 0.000 27.300 0.244 24.000 0.000</a:t>
            </a:r>
          </a:p>
          <a:p>
            <a:r>
              <a:rPr lang="en-US" sz="1200" dirty="0"/>
              <a:t>50% 3.000 117.000 72.000 23.000 30.500 32.000 0.372 29.000 0.000</a:t>
            </a:r>
          </a:p>
          <a:p>
            <a:r>
              <a:rPr lang="en-US" sz="1200" dirty="0"/>
              <a:t>75% 6.000 140.250 80.000 32.000 127.250 36.600 0.626 41.000 1.000</a:t>
            </a:r>
          </a:p>
          <a:p>
            <a:r>
              <a:rPr lang="fr-FR" sz="1200" dirty="0"/>
              <a:t>max 17.000 199.000 122.000 99.000 846.000 67.100 2.420 81.000 1.000</a:t>
            </a:r>
            <a:endParaRPr lang="en-CA" sz="1200" dirty="0"/>
          </a:p>
        </p:txBody>
      </p:sp>
    </p:spTree>
    <p:extLst>
      <p:ext uri="{BB962C8B-B14F-4D97-AF65-F5344CB8AC3E}">
        <p14:creationId xmlns:p14="http://schemas.microsoft.com/office/powerpoint/2010/main" val="50825931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CMBX12"/>
              </a:rPr>
              <a:t>Class Distribution (</a:t>
            </a:r>
            <a:r>
              <a:rPr lang="en-US" sz="3600" dirty="0" err="1">
                <a:latin typeface="CMBX12"/>
              </a:rPr>
              <a:t>Classication</a:t>
            </a:r>
            <a:r>
              <a:rPr lang="en-US" sz="3600" dirty="0">
                <a:latin typeface="CMBX12"/>
              </a:rPr>
              <a:t> Only)</a:t>
            </a:r>
            <a:endParaRPr lang="en-US" sz="3600" dirty="0"/>
          </a:p>
        </p:txBody>
      </p:sp>
      <p:sp>
        <p:nvSpPr>
          <p:cNvPr id="4" name="Content Placeholder 3"/>
          <p:cNvSpPr>
            <a:spLocks noGrp="1"/>
          </p:cNvSpPr>
          <p:nvPr>
            <p:ph sz="quarter" idx="13"/>
          </p:nvPr>
        </p:nvSpPr>
        <p:spPr>
          <a:xfrm>
            <a:off x="685800" y="1428750"/>
            <a:ext cx="8077200" cy="3200400"/>
          </a:xfrm>
        </p:spPr>
        <p:txBody>
          <a:bodyPr>
            <a:noAutofit/>
          </a:bodyPr>
          <a:lstStyle/>
          <a:p>
            <a:pPr marL="0" indent="0">
              <a:buNone/>
            </a:pPr>
            <a:r>
              <a:rPr lang="en-US" sz="2000" dirty="0">
                <a:solidFill>
                  <a:srgbClr val="00E100"/>
                </a:solidFill>
                <a:latin typeface="CMTT10"/>
              </a:rPr>
              <a:t># Class Distribution</a:t>
            </a: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en-US" sz="2000" dirty="0">
              <a:solidFill>
                <a:srgbClr val="000000"/>
              </a:solidFill>
              <a:latin typeface="CMTT10"/>
            </a:endParaRPr>
          </a:p>
          <a:p>
            <a:pPr marL="0" indent="0">
              <a:buNone/>
            </a:pPr>
            <a:r>
              <a:rPr lang="en-US" sz="2000" dirty="0">
                <a:solidFill>
                  <a:srgbClr val="000000"/>
                </a:solidFill>
                <a:latin typeface="CMTT10"/>
              </a:rPr>
              <a:t>filename = </a:t>
            </a:r>
            <a:r>
              <a:rPr lang="en-US" sz="2000" dirty="0">
                <a:solidFill>
                  <a:srgbClr val="FF0000"/>
                </a:solidFill>
                <a:latin typeface="CMTT10"/>
              </a:rPr>
              <a:t>"pima-indians-diabetes.data.csv"</a:t>
            </a:r>
          </a:p>
          <a:p>
            <a:pPr marL="0" indent="0">
              <a:buNone/>
            </a:pPr>
            <a:r>
              <a:rPr lang="en-US" sz="2000" dirty="0">
                <a:solidFill>
                  <a:srgbClr val="000000"/>
                </a:solidFill>
                <a:latin typeface="CMTT10"/>
              </a:rPr>
              <a:t>names = [</a:t>
            </a:r>
            <a:r>
              <a:rPr lang="en-US" sz="2000" dirty="0">
                <a:solidFill>
                  <a:srgbClr val="FF0000"/>
                </a:solidFill>
                <a:latin typeface="F83"/>
              </a:rPr>
              <a:t>'</a:t>
            </a:r>
            <a:r>
              <a:rPr lang="en-US" sz="2000" dirty="0" err="1">
                <a:solidFill>
                  <a:srgbClr val="FF0000"/>
                </a:solidFill>
                <a:latin typeface="CMTT10"/>
              </a:rPr>
              <a:t>preg</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plas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pres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skin</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test</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mass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pedi</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age</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class</a:t>
            </a:r>
            <a:r>
              <a:rPr lang="en-US" sz="2000" dirty="0">
                <a:solidFill>
                  <a:srgbClr val="FF0000"/>
                </a:solidFill>
                <a:latin typeface="F83"/>
              </a:rPr>
              <a:t>'</a:t>
            </a:r>
            <a:r>
              <a:rPr lang="en-US" sz="2000" dirty="0">
                <a:solidFill>
                  <a:srgbClr val="000000"/>
                </a:solidFill>
                <a:latin typeface="CMTT10"/>
              </a:rPr>
              <a:t>]</a:t>
            </a:r>
          </a:p>
          <a:p>
            <a:pPr marL="0" indent="0">
              <a:buNone/>
            </a:pPr>
            <a:r>
              <a:rPr lang="en-US" sz="2000" dirty="0">
                <a:solidFill>
                  <a:srgbClr val="000000"/>
                </a:solidFill>
                <a:latin typeface="CMTT10"/>
              </a:rPr>
              <a:t>data = </a:t>
            </a:r>
            <a:r>
              <a:rPr lang="en-US" sz="2000" dirty="0" err="1">
                <a:solidFill>
                  <a:srgbClr val="000000"/>
                </a:solidFill>
                <a:latin typeface="CMTT10"/>
              </a:rPr>
              <a:t>read_csv</a:t>
            </a:r>
            <a:r>
              <a:rPr lang="en-US" sz="2000" dirty="0">
                <a:solidFill>
                  <a:srgbClr val="000000"/>
                </a:solidFill>
                <a:latin typeface="CMTT10"/>
              </a:rPr>
              <a:t>(filename, names=names)</a:t>
            </a:r>
            <a:endParaRPr lang="en-US" sz="2000" dirty="0" smtClean="0">
              <a:solidFill>
                <a:srgbClr val="000000"/>
              </a:solidFill>
              <a:latin typeface="CMTT10"/>
            </a:endParaRPr>
          </a:p>
          <a:p>
            <a:pPr marL="0" indent="0">
              <a:buNone/>
            </a:pPr>
            <a:r>
              <a:rPr lang="en-US" sz="2000" dirty="0" err="1" smtClean="0">
                <a:solidFill>
                  <a:srgbClr val="000000"/>
                </a:solidFill>
                <a:latin typeface="CMTT10"/>
              </a:rPr>
              <a:t>class_counts</a:t>
            </a:r>
            <a:r>
              <a:rPr lang="en-US" sz="2000" dirty="0" smtClean="0">
                <a:solidFill>
                  <a:srgbClr val="000000"/>
                </a:solidFill>
                <a:latin typeface="CMTT10"/>
              </a:rPr>
              <a:t> </a:t>
            </a:r>
            <a:r>
              <a:rPr lang="en-US" sz="2000" dirty="0">
                <a:solidFill>
                  <a:srgbClr val="000000"/>
                </a:solidFill>
                <a:latin typeface="CMTT10"/>
              </a:rPr>
              <a:t>= </a:t>
            </a:r>
            <a:r>
              <a:rPr lang="en-US" sz="2000" dirty="0" err="1">
                <a:solidFill>
                  <a:srgbClr val="000000"/>
                </a:solidFill>
                <a:latin typeface="CMTT10"/>
              </a:rPr>
              <a:t>data.groupby</a:t>
            </a:r>
            <a:r>
              <a:rPr lang="en-US" sz="2000" dirty="0">
                <a:solidFill>
                  <a:srgbClr val="000000"/>
                </a:solidFill>
                <a:latin typeface="CMTT10"/>
              </a:rPr>
              <a:t>(</a:t>
            </a:r>
            <a:r>
              <a:rPr lang="en-US" sz="2000" dirty="0">
                <a:solidFill>
                  <a:srgbClr val="FF0000"/>
                </a:solidFill>
                <a:latin typeface="F83"/>
              </a:rPr>
              <a:t>'</a:t>
            </a:r>
            <a:r>
              <a:rPr lang="en-US" sz="2000" dirty="0">
                <a:solidFill>
                  <a:srgbClr val="FF0000"/>
                </a:solidFill>
                <a:latin typeface="CMTT10"/>
              </a:rPr>
              <a:t>class</a:t>
            </a:r>
            <a:r>
              <a:rPr lang="en-US" sz="2000" dirty="0">
                <a:solidFill>
                  <a:srgbClr val="FF0000"/>
                </a:solidFill>
                <a:latin typeface="F83"/>
              </a:rPr>
              <a:t>'</a:t>
            </a:r>
            <a:r>
              <a:rPr lang="en-US" sz="2000" dirty="0">
                <a:solidFill>
                  <a:srgbClr val="000000"/>
                </a:solidFill>
                <a:latin typeface="CMTT10"/>
              </a:rPr>
              <a:t>).size()</a:t>
            </a:r>
          </a:p>
          <a:p>
            <a:pPr marL="0" indent="0">
              <a:buNone/>
            </a:pPr>
            <a:r>
              <a:rPr lang="en-US" sz="2000" dirty="0">
                <a:solidFill>
                  <a:srgbClr val="0000FF"/>
                </a:solidFill>
                <a:latin typeface="CMTT10"/>
              </a:rPr>
              <a:t>print</a:t>
            </a:r>
            <a:r>
              <a:rPr lang="en-US" sz="2000" dirty="0">
                <a:solidFill>
                  <a:srgbClr val="000000"/>
                </a:solidFill>
                <a:latin typeface="CMTT10"/>
              </a:rPr>
              <a:t>(</a:t>
            </a:r>
            <a:r>
              <a:rPr lang="en-US" sz="2000" dirty="0" err="1">
                <a:solidFill>
                  <a:srgbClr val="000000"/>
                </a:solidFill>
                <a:latin typeface="CMTT10"/>
              </a:rPr>
              <a:t>class_counts</a:t>
            </a:r>
            <a:r>
              <a:rPr lang="en-US" sz="2000" dirty="0">
                <a:solidFill>
                  <a:srgbClr val="000000"/>
                </a:solidFill>
                <a:latin typeface="CMTT10"/>
              </a:rPr>
              <a:t>)</a:t>
            </a:r>
            <a:endParaRPr lang="en-US" sz="2000" dirty="0"/>
          </a:p>
        </p:txBody>
      </p:sp>
      <p:sp>
        <p:nvSpPr>
          <p:cNvPr id="7" name="Text Placeholder 4">
            <a:extLst>
              <a:ext uri="{FF2B5EF4-FFF2-40B4-BE49-F238E27FC236}">
                <a16:creationId xmlns:a16="http://schemas.microsoft.com/office/drawing/2014/main" xmlns="" id="{4F4D9F13-C119-40D2-9B3B-8DCD9D0EA709}"/>
              </a:ext>
            </a:extLst>
          </p:cNvPr>
          <p:cNvSpPr txBox="1">
            <a:spLocks/>
          </p:cNvSpPr>
          <p:nvPr/>
        </p:nvSpPr>
        <p:spPr>
          <a:xfrm>
            <a:off x="6172200" y="3333750"/>
            <a:ext cx="2133600" cy="1281747"/>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t>class</a:t>
            </a:r>
          </a:p>
          <a:p>
            <a:r>
              <a:rPr lang="en-US" sz="1400" dirty="0"/>
              <a:t>0    500</a:t>
            </a:r>
          </a:p>
          <a:p>
            <a:r>
              <a:rPr lang="en-US" sz="1400" dirty="0"/>
              <a:t>1    268</a:t>
            </a:r>
          </a:p>
          <a:p>
            <a:r>
              <a:rPr lang="en-US" sz="1400" dirty="0" err="1"/>
              <a:t>dtype</a:t>
            </a:r>
            <a:r>
              <a:rPr lang="en-US" sz="1400" dirty="0"/>
              <a:t>: int64</a:t>
            </a:r>
            <a:endParaRPr lang="en-CA" sz="1400" dirty="0"/>
          </a:p>
        </p:txBody>
      </p:sp>
    </p:spTree>
    <p:extLst>
      <p:ext uri="{BB962C8B-B14F-4D97-AF65-F5344CB8AC3E}">
        <p14:creationId xmlns:p14="http://schemas.microsoft.com/office/powerpoint/2010/main" val="407225625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4617B"/>
                </a:solidFill>
              </a:rPr>
              <a:t>Descriptive Statistics</a:t>
            </a:r>
            <a:endParaRPr lang="en-US" dirty="0"/>
          </a:p>
        </p:txBody>
      </p:sp>
      <p:sp>
        <p:nvSpPr>
          <p:cNvPr id="3" name="Text Placeholder 2"/>
          <p:cNvSpPr>
            <a:spLocks noGrp="1"/>
          </p:cNvSpPr>
          <p:nvPr>
            <p:ph type="body" idx="1"/>
          </p:nvPr>
        </p:nvSpPr>
        <p:spPr/>
        <p:txBody>
          <a:bodyPr vert="vert270" anchor="ctr">
            <a:normAutofit/>
          </a:bodyPr>
          <a:lstStyle/>
          <a:p>
            <a:pPr algn="ctr"/>
            <a:r>
              <a:rPr lang="en-US" sz="2400" dirty="0">
                <a:latin typeface="CMBX12"/>
              </a:rPr>
              <a:t>Correlations Between Attributes</a:t>
            </a:r>
            <a:endParaRPr lang="en-US" sz="2400" dirty="0"/>
          </a:p>
        </p:txBody>
      </p:sp>
      <p:sp>
        <p:nvSpPr>
          <p:cNvPr id="4" name="Content Placeholder 3"/>
          <p:cNvSpPr>
            <a:spLocks noGrp="1"/>
          </p:cNvSpPr>
          <p:nvPr>
            <p:ph sz="quarter" idx="13"/>
          </p:nvPr>
        </p:nvSpPr>
        <p:spPr/>
        <p:txBody>
          <a:bodyPr>
            <a:noAutofit/>
          </a:bodyPr>
          <a:lstStyle/>
          <a:p>
            <a:pPr marL="0" indent="0">
              <a:buNone/>
            </a:pPr>
            <a:r>
              <a:rPr lang="en-US" sz="1600" dirty="0">
                <a:solidFill>
                  <a:srgbClr val="00E100"/>
                </a:solidFill>
                <a:latin typeface="CMTT10"/>
              </a:rPr>
              <a:t># Pairwise Pearson correlations</a:t>
            </a:r>
          </a:p>
          <a:p>
            <a:pPr marL="0" indent="0">
              <a:buNone/>
            </a:pPr>
            <a:r>
              <a:rPr lang="en-US" sz="1600" dirty="0">
                <a:solidFill>
                  <a:srgbClr val="0000FF"/>
                </a:solidFill>
                <a:latin typeface="CMTT10"/>
              </a:rPr>
              <a:t>from </a:t>
            </a:r>
            <a:r>
              <a:rPr lang="en-US" sz="1600" dirty="0">
                <a:solidFill>
                  <a:srgbClr val="000000"/>
                </a:solidFill>
                <a:latin typeface="CMTT10"/>
              </a:rPr>
              <a:t>pandas </a:t>
            </a:r>
            <a:r>
              <a:rPr lang="en-US" sz="1600" dirty="0">
                <a:solidFill>
                  <a:srgbClr val="0000FF"/>
                </a:solidFill>
                <a:latin typeface="CMTT10"/>
              </a:rPr>
              <a:t>import </a:t>
            </a:r>
            <a:r>
              <a:rPr lang="en-US" sz="1600" dirty="0" err="1">
                <a:solidFill>
                  <a:srgbClr val="000000"/>
                </a:solidFill>
                <a:latin typeface="CMTT10"/>
              </a:rPr>
              <a:t>read_csv</a:t>
            </a:r>
            <a:endParaRPr lang="en-US" sz="1600" dirty="0">
              <a:solidFill>
                <a:srgbClr val="000000"/>
              </a:solidFill>
              <a:latin typeface="CMTT10"/>
            </a:endParaRPr>
          </a:p>
          <a:p>
            <a:pPr marL="0" indent="0">
              <a:buNone/>
            </a:pPr>
            <a:r>
              <a:rPr lang="en-US" sz="1600" dirty="0">
                <a:solidFill>
                  <a:srgbClr val="0000FF"/>
                </a:solidFill>
                <a:latin typeface="CMTT10"/>
              </a:rPr>
              <a:t>from </a:t>
            </a:r>
            <a:r>
              <a:rPr lang="en-US" sz="1600" dirty="0">
                <a:solidFill>
                  <a:srgbClr val="000000"/>
                </a:solidFill>
                <a:latin typeface="CMTT10"/>
              </a:rPr>
              <a:t>pandas </a:t>
            </a:r>
            <a:r>
              <a:rPr lang="en-US" sz="1600" dirty="0">
                <a:solidFill>
                  <a:srgbClr val="0000FF"/>
                </a:solidFill>
                <a:latin typeface="CMTT10"/>
              </a:rPr>
              <a:t>import </a:t>
            </a:r>
            <a:r>
              <a:rPr lang="en-US" sz="1600" dirty="0" err="1">
                <a:solidFill>
                  <a:srgbClr val="000000"/>
                </a:solidFill>
                <a:latin typeface="CMTT10"/>
              </a:rPr>
              <a:t>set_option</a:t>
            </a:r>
            <a:endParaRPr lang="en-US" sz="1600" dirty="0">
              <a:solidFill>
                <a:srgbClr val="000000"/>
              </a:solidFill>
              <a:latin typeface="CMTT10"/>
            </a:endParaRPr>
          </a:p>
          <a:p>
            <a:pPr marL="0" indent="0">
              <a:buNone/>
            </a:pPr>
            <a:r>
              <a:rPr lang="en-US" sz="1600" dirty="0">
                <a:solidFill>
                  <a:srgbClr val="000000"/>
                </a:solidFill>
                <a:latin typeface="CMTT10"/>
              </a:rPr>
              <a:t>filename = </a:t>
            </a:r>
            <a:r>
              <a:rPr lang="en-US" sz="1600" dirty="0">
                <a:solidFill>
                  <a:srgbClr val="FF0000"/>
                </a:solidFill>
                <a:latin typeface="CMTT10"/>
              </a:rPr>
              <a:t>"pima-indians-diabetes.data.csv"</a:t>
            </a:r>
          </a:p>
          <a:p>
            <a:pPr marL="0" indent="0">
              <a:buNone/>
            </a:pPr>
            <a:r>
              <a:rPr lang="en-US" sz="1600" dirty="0">
                <a:solidFill>
                  <a:srgbClr val="000000"/>
                </a:solidFill>
                <a:latin typeface="CMTT10"/>
              </a:rPr>
              <a:t>names = [</a:t>
            </a:r>
            <a:r>
              <a:rPr lang="en-US" sz="1600" dirty="0">
                <a:solidFill>
                  <a:srgbClr val="FF0000"/>
                </a:solidFill>
                <a:latin typeface="F83"/>
              </a:rPr>
              <a:t>'</a:t>
            </a:r>
            <a:r>
              <a:rPr lang="en-US" sz="1600" dirty="0" err="1">
                <a:solidFill>
                  <a:srgbClr val="FF0000"/>
                </a:solidFill>
                <a:latin typeface="CMTT10"/>
              </a:rPr>
              <a:t>preg</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err="1">
                <a:solidFill>
                  <a:srgbClr val="FF0000"/>
                </a:solidFill>
                <a:latin typeface="CMTT10"/>
              </a:rPr>
              <a:t>plas</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err="1">
                <a:solidFill>
                  <a:srgbClr val="FF0000"/>
                </a:solidFill>
                <a:latin typeface="CMTT10"/>
              </a:rPr>
              <a:t>pres</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a:solidFill>
                  <a:srgbClr val="FF0000"/>
                </a:solidFill>
                <a:latin typeface="CMTT10"/>
              </a:rPr>
              <a:t>skin</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a:solidFill>
                  <a:srgbClr val="FF0000"/>
                </a:solidFill>
                <a:latin typeface="CMTT10"/>
              </a:rPr>
              <a:t>test</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a:solidFill>
                  <a:srgbClr val="FF0000"/>
                </a:solidFill>
                <a:latin typeface="CMTT10"/>
              </a:rPr>
              <a:t>mass</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err="1">
                <a:solidFill>
                  <a:srgbClr val="FF0000"/>
                </a:solidFill>
                <a:latin typeface="CMTT10"/>
              </a:rPr>
              <a:t>pedi</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a:solidFill>
                  <a:srgbClr val="FF0000"/>
                </a:solidFill>
                <a:latin typeface="CMTT10"/>
              </a:rPr>
              <a:t>age</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a:solidFill>
                  <a:srgbClr val="FF0000"/>
                </a:solidFill>
                <a:latin typeface="CMTT10"/>
              </a:rPr>
              <a:t>class</a:t>
            </a:r>
            <a:r>
              <a:rPr lang="en-US" sz="1600" dirty="0">
                <a:solidFill>
                  <a:srgbClr val="FF0000"/>
                </a:solidFill>
                <a:latin typeface="F83"/>
              </a:rPr>
              <a:t>'</a:t>
            </a:r>
            <a:r>
              <a:rPr lang="en-US" sz="1600" dirty="0">
                <a:solidFill>
                  <a:srgbClr val="000000"/>
                </a:solidFill>
                <a:latin typeface="CMTT10"/>
              </a:rPr>
              <a:t>]</a:t>
            </a:r>
          </a:p>
          <a:p>
            <a:pPr marL="0" indent="0">
              <a:buNone/>
            </a:pPr>
            <a:r>
              <a:rPr lang="en-US" sz="1600" dirty="0">
                <a:solidFill>
                  <a:srgbClr val="000000"/>
                </a:solidFill>
                <a:latin typeface="CMTT10"/>
              </a:rPr>
              <a:t>data = </a:t>
            </a:r>
            <a:r>
              <a:rPr lang="en-US" sz="1600" dirty="0" err="1">
                <a:solidFill>
                  <a:srgbClr val="000000"/>
                </a:solidFill>
                <a:latin typeface="CMTT10"/>
              </a:rPr>
              <a:t>read_csv</a:t>
            </a:r>
            <a:r>
              <a:rPr lang="en-US" sz="1600" dirty="0">
                <a:solidFill>
                  <a:srgbClr val="000000"/>
                </a:solidFill>
                <a:latin typeface="CMTT10"/>
              </a:rPr>
              <a:t>(filename, names=names)</a:t>
            </a:r>
          </a:p>
          <a:p>
            <a:pPr marL="0" indent="0">
              <a:buNone/>
            </a:pPr>
            <a:r>
              <a:rPr lang="en-US" sz="1600" dirty="0" err="1">
                <a:solidFill>
                  <a:srgbClr val="000000"/>
                </a:solidFill>
                <a:latin typeface="CMTT10"/>
              </a:rPr>
              <a:t>set_option</a:t>
            </a:r>
            <a:r>
              <a:rPr lang="en-US" sz="1600" dirty="0">
                <a:solidFill>
                  <a:srgbClr val="000000"/>
                </a:solidFill>
                <a:latin typeface="CMTT10"/>
              </a:rPr>
              <a:t>(</a:t>
            </a:r>
            <a:r>
              <a:rPr lang="en-US" sz="1600" dirty="0">
                <a:solidFill>
                  <a:srgbClr val="FF0000"/>
                </a:solidFill>
                <a:latin typeface="F83"/>
              </a:rPr>
              <a:t>'</a:t>
            </a:r>
            <a:r>
              <a:rPr lang="en-US" sz="1600" dirty="0" err="1">
                <a:solidFill>
                  <a:srgbClr val="FF0000"/>
                </a:solidFill>
                <a:latin typeface="CMTT10"/>
              </a:rPr>
              <a:t>display.width</a:t>
            </a:r>
            <a:r>
              <a:rPr lang="en-US" sz="1600" dirty="0">
                <a:solidFill>
                  <a:srgbClr val="FF0000"/>
                </a:solidFill>
                <a:latin typeface="F83"/>
              </a:rPr>
              <a:t>'</a:t>
            </a:r>
            <a:r>
              <a:rPr lang="en-US" sz="1600" dirty="0">
                <a:solidFill>
                  <a:srgbClr val="000000"/>
                </a:solidFill>
                <a:latin typeface="CMTT10"/>
              </a:rPr>
              <a:t>, 100)</a:t>
            </a:r>
          </a:p>
          <a:p>
            <a:pPr marL="0" indent="0">
              <a:buNone/>
            </a:pPr>
            <a:r>
              <a:rPr lang="en-US" sz="1600" dirty="0" err="1">
                <a:solidFill>
                  <a:srgbClr val="000000"/>
                </a:solidFill>
                <a:latin typeface="CMTT10"/>
              </a:rPr>
              <a:t>set_option</a:t>
            </a:r>
            <a:r>
              <a:rPr lang="en-US" sz="1600" dirty="0">
                <a:solidFill>
                  <a:srgbClr val="000000"/>
                </a:solidFill>
                <a:latin typeface="CMTT10"/>
              </a:rPr>
              <a:t>(</a:t>
            </a:r>
            <a:r>
              <a:rPr lang="en-US" sz="1600" dirty="0">
                <a:solidFill>
                  <a:srgbClr val="FF0000"/>
                </a:solidFill>
                <a:latin typeface="F83"/>
              </a:rPr>
              <a:t>'</a:t>
            </a:r>
            <a:r>
              <a:rPr lang="en-US" sz="1600" dirty="0">
                <a:solidFill>
                  <a:srgbClr val="FF0000"/>
                </a:solidFill>
                <a:latin typeface="CMTT10"/>
              </a:rPr>
              <a:t>precision</a:t>
            </a:r>
            <a:r>
              <a:rPr lang="en-US" sz="1600" dirty="0">
                <a:solidFill>
                  <a:srgbClr val="FF0000"/>
                </a:solidFill>
                <a:latin typeface="F83"/>
              </a:rPr>
              <a:t>'</a:t>
            </a:r>
            <a:r>
              <a:rPr lang="en-US" sz="1600" dirty="0">
                <a:solidFill>
                  <a:srgbClr val="000000"/>
                </a:solidFill>
                <a:latin typeface="CMTT10"/>
              </a:rPr>
              <a:t>, 3)</a:t>
            </a:r>
          </a:p>
          <a:p>
            <a:pPr marL="0" indent="0">
              <a:buNone/>
            </a:pPr>
            <a:r>
              <a:rPr lang="en-US" sz="1600" dirty="0">
                <a:solidFill>
                  <a:srgbClr val="000000"/>
                </a:solidFill>
                <a:latin typeface="CMTT10"/>
              </a:rPr>
              <a:t>correlations = </a:t>
            </a:r>
            <a:r>
              <a:rPr lang="en-US" sz="1600" dirty="0" err="1">
                <a:solidFill>
                  <a:srgbClr val="000000"/>
                </a:solidFill>
                <a:latin typeface="CMTT10"/>
              </a:rPr>
              <a:t>data.corr</a:t>
            </a:r>
            <a:r>
              <a:rPr lang="en-US" sz="1600" dirty="0">
                <a:solidFill>
                  <a:srgbClr val="000000"/>
                </a:solidFill>
                <a:latin typeface="CMTT10"/>
              </a:rPr>
              <a:t>(method=</a:t>
            </a:r>
            <a:r>
              <a:rPr lang="en-US" sz="1600" dirty="0">
                <a:solidFill>
                  <a:srgbClr val="FF0000"/>
                </a:solidFill>
                <a:latin typeface="F83"/>
              </a:rPr>
              <a:t>'</a:t>
            </a:r>
            <a:r>
              <a:rPr lang="en-US" sz="1600" dirty="0" err="1">
                <a:solidFill>
                  <a:srgbClr val="FF0000"/>
                </a:solidFill>
                <a:latin typeface="CMTT10"/>
              </a:rPr>
              <a:t>pearson</a:t>
            </a:r>
            <a:r>
              <a:rPr lang="en-US" sz="1600" dirty="0">
                <a:solidFill>
                  <a:srgbClr val="FF0000"/>
                </a:solidFill>
                <a:latin typeface="F83"/>
              </a:rPr>
              <a:t>'</a:t>
            </a:r>
            <a:r>
              <a:rPr lang="en-US" sz="1600" dirty="0">
                <a:solidFill>
                  <a:srgbClr val="000000"/>
                </a:solidFill>
                <a:latin typeface="CMTT10"/>
              </a:rPr>
              <a:t>)</a:t>
            </a:r>
          </a:p>
          <a:p>
            <a:pPr marL="0" indent="0">
              <a:buNone/>
            </a:pPr>
            <a:r>
              <a:rPr lang="en-US" sz="1600" dirty="0">
                <a:solidFill>
                  <a:srgbClr val="0000FF"/>
                </a:solidFill>
                <a:latin typeface="CMTT10"/>
              </a:rPr>
              <a:t>print</a:t>
            </a:r>
            <a:r>
              <a:rPr lang="en-US" sz="1600" dirty="0">
                <a:solidFill>
                  <a:srgbClr val="000000"/>
                </a:solidFill>
                <a:latin typeface="CMTT10"/>
              </a:rPr>
              <a:t>(correlations)</a:t>
            </a:r>
            <a:endParaRPr lang="en-US" sz="1600" dirty="0"/>
          </a:p>
        </p:txBody>
      </p:sp>
      <p:sp>
        <p:nvSpPr>
          <p:cNvPr id="7" name="Text Placeholder 4">
            <a:extLst>
              <a:ext uri="{FF2B5EF4-FFF2-40B4-BE49-F238E27FC236}">
                <a16:creationId xmlns:a16="http://schemas.microsoft.com/office/drawing/2014/main" xmlns="" id="{4F4D9F13-C119-40D2-9B3B-8DCD9D0EA709}"/>
              </a:ext>
            </a:extLst>
          </p:cNvPr>
          <p:cNvSpPr txBox="1">
            <a:spLocks/>
          </p:cNvSpPr>
          <p:nvPr/>
        </p:nvSpPr>
        <p:spPr>
          <a:xfrm>
            <a:off x="2362200" y="1733549"/>
            <a:ext cx="6324600" cy="2773219"/>
          </a:xfrm>
          <a:prstGeom prst="flowChartAlternateProcess">
            <a:avLst/>
          </a:prstGeom>
          <a:solidFill>
            <a:schemeClr val="accent4">
              <a:lumMod val="20000"/>
              <a:lumOff val="8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dirty="0"/>
              <a:t> </a:t>
            </a:r>
            <a:r>
              <a:rPr lang="en-US" sz="1200" dirty="0" err="1"/>
              <a:t>preg</a:t>
            </a:r>
            <a:r>
              <a:rPr lang="en-US" sz="1200" dirty="0"/>
              <a:t>   </a:t>
            </a:r>
            <a:r>
              <a:rPr lang="en-US" sz="1200" dirty="0" err="1"/>
              <a:t>plas</a:t>
            </a:r>
            <a:r>
              <a:rPr lang="en-US" sz="1200" dirty="0"/>
              <a:t>   </a:t>
            </a:r>
            <a:r>
              <a:rPr lang="en-US" sz="1200" dirty="0" err="1"/>
              <a:t>pres</a:t>
            </a:r>
            <a:r>
              <a:rPr lang="en-US" sz="1200" dirty="0"/>
              <a:t>   skin   test   mass   </a:t>
            </a:r>
            <a:r>
              <a:rPr lang="en-US" sz="1200" dirty="0" err="1"/>
              <a:t>pedi</a:t>
            </a:r>
            <a:r>
              <a:rPr lang="en-US" sz="1200" dirty="0"/>
              <a:t>    age  class</a:t>
            </a:r>
          </a:p>
          <a:p>
            <a:r>
              <a:rPr lang="en-US" sz="1200" dirty="0" err="1"/>
              <a:t>preg</a:t>
            </a:r>
            <a:r>
              <a:rPr lang="en-US" sz="1200" dirty="0"/>
              <a:t>   1.000  0.129  0.141 -0.082 -0.074  0.018 -0.034  0.544  0.222</a:t>
            </a:r>
          </a:p>
          <a:p>
            <a:r>
              <a:rPr lang="en-US" sz="1200" dirty="0" err="1"/>
              <a:t>plas</a:t>
            </a:r>
            <a:r>
              <a:rPr lang="en-US" sz="1200" dirty="0"/>
              <a:t>   0.129  1.000  0.153  0.057  0.331  0.221  0.137  0.264  0.467</a:t>
            </a:r>
          </a:p>
          <a:p>
            <a:r>
              <a:rPr lang="en-US" sz="1200" dirty="0" err="1"/>
              <a:t>pres</a:t>
            </a:r>
            <a:r>
              <a:rPr lang="en-US" sz="1200" dirty="0"/>
              <a:t>   0.141  0.153  1.000  0.207  0.089  0.282  0.041  0.240  0.065</a:t>
            </a:r>
          </a:p>
          <a:p>
            <a:r>
              <a:rPr lang="en-US" sz="1200" dirty="0"/>
              <a:t>skin  -0.082  0.057  0.207  1.000  0.437  0.393  0.184 -0.114  0.075</a:t>
            </a:r>
          </a:p>
          <a:p>
            <a:r>
              <a:rPr lang="en-US" sz="1200" dirty="0"/>
              <a:t>test  -0.074  0.331  0.089  0.437  1.000  0.198  0.185 -0.042  0.131</a:t>
            </a:r>
          </a:p>
          <a:p>
            <a:r>
              <a:rPr lang="en-US" sz="1200" dirty="0"/>
              <a:t>mass   0.018  0.221  0.282  0.393  0.198  1.000  0.141  0.036  0.293</a:t>
            </a:r>
          </a:p>
          <a:p>
            <a:r>
              <a:rPr lang="en-US" sz="1200" dirty="0" err="1"/>
              <a:t>pedi</a:t>
            </a:r>
            <a:r>
              <a:rPr lang="en-US" sz="1200" dirty="0"/>
              <a:t>  -0.034  0.137  0.041  0.184  0.185  0.141  1.000  0.034  0.174</a:t>
            </a:r>
          </a:p>
          <a:p>
            <a:r>
              <a:rPr lang="en-US" sz="1200" dirty="0"/>
              <a:t>age    0.544  0.264  0.240 -0.114 -0.042  0.036  0.034  1.000  0.238</a:t>
            </a:r>
          </a:p>
          <a:p>
            <a:r>
              <a:rPr lang="en-US" sz="1200" dirty="0"/>
              <a:t>class  0.222  0.467  0.065  0.075  0.131  0.293  0.174  0.238  1.000</a:t>
            </a:r>
            <a:endParaRPr lang="en-CA" sz="1200" dirty="0"/>
          </a:p>
        </p:txBody>
      </p:sp>
    </p:spTree>
    <p:extLst>
      <p:ext uri="{BB962C8B-B14F-4D97-AF65-F5344CB8AC3E}">
        <p14:creationId xmlns:p14="http://schemas.microsoft.com/office/powerpoint/2010/main" val="407225625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4617B"/>
                </a:solidFill>
              </a:rPr>
              <a:t>Descriptive Statistics</a:t>
            </a:r>
            <a:endParaRPr lang="en-US" dirty="0"/>
          </a:p>
        </p:txBody>
      </p:sp>
      <p:sp>
        <p:nvSpPr>
          <p:cNvPr id="3" name="Text Placeholder 2"/>
          <p:cNvSpPr>
            <a:spLocks noGrp="1"/>
          </p:cNvSpPr>
          <p:nvPr>
            <p:ph type="body" idx="1"/>
          </p:nvPr>
        </p:nvSpPr>
        <p:spPr/>
        <p:txBody>
          <a:bodyPr vert="vert270" anchor="ctr">
            <a:normAutofit/>
          </a:bodyPr>
          <a:lstStyle/>
          <a:p>
            <a:pPr algn="ctr"/>
            <a:r>
              <a:rPr lang="en-US" sz="2400" dirty="0">
                <a:latin typeface="CMBX12"/>
              </a:rPr>
              <a:t>Skew of Univariate Distributions</a:t>
            </a:r>
            <a:endParaRPr lang="en-US" sz="2400" dirty="0"/>
          </a:p>
        </p:txBody>
      </p:sp>
      <p:sp>
        <p:nvSpPr>
          <p:cNvPr id="4" name="Content Placeholder 3"/>
          <p:cNvSpPr>
            <a:spLocks noGrp="1"/>
          </p:cNvSpPr>
          <p:nvPr>
            <p:ph sz="quarter" idx="13"/>
          </p:nvPr>
        </p:nvSpPr>
        <p:spPr/>
        <p:txBody>
          <a:bodyPr>
            <a:noAutofit/>
          </a:bodyPr>
          <a:lstStyle/>
          <a:p>
            <a:pPr marL="0" indent="0">
              <a:buNone/>
            </a:pPr>
            <a:r>
              <a:rPr lang="en-US" sz="2000" dirty="0">
                <a:solidFill>
                  <a:srgbClr val="00E100"/>
                </a:solidFill>
                <a:latin typeface="CMTT10"/>
              </a:rPr>
              <a:t># Skew for each attribute</a:t>
            </a: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en-US" sz="2000" dirty="0">
              <a:solidFill>
                <a:srgbClr val="000000"/>
              </a:solidFill>
              <a:latin typeface="CMTT10"/>
            </a:endParaRPr>
          </a:p>
          <a:p>
            <a:pPr marL="0" indent="0">
              <a:buNone/>
            </a:pPr>
            <a:r>
              <a:rPr lang="en-US" sz="2000" dirty="0">
                <a:solidFill>
                  <a:srgbClr val="000000"/>
                </a:solidFill>
                <a:latin typeface="CMTT10"/>
              </a:rPr>
              <a:t>filename = </a:t>
            </a:r>
            <a:r>
              <a:rPr lang="en-US" sz="2000" dirty="0">
                <a:solidFill>
                  <a:srgbClr val="FF0000"/>
                </a:solidFill>
                <a:latin typeface="CMTT10"/>
              </a:rPr>
              <a:t>"pima-indians-diabetes.data.csv"</a:t>
            </a:r>
          </a:p>
          <a:p>
            <a:pPr marL="0" indent="0">
              <a:buNone/>
            </a:pPr>
            <a:r>
              <a:rPr lang="en-US" sz="2000" dirty="0">
                <a:solidFill>
                  <a:srgbClr val="000000"/>
                </a:solidFill>
                <a:latin typeface="CMTT10"/>
              </a:rPr>
              <a:t>names = [</a:t>
            </a:r>
            <a:r>
              <a:rPr lang="en-US" sz="2000" dirty="0">
                <a:solidFill>
                  <a:srgbClr val="FF0000"/>
                </a:solidFill>
                <a:latin typeface="F83"/>
              </a:rPr>
              <a:t>'</a:t>
            </a:r>
            <a:r>
              <a:rPr lang="en-US" sz="2000" dirty="0" err="1">
                <a:solidFill>
                  <a:srgbClr val="FF0000"/>
                </a:solidFill>
                <a:latin typeface="CMTT10"/>
              </a:rPr>
              <a:t>preg</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plas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pres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skin</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test</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mass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pedi</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age</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class</a:t>
            </a:r>
            <a:r>
              <a:rPr lang="en-US" sz="2000" dirty="0">
                <a:solidFill>
                  <a:srgbClr val="FF0000"/>
                </a:solidFill>
                <a:latin typeface="F83"/>
              </a:rPr>
              <a:t>'</a:t>
            </a:r>
            <a:r>
              <a:rPr lang="en-US" sz="2000" dirty="0">
                <a:solidFill>
                  <a:srgbClr val="000000"/>
                </a:solidFill>
                <a:latin typeface="CMTT10"/>
              </a:rPr>
              <a:t>]</a:t>
            </a:r>
          </a:p>
          <a:p>
            <a:pPr marL="0" indent="0">
              <a:buNone/>
            </a:pPr>
            <a:r>
              <a:rPr lang="en-US" sz="2000" dirty="0">
                <a:solidFill>
                  <a:srgbClr val="000000"/>
                </a:solidFill>
                <a:latin typeface="CMTT10"/>
              </a:rPr>
              <a:t>data = </a:t>
            </a:r>
            <a:r>
              <a:rPr lang="en-US" sz="2000" dirty="0" err="1">
                <a:solidFill>
                  <a:srgbClr val="000000"/>
                </a:solidFill>
                <a:latin typeface="CMTT10"/>
              </a:rPr>
              <a:t>read_csv</a:t>
            </a:r>
            <a:r>
              <a:rPr lang="en-US" sz="2000" dirty="0">
                <a:solidFill>
                  <a:srgbClr val="000000"/>
                </a:solidFill>
                <a:latin typeface="CMTT10"/>
              </a:rPr>
              <a:t>(filename, names=names)</a:t>
            </a:r>
          </a:p>
          <a:p>
            <a:pPr marL="0" indent="0">
              <a:buNone/>
            </a:pPr>
            <a:r>
              <a:rPr lang="en-US" sz="2000" dirty="0">
                <a:solidFill>
                  <a:srgbClr val="000000"/>
                </a:solidFill>
                <a:latin typeface="CMTT10"/>
              </a:rPr>
              <a:t>skew = </a:t>
            </a:r>
            <a:r>
              <a:rPr lang="en-US" sz="2000" dirty="0" err="1">
                <a:solidFill>
                  <a:srgbClr val="000000"/>
                </a:solidFill>
                <a:latin typeface="CMTT10"/>
              </a:rPr>
              <a:t>data.skew</a:t>
            </a:r>
            <a:r>
              <a:rPr lang="en-US" sz="2000" dirty="0">
                <a:solidFill>
                  <a:srgbClr val="000000"/>
                </a:solidFill>
                <a:latin typeface="CMTT10"/>
              </a:rPr>
              <a:t>()</a:t>
            </a:r>
          </a:p>
          <a:p>
            <a:pPr marL="0" indent="0">
              <a:buNone/>
            </a:pPr>
            <a:r>
              <a:rPr lang="en-US" sz="2000" dirty="0">
                <a:solidFill>
                  <a:srgbClr val="0000FF"/>
                </a:solidFill>
                <a:latin typeface="CMTT10"/>
              </a:rPr>
              <a:t>print</a:t>
            </a:r>
            <a:r>
              <a:rPr lang="en-US" sz="2000" dirty="0">
                <a:solidFill>
                  <a:srgbClr val="000000"/>
                </a:solidFill>
                <a:latin typeface="CMTT10"/>
              </a:rPr>
              <a:t>(skew)</a:t>
            </a:r>
            <a:endParaRPr lang="en-US" sz="2000" dirty="0"/>
          </a:p>
        </p:txBody>
      </p:sp>
      <p:sp>
        <p:nvSpPr>
          <p:cNvPr id="7" name="Text Placeholder 4">
            <a:extLst>
              <a:ext uri="{FF2B5EF4-FFF2-40B4-BE49-F238E27FC236}">
                <a16:creationId xmlns:a16="http://schemas.microsoft.com/office/drawing/2014/main" xmlns="" id="{4F4D9F13-C119-40D2-9B3B-8DCD9D0EA709}"/>
              </a:ext>
            </a:extLst>
          </p:cNvPr>
          <p:cNvSpPr txBox="1">
            <a:spLocks/>
          </p:cNvSpPr>
          <p:nvPr/>
        </p:nvSpPr>
        <p:spPr>
          <a:xfrm>
            <a:off x="5410200" y="1759169"/>
            <a:ext cx="2057400" cy="2773219"/>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dirty="0" err="1"/>
              <a:t>preg</a:t>
            </a:r>
            <a:r>
              <a:rPr lang="en-US" sz="1200" dirty="0"/>
              <a:t>     0.902</a:t>
            </a:r>
          </a:p>
          <a:p>
            <a:r>
              <a:rPr lang="en-US" sz="1200" dirty="0" err="1"/>
              <a:t>plas</a:t>
            </a:r>
            <a:r>
              <a:rPr lang="en-US" sz="1200" dirty="0"/>
              <a:t>     0.174</a:t>
            </a:r>
          </a:p>
          <a:p>
            <a:r>
              <a:rPr lang="en-US" sz="1200" dirty="0" err="1"/>
              <a:t>pres</a:t>
            </a:r>
            <a:r>
              <a:rPr lang="en-US" sz="1200" dirty="0"/>
              <a:t>    -1.844</a:t>
            </a:r>
          </a:p>
          <a:p>
            <a:r>
              <a:rPr lang="en-US" sz="1200" dirty="0"/>
              <a:t>skin     0.109</a:t>
            </a:r>
          </a:p>
          <a:p>
            <a:r>
              <a:rPr lang="en-US" sz="1200" dirty="0"/>
              <a:t>test     2.272</a:t>
            </a:r>
          </a:p>
          <a:p>
            <a:r>
              <a:rPr lang="en-US" sz="1200" dirty="0"/>
              <a:t>mass    -0.429</a:t>
            </a:r>
          </a:p>
          <a:p>
            <a:r>
              <a:rPr lang="en-US" sz="1200" dirty="0" err="1"/>
              <a:t>pedi</a:t>
            </a:r>
            <a:r>
              <a:rPr lang="en-US" sz="1200" dirty="0"/>
              <a:t>     1.920</a:t>
            </a:r>
          </a:p>
          <a:p>
            <a:r>
              <a:rPr lang="en-US" sz="1200" dirty="0"/>
              <a:t>age      1.130</a:t>
            </a:r>
          </a:p>
          <a:p>
            <a:r>
              <a:rPr lang="en-US" sz="1200" dirty="0"/>
              <a:t>class    0.635</a:t>
            </a:r>
          </a:p>
          <a:p>
            <a:r>
              <a:rPr lang="en-US" sz="1200" dirty="0" err="1"/>
              <a:t>dtype</a:t>
            </a:r>
            <a:r>
              <a:rPr lang="en-US" sz="1200" dirty="0"/>
              <a:t>: float64</a:t>
            </a:r>
            <a:endParaRPr lang="en-CA" sz="1200" dirty="0"/>
          </a:p>
        </p:txBody>
      </p:sp>
    </p:spTree>
    <p:extLst>
      <p:ext uri="{BB962C8B-B14F-4D97-AF65-F5344CB8AC3E}">
        <p14:creationId xmlns:p14="http://schemas.microsoft.com/office/powerpoint/2010/main" val="407225625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CMBX12"/>
              </a:rPr>
              <a:t>Understand Your Data </a:t>
            </a:r>
            <a:r>
              <a:rPr lang="en-US" sz="3200" dirty="0" smtClean="0">
                <a:latin typeface="CMBX12"/>
              </a:rPr>
              <a:t>With Visualization</a:t>
            </a:r>
            <a:endParaRPr lang="en-US" sz="3200" dirty="0"/>
          </a:p>
        </p:txBody>
      </p:sp>
      <p:sp>
        <p:nvSpPr>
          <p:cNvPr id="4" name="Content Placeholder 3"/>
          <p:cNvSpPr>
            <a:spLocks noGrp="1"/>
          </p:cNvSpPr>
          <p:nvPr>
            <p:ph sz="quarter" idx="13"/>
          </p:nvPr>
        </p:nvSpPr>
        <p:spPr/>
        <p:txBody>
          <a:bodyPr>
            <a:noAutofit/>
          </a:bodyPr>
          <a:lstStyle/>
          <a:p>
            <a:r>
              <a:rPr lang="en-US" sz="3200" dirty="0"/>
              <a:t>Univariate Plots</a:t>
            </a:r>
          </a:p>
          <a:p>
            <a:pPr lvl="2"/>
            <a:r>
              <a:rPr lang="en-US" dirty="0" smtClean="0">
                <a:solidFill>
                  <a:srgbClr val="7030A0"/>
                </a:solidFill>
              </a:rPr>
              <a:t>Histograms</a:t>
            </a:r>
            <a:r>
              <a:rPr lang="en-US" dirty="0">
                <a:solidFill>
                  <a:srgbClr val="7030A0"/>
                </a:solidFill>
              </a:rPr>
              <a:t>.</a:t>
            </a:r>
          </a:p>
          <a:p>
            <a:pPr lvl="2"/>
            <a:r>
              <a:rPr lang="en-US" dirty="0" smtClean="0">
                <a:solidFill>
                  <a:srgbClr val="7030A0"/>
                </a:solidFill>
              </a:rPr>
              <a:t>Density </a:t>
            </a:r>
            <a:r>
              <a:rPr lang="en-US" dirty="0">
                <a:solidFill>
                  <a:srgbClr val="7030A0"/>
                </a:solidFill>
              </a:rPr>
              <a:t>Plots.</a:t>
            </a:r>
          </a:p>
          <a:p>
            <a:pPr lvl="2"/>
            <a:r>
              <a:rPr lang="en-US" dirty="0" smtClean="0">
                <a:solidFill>
                  <a:srgbClr val="7030A0"/>
                </a:solidFill>
              </a:rPr>
              <a:t>Box </a:t>
            </a:r>
            <a:r>
              <a:rPr lang="en-US" dirty="0">
                <a:solidFill>
                  <a:srgbClr val="7030A0"/>
                </a:solidFill>
              </a:rPr>
              <a:t>and Whisker Plots</a:t>
            </a:r>
            <a:r>
              <a:rPr lang="en-US" dirty="0" smtClean="0">
                <a:solidFill>
                  <a:srgbClr val="7030A0"/>
                </a:solidFill>
              </a:rPr>
              <a:t>.</a:t>
            </a:r>
            <a:endParaRPr lang="en-US" sz="3400" dirty="0">
              <a:solidFill>
                <a:srgbClr val="7030A0"/>
              </a:solidFill>
            </a:endParaRPr>
          </a:p>
          <a:p>
            <a:r>
              <a:rPr lang="en-US" dirty="0"/>
              <a:t>Multivariate </a:t>
            </a:r>
            <a:r>
              <a:rPr lang="en-US" dirty="0" smtClean="0"/>
              <a:t>Plots</a:t>
            </a:r>
          </a:p>
          <a:p>
            <a:pPr lvl="2"/>
            <a:r>
              <a:rPr lang="en-US" dirty="0">
                <a:solidFill>
                  <a:srgbClr val="7030A0"/>
                </a:solidFill>
              </a:rPr>
              <a:t>Correlation Matrix Plot.</a:t>
            </a:r>
          </a:p>
          <a:p>
            <a:pPr lvl="2"/>
            <a:r>
              <a:rPr lang="en-US" dirty="0" smtClean="0">
                <a:solidFill>
                  <a:srgbClr val="7030A0"/>
                </a:solidFill>
              </a:rPr>
              <a:t>Scatter </a:t>
            </a:r>
            <a:r>
              <a:rPr lang="en-US" dirty="0">
                <a:solidFill>
                  <a:srgbClr val="7030A0"/>
                </a:solidFill>
              </a:rPr>
              <a:t>Plot Matrix.</a:t>
            </a:r>
            <a:endParaRPr lang="en-US" dirty="0" smtClean="0">
              <a:solidFill>
                <a:srgbClr val="7030A0"/>
              </a:solidFill>
            </a:endParaRPr>
          </a:p>
        </p:txBody>
      </p:sp>
    </p:spTree>
    <p:extLst>
      <p:ext uri="{BB962C8B-B14F-4D97-AF65-F5344CB8AC3E}">
        <p14:creationId xmlns:p14="http://schemas.microsoft.com/office/powerpoint/2010/main" val="407225625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CMBX12"/>
              </a:rPr>
              <a:t>Understand Your Data With Visualization</a:t>
            </a:r>
            <a:endParaRPr lang="en-US" sz="3200" dirty="0"/>
          </a:p>
        </p:txBody>
      </p:sp>
      <p:sp>
        <p:nvSpPr>
          <p:cNvPr id="3" name="Text Placeholder 2"/>
          <p:cNvSpPr>
            <a:spLocks noGrp="1"/>
          </p:cNvSpPr>
          <p:nvPr>
            <p:ph type="body" idx="1"/>
          </p:nvPr>
        </p:nvSpPr>
        <p:spPr/>
        <p:txBody>
          <a:bodyPr vert="vert270" anchor="ctr">
            <a:normAutofit/>
          </a:bodyPr>
          <a:lstStyle/>
          <a:p>
            <a:pPr algn="ctr"/>
            <a:r>
              <a:rPr lang="en-US" sz="2400" dirty="0">
                <a:latin typeface="CMBX12"/>
              </a:rPr>
              <a:t>Histograms</a:t>
            </a:r>
            <a:endParaRPr lang="en-US" sz="2400" dirty="0"/>
          </a:p>
        </p:txBody>
      </p:sp>
      <p:sp>
        <p:nvSpPr>
          <p:cNvPr id="4" name="Content Placeholder 3"/>
          <p:cNvSpPr>
            <a:spLocks noGrp="1"/>
          </p:cNvSpPr>
          <p:nvPr>
            <p:ph sz="quarter" idx="13"/>
          </p:nvPr>
        </p:nvSpPr>
        <p:spPr/>
        <p:txBody>
          <a:bodyPr>
            <a:noAutofit/>
          </a:bodyPr>
          <a:lstStyle/>
          <a:p>
            <a:pPr marL="0" indent="0">
              <a:buNone/>
            </a:pPr>
            <a:r>
              <a:rPr lang="en-US" sz="1800" dirty="0">
                <a:solidFill>
                  <a:srgbClr val="00E100"/>
                </a:solidFill>
                <a:latin typeface="CMTT10"/>
              </a:rPr>
              <a:t># Univariate Histograms</a:t>
            </a:r>
          </a:p>
          <a:p>
            <a:pPr marL="0" indent="0">
              <a:buNone/>
            </a:pPr>
            <a:r>
              <a:rPr lang="en-US" sz="1800" dirty="0">
                <a:solidFill>
                  <a:srgbClr val="0000FF"/>
                </a:solidFill>
                <a:latin typeface="CMTT10"/>
              </a:rPr>
              <a:t>from </a:t>
            </a:r>
            <a:r>
              <a:rPr lang="en-US" sz="1800" dirty="0" err="1">
                <a:solidFill>
                  <a:srgbClr val="000000"/>
                </a:solidFill>
                <a:latin typeface="CMTT10"/>
              </a:rPr>
              <a:t>matplotlib</a:t>
            </a:r>
            <a:r>
              <a:rPr lang="en-US" sz="1800" dirty="0">
                <a:solidFill>
                  <a:srgbClr val="000000"/>
                </a:solidFill>
                <a:latin typeface="CMTT10"/>
              </a:rPr>
              <a:t> </a:t>
            </a:r>
            <a:r>
              <a:rPr lang="en-US" sz="1800" dirty="0">
                <a:solidFill>
                  <a:srgbClr val="0000FF"/>
                </a:solidFill>
                <a:latin typeface="CMTT10"/>
              </a:rPr>
              <a:t>import </a:t>
            </a:r>
            <a:r>
              <a:rPr lang="en-US" sz="1800" dirty="0" err="1">
                <a:solidFill>
                  <a:srgbClr val="000000"/>
                </a:solidFill>
                <a:latin typeface="CMTT10"/>
              </a:rPr>
              <a:t>pyplot</a:t>
            </a:r>
            <a:endParaRPr lang="en-US" sz="1800" dirty="0">
              <a:solidFill>
                <a:srgbClr val="000000"/>
              </a:solidFill>
              <a:latin typeface="CMTT10"/>
            </a:endParaRPr>
          </a:p>
          <a:p>
            <a:pPr marL="0" indent="0">
              <a:buNone/>
            </a:pPr>
            <a:r>
              <a:rPr lang="en-US" sz="1800" dirty="0">
                <a:solidFill>
                  <a:srgbClr val="0000FF"/>
                </a:solidFill>
                <a:latin typeface="CMTT10"/>
              </a:rPr>
              <a:t>from </a:t>
            </a:r>
            <a:r>
              <a:rPr lang="en-US" sz="1800" dirty="0">
                <a:solidFill>
                  <a:srgbClr val="000000"/>
                </a:solidFill>
                <a:latin typeface="CMTT10"/>
              </a:rPr>
              <a:t>pandas </a:t>
            </a:r>
            <a:r>
              <a:rPr lang="en-US" sz="1800" dirty="0">
                <a:solidFill>
                  <a:srgbClr val="0000FF"/>
                </a:solidFill>
                <a:latin typeface="CMTT10"/>
              </a:rPr>
              <a:t>import </a:t>
            </a:r>
            <a:r>
              <a:rPr lang="en-US" sz="1800" dirty="0" err="1">
                <a:solidFill>
                  <a:srgbClr val="000000"/>
                </a:solidFill>
                <a:latin typeface="CMTT10"/>
              </a:rPr>
              <a:t>read_csv</a:t>
            </a:r>
            <a:endParaRPr lang="en-US" sz="1800" dirty="0">
              <a:solidFill>
                <a:srgbClr val="000000"/>
              </a:solidFill>
              <a:latin typeface="CMTT10"/>
            </a:endParaRPr>
          </a:p>
          <a:p>
            <a:pPr marL="0" indent="0">
              <a:buNone/>
            </a:pPr>
            <a:r>
              <a:rPr lang="en-US" sz="1800" dirty="0">
                <a:solidFill>
                  <a:srgbClr val="000000"/>
                </a:solidFill>
                <a:latin typeface="CMTT10"/>
              </a:rPr>
              <a:t>filename = </a:t>
            </a:r>
            <a:r>
              <a:rPr lang="en-US" sz="1800" dirty="0">
                <a:solidFill>
                  <a:srgbClr val="FF0000"/>
                </a:solidFill>
                <a:latin typeface="F83"/>
              </a:rPr>
              <a:t>'</a:t>
            </a:r>
            <a:r>
              <a:rPr lang="en-US" sz="1800" dirty="0">
                <a:solidFill>
                  <a:srgbClr val="FF0000"/>
                </a:solidFill>
                <a:latin typeface="CMTT10"/>
              </a:rPr>
              <a:t>pima-indians-diabetes.data.csv</a:t>
            </a:r>
            <a:r>
              <a:rPr lang="en-US" sz="1800" dirty="0">
                <a:solidFill>
                  <a:srgbClr val="FF0000"/>
                </a:solidFill>
                <a:latin typeface="F83"/>
              </a:rPr>
              <a:t>'</a:t>
            </a:r>
          </a:p>
          <a:p>
            <a:pPr marL="0" indent="0">
              <a:buNone/>
            </a:pPr>
            <a:r>
              <a:rPr lang="en-US" sz="1800" dirty="0">
                <a:solidFill>
                  <a:srgbClr val="000000"/>
                </a:solidFill>
                <a:latin typeface="CMTT10"/>
              </a:rPr>
              <a:t>names = [</a:t>
            </a:r>
            <a:r>
              <a:rPr lang="en-US" sz="1800" dirty="0">
                <a:solidFill>
                  <a:srgbClr val="FF0000"/>
                </a:solidFill>
                <a:latin typeface="F83"/>
              </a:rPr>
              <a:t>'</a:t>
            </a:r>
            <a:r>
              <a:rPr lang="en-US" sz="1800" dirty="0" err="1">
                <a:solidFill>
                  <a:srgbClr val="FF0000"/>
                </a:solidFill>
                <a:latin typeface="CMTT10"/>
              </a:rPr>
              <a:t>preg</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err="1">
                <a:solidFill>
                  <a:srgbClr val="FF0000"/>
                </a:solidFill>
                <a:latin typeface="CMTT10"/>
              </a:rPr>
              <a:t>plas</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err="1">
                <a:solidFill>
                  <a:srgbClr val="FF0000"/>
                </a:solidFill>
                <a:latin typeface="CMTT10"/>
              </a:rPr>
              <a:t>pres</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a:solidFill>
                  <a:srgbClr val="FF0000"/>
                </a:solidFill>
                <a:latin typeface="CMTT10"/>
              </a:rPr>
              <a:t>skin</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a:solidFill>
                  <a:srgbClr val="FF0000"/>
                </a:solidFill>
                <a:latin typeface="CMTT10"/>
              </a:rPr>
              <a:t>test</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a:solidFill>
                  <a:srgbClr val="FF0000"/>
                </a:solidFill>
                <a:latin typeface="CMTT10"/>
              </a:rPr>
              <a:t>mass</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err="1">
                <a:solidFill>
                  <a:srgbClr val="FF0000"/>
                </a:solidFill>
                <a:latin typeface="CMTT10"/>
              </a:rPr>
              <a:t>pedi</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a:solidFill>
                  <a:srgbClr val="FF0000"/>
                </a:solidFill>
                <a:latin typeface="CMTT10"/>
              </a:rPr>
              <a:t>age</a:t>
            </a:r>
            <a:r>
              <a:rPr lang="en-US" sz="1800" dirty="0">
                <a:solidFill>
                  <a:srgbClr val="FF0000"/>
                </a:solidFill>
                <a:latin typeface="F83"/>
              </a:rPr>
              <a:t>'</a:t>
            </a:r>
            <a:r>
              <a:rPr lang="en-US" sz="1800" dirty="0">
                <a:solidFill>
                  <a:srgbClr val="000000"/>
                </a:solidFill>
                <a:latin typeface="CMTT10"/>
              </a:rPr>
              <a:t>, </a:t>
            </a:r>
            <a:r>
              <a:rPr lang="en-US" sz="1800" dirty="0" smtClean="0">
                <a:solidFill>
                  <a:srgbClr val="000000"/>
                </a:solidFill>
                <a:latin typeface="CMTT10"/>
              </a:rPr>
              <a:t>	</a:t>
            </a:r>
            <a:r>
              <a:rPr lang="en-US" sz="1800" dirty="0" smtClean="0">
                <a:solidFill>
                  <a:srgbClr val="FF0000"/>
                </a:solidFill>
                <a:latin typeface="F83"/>
              </a:rPr>
              <a:t>'</a:t>
            </a:r>
            <a:r>
              <a:rPr lang="en-US" sz="1800" dirty="0" smtClean="0">
                <a:solidFill>
                  <a:srgbClr val="FF0000"/>
                </a:solidFill>
                <a:latin typeface="CMTT10"/>
              </a:rPr>
              <a:t>class</a:t>
            </a:r>
            <a:r>
              <a:rPr lang="en-US" sz="1800" dirty="0">
                <a:solidFill>
                  <a:srgbClr val="FF0000"/>
                </a:solidFill>
                <a:latin typeface="F83"/>
              </a:rPr>
              <a:t>'</a:t>
            </a:r>
            <a:r>
              <a:rPr lang="en-US" sz="1800" dirty="0">
                <a:solidFill>
                  <a:srgbClr val="000000"/>
                </a:solidFill>
                <a:latin typeface="CMTT10"/>
              </a:rPr>
              <a:t>]</a:t>
            </a:r>
          </a:p>
          <a:p>
            <a:pPr marL="0" indent="0">
              <a:buNone/>
            </a:pPr>
            <a:r>
              <a:rPr lang="en-US" sz="1800" dirty="0">
                <a:solidFill>
                  <a:srgbClr val="000000"/>
                </a:solidFill>
                <a:latin typeface="CMTT10"/>
              </a:rPr>
              <a:t>data = </a:t>
            </a:r>
            <a:r>
              <a:rPr lang="en-US" sz="1800" dirty="0" err="1">
                <a:solidFill>
                  <a:srgbClr val="000000"/>
                </a:solidFill>
                <a:latin typeface="CMTT10"/>
              </a:rPr>
              <a:t>read_csv</a:t>
            </a:r>
            <a:r>
              <a:rPr lang="en-US" sz="1800" dirty="0">
                <a:solidFill>
                  <a:srgbClr val="000000"/>
                </a:solidFill>
                <a:latin typeface="CMTT10"/>
              </a:rPr>
              <a:t>(filename, names=names)</a:t>
            </a:r>
          </a:p>
          <a:p>
            <a:pPr marL="0" indent="0">
              <a:buNone/>
            </a:pPr>
            <a:r>
              <a:rPr lang="en-US" sz="1800" dirty="0" err="1">
                <a:solidFill>
                  <a:srgbClr val="000000"/>
                </a:solidFill>
                <a:latin typeface="CMTT10"/>
              </a:rPr>
              <a:t>data.hist</a:t>
            </a:r>
            <a:r>
              <a:rPr lang="en-US" sz="1800" dirty="0">
                <a:solidFill>
                  <a:srgbClr val="000000"/>
                </a:solidFill>
                <a:latin typeface="CMTT10"/>
              </a:rPr>
              <a:t>()</a:t>
            </a:r>
          </a:p>
          <a:p>
            <a:pPr marL="0" indent="0">
              <a:buNone/>
            </a:pPr>
            <a:r>
              <a:rPr lang="en-US" sz="1800" dirty="0" err="1">
                <a:solidFill>
                  <a:srgbClr val="000000"/>
                </a:solidFill>
                <a:latin typeface="CMTT10"/>
              </a:rPr>
              <a:t>pyplot.show</a:t>
            </a:r>
            <a:r>
              <a:rPr lang="en-US" sz="1800" dirty="0">
                <a:solidFill>
                  <a:srgbClr val="000000"/>
                </a:solidFill>
                <a:latin typeface="CMTT10"/>
              </a:rPr>
              <a:t>()</a:t>
            </a:r>
            <a:endParaRPr lang="en-US"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752" y="246664"/>
            <a:ext cx="6819900" cy="486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225625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1000" fill="hold"/>
                                        <p:tgtEl>
                                          <p:spTgt spid="2050"/>
                                        </p:tgtEl>
                                        <p:attrNameLst>
                                          <p:attrName>ppt_w</p:attrName>
                                        </p:attrNameLst>
                                      </p:cBhvr>
                                      <p:tavLst>
                                        <p:tav tm="0">
                                          <p:val>
                                            <p:fltVal val="0"/>
                                          </p:val>
                                        </p:tav>
                                        <p:tav tm="100000">
                                          <p:val>
                                            <p:strVal val="#ppt_w"/>
                                          </p:val>
                                        </p:tav>
                                      </p:tavLst>
                                    </p:anim>
                                    <p:anim calcmode="lin" valueType="num">
                                      <p:cBhvr>
                                        <p:cTn id="8" dur="1000" fill="hold"/>
                                        <p:tgtEl>
                                          <p:spTgt spid="2050"/>
                                        </p:tgtEl>
                                        <p:attrNameLst>
                                          <p:attrName>ppt_h</p:attrName>
                                        </p:attrNameLst>
                                      </p:cBhvr>
                                      <p:tavLst>
                                        <p:tav tm="0">
                                          <p:val>
                                            <p:fltVal val="0"/>
                                          </p:val>
                                        </p:tav>
                                        <p:tav tm="100000">
                                          <p:val>
                                            <p:strVal val="#ppt_h"/>
                                          </p:val>
                                        </p:tav>
                                      </p:tavLst>
                                    </p:anim>
                                    <p:anim calcmode="lin" valueType="num">
                                      <p:cBhvr>
                                        <p:cTn id="9" dur="1000" fill="hold"/>
                                        <p:tgtEl>
                                          <p:spTgt spid="2050"/>
                                        </p:tgtEl>
                                        <p:attrNameLst>
                                          <p:attrName>style.rotation</p:attrName>
                                        </p:attrNameLst>
                                      </p:cBhvr>
                                      <p:tavLst>
                                        <p:tav tm="0">
                                          <p:val>
                                            <p:fltVal val="90"/>
                                          </p:val>
                                        </p:tav>
                                        <p:tav tm="100000">
                                          <p:val>
                                            <p:fltVal val="0"/>
                                          </p:val>
                                        </p:tav>
                                      </p:tavLst>
                                    </p:anim>
                                    <p:animEffect transition="in" filter="fade">
                                      <p:cBhvr>
                                        <p:cTn id="10"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CMBX12"/>
              </a:rPr>
              <a:t>Understand Your Data With Visualization</a:t>
            </a:r>
            <a:endParaRPr lang="en-US" sz="3200" dirty="0"/>
          </a:p>
        </p:txBody>
      </p:sp>
      <p:sp>
        <p:nvSpPr>
          <p:cNvPr id="3" name="Text Placeholder 2"/>
          <p:cNvSpPr>
            <a:spLocks noGrp="1"/>
          </p:cNvSpPr>
          <p:nvPr>
            <p:ph type="body" idx="1"/>
          </p:nvPr>
        </p:nvSpPr>
        <p:spPr/>
        <p:txBody>
          <a:bodyPr vert="vert270" anchor="ctr">
            <a:normAutofit/>
          </a:bodyPr>
          <a:lstStyle/>
          <a:p>
            <a:pPr algn="ctr"/>
            <a:r>
              <a:rPr lang="en-US" sz="2400" dirty="0"/>
              <a:t>Density Plots</a:t>
            </a:r>
          </a:p>
        </p:txBody>
      </p:sp>
      <p:sp>
        <p:nvSpPr>
          <p:cNvPr id="4" name="Content Placeholder 3"/>
          <p:cNvSpPr>
            <a:spLocks noGrp="1"/>
          </p:cNvSpPr>
          <p:nvPr>
            <p:ph sz="quarter" idx="13"/>
          </p:nvPr>
        </p:nvSpPr>
        <p:spPr/>
        <p:txBody>
          <a:bodyPr>
            <a:noAutofit/>
          </a:bodyPr>
          <a:lstStyle/>
          <a:p>
            <a:pPr marL="0" indent="0">
              <a:buNone/>
            </a:pPr>
            <a:r>
              <a:rPr lang="en-US" sz="1800" dirty="0">
                <a:solidFill>
                  <a:srgbClr val="00E100"/>
                </a:solidFill>
                <a:latin typeface="CMTT10"/>
              </a:rPr>
              <a:t># Univariate Density Plots</a:t>
            </a:r>
          </a:p>
          <a:p>
            <a:pPr marL="0" indent="0">
              <a:buNone/>
            </a:pPr>
            <a:r>
              <a:rPr lang="en-US" sz="1800" dirty="0">
                <a:solidFill>
                  <a:srgbClr val="0000FF"/>
                </a:solidFill>
                <a:latin typeface="CMTT10"/>
              </a:rPr>
              <a:t>from </a:t>
            </a:r>
            <a:r>
              <a:rPr lang="en-US" sz="1800" dirty="0" err="1">
                <a:solidFill>
                  <a:srgbClr val="000000"/>
                </a:solidFill>
                <a:latin typeface="CMTT10"/>
              </a:rPr>
              <a:t>matplotlib</a:t>
            </a:r>
            <a:r>
              <a:rPr lang="en-US" sz="1800" dirty="0">
                <a:solidFill>
                  <a:srgbClr val="000000"/>
                </a:solidFill>
                <a:latin typeface="CMTT10"/>
              </a:rPr>
              <a:t> </a:t>
            </a:r>
            <a:r>
              <a:rPr lang="en-US" sz="1800" dirty="0">
                <a:solidFill>
                  <a:srgbClr val="0000FF"/>
                </a:solidFill>
                <a:latin typeface="CMTT10"/>
              </a:rPr>
              <a:t>import </a:t>
            </a:r>
            <a:r>
              <a:rPr lang="en-US" sz="1800" dirty="0" err="1">
                <a:solidFill>
                  <a:srgbClr val="000000"/>
                </a:solidFill>
                <a:latin typeface="CMTT10"/>
              </a:rPr>
              <a:t>pyplot</a:t>
            </a:r>
            <a:endParaRPr lang="en-US" sz="1800" dirty="0">
              <a:solidFill>
                <a:srgbClr val="000000"/>
              </a:solidFill>
              <a:latin typeface="CMTT10"/>
            </a:endParaRPr>
          </a:p>
          <a:p>
            <a:pPr marL="0" indent="0">
              <a:buNone/>
            </a:pPr>
            <a:r>
              <a:rPr lang="en-US" sz="1800" dirty="0">
                <a:solidFill>
                  <a:srgbClr val="0000FF"/>
                </a:solidFill>
                <a:latin typeface="CMTT10"/>
              </a:rPr>
              <a:t>from </a:t>
            </a:r>
            <a:r>
              <a:rPr lang="en-US" sz="1800" dirty="0">
                <a:solidFill>
                  <a:srgbClr val="000000"/>
                </a:solidFill>
                <a:latin typeface="CMTT10"/>
              </a:rPr>
              <a:t>pandas </a:t>
            </a:r>
            <a:r>
              <a:rPr lang="en-US" sz="1800" dirty="0">
                <a:solidFill>
                  <a:srgbClr val="0000FF"/>
                </a:solidFill>
                <a:latin typeface="CMTT10"/>
              </a:rPr>
              <a:t>import </a:t>
            </a:r>
            <a:r>
              <a:rPr lang="en-US" sz="1800" dirty="0" err="1">
                <a:solidFill>
                  <a:srgbClr val="000000"/>
                </a:solidFill>
                <a:latin typeface="CMTT10"/>
              </a:rPr>
              <a:t>read_csv</a:t>
            </a:r>
            <a:endParaRPr lang="en-US" sz="1800" dirty="0">
              <a:solidFill>
                <a:srgbClr val="000000"/>
              </a:solidFill>
              <a:latin typeface="CMTT10"/>
            </a:endParaRPr>
          </a:p>
          <a:p>
            <a:pPr marL="0" indent="0">
              <a:buNone/>
            </a:pPr>
            <a:r>
              <a:rPr lang="en-US" sz="1800" dirty="0">
                <a:solidFill>
                  <a:srgbClr val="000000"/>
                </a:solidFill>
                <a:latin typeface="CMTT10"/>
              </a:rPr>
              <a:t>filename = </a:t>
            </a:r>
            <a:r>
              <a:rPr lang="en-US" sz="1800" dirty="0">
                <a:solidFill>
                  <a:srgbClr val="FF0000"/>
                </a:solidFill>
                <a:latin typeface="F83"/>
              </a:rPr>
              <a:t>'</a:t>
            </a:r>
            <a:r>
              <a:rPr lang="en-US" sz="1800" dirty="0">
                <a:solidFill>
                  <a:srgbClr val="FF0000"/>
                </a:solidFill>
                <a:latin typeface="CMTT10"/>
              </a:rPr>
              <a:t>pima-indians-diabetes.data.csv</a:t>
            </a:r>
            <a:r>
              <a:rPr lang="en-US" sz="1800" dirty="0">
                <a:solidFill>
                  <a:srgbClr val="FF0000"/>
                </a:solidFill>
                <a:latin typeface="F83"/>
              </a:rPr>
              <a:t>'</a:t>
            </a:r>
          </a:p>
          <a:p>
            <a:pPr marL="0" indent="0">
              <a:buNone/>
            </a:pPr>
            <a:r>
              <a:rPr lang="en-US" sz="1800" dirty="0">
                <a:solidFill>
                  <a:srgbClr val="000000"/>
                </a:solidFill>
                <a:latin typeface="CMTT10"/>
              </a:rPr>
              <a:t>names = [</a:t>
            </a:r>
            <a:r>
              <a:rPr lang="en-US" sz="1800" dirty="0">
                <a:solidFill>
                  <a:srgbClr val="FF0000"/>
                </a:solidFill>
                <a:latin typeface="F83"/>
              </a:rPr>
              <a:t>'</a:t>
            </a:r>
            <a:r>
              <a:rPr lang="en-US" sz="1800" dirty="0" err="1">
                <a:solidFill>
                  <a:srgbClr val="FF0000"/>
                </a:solidFill>
                <a:latin typeface="CMTT10"/>
              </a:rPr>
              <a:t>preg</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err="1">
                <a:solidFill>
                  <a:srgbClr val="FF0000"/>
                </a:solidFill>
                <a:latin typeface="CMTT10"/>
              </a:rPr>
              <a:t>plas</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err="1">
                <a:solidFill>
                  <a:srgbClr val="FF0000"/>
                </a:solidFill>
                <a:latin typeface="CMTT10"/>
              </a:rPr>
              <a:t>pres</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a:solidFill>
                  <a:srgbClr val="FF0000"/>
                </a:solidFill>
                <a:latin typeface="CMTT10"/>
              </a:rPr>
              <a:t>skin</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a:solidFill>
                  <a:srgbClr val="FF0000"/>
                </a:solidFill>
                <a:latin typeface="CMTT10"/>
              </a:rPr>
              <a:t>test</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a:solidFill>
                  <a:srgbClr val="FF0000"/>
                </a:solidFill>
                <a:latin typeface="CMTT10"/>
              </a:rPr>
              <a:t>mass</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err="1">
                <a:solidFill>
                  <a:srgbClr val="FF0000"/>
                </a:solidFill>
                <a:latin typeface="CMTT10"/>
              </a:rPr>
              <a:t>pedi</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a:solidFill>
                  <a:srgbClr val="FF0000"/>
                </a:solidFill>
                <a:latin typeface="CMTT10"/>
              </a:rPr>
              <a:t>age</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a:solidFill>
                  <a:srgbClr val="FF0000"/>
                </a:solidFill>
                <a:latin typeface="CMTT10"/>
              </a:rPr>
              <a:t>class</a:t>
            </a:r>
            <a:r>
              <a:rPr lang="en-US" sz="1800" dirty="0">
                <a:solidFill>
                  <a:srgbClr val="FF0000"/>
                </a:solidFill>
                <a:latin typeface="F83"/>
              </a:rPr>
              <a:t>'</a:t>
            </a:r>
            <a:r>
              <a:rPr lang="en-US" sz="1800" dirty="0">
                <a:solidFill>
                  <a:srgbClr val="000000"/>
                </a:solidFill>
                <a:latin typeface="CMTT10"/>
              </a:rPr>
              <a:t>]</a:t>
            </a:r>
          </a:p>
          <a:p>
            <a:pPr marL="0" indent="0">
              <a:buNone/>
            </a:pPr>
            <a:r>
              <a:rPr lang="en-US" sz="1800" dirty="0">
                <a:solidFill>
                  <a:srgbClr val="000000"/>
                </a:solidFill>
                <a:latin typeface="CMTT10"/>
              </a:rPr>
              <a:t>data = </a:t>
            </a:r>
            <a:r>
              <a:rPr lang="en-US" sz="1800" dirty="0" err="1">
                <a:solidFill>
                  <a:srgbClr val="000000"/>
                </a:solidFill>
                <a:latin typeface="CMTT10"/>
              </a:rPr>
              <a:t>read_csv</a:t>
            </a:r>
            <a:r>
              <a:rPr lang="en-US" sz="1800" dirty="0">
                <a:solidFill>
                  <a:srgbClr val="000000"/>
                </a:solidFill>
                <a:latin typeface="CMTT10"/>
              </a:rPr>
              <a:t>(filename, names=names)</a:t>
            </a:r>
          </a:p>
          <a:p>
            <a:pPr marL="0" indent="0">
              <a:buNone/>
            </a:pPr>
            <a:r>
              <a:rPr lang="en-US" sz="1800" dirty="0" err="1">
                <a:solidFill>
                  <a:srgbClr val="000000"/>
                </a:solidFill>
                <a:latin typeface="CMTT10"/>
              </a:rPr>
              <a:t>data.plot</a:t>
            </a:r>
            <a:r>
              <a:rPr lang="en-US" sz="1800" dirty="0">
                <a:solidFill>
                  <a:srgbClr val="000000"/>
                </a:solidFill>
                <a:latin typeface="CMTT10"/>
              </a:rPr>
              <a:t>(kind=</a:t>
            </a:r>
            <a:r>
              <a:rPr lang="en-US" sz="1800" dirty="0">
                <a:solidFill>
                  <a:srgbClr val="FF0000"/>
                </a:solidFill>
                <a:latin typeface="F83"/>
              </a:rPr>
              <a:t>'</a:t>
            </a:r>
            <a:r>
              <a:rPr lang="en-US" sz="1800" dirty="0">
                <a:solidFill>
                  <a:srgbClr val="FF0000"/>
                </a:solidFill>
                <a:latin typeface="CMTT10"/>
              </a:rPr>
              <a:t>density</a:t>
            </a:r>
            <a:r>
              <a:rPr lang="en-US" sz="1800" dirty="0">
                <a:solidFill>
                  <a:srgbClr val="FF0000"/>
                </a:solidFill>
                <a:latin typeface="F83"/>
              </a:rPr>
              <a:t>'</a:t>
            </a:r>
            <a:r>
              <a:rPr lang="en-US" sz="1800" dirty="0">
                <a:solidFill>
                  <a:srgbClr val="000000"/>
                </a:solidFill>
                <a:latin typeface="CMTT10"/>
              </a:rPr>
              <a:t>, subplots=True, layout=(3,3), </a:t>
            </a:r>
            <a:r>
              <a:rPr lang="en-US" sz="1800" dirty="0" err="1">
                <a:solidFill>
                  <a:srgbClr val="000000"/>
                </a:solidFill>
                <a:latin typeface="CMTT10"/>
              </a:rPr>
              <a:t>sharex</a:t>
            </a:r>
            <a:r>
              <a:rPr lang="en-US" sz="1800" dirty="0">
                <a:solidFill>
                  <a:srgbClr val="000000"/>
                </a:solidFill>
                <a:latin typeface="CMTT10"/>
              </a:rPr>
              <a:t>=False)</a:t>
            </a:r>
          </a:p>
          <a:p>
            <a:pPr marL="0" indent="0">
              <a:buNone/>
            </a:pPr>
            <a:r>
              <a:rPr lang="en-US" sz="1800" dirty="0" err="1">
                <a:solidFill>
                  <a:srgbClr val="000000"/>
                </a:solidFill>
                <a:latin typeface="CMTT10"/>
              </a:rPr>
              <a:t>pyplot.show</a:t>
            </a:r>
            <a:r>
              <a:rPr lang="en-US" sz="1800" dirty="0">
                <a:solidFill>
                  <a:srgbClr val="000000"/>
                </a:solidFill>
                <a:latin typeface="CMTT10"/>
              </a:rPr>
              <a:t>()</a:t>
            </a:r>
            <a:endParaRPr lang="en-US"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190500"/>
            <a:ext cx="7067550" cy="476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048046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down)">
                                      <p:cBhvr>
                                        <p:cTn id="7" dur="580">
                                          <p:stCondLst>
                                            <p:cond delay="0"/>
                                          </p:stCondLst>
                                        </p:cTn>
                                        <p:tgtEl>
                                          <p:spTgt spid="3074"/>
                                        </p:tgtEl>
                                      </p:cBhvr>
                                    </p:animEffect>
                                    <p:anim calcmode="lin" valueType="num">
                                      <p:cBhvr>
                                        <p:cTn id="8" dur="1822" tmFilter="0,0; 0.14,0.36; 0.43,0.73; 0.71,0.91; 1.0,1.0">
                                          <p:stCondLst>
                                            <p:cond delay="0"/>
                                          </p:stCondLst>
                                        </p:cTn>
                                        <p:tgtEl>
                                          <p:spTgt spid="307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07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07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07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074"/>
                                        </p:tgtEl>
                                        <p:attrNameLst>
                                          <p:attrName>ppt_y</p:attrName>
                                        </p:attrNameLst>
                                      </p:cBhvr>
                                      <p:tavLst>
                                        <p:tav tm="0" fmla="#ppt_y-sin(pi*$)/81">
                                          <p:val>
                                            <p:fltVal val="0"/>
                                          </p:val>
                                        </p:tav>
                                        <p:tav tm="100000">
                                          <p:val>
                                            <p:fltVal val="1"/>
                                          </p:val>
                                        </p:tav>
                                      </p:tavLst>
                                    </p:anim>
                                    <p:animScale>
                                      <p:cBhvr>
                                        <p:cTn id="13" dur="26">
                                          <p:stCondLst>
                                            <p:cond delay="650"/>
                                          </p:stCondLst>
                                        </p:cTn>
                                        <p:tgtEl>
                                          <p:spTgt spid="3074"/>
                                        </p:tgtEl>
                                      </p:cBhvr>
                                      <p:to x="100000" y="60000"/>
                                    </p:animScale>
                                    <p:animScale>
                                      <p:cBhvr>
                                        <p:cTn id="14" dur="166" decel="50000">
                                          <p:stCondLst>
                                            <p:cond delay="676"/>
                                          </p:stCondLst>
                                        </p:cTn>
                                        <p:tgtEl>
                                          <p:spTgt spid="3074"/>
                                        </p:tgtEl>
                                      </p:cBhvr>
                                      <p:to x="100000" y="100000"/>
                                    </p:animScale>
                                    <p:animScale>
                                      <p:cBhvr>
                                        <p:cTn id="15" dur="26">
                                          <p:stCondLst>
                                            <p:cond delay="1312"/>
                                          </p:stCondLst>
                                        </p:cTn>
                                        <p:tgtEl>
                                          <p:spTgt spid="3074"/>
                                        </p:tgtEl>
                                      </p:cBhvr>
                                      <p:to x="100000" y="80000"/>
                                    </p:animScale>
                                    <p:animScale>
                                      <p:cBhvr>
                                        <p:cTn id="16" dur="166" decel="50000">
                                          <p:stCondLst>
                                            <p:cond delay="1338"/>
                                          </p:stCondLst>
                                        </p:cTn>
                                        <p:tgtEl>
                                          <p:spTgt spid="3074"/>
                                        </p:tgtEl>
                                      </p:cBhvr>
                                      <p:to x="100000" y="100000"/>
                                    </p:animScale>
                                    <p:animScale>
                                      <p:cBhvr>
                                        <p:cTn id="17" dur="26">
                                          <p:stCondLst>
                                            <p:cond delay="1642"/>
                                          </p:stCondLst>
                                        </p:cTn>
                                        <p:tgtEl>
                                          <p:spTgt spid="3074"/>
                                        </p:tgtEl>
                                      </p:cBhvr>
                                      <p:to x="100000" y="90000"/>
                                    </p:animScale>
                                    <p:animScale>
                                      <p:cBhvr>
                                        <p:cTn id="18" dur="166" decel="50000">
                                          <p:stCondLst>
                                            <p:cond delay="1668"/>
                                          </p:stCondLst>
                                        </p:cTn>
                                        <p:tgtEl>
                                          <p:spTgt spid="3074"/>
                                        </p:tgtEl>
                                      </p:cBhvr>
                                      <p:to x="100000" y="100000"/>
                                    </p:animScale>
                                    <p:animScale>
                                      <p:cBhvr>
                                        <p:cTn id="19" dur="26">
                                          <p:stCondLst>
                                            <p:cond delay="1808"/>
                                          </p:stCondLst>
                                        </p:cTn>
                                        <p:tgtEl>
                                          <p:spTgt spid="3074"/>
                                        </p:tgtEl>
                                      </p:cBhvr>
                                      <p:to x="100000" y="95000"/>
                                    </p:animScale>
                                    <p:animScale>
                                      <p:cBhvr>
                                        <p:cTn id="20" dur="166" decel="50000">
                                          <p:stCondLst>
                                            <p:cond delay="1834"/>
                                          </p:stCondLst>
                                        </p:cTn>
                                        <p:tgtEl>
                                          <p:spTgt spid="307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CMBX12"/>
              </a:rPr>
              <a:t>Understand Your Data With Visualization</a:t>
            </a:r>
            <a:endParaRPr lang="en-US" sz="3200" dirty="0"/>
          </a:p>
        </p:txBody>
      </p:sp>
      <p:sp>
        <p:nvSpPr>
          <p:cNvPr id="3" name="Text Placeholder 2"/>
          <p:cNvSpPr>
            <a:spLocks noGrp="1"/>
          </p:cNvSpPr>
          <p:nvPr>
            <p:ph type="body" idx="1"/>
          </p:nvPr>
        </p:nvSpPr>
        <p:spPr/>
        <p:txBody>
          <a:bodyPr vert="vert270" anchor="ctr">
            <a:normAutofit/>
          </a:bodyPr>
          <a:lstStyle/>
          <a:p>
            <a:pPr algn="ctr"/>
            <a:r>
              <a:rPr lang="en-US" sz="2400" dirty="0" smtClean="0">
                <a:latin typeface="CMBX12"/>
              </a:rPr>
              <a:t>Box and Whisker Plots</a:t>
            </a:r>
            <a:endParaRPr lang="en-US" sz="2400" dirty="0"/>
          </a:p>
        </p:txBody>
      </p:sp>
      <p:sp>
        <p:nvSpPr>
          <p:cNvPr id="4" name="Content Placeholder 3"/>
          <p:cNvSpPr>
            <a:spLocks noGrp="1"/>
          </p:cNvSpPr>
          <p:nvPr>
            <p:ph sz="quarter" idx="13"/>
          </p:nvPr>
        </p:nvSpPr>
        <p:spPr/>
        <p:txBody>
          <a:bodyPr>
            <a:noAutofit/>
          </a:bodyPr>
          <a:lstStyle/>
          <a:p>
            <a:pPr marL="0" indent="0">
              <a:buNone/>
            </a:pPr>
            <a:r>
              <a:rPr lang="en-US" sz="1800" dirty="0">
                <a:solidFill>
                  <a:srgbClr val="00E100"/>
                </a:solidFill>
                <a:latin typeface="CMTT10"/>
              </a:rPr>
              <a:t># Box and Whisker Plots</a:t>
            </a:r>
          </a:p>
          <a:p>
            <a:pPr marL="0" indent="0">
              <a:buNone/>
            </a:pPr>
            <a:r>
              <a:rPr lang="en-US" sz="1800" dirty="0">
                <a:solidFill>
                  <a:srgbClr val="0000FF"/>
                </a:solidFill>
                <a:latin typeface="CMTT10"/>
              </a:rPr>
              <a:t>from </a:t>
            </a:r>
            <a:r>
              <a:rPr lang="en-US" sz="1800" dirty="0" err="1">
                <a:solidFill>
                  <a:srgbClr val="000000"/>
                </a:solidFill>
                <a:latin typeface="CMTT10"/>
              </a:rPr>
              <a:t>matplotlib</a:t>
            </a:r>
            <a:r>
              <a:rPr lang="en-US" sz="1800" dirty="0">
                <a:solidFill>
                  <a:srgbClr val="000000"/>
                </a:solidFill>
                <a:latin typeface="CMTT10"/>
              </a:rPr>
              <a:t> </a:t>
            </a:r>
            <a:r>
              <a:rPr lang="en-US" sz="1800" dirty="0">
                <a:solidFill>
                  <a:srgbClr val="0000FF"/>
                </a:solidFill>
                <a:latin typeface="CMTT10"/>
              </a:rPr>
              <a:t>import </a:t>
            </a:r>
            <a:r>
              <a:rPr lang="en-US" sz="1800" dirty="0" err="1">
                <a:solidFill>
                  <a:srgbClr val="000000"/>
                </a:solidFill>
                <a:latin typeface="CMTT10"/>
              </a:rPr>
              <a:t>pyplot</a:t>
            </a:r>
            <a:endParaRPr lang="en-US" sz="1800" dirty="0">
              <a:solidFill>
                <a:srgbClr val="000000"/>
              </a:solidFill>
              <a:latin typeface="CMTT10"/>
            </a:endParaRPr>
          </a:p>
          <a:p>
            <a:pPr marL="0" indent="0">
              <a:buNone/>
            </a:pPr>
            <a:r>
              <a:rPr lang="en-US" sz="1800" dirty="0">
                <a:solidFill>
                  <a:srgbClr val="0000FF"/>
                </a:solidFill>
                <a:latin typeface="CMTT10"/>
              </a:rPr>
              <a:t>from </a:t>
            </a:r>
            <a:r>
              <a:rPr lang="en-US" sz="1800" dirty="0">
                <a:solidFill>
                  <a:srgbClr val="000000"/>
                </a:solidFill>
                <a:latin typeface="CMTT10"/>
              </a:rPr>
              <a:t>pandas </a:t>
            </a:r>
            <a:r>
              <a:rPr lang="en-US" sz="1800" dirty="0">
                <a:solidFill>
                  <a:srgbClr val="0000FF"/>
                </a:solidFill>
                <a:latin typeface="CMTT10"/>
              </a:rPr>
              <a:t>import </a:t>
            </a:r>
            <a:r>
              <a:rPr lang="en-US" sz="1800" dirty="0" err="1">
                <a:solidFill>
                  <a:srgbClr val="000000"/>
                </a:solidFill>
                <a:latin typeface="CMTT10"/>
              </a:rPr>
              <a:t>read_csv</a:t>
            </a:r>
            <a:endParaRPr lang="en-US" sz="1800" dirty="0">
              <a:solidFill>
                <a:srgbClr val="000000"/>
              </a:solidFill>
              <a:latin typeface="CMTT10"/>
            </a:endParaRPr>
          </a:p>
          <a:p>
            <a:pPr marL="0" indent="0">
              <a:buNone/>
            </a:pPr>
            <a:r>
              <a:rPr lang="en-US" sz="1800" dirty="0">
                <a:solidFill>
                  <a:srgbClr val="000000"/>
                </a:solidFill>
                <a:latin typeface="CMTT10"/>
              </a:rPr>
              <a:t>filename = </a:t>
            </a:r>
            <a:r>
              <a:rPr lang="en-US" sz="1800" dirty="0">
                <a:solidFill>
                  <a:srgbClr val="FF0000"/>
                </a:solidFill>
                <a:latin typeface="CMTT10"/>
              </a:rPr>
              <a:t>"pima-indians-diabetes.data.csv"</a:t>
            </a:r>
          </a:p>
          <a:p>
            <a:pPr marL="0" indent="0">
              <a:buNone/>
            </a:pPr>
            <a:r>
              <a:rPr lang="en-US" sz="1800" dirty="0">
                <a:solidFill>
                  <a:srgbClr val="000000"/>
                </a:solidFill>
                <a:latin typeface="CMTT10"/>
              </a:rPr>
              <a:t>names = [</a:t>
            </a:r>
            <a:r>
              <a:rPr lang="en-US" sz="1800" dirty="0">
                <a:solidFill>
                  <a:srgbClr val="FF0000"/>
                </a:solidFill>
                <a:latin typeface="F83"/>
              </a:rPr>
              <a:t>'</a:t>
            </a:r>
            <a:r>
              <a:rPr lang="en-US" sz="1800" dirty="0" err="1">
                <a:solidFill>
                  <a:srgbClr val="FF0000"/>
                </a:solidFill>
                <a:latin typeface="CMTT10"/>
              </a:rPr>
              <a:t>preg</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err="1">
                <a:solidFill>
                  <a:srgbClr val="FF0000"/>
                </a:solidFill>
                <a:latin typeface="CMTT10"/>
              </a:rPr>
              <a:t>plas</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err="1">
                <a:solidFill>
                  <a:srgbClr val="FF0000"/>
                </a:solidFill>
                <a:latin typeface="CMTT10"/>
              </a:rPr>
              <a:t>pres</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a:solidFill>
                  <a:srgbClr val="FF0000"/>
                </a:solidFill>
                <a:latin typeface="CMTT10"/>
              </a:rPr>
              <a:t>skin</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a:solidFill>
                  <a:srgbClr val="FF0000"/>
                </a:solidFill>
                <a:latin typeface="CMTT10"/>
              </a:rPr>
              <a:t>test</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a:solidFill>
                  <a:srgbClr val="FF0000"/>
                </a:solidFill>
                <a:latin typeface="CMTT10"/>
              </a:rPr>
              <a:t>mass</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err="1">
                <a:solidFill>
                  <a:srgbClr val="FF0000"/>
                </a:solidFill>
                <a:latin typeface="CMTT10"/>
              </a:rPr>
              <a:t>pedi</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a:solidFill>
                  <a:srgbClr val="FF0000"/>
                </a:solidFill>
                <a:latin typeface="CMTT10"/>
              </a:rPr>
              <a:t>age</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a:solidFill>
                  <a:srgbClr val="FF0000"/>
                </a:solidFill>
                <a:latin typeface="CMTT10"/>
              </a:rPr>
              <a:t>class</a:t>
            </a:r>
            <a:r>
              <a:rPr lang="en-US" sz="1800" dirty="0">
                <a:solidFill>
                  <a:srgbClr val="FF0000"/>
                </a:solidFill>
                <a:latin typeface="F83"/>
              </a:rPr>
              <a:t>'</a:t>
            </a:r>
            <a:r>
              <a:rPr lang="en-US" sz="1800" dirty="0">
                <a:solidFill>
                  <a:srgbClr val="000000"/>
                </a:solidFill>
                <a:latin typeface="CMTT10"/>
              </a:rPr>
              <a:t>]</a:t>
            </a:r>
          </a:p>
          <a:p>
            <a:pPr marL="0" indent="0">
              <a:buNone/>
            </a:pPr>
            <a:r>
              <a:rPr lang="en-US" sz="1800" dirty="0">
                <a:solidFill>
                  <a:srgbClr val="000000"/>
                </a:solidFill>
                <a:latin typeface="CMTT10"/>
              </a:rPr>
              <a:t>data = </a:t>
            </a:r>
            <a:r>
              <a:rPr lang="en-US" sz="1800" dirty="0" err="1">
                <a:solidFill>
                  <a:srgbClr val="000000"/>
                </a:solidFill>
                <a:latin typeface="CMTT10"/>
              </a:rPr>
              <a:t>read_csv</a:t>
            </a:r>
            <a:r>
              <a:rPr lang="en-US" sz="1800" dirty="0">
                <a:solidFill>
                  <a:srgbClr val="000000"/>
                </a:solidFill>
                <a:latin typeface="CMTT10"/>
              </a:rPr>
              <a:t>(filename, names=names)</a:t>
            </a:r>
          </a:p>
          <a:p>
            <a:pPr marL="0" indent="0">
              <a:buNone/>
            </a:pPr>
            <a:r>
              <a:rPr lang="en-US" sz="1800" dirty="0" err="1">
                <a:solidFill>
                  <a:srgbClr val="000000"/>
                </a:solidFill>
                <a:latin typeface="CMTT10"/>
              </a:rPr>
              <a:t>data.plot</a:t>
            </a:r>
            <a:r>
              <a:rPr lang="en-US" sz="1800" dirty="0">
                <a:solidFill>
                  <a:srgbClr val="000000"/>
                </a:solidFill>
                <a:latin typeface="CMTT10"/>
              </a:rPr>
              <a:t>(kind=</a:t>
            </a:r>
            <a:r>
              <a:rPr lang="en-US" sz="1800" dirty="0">
                <a:solidFill>
                  <a:srgbClr val="FF0000"/>
                </a:solidFill>
                <a:latin typeface="F83"/>
              </a:rPr>
              <a:t>'</a:t>
            </a:r>
            <a:r>
              <a:rPr lang="en-US" sz="1800" dirty="0">
                <a:solidFill>
                  <a:srgbClr val="FF0000"/>
                </a:solidFill>
                <a:latin typeface="CMTT10"/>
              </a:rPr>
              <a:t>box</a:t>
            </a:r>
            <a:r>
              <a:rPr lang="en-US" sz="1800" dirty="0">
                <a:solidFill>
                  <a:srgbClr val="FF0000"/>
                </a:solidFill>
                <a:latin typeface="F83"/>
              </a:rPr>
              <a:t>'</a:t>
            </a:r>
            <a:r>
              <a:rPr lang="en-US" sz="1800" dirty="0">
                <a:solidFill>
                  <a:srgbClr val="000000"/>
                </a:solidFill>
                <a:latin typeface="CMTT10"/>
              </a:rPr>
              <a:t>, subplots=True, layout=(3,3), </a:t>
            </a:r>
            <a:r>
              <a:rPr lang="en-US" sz="1800" dirty="0" err="1">
                <a:solidFill>
                  <a:srgbClr val="000000"/>
                </a:solidFill>
                <a:latin typeface="CMTT10"/>
              </a:rPr>
              <a:t>sharex</a:t>
            </a:r>
            <a:r>
              <a:rPr lang="en-US" sz="1800" dirty="0">
                <a:solidFill>
                  <a:srgbClr val="000000"/>
                </a:solidFill>
                <a:latin typeface="CMTT10"/>
              </a:rPr>
              <a:t>=False, </a:t>
            </a:r>
            <a:r>
              <a:rPr lang="en-US" sz="1800" dirty="0" err="1">
                <a:solidFill>
                  <a:srgbClr val="000000"/>
                </a:solidFill>
                <a:latin typeface="CMTT10"/>
              </a:rPr>
              <a:t>sharey</a:t>
            </a:r>
            <a:r>
              <a:rPr lang="en-US" sz="1800" dirty="0">
                <a:solidFill>
                  <a:srgbClr val="000000"/>
                </a:solidFill>
                <a:latin typeface="CMTT10"/>
              </a:rPr>
              <a:t>=False)</a:t>
            </a:r>
          </a:p>
          <a:p>
            <a:pPr marL="0" indent="0">
              <a:buNone/>
            </a:pPr>
            <a:r>
              <a:rPr lang="en-US" sz="1800" dirty="0" err="1">
                <a:solidFill>
                  <a:srgbClr val="000000"/>
                </a:solidFill>
                <a:latin typeface="CMTT10"/>
              </a:rPr>
              <a:t>pyplot.show</a:t>
            </a:r>
            <a:r>
              <a:rPr lang="en-US" sz="1800" dirty="0">
                <a:solidFill>
                  <a:srgbClr val="000000"/>
                </a:solidFill>
                <a:latin typeface="CMTT10"/>
              </a:rPr>
              <a:t>()</a:t>
            </a:r>
            <a:endParaRPr lang="en-US" sz="1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190500"/>
            <a:ext cx="6819900" cy="476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010905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heel(1)">
                                      <p:cBhvr>
                                        <p:cTn id="7"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CMBX12"/>
              </a:rPr>
              <a:t>Understand Your Data With Visualization</a:t>
            </a:r>
            <a:endParaRPr lang="en-US" sz="3200" dirty="0"/>
          </a:p>
        </p:txBody>
      </p:sp>
      <p:sp>
        <p:nvSpPr>
          <p:cNvPr id="3" name="Text Placeholder 2"/>
          <p:cNvSpPr>
            <a:spLocks noGrp="1"/>
          </p:cNvSpPr>
          <p:nvPr>
            <p:ph type="body" idx="1"/>
          </p:nvPr>
        </p:nvSpPr>
        <p:spPr>
          <a:xfrm>
            <a:off x="457200" y="1428750"/>
            <a:ext cx="1600200" cy="3124200"/>
          </a:xfrm>
        </p:spPr>
        <p:txBody>
          <a:bodyPr vert="vert270" anchor="ctr">
            <a:normAutofit/>
          </a:bodyPr>
          <a:lstStyle/>
          <a:p>
            <a:pPr algn="ctr"/>
            <a:r>
              <a:rPr lang="en-US" sz="2400" dirty="0"/>
              <a:t>Density Plots</a:t>
            </a:r>
          </a:p>
        </p:txBody>
      </p:sp>
      <p:sp>
        <p:nvSpPr>
          <p:cNvPr id="4" name="Content Placeholder 3"/>
          <p:cNvSpPr>
            <a:spLocks noGrp="1"/>
          </p:cNvSpPr>
          <p:nvPr>
            <p:ph sz="quarter" idx="13"/>
          </p:nvPr>
        </p:nvSpPr>
        <p:spPr>
          <a:xfrm>
            <a:off x="2057400" y="1428750"/>
            <a:ext cx="3505200" cy="3200400"/>
          </a:xfrm>
        </p:spPr>
        <p:style>
          <a:lnRef idx="2">
            <a:schemeClr val="accent1"/>
          </a:lnRef>
          <a:fillRef idx="1">
            <a:schemeClr val="lt1"/>
          </a:fillRef>
          <a:effectRef idx="0">
            <a:schemeClr val="accent1"/>
          </a:effectRef>
          <a:fontRef idx="minor">
            <a:schemeClr val="dk1"/>
          </a:fontRef>
        </p:style>
        <p:txBody>
          <a:bodyPr>
            <a:noAutofit/>
          </a:bodyPr>
          <a:lstStyle/>
          <a:p>
            <a:pPr marL="0" indent="0">
              <a:buNone/>
            </a:pPr>
            <a:r>
              <a:rPr lang="en-US" sz="1400" dirty="0">
                <a:solidFill>
                  <a:srgbClr val="00E100"/>
                </a:solidFill>
                <a:latin typeface="CMTT10"/>
              </a:rPr>
              <a:t># Correction Matrix Plot</a:t>
            </a:r>
          </a:p>
          <a:p>
            <a:pPr marL="0" indent="0">
              <a:buNone/>
            </a:pPr>
            <a:r>
              <a:rPr lang="en-US" sz="1400" dirty="0">
                <a:solidFill>
                  <a:srgbClr val="0000FF"/>
                </a:solidFill>
                <a:latin typeface="CMTT10"/>
              </a:rPr>
              <a:t>from </a:t>
            </a:r>
            <a:r>
              <a:rPr lang="en-US" sz="1400" dirty="0" err="1">
                <a:solidFill>
                  <a:srgbClr val="000000"/>
                </a:solidFill>
                <a:latin typeface="CMTT10"/>
              </a:rPr>
              <a:t>matplotlib</a:t>
            </a:r>
            <a:r>
              <a:rPr lang="en-US" sz="1400" dirty="0">
                <a:solidFill>
                  <a:srgbClr val="000000"/>
                </a:solidFill>
                <a:latin typeface="CMTT10"/>
              </a:rPr>
              <a:t> </a:t>
            </a:r>
            <a:r>
              <a:rPr lang="en-US" sz="1400" dirty="0">
                <a:solidFill>
                  <a:srgbClr val="0000FF"/>
                </a:solidFill>
                <a:latin typeface="CMTT10"/>
              </a:rPr>
              <a:t>import </a:t>
            </a:r>
            <a:r>
              <a:rPr lang="en-US" sz="1400" dirty="0" err="1">
                <a:solidFill>
                  <a:srgbClr val="000000"/>
                </a:solidFill>
                <a:latin typeface="CMTT10"/>
              </a:rPr>
              <a:t>pyplot</a:t>
            </a:r>
            <a:endParaRPr lang="en-US" sz="1400" dirty="0">
              <a:solidFill>
                <a:srgbClr val="000000"/>
              </a:solidFill>
              <a:latin typeface="CMTT10"/>
            </a:endParaRPr>
          </a:p>
          <a:p>
            <a:pPr marL="0" indent="0">
              <a:buNone/>
            </a:pPr>
            <a:r>
              <a:rPr lang="en-US" sz="1400" dirty="0">
                <a:solidFill>
                  <a:srgbClr val="0000FF"/>
                </a:solidFill>
                <a:latin typeface="CMTT10"/>
              </a:rPr>
              <a:t>from </a:t>
            </a:r>
            <a:r>
              <a:rPr lang="en-US" sz="1400" dirty="0">
                <a:solidFill>
                  <a:srgbClr val="000000"/>
                </a:solidFill>
                <a:latin typeface="CMTT10"/>
              </a:rPr>
              <a:t>pandas </a:t>
            </a:r>
            <a:r>
              <a:rPr lang="en-US" sz="1400" dirty="0">
                <a:solidFill>
                  <a:srgbClr val="0000FF"/>
                </a:solidFill>
                <a:latin typeface="CMTT10"/>
              </a:rPr>
              <a:t>import </a:t>
            </a:r>
            <a:r>
              <a:rPr lang="en-US" sz="1400" dirty="0" err="1">
                <a:solidFill>
                  <a:srgbClr val="000000"/>
                </a:solidFill>
                <a:latin typeface="CMTT10"/>
              </a:rPr>
              <a:t>read_csv</a:t>
            </a:r>
            <a:endParaRPr lang="en-US" sz="1400" dirty="0">
              <a:solidFill>
                <a:srgbClr val="000000"/>
              </a:solidFill>
              <a:latin typeface="CMTT10"/>
            </a:endParaRPr>
          </a:p>
          <a:p>
            <a:pPr marL="0" indent="0">
              <a:buNone/>
            </a:pPr>
            <a:r>
              <a:rPr lang="en-US" sz="1400" dirty="0">
                <a:solidFill>
                  <a:srgbClr val="0000FF"/>
                </a:solidFill>
                <a:latin typeface="CMTT10"/>
              </a:rPr>
              <a:t>import </a:t>
            </a:r>
            <a:r>
              <a:rPr lang="en-US" sz="1400" dirty="0" err="1">
                <a:solidFill>
                  <a:srgbClr val="000000"/>
                </a:solidFill>
                <a:latin typeface="CMTT10"/>
              </a:rPr>
              <a:t>numpy</a:t>
            </a:r>
            <a:endParaRPr lang="en-US" sz="1400" dirty="0">
              <a:solidFill>
                <a:srgbClr val="000000"/>
              </a:solidFill>
              <a:latin typeface="CMTT10"/>
            </a:endParaRPr>
          </a:p>
          <a:p>
            <a:pPr marL="0" indent="0">
              <a:buNone/>
            </a:pPr>
            <a:r>
              <a:rPr lang="en-US" sz="1400" dirty="0">
                <a:solidFill>
                  <a:srgbClr val="000000"/>
                </a:solidFill>
                <a:latin typeface="CMTT10"/>
              </a:rPr>
              <a:t>filename = </a:t>
            </a:r>
            <a:r>
              <a:rPr lang="en-US" sz="1400" dirty="0">
                <a:solidFill>
                  <a:srgbClr val="FF0000"/>
                </a:solidFill>
                <a:latin typeface="F83"/>
              </a:rPr>
              <a:t>'</a:t>
            </a:r>
            <a:r>
              <a:rPr lang="en-US" sz="1400" dirty="0">
                <a:solidFill>
                  <a:srgbClr val="FF0000"/>
                </a:solidFill>
                <a:latin typeface="CMTT10"/>
              </a:rPr>
              <a:t>pima-indians-diabetes.data.csv</a:t>
            </a:r>
            <a:r>
              <a:rPr lang="en-US" sz="1400" dirty="0">
                <a:solidFill>
                  <a:srgbClr val="FF0000"/>
                </a:solidFill>
                <a:latin typeface="F83"/>
              </a:rPr>
              <a:t>'</a:t>
            </a:r>
          </a:p>
          <a:p>
            <a:pPr marL="0" indent="0">
              <a:buNone/>
            </a:pPr>
            <a:r>
              <a:rPr lang="en-US" sz="1400" dirty="0">
                <a:solidFill>
                  <a:srgbClr val="000000"/>
                </a:solidFill>
                <a:latin typeface="CMTT10"/>
              </a:rPr>
              <a:t>names = [</a:t>
            </a:r>
            <a:r>
              <a:rPr lang="en-US" sz="1400" dirty="0">
                <a:solidFill>
                  <a:srgbClr val="FF0000"/>
                </a:solidFill>
                <a:latin typeface="F83"/>
              </a:rPr>
              <a:t>'</a:t>
            </a:r>
            <a:r>
              <a:rPr lang="en-US" sz="1400" dirty="0" err="1">
                <a:solidFill>
                  <a:srgbClr val="FF0000"/>
                </a:solidFill>
                <a:latin typeface="CMTT10"/>
              </a:rPr>
              <a:t>preg</a:t>
            </a:r>
            <a:r>
              <a:rPr lang="en-US" sz="1400" dirty="0">
                <a:solidFill>
                  <a:srgbClr val="FF0000"/>
                </a:solidFill>
                <a:latin typeface="F83"/>
              </a:rPr>
              <a:t>'</a:t>
            </a:r>
            <a:r>
              <a:rPr lang="en-US" sz="1400" dirty="0">
                <a:solidFill>
                  <a:srgbClr val="000000"/>
                </a:solidFill>
                <a:latin typeface="CMTT10"/>
              </a:rPr>
              <a:t>, </a:t>
            </a:r>
            <a:r>
              <a:rPr lang="en-US" sz="1400" dirty="0">
                <a:solidFill>
                  <a:srgbClr val="FF0000"/>
                </a:solidFill>
                <a:latin typeface="F83"/>
              </a:rPr>
              <a:t>'</a:t>
            </a:r>
            <a:r>
              <a:rPr lang="en-US" sz="1400" dirty="0" err="1">
                <a:solidFill>
                  <a:srgbClr val="FF0000"/>
                </a:solidFill>
                <a:latin typeface="CMTT10"/>
              </a:rPr>
              <a:t>plas</a:t>
            </a:r>
            <a:r>
              <a:rPr lang="en-US" sz="1400" dirty="0">
                <a:solidFill>
                  <a:srgbClr val="FF0000"/>
                </a:solidFill>
                <a:latin typeface="F83"/>
              </a:rPr>
              <a:t>'</a:t>
            </a:r>
            <a:r>
              <a:rPr lang="en-US" sz="1400" dirty="0">
                <a:solidFill>
                  <a:srgbClr val="000000"/>
                </a:solidFill>
                <a:latin typeface="CMTT10"/>
              </a:rPr>
              <a:t>, </a:t>
            </a:r>
            <a:r>
              <a:rPr lang="en-US" sz="1400" dirty="0">
                <a:solidFill>
                  <a:srgbClr val="FF0000"/>
                </a:solidFill>
                <a:latin typeface="F83"/>
              </a:rPr>
              <a:t>'</a:t>
            </a:r>
            <a:r>
              <a:rPr lang="en-US" sz="1400" dirty="0" err="1">
                <a:solidFill>
                  <a:srgbClr val="FF0000"/>
                </a:solidFill>
                <a:latin typeface="CMTT10"/>
              </a:rPr>
              <a:t>pres</a:t>
            </a:r>
            <a:r>
              <a:rPr lang="en-US" sz="1400" dirty="0">
                <a:solidFill>
                  <a:srgbClr val="FF0000"/>
                </a:solidFill>
                <a:latin typeface="F83"/>
              </a:rPr>
              <a:t>'</a:t>
            </a:r>
            <a:r>
              <a:rPr lang="en-US" sz="1400" dirty="0">
                <a:solidFill>
                  <a:srgbClr val="000000"/>
                </a:solidFill>
                <a:latin typeface="CMTT10"/>
              </a:rPr>
              <a:t>, </a:t>
            </a:r>
            <a:r>
              <a:rPr lang="en-US" sz="1400" dirty="0">
                <a:solidFill>
                  <a:srgbClr val="FF0000"/>
                </a:solidFill>
                <a:latin typeface="F83"/>
              </a:rPr>
              <a:t>'</a:t>
            </a:r>
            <a:r>
              <a:rPr lang="en-US" sz="1400" dirty="0">
                <a:solidFill>
                  <a:srgbClr val="FF0000"/>
                </a:solidFill>
                <a:latin typeface="CMTT10"/>
              </a:rPr>
              <a:t>skin</a:t>
            </a:r>
            <a:r>
              <a:rPr lang="en-US" sz="1400" dirty="0">
                <a:solidFill>
                  <a:srgbClr val="FF0000"/>
                </a:solidFill>
                <a:latin typeface="F83"/>
              </a:rPr>
              <a:t>'</a:t>
            </a:r>
            <a:r>
              <a:rPr lang="en-US" sz="1400" dirty="0">
                <a:solidFill>
                  <a:srgbClr val="000000"/>
                </a:solidFill>
                <a:latin typeface="CMTT10"/>
              </a:rPr>
              <a:t>, </a:t>
            </a:r>
            <a:r>
              <a:rPr lang="en-US" sz="1400" dirty="0">
                <a:solidFill>
                  <a:srgbClr val="FF0000"/>
                </a:solidFill>
                <a:latin typeface="F83"/>
              </a:rPr>
              <a:t>'</a:t>
            </a:r>
            <a:r>
              <a:rPr lang="en-US" sz="1400" dirty="0" err="1">
                <a:solidFill>
                  <a:srgbClr val="FF0000"/>
                </a:solidFill>
                <a:latin typeface="CMTT10"/>
              </a:rPr>
              <a:t>test</a:t>
            </a:r>
            <a:r>
              <a:rPr lang="en-US" sz="1400" dirty="0" err="1" smtClean="0">
                <a:solidFill>
                  <a:srgbClr val="FF0000"/>
                </a:solidFill>
                <a:latin typeface="F83"/>
              </a:rPr>
              <a:t>'</a:t>
            </a:r>
            <a:r>
              <a:rPr lang="en-US" sz="1400" dirty="0" err="1" smtClean="0">
                <a:solidFill>
                  <a:srgbClr val="000000"/>
                </a:solidFill>
                <a:latin typeface="CMTT10"/>
              </a:rPr>
              <a:t>,</a:t>
            </a:r>
            <a:r>
              <a:rPr lang="en-US" sz="1400" dirty="0" err="1" smtClean="0">
                <a:solidFill>
                  <a:srgbClr val="FF0000"/>
                </a:solidFill>
                <a:latin typeface="F83"/>
              </a:rPr>
              <a:t>'</a:t>
            </a:r>
            <a:r>
              <a:rPr lang="en-US" sz="1400" dirty="0" err="1" smtClean="0">
                <a:solidFill>
                  <a:srgbClr val="FF0000"/>
                </a:solidFill>
                <a:latin typeface="CMTT10"/>
              </a:rPr>
              <a:t>mass</a:t>
            </a:r>
            <a:r>
              <a:rPr lang="en-US" sz="1400" dirty="0">
                <a:solidFill>
                  <a:srgbClr val="FF0000"/>
                </a:solidFill>
                <a:latin typeface="F83"/>
              </a:rPr>
              <a:t>'</a:t>
            </a:r>
            <a:r>
              <a:rPr lang="en-US" sz="1400" dirty="0">
                <a:solidFill>
                  <a:srgbClr val="000000"/>
                </a:solidFill>
                <a:latin typeface="CMTT10"/>
              </a:rPr>
              <a:t>, </a:t>
            </a:r>
            <a:r>
              <a:rPr lang="en-US" sz="1400" dirty="0">
                <a:solidFill>
                  <a:srgbClr val="FF0000"/>
                </a:solidFill>
                <a:latin typeface="F83"/>
              </a:rPr>
              <a:t>'</a:t>
            </a:r>
            <a:r>
              <a:rPr lang="en-US" sz="1400" dirty="0" err="1">
                <a:solidFill>
                  <a:srgbClr val="FF0000"/>
                </a:solidFill>
                <a:latin typeface="CMTT10"/>
              </a:rPr>
              <a:t>pedi</a:t>
            </a:r>
            <a:r>
              <a:rPr lang="en-US" sz="1400" dirty="0">
                <a:solidFill>
                  <a:srgbClr val="FF0000"/>
                </a:solidFill>
                <a:latin typeface="F83"/>
              </a:rPr>
              <a:t>'</a:t>
            </a:r>
            <a:r>
              <a:rPr lang="en-US" sz="1400" dirty="0">
                <a:solidFill>
                  <a:srgbClr val="000000"/>
                </a:solidFill>
                <a:latin typeface="CMTT10"/>
              </a:rPr>
              <a:t>, </a:t>
            </a:r>
            <a:r>
              <a:rPr lang="en-US" sz="1400" dirty="0">
                <a:solidFill>
                  <a:srgbClr val="FF0000"/>
                </a:solidFill>
                <a:latin typeface="F83"/>
              </a:rPr>
              <a:t>'</a:t>
            </a:r>
            <a:r>
              <a:rPr lang="en-US" sz="1400" dirty="0">
                <a:solidFill>
                  <a:srgbClr val="FF0000"/>
                </a:solidFill>
                <a:latin typeface="CMTT10"/>
              </a:rPr>
              <a:t>age</a:t>
            </a:r>
            <a:r>
              <a:rPr lang="en-US" sz="1400" dirty="0">
                <a:solidFill>
                  <a:srgbClr val="FF0000"/>
                </a:solidFill>
                <a:latin typeface="F83"/>
              </a:rPr>
              <a:t>'</a:t>
            </a:r>
            <a:r>
              <a:rPr lang="en-US" sz="1400" dirty="0">
                <a:solidFill>
                  <a:srgbClr val="000000"/>
                </a:solidFill>
                <a:latin typeface="CMTT10"/>
              </a:rPr>
              <a:t>, </a:t>
            </a:r>
            <a:r>
              <a:rPr lang="en-US" sz="1400" dirty="0">
                <a:solidFill>
                  <a:srgbClr val="FF0000"/>
                </a:solidFill>
                <a:latin typeface="F83"/>
              </a:rPr>
              <a:t>'</a:t>
            </a:r>
            <a:r>
              <a:rPr lang="en-US" sz="1400" dirty="0">
                <a:solidFill>
                  <a:srgbClr val="FF0000"/>
                </a:solidFill>
                <a:latin typeface="CMTT10"/>
              </a:rPr>
              <a:t>class</a:t>
            </a:r>
            <a:r>
              <a:rPr lang="en-US" sz="1400" dirty="0">
                <a:solidFill>
                  <a:srgbClr val="FF0000"/>
                </a:solidFill>
                <a:latin typeface="F83"/>
              </a:rPr>
              <a:t>'</a:t>
            </a:r>
            <a:r>
              <a:rPr lang="en-US" sz="1400" dirty="0">
                <a:solidFill>
                  <a:srgbClr val="000000"/>
                </a:solidFill>
                <a:latin typeface="CMTT10"/>
              </a:rPr>
              <a:t>]</a:t>
            </a:r>
          </a:p>
          <a:p>
            <a:pPr marL="0" indent="0">
              <a:buNone/>
            </a:pPr>
            <a:r>
              <a:rPr lang="en-US" sz="1400" dirty="0">
                <a:solidFill>
                  <a:srgbClr val="000000"/>
                </a:solidFill>
                <a:latin typeface="CMTT10"/>
              </a:rPr>
              <a:t>data = </a:t>
            </a:r>
            <a:r>
              <a:rPr lang="en-US" sz="1400" dirty="0" err="1">
                <a:solidFill>
                  <a:srgbClr val="000000"/>
                </a:solidFill>
                <a:latin typeface="CMTT10"/>
              </a:rPr>
              <a:t>read_csv</a:t>
            </a:r>
            <a:r>
              <a:rPr lang="en-US" sz="1400" dirty="0">
                <a:solidFill>
                  <a:srgbClr val="000000"/>
                </a:solidFill>
                <a:latin typeface="CMTT10"/>
              </a:rPr>
              <a:t>(filename, names=names)</a:t>
            </a:r>
          </a:p>
          <a:p>
            <a:pPr marL="0" indent="0">
              <a:buNone/>
            </a:pPr>
            <a:r>
              <a:rPr lang="en-US" sz="1400" dirty="0">
                <a:solidFill>
                  <a:srgbClr val="000000"/>
                </a:solidFill>
                <a:latin typeface="CMTT10"/>
              </a:rPr>
              <a:t>correlations = </a:t>
            </a:r>
            <a:r>
              <a:rPr lang="en-US" sz="1400" dirty="0" err="1">
                <a:solidFill>
                  <a:srgbClr val="000000"/>
                </a:solidFill>
                <a:latin typeface="CMTT10"/>
              </a:rPr>
              <a:t>data.corr</a:t>
            </a:r>
            <a:r>
              <a:rPr lang="en-US" sz="1400" dirty="0" smtClean="0">
                <a:solidFill>
                  <a:srgbClr val="000000"/>
                </a:solidFill>
                <a:latin typeface="CMTT10"/>
              </a:rPr>
              <a:t>()</a:t>
            </a:r>
            <a:endParaRPr lang="en-US" sz="1400" dirty="0">
              <a:solidFill>
                <a:srgbClr val="000000"/>
              </a:solidFill>
              <a:latin typeface="CMTT10"/>
            </a:endParaRPr>
          </a:p>
        </p:txBody>
      </p:sp>
      <p:sp>
        <p:nvSpPr>
          <p:cNvPr id="6" name="Content Placeholder 3"/>
          <p:cNvSpPr txBox="1">
            <a:spLocks/>
          </p:cNvSpPr>
          <p:nvPr/>
        </p:nvSpPr>
        <p:spPr>
          <a:xfrm>
            <a:off x="5181600" y="1428750"/>
            <a:ext cx="4191000" cy="3200400"/>
          </a:xfrm>
          <a:prstGeom prst="rect">
            <a:avLst/>
          </a:prstGeom>
        </p:spPr>
        <p:style>
          <a:lnRef idx="2">
            <a:schemeClr val="accent2"/>
          </a:lnRef>
          <a:fillRef idx="1">
            <a:schemeClr val="lt1"/>
          </a:fillRef>
          <a:effectRef idx="0">
            <a:schemeClr val="accent2"/>
          </a:effectRef>
          <a:fontRef idx="minor">
            <a:schemeClr val="dk1"/>
          </a:fontRef>
        </p:style>
        <p:txBody>
          <a:bodyPr vert="horz">
            <a:no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Font typeface="Wingdings"/>
              <a:buNone/>
            </a:pPr>
            <a:r>
              <a:rPr lang="en-US" sz="1400" dirty="0" smtClean="0">
                <a:solidFill>
                  <a:srgbClr val="00E100"/>
                </a:solidFill>
                <a:latin typeface="CMTT10"/>
              </a:rPr>
              <a:t># plot correlation matrix</a:t>
            </a:r>
          </a:p>
          <a:p>
            <a:pPr marL="0" indent="0">
              <a:buFont typeface="Wingdings"/>
              <a:buNone/>
            </a:pPr>
            <a:r>
              <a:rPr lang="en-US" sz="1400" dirty="0" smtClean="0">
                <a:solidFill>
                  <a:srgbClr val="000000"/>
                </a:solidFill>
                <a:latin typeface="CMTT10"/>
              </a:rPr>
              <a:t>fig = </a:t>
            </a:r>
            <a:r>
              <a:rPr lang="en-US" sz="1400" dirty="0" err="1" smtClean="0">
                <a:solidFill>
                  <a:srgbClr val="000000"/>
                </a:solidFill>
                <a:latin typeface="CMTT10"/>
              </a:rPr>
              <a:t>pyplot.figure</a:t>
            </a:r>
            <a:r>
              <a:rPr lang="en-US" sz="1400" dirty="0" smtClean="0">
                <a:solidFill>
                  <a:srgbClr val="000000"/>
                </a:solidFill>
                <a:latin typeface="CMTT10"/>
              </a:rPr>
              <a:t>()</a:t>
            </a:r>
          </a:p>
          <a:p>
            <a:pPr marL="0" indent="0">
              <a:buFont typeface="Wingdings"/>
              <a:buNone/>
            </a:pPr>
            <a:r>
              <a:rPr lang="en-US" sz="1400" dirty="0" smtClean="0">
                <a:solidFill>
                  <a:srgbClr val="000000"/>
                </a:solidFill>
                <a:latin typeface="CMTT10"/>
              </a:rPr>
              <a:t>ax = </a:t>
            </a:r>
            <a:r>
              <a:rPr lang="en-US" sz="1400" dirty="0" err="1" smtClean="0">
                <a:solidFill>
                  <a:srgbClr val="000000"/>
                </a:solidFill>
                <a:latin typeface="CMTT10"/>
              </a:rPr>
              <a:t>fig.add_subplot</a:t>
            </a:r>
            <a:r>
              <a:rPr lang="en-US" sz="1400" dirty="0" smtClean="0">
                <a:solidFill>
                  <a:srgbClr val="000000"/>
                </a:solidFill>
                <a:latin typeface="CMTT10"/>
              </a:rPr>
              <a:t>(111)</a:t>
            </a:r>
          </a:p>
          <a:p>
            <a:pPr marL="0" indent="0">
              <a:buFont typeface="Wingdings"/>
              <a:buNone/>
            </a:pPr>
            <a:r>
              <a:rPr lang="en-US" sz="1400" dirty="0" err="1" smtClean="0">
                <a:solidFill>
                  <a:srgbClr val="000000"/>
                </a:solidFill>
                <a:latin typeface="CMTT10"/>
              </a:rPr>
              <a:t>cax</a:t>
            </a:r>
            <a:r>
              <a:rPr lang="en-US" sz="1400" dirty="0" smtClean="0">
                <a:solidFill>
                  <a:srgbClr val="000000"/>
                </a:solidFill>
                <a:latin typeface="CMTT10"/>
              </a:rPr>
              <a:t> = </a:t>
            </a:r>
            <a:r>
              <a:rPr lang="en-US" sz="1400" dirty="0" err="1" smtClean="0">
                <a:solidFill>
                  <a:srgbClr val="000000"/>
                </a:solidFill>
                <a:latin typeface="CMTT10"/>
              </a:rPr>
              <a:t>ax.matshow</a:t>
            </a:r>
            <a:r>
              <a:rPr lang="en-US" sz="1400" dirty="0" smtClean="0">
                <a:solidFill>
                  <a:srgbClr val="000000"/>
                </a:solidFill>
                <a:latin typeface="CMTT10"/>
              </a:rPr>
              <a:t>(correlations, </a:t>
            </a:r>
            <a:r>
              <a:rPr lang="en-US" sz="1400" dirty="0" err="1" smtClean="0">
                <a:solidFill>
                  <a:srgbClr val="000000"/>
                </a:solidFill>
                <a:latin typeface="CMTT10"/>
              </a:rPr>
              <a:t>vmin</a:t>
            </a:r>
            <a:r>
              <a:rPr lang="en-US" sz="1400" dirty="0" smtClean="0">
                <a:solidFill>
                  <a:srgbClr val="000000"/>
                </a:solidFill>
                <a:latin typeface="CMTT10"/>
              </a:rPr>
              <a:t>=-1, </a:t>
            </a:r>
            <a:r>
              <a:rPr lang="en-US" sz="1400" dirty="0" err="1" smtClean="0">
                <a:solidFill>
                  <a:srgbClr val="000000"/>
                </a:solidFill>
                <a:latin typeface="CMTT10"/>
              </a:rPr>
              <a:t>vmax</a:t>
            </a:r>
            <a:r>
              <a:rPr lang="en-US" sz="1400" dirty="0" smtClean="0">
                <a:solidFill>
                  <a:srgbClr val="000000"/>
                </a:solidFill>
                <a:latin typeface="CMTT10"/>
              </a:rPr>
              <a:t>=1)</a:t>
            </a:r>
          </a:p>
          <a:p>
            <a:pPr marL="0" indent="0">
              <a:buFont typeface="Wingdings"/>
              <a:buNone/>
            </a:pPr>
            <a:r>
              <a:rPr lang="en-US" sz="1400" dirty="0" err="1" smtClean="0">
                <a:solidFill>
                  <a:srgbClr val="000000"/>
                </a:solidFill>
                <a:latin typeface="CMTT10"/>
              </a:rPr>
              <a:t>fig.colorbar</a:t>
            </a:r>
            <a:r>
              <a:rPr lang="en-US" sz="1400" dirty="0" smtClean="0">
                <a:solidFill>
                  <a:srgbClr val="000000"/>
                </a:solidFill>
                <a:latin typeface="CMTT10"/>
              </a:rPr>
              <a:t>(</a:t>
            </a:r>
            <a:r>
              <a:rPr lang="en-US" sz="1400" dirty="0" err="1" smtClean="0">
                <a:solidFill>
                  <a:srgbClr val="000000"/>
                </a:solidFill>
                <a:latin typeface="CMTT10"/>
              </a:rPr>
              <a:t>cax</a:t>
            </a:r>
            <a:r>
              <a:rPr lang="en-US" sz="1400" dirty="0" smtClean="0">
                <a:solidFill>
                  <a:srgbClr val="000000"/>
                </a:solidFill>
                <a:latin typeface="CMTT10"/>
              </a:rPr>
              <a:t>)</a:t>
            </a:r>
          </a:p>
          <a:p>
            <a:pPr marL="0" indent="0">
              <a:buFont typeface="Wingdings"/>
              <a:buNone/>
            </a:pPr>
            <a:r>
              <a:rPr lang="en-US" sz="1400" dirty="0" smtClean="0">
                <a:solidFill>
                  <a:srgbClr val="000000"/>
                </a:solidFill>
                <a:latin typeface="CMTT10"/>
              </a:rPr>
              <a:t>ticks = </a:t>
            </a:r>
            <a:r>
              <a:rPr lang="en-US" sz="1400" dirty="0" err="1" smtClean="0">
                <a:solidFill>
                  <a:srgbClr val="000000"/>
                </a:solidFill>
                <a:latin typeface="CMTT10"/>
              </a:rPr>
              <a:t>numpy.arange</a:t>
            </a:r>
            <a:r>
              <a:rPr lang="en-US" sz="1400" dirty="0" smtClean="0">
                <a:solidFill>
                  <a:srgbClr val="000000"/>
                </a:solidFill>
                <a:latin typeface="CMTT10"/>
              </a:rPr>
              <a:t>(0,9,1)</a:t>
            </a:r>
          </a:p>
          <a:p>
            <a:pPr marL="0" indent="0">
              <a:buFont typeface="Wingdings"/>
              <a:buNone/>
            </a:pPr>
            <a:r>
              <a:rPr lang="en-US" sz="1400" dirty="0" err="1" smtClean="0">
                <a:solidFill>
                  <a:srgbClr val="000000"/>
                </a:solidFill>
                <a:latin typeface="CMTT10"/>
              </a:rPr>
              <a:t>ax.set_xticks</a:t>
            </a:r>
            <a:r>
              <a:rPr lang="en-US" sz="1400" dirty="0" smtClean="0">
                <a:solidFill>
                  <a:srgbClr val="000000"/>
                </a:solidFill>
                <a:latin typeface="CMTT10"/>
              </a:rPr>
              <a:t>(ticks)</a:t>
            </a:r>
          </a:p>
          <a:p>
            <a:pPr marL="0" indent="0">
              <a:buFont typeface="Wingdings"/>
              <a:buNone/>
            </a:pPr>
            <a:r>
              <a:rPr lang="en-US" sz="1400" dirty="0" err="1" smtClean="0">
                <a:solidFill>
                  <a:srgbClr val="000000"/>
                </a:solidFill>
                <a:latin typeface="CMTT10"/>
              </a:rPr>
              <a:t>ax.set_yticks</a:t>
            </a:r>
            <a:r>
              <a:rPr lang="en-US" sz="1400" dirty="0" smtClean="0">
                <a:solidFill>
                  <a:srgbClr val="000000"/>
                </a:solidFill>
                <a:latin typeface="CMTT10"/>
              </a:rPr>
              <a:t>(ticks)</a:t>
            </a:r>
          </a:p>
          <a:p>
            <a:pPr marL="0" indent="0">
              <a:buFont typeface="Wingdings"/>
              <a:buNone/>
            </a:pPr>
            <a:r>
              <a:rPr lang="en-US" sz="1400" dirty="0" err="1" smtClean="0">
                <a:solidFill>
                  <a:srgbClr val="000000"/>
                </a:solidFill>
                <a:latin typeface="CMTT10"/>
              </a:rPr>
              <a:t>ax.set_xticklabels</a:t>
            </a:r>
            <a:r>
              <a:rPr lang="en-US" sz="1400" dirty="0" smtClean="0">
                <a:solidFill>
                  <a:srgbClr val="000000"/>
                </a:solidFill>
                <a:latin typeface="CMTT10"/>
              </a:rPr>
              <a:t>(names)</a:t>
            </a:r>
          </a:p>
          <a:p>
            <a:pPr marL="0" indent="0">
              <a:buFont typeface="Wingdings"/>
              <a:buNone/>
            </a:pPr>
            <a:r>
              <a:rPr lang="en-US" sz="1400" dirty="0" err="1" smtClean="0">
                <a:solidFill>
                  <a:srgbClr val="000000"/>
                </a:solidFill>
                <a:latin typeface="CMTT10"/>
              </a:rPr>
              <a:t>ax.set_yticklabels</a:t>
            </a:r>
            <a:r>
              <a:rPr lang="en-US" sz="1400" dirty="0" smtClean="0">
                <a:solidFill>
                  <a:srgbClr val="000000"/>
                </a:solidFill>
                <a:latin typeface="CMTT10"/>
              </a:rPr>
              <a:t>(names)</a:t>
            </a:r>
          </a:p>
          <a:p>
            <a:pPr marL="0" indent="0">
              <a:buFont typeface="Wingdings"/>
              <a:buNone/>
            </a:pPr>
            <a:r>
              <a:rPr lang="en-US" sz="1400" dirty="0" err="1" smtClean="0">
                <a:solidFill>
                  <a:srgbClr val="000000"/>
                </a:solidFill>
                <a:latin typeface="CMTT10"/>
              </a:rPr>
              <a:t>pyplot.show</a:t>
            </a:r>
            <a:r>
              <a:rPr lang="en-US" sz="1400" dirty="0" smtClean="0">
                <a:solidFill>
                  <a:srgbClr val="000000"/>
                </a:solidFill>
                <a:latin typeface="CMTT10"/>
              </a:rPr>
              <a:t>()</a:t>
            </a:r>
            <a:endParaRPr lang="en-US" sz="1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33350"/>
            <a:ext cx="5953125" cy="476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010905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fill="hold"/>
                                        <p:tgtEl>
                                          <p:spTgt spid="5122"/>
                                        </p:tgtEl>
                                        <p:attrNameLst>
                                          <p:attrName>ppt_w</p:attrName>
                                        </p:attrNameLst>
                                      </p:cBhvr>
                                      <p:tavLst>
                                        <p:tav tm="0">
                                          <p:val>
                                            <p:fltVal val="0"/>
                                          </p:val>
                                        </p:tav>
                                        <p:tav tm="100000">
                                          <p:val>
                                            <p:strVal val="#ppt_w"/>
                                          </p:val>
                                        </p:tav>
                                      </p:tavLst>
                                    </p:anim>
                                    <p:anim calcmode="lin" valueType="num">
                                      <p:cBhvr>
                                        <p:cTn id="8" dur="500" fill="hold"/>
                                        <p:tgtEl>
                                          <p:spTgt spid="5122"/>
                                        </p:tgtEl>
                                        <p:attrNameLst>
                                          <p:attrName>ppt_h</p:attrName>
                                        </p:attrNameLst>
                                      </p:cBhvr>
                                      <p:tavLst>
                                        <p:tav tm="0">
                                          <p:val>
                                            <p:fltVal val="0"/>
                                          </p:val>
                                        </p:tav>
                                        <p:tav tm="100000">
                                          <p:val>
                                            <p:strVal val="#ppt_h"/>
                                          </p:val>
                                        </p:tav>
                                      </p:tavLst>
                                    </p:anim>
                                    <p:animEffect transition="in" filter="fade">
                                      <p:cBhvr>
                                        <p:cTn id="9"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lIns="68589" tIns="34295" rIns="68589" bIns="34295"/>
          <a:lstStyle/>
          <a:p>
            <a:pPr algn="ctr"/>
            <a:r>
              <a:rPr lang="en-US" sz="3300" dirty="0"/>
              <a:t>Data in machine learning</a:t>
            </a:r>
          </a:p>
        </p:txBody>
      </p:sp>
      <p:sp>
        <p:nvSpPr>
          <p:cNvPr id="6" name="Content Placeholder 5"/>
          <p:cNvSpPr>
            <a:spLocks noGrp="1"/>
          </p:cNvSpPr>
          <p:nvPr>
            <p:ph idx="1"/>
          </p:nvPr>
        </p:nvSpPr>
        <p:spPr>
          <a:xfrm>
            <a:off x="3428702" y="1371600"/>
            <a:ext cx="5334298" cy="3333750"/>
          </a:xfrm>
        </p:spPr>
        <p:txBody>
          <a:bodyPr wrap="square" anchor="t" anchorCtr="0">
            <a:noAutofit/>
          </a:bodyPr>
          <a:lstStyle/>
          <a:p>
            <a:pPr algn="just"/>
            <a:r>
              <a:rPr lang="en-US" sz="2800" dirty="0" smtClean="0">
                <a:solidFill>
                  <a:srgbClr val="FF0000"/>
                </a:solidFill>
              </a:rPr>
              <a:t>Column</a:t>
            </a:r>
            <a:r>
              <a:rPr lang="en-US" sz="2800" dirty="0" smtClean="0"/>
              <a:t>: </a:t>
            </a:r>
            <a:r>
              <a:rPr lang="en-US" sz="2000" dirty="0"/>
              <a:t>column </a:t>
            </a:r>
            <a:r>
              <a:rPr lang="en-US" sz="2000" dirty="0"/>
              <a:t>describes data of a single type</a:t>
            </a:r>
            <a:r>
              <a:rPr lang="en-US" sz="2000" dirty="0"/>
              <a:t>.</a:t>
            </a:r>
          </a:p>
          <a:p>
            <a:pPr algn="just"/>
            <a:r>
              <a:rPr lang="en-US" sz="2800" dirty="0">
                <a:solidFill>
                  <a:srgbClr val="FF0000"/>
                </a:solidFill>
              </a:rPr>
              <a:t>Row</a:t>
            </a:r>
            <a:r>
              <a:rPr lang="en-US" sz="2800" dirty="0"/>
              <a:t>: </a:t>
            </a:r>
            <a:r>
              <a:rPr lang="en-US" sz="2000" dirty="0"/>
              <a:t>A row describes a single entity or observation and the columns describe properties about that entity or observation</a:t>
            </a:r>
            <a:r>
              <a:rPr lang="en-US" sz="2000" dirty="0"/>
              <a:t>.</a:t>
            </a:r>
          </a:p>
          <a:p>
            <a:pPr algn="just"/>
            <a:r>
              <a:rPr lang="en-US" sz="2800" dirty="0">
                <a:solidFill>
                  <a:srgbClr val="FF0000"/>
                </a:solidFill>
              </a:rPr>
              <a:t>Cell</a:t>
            </a:r>
            <a:r>
              <a:rPr lang="en-US" sz="2000" dirty="0"/>
              <a:t>: A cell is a single value in a row and column</a:t>
            </a:r>
            <a:r>
              <a:rPr lang="en-US" sz="2000" dirty="0" smtClean="0"/>
              <a:t>.</a:t>
            </a:r>
            <a:endParaRPr lang="en-US" sz="20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10" y="1336628"/>
            <a:ext cx="321418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810470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CMBX12"/>
              </a:rPr>
              <a:t>Understand Your Data With Visualization</a:t>
            </a:r>
            <a:endParaRPr lang="en-US" sz="3200" dirty="0"/>
          </a:p>
        </p:txBody>
      </p:sp>
      <p:sp>
        <p:nvSpPr>
          <p:cNvPr id="4" name="Content Placeholder 3"/>
          <p:cNvSpPr>
            <a:spLocks noGrp="1"/>
          </p:cNvSpPr>
          <p:nvPr>
            <p:ph sz="quarter" idx="4294967295"/>
          </p:nvPr>
        </p:nvSpPr>
        <p:spPr>
          <a:xfrm>
            <a:off x="1600200" y="1962150"/>
            <a:ext cx="7239000" cy="3200400"/>
          </a:xfrm>
        </p:spPr>
        <p:txBody>
          <a:bodyPr>
            <a:noAutofit/>
          </a:bodyPr>
          <a:lstStyle/>
          <a:p>
            <a:pPr marL="0" indent="0">
              <a:spcBef>
                <a:spcPts val="0"/>
              </a:spcBef>
              <a:buNone/>
            </a:pPr>
            <a:r>
              <a:rPr lang="en-US" sz="1800" dirty="0">
                <a:solidFill>
                  <a:srgbClr val="00E100"/>
                </a:solidFill>
                <a:latin typeface="CMTT10"/>
              </a:rPr>
              <a:t># Scatterplot Matrix</a:t>
            </a:r>
          </a:p>
          <a:p>
            <a:pPr marL="0" indent="0">
              <a:spcBef>
                <a:spcPts val="0"/>
              </a:spcBef>
              <a:buNone/>
            </a:pPr>
            <a:r>
              <a:rPr lang="en-US" sz="1800" dirty="0">
                <a:solidFill>
                  <a:srgbClr val="0000FF"/>
                </a:solidFill>
                <a:latin typeface="CMTT10"/>
              </a:rPr>
              <a:t>from </a:t>
            </a:r>
            <a:r>
              <a:rPr lang="en-US" sz="1800" dirty="0" err="1">
                <a:solidFill>
                  <a:srgbClr val="000000"/>
                </a:solidFill>
                <a:latin typeface="CMTT10"/>
              </a:rPr>
              <a:t>matplotlib</a:t>
            </a:r>
            <a:r>
              <a:rPr lang="en-US" sz="1800" dirty="0">
                <a:solidFill>
                  <a:srgbClr val="000000"/>
                </a:solidFill>
                <a:latin typeface="CMTT10"/>
              </a:rPr>
              <a:t> </a:t>
            </a:r>
            <a:r>
              <a:rPr lang="en-US" sz="1800" dirty="0">
                <a:solidFill>
                  <a:srgbClr val="0000FF"/>
                </a:solidFill>
                <a:latin typeface="CMTT10"/>
              </a:rPr>
              <a:t>import </a:t>
            </a:r>
            <a:r>
              <a:rPr lang="en-US" sz="1800" dirty="0" err="1">
                <a:solidFill>
                  <a:srgbClr val="000000"/>
                </a:solidFill>
                <a:latin typeface="CMTT10"/>
              </a:rPr>
              <a:t>pyplot</a:t>
            </a:r>
            <a:endParaRPr lang="en-US" sz="1800" dirty="0">
              <a:solidFill>
                <a:srgbClr val="000000"/>
              </a:solidFill>
              <a:latin typeface="CMTT10"/>
            </a:endParaRPr>
          </a:p>
          <a:p>
            <a:pPr marL="0" indent="0">
              <a:buNone/>
            </a:pPr>
            <a:r>
              <a:rPr lang="en-US" sz="1800" dirty="0">
                <a:solidFill>
                  <a:srgbClr val="0000FF"/>
                </a:solidFill>
                <a:latin typeface="CMTT10"/>
              </a:rPr>
              <a:t>from </a:t>
            </a:r>
            <a:r>
              <a:rPr lang="en-US" sz="1800" dirty="0">
                <a:solidFill>
                  <a:srgbClr val="000000"/>
                </a:solidFill>
                <a:latin typeface="CMTT10"/>
              </a:rPr>
              <a:t>pandas </a:t>
            </a:r>
            <a:r>
              <a:rPr lang="en-US" sz="1800" dirty="0">
                <a:solidFill>
                  <a:srgbClr val="0000FF"/>
                </a:solidFill>
                <a:latin typeface="CMTT10"/>
              </a:rPr>
              <a:t>import </a:t>
            </a:r>
            <a:r>
              <a:rPr lang="en-US" sz="1800" dirty="0" err="1">
                <a:solidFill>
                  <a:srgbClr val="000000"/>
                </a:solidFill>
                <a:latin typeface="CMTT10"/>
              </a:rPr>
              <a:t>read_csv</a:t>
            </a:r>
            <a:endParaRPr lang="en-US" sz="1800" dirty="0">
              <a:solidFill>
                <a:srgbClr val="000000"/>
              </a:solidFill>
              <a:latin typeface="CMTT10"/>
            </a:endParaRPr>
          </a:p>
          <a:p>
            <a:pPr marL="0" indent="0">
              <a:buNone/>
            </a:pPr>
            <a:r>
              <a:rPr lang="en-US" sz="1800" dirty="0">
                <a:solidFill>
                  <a:srgbClr val="0000FF"/>
                </a:solidFill>
                <a:latin typeface="CMTT10"/>
              </a:rPr>
              <a:t>from </a:t>
            </a:r>
            <a:r>
              <a:rPr lang="en-US" sz="1800" dirty="0" err="1">
                <a:solidFill>
                  <a:srgbClr val="000000"/>
                </a:solidFill>
                <a:latin typeface="CMTT10"/>
              </a:rPr>
              <a:t>pandas.tools.plotting</a:t>
            </a:r>
            <a:r>
              <a:rPr lang="en-US" sz="1800" dirty="0">
                <a:solidFill>
                  <a:srgbClr val="000000"/>
                </a:solidFill>
                <a:latin typeface="CMTT10"/>
              </a:rPr>
              <a:t> </a:t>
            </a:r>
            <a:r>
              <a:rPr lang="en-US" sz="1800" dirty="0">
                <a:solidFill>
                  <a:srgbClr val="0000FF"/>
                </a:solidFill>
                <a:latin typeface="CMTT10"/>
              </a:rPr>
              <a:t>import </a:t>
            </a:r>
            <a:r>
              <a:rPr lang="en-US" sz="1800" dirty="0" err="1">
                <a:solidFill>
                  <a:srgbClr val="000000"/>
                </a:solidFill>
                <a:latin typeface="CMTT10"/>
              </a:rPr>
              <a:t>scatter_matrix</a:t>
            </a:r>
            <a:endParaRPr lang="en-US" sz="1800" dirty="0">
              <a:solidFill>
                <a:srgbClr val="000000"/>
              </a:solidFill>
              <a:latin typeface="CMTT10"/>
            </a:endParaRPr>
          </a:p>
          <a:p>
            <a:pPr marL="0" indent="0">
              <a:buNone/>
            </a:pPr>
            <a:r>
              <a:rPr lang="en-US" sz="1800" dirty="0">
                <a:solidFill>
                  <a:srgbClr val="000000"/>
                </a:solidFill>
                <a:latin typeface="CMTT10"/>
              </a:rPr>
              <a:t>filename = </a:t>
            </a:r>
            <a:r>
              <a:rPr lang="en-US" sz="1800" dirty="0">
                <a:solidFill>
                  <a:srgbClr val="FF0000"/>
                </a:solidFill>
                <a:latin typeface="CMTT10"/>
              </a:rPr>
              <a:t>"pima-indians-diabetes.data.csv"</a:t>
            </a:r>
          </a:p>
          <a:p>
            <a:pPr marL="0" indent="0">
              <a:buNone/>
            </a:pPr>
            <a:r>
              <a:rPr lang="en-US" sz="1800" dirty="0">
                <a:solidFill>
                  <a:srgbClr val="000000"/>
                </a:solidFill>
                <a:latin typeface="CMTT10"/>
              </a:rPr>
              <a:t>names = [</a:t>
            </a:r>
            <a:r>
              <a:rPr lang="en-US" sz="1800" dirty="0">
                <a:solidFill>
                  <a:srgbClr val="FF0000"/>
                </a:solidFill>
                <a:latin typeface="F83"/>
              </a:rPr>
              <a:t>'</a:t>
            </a:r>
            <a:r>
              <a:rPr lang="en-US" sz="1800" dirty="0" err="1">
                <a:solidFill>
                  <a:srgbClr val="FF0000"/>
                </a:solidFill>
                <a:latin typeface="CMTT10"/>
              </a:rPr>
              <a:t>preg</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err="1">
                <a:solidFill>
                  <a:srgbClr val="FF0000"/>
                </a:solidFill>
                <a:latin typeface="CMTT10"/>
              </a:rPr>
              <a:t>plas</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err="1">
                <a:solidFill>
                  <a:srgbClr val="FF0000"/>
                </a:solidFill>
                <a:latin typeface="CMTT10"/>
              </a:rPr>
              <a:t>pres</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a:solidFill>
                  <a:srgbClr val="FF0000"/>
                </a:solidFill>
                <a:latin typeface="CMTT10"/>
              </a:rPr>
              <a:t>skin</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a:solidFill>
                  <a:srgbClr val="FF0000"/>
                </a:solidFill>
                <a:latin typeface="CMTT10"/>
              </a:rPr>
              <a:t>test</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a:solidFill>
                  <a:srgbClr val="FF0000"/>
                </a:solidFill>
                <a:latin typeface="CMTT10"/>
              </a:rPr>
              <a:t>mass</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err="1">
                <a:solidFill>
                  <a:srgbClr val="FF0000"/>
                </a:solidFill>
                <a:latin typeface="CMTT10"/>
              </a:rPr>
              <a:t>pedi</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a:solidFill>
                  <a:srgbClr val="FF0000"/>
                </a:solidFill>
                <a:latin typeface="CMTT10"/>
              </a:rPr>
              <a:t>age</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a:solidFill>
                  <a:srgbClr val="FF0000"/>
                </a:solidFill>
                <a:latin typeface="CMTT10"/>
              </a:rPr>
              <a:t>class</a:t>
            </a:r>
            <a:r>
              <a:rPr lang="en-US" sz="1800" dirty="0">
                <a:solidFill>
                  <a:srgbClr val="FF0000"/>
                </a:solidFill>
                <a:latin typeface="F83"/>
              </a:rPr>
              <a:t>'</a:t>
            </a:r>
            <a:r>
              <a:rPr lang="en-US" sz="1800" dirty="0">
                <a:solidFill>
                  <a:srgbClr val="000000"/>
                </a:solidFill>
                <a:latin typeface="CMTT10"/>
              </a:rPr>
              <a:t>]</a:t>
            </a:r>
          </a:p>
          <a:p>
            <a:pPr marL="0" indent="0">
              <a:buNone/>
            </a:pPr>
            <a:r>
              <a:rPr lang="en-US" sz="1800" dirty="0">
                <a:solidFill>
                  <a:srgbClr val="000000"/>
                </a:solidFill>
                <a:latin typeface="CMTT10"/>
              </a:rPr>
              <a:t>data = </a:t>
            </a:r>
            <a:r>
              <a:rPr lang="en-US" sz="1800" dirty="0" err="1">
                <a:solidFill>
                  <a:srgbClr val="000000"/>
                </a:solidFill>
                <a:latin typeface="CMTT10"/>
              </a:rPr>
              <a:t>read_csv</a:t>
            </a:r>
            <a:r>
              <a:rPr lang="en-US" sz="1800" dirty="0">
                <a:solidFill>
                  <a:srgbClr val="000000"/>
                </a:solidFill>
                <a:latin typeface="CMTT10"/>
              </a:rPr>
              <a:t>(filename, names=names)</a:t>
            </a:r>
          </a:p>
          <a:p>
            <a:pPr marL="0" indent="0">
              <a:buNone/>
            </a:pPr>
            <a:r>
              <a:rPr lang="en-US" sz="1800" dirty="0" err="1">
                <a:solidFill>
                  <a:srgbClr val="000000"/>
                </a:solidFill>
                <a:latin typeface="CMTT10"/>
              </a:rPr>
              <a:t>scatter_matrix</a:t>
            </a:r>
            <a:r>
              <a:rPr lang="en-US" sz="1800" dirty="0">
                <a:solidFill>
                  <a:srgbClr val="000000"/>
                </a:solidFill>
                <a:latin typeface="CMTT10"/>
              </a:rPr>
              <a:t>(data)</a:t>
            </a:r>
          </a:p>
          <a:p>
            <a:pPr marL="0" indent="0">
              <a:buNone/>
            </a:pPr>
            <a:r>
              <a:rPr lang="en-US" sz="1800" dirty="0" err="1">
                <a:solidFill>
                  <a:srgbClr val="000000"/>
                </a:solidFill>
                <a:latin typeface="CMTT10"/>
              </a:rPr>
              <a:t>pyplot.show</a:t>
            </a:r>
            <a:r>
              <a:rPr lang="en-US" sz="1800" dirty="0">
                <a:solidFill>
                  <a:srgbClr val="000000"/>
                </a:solidFill>
                <a:latin typeface="CMTT10"/>
              </a:rPr>
              <a:t>()</a:t>
            </a:r>
            <a:endParaRPr lang="en-US" sz="18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850" y="133350"/>
            <a:ext cx="689610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010905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down)">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76400" y="2876550"/>
            <a:ext cx="7123113" cy="1254919"/>
          </a:xfrm>
        </p:spPr>
        <p:txBody>
          <a:bodyPr vert="horz" anchor="ctr">
            <a:noAutofit/>
          </a:bodyPr>
          <a:lstStyle/>
          <a:p>
            <a:pPr marL="457200" indent="-457200">
              <a:buFont typeface="Wingdings" panose="05000000000000000000" pitchFamily="2" charset="2"/>
              <a:buChar char="Ø"/>
            </a:pPr>
            <a:r>
              <a:rPr lang="en-US" sz="3200" dirty="0" smtClean="0"/>
              <a:t>Rescale </a:t>
            </a:r>
            <a:r>
              <a:rPr lang="en-US" sz="3200" dirty="0"/>
              <a:t>data.</a:t>
            </a:r>
          </a:p>
          <a:p>
            <a:pPr marL="457200" indent="-457200">
              <a:buFont typeface="Wingdings" panose="05000000000000000000" pitchFamily="2" charset="2"/>
              <a:buChar char="Ø"/>
            </a:pPr>
            <a:r>
              <a:rPr lang="en-US" sz="3200" dirty="0" smtClean="0"/>
              <a:t>Standardize </a:t>
            </a:r>
            <a:r>
              <a:rPr lang="en-US" sz="3200" dirty="0"/>
              <a:t>data.</a:t>
            </a:r>
          </a:p>
          <a:p>
            <a:pPr marL="457200" indent="-457200">
              <a:buFont typeface="Wingdings" panose="05000000000000000000" pitchFamily="2" charset="2"/>
              <a:buChar char="Ø"/>
            </a:pPr>
            <a:r>
              <a:rPr lang="en-US" sz="3200" dirty="0" smtClean="0"/>
              <a:t>Normalize </a:t>
            </a:r>
            <a:r>
              <a:rPr lang="en-US" sz="3200" dirty="0"/>
              <a:t>data.</a:t>
            </a:r>
          </a:p>
          <a:p>
            <a:pPr marL="457200" indent="-457200">
              <a:buFont typeface="Wingdings" panose="05000000000000000000" pitchFamily="2" charset="2"/>
              <a:buChar char="Ø"/>
            </a:pPr>
            <a:r>
              <a:rPr lang="en-US" sz="3200" dirty="0" err="1" smtClean="0"/>
              <a:t>Binarize</a:t>
            </a:r>
            <a:r>
              <a:rPr lang="en-US" sz="3200" dirty="0" smtClean="0"/>
              <a:t> </a:t>
            </a:r>
            <a:r>
              <a:rPr lang="en-US" sz="3200" dirty="0"/>
              <a:t>data</a:t>
            </a:r>
            <a:r>
              <a:rPr lang="en-US" sz="3200" dirty="0" smtClean="0"/>
              <a:t>.</a:t>
            </a:r>
            <a:endParaRPr lang="en-US" sz="3200" dirty="0"/>
          </a:p>
        </p:txBody>
      </p:sp>
      <p:sp>
        <p:nvSpPr>
          <p:cNvPr id="2" name="Title 1"/>
          <p:cNvSpPr>
            <a:spLocks noGrp="1"/>
          </p:cNvSpPr>
          <p:nvPr>
            <p:ph type="title"/>
          </p:nvPr>
        </p:nvSpPr>
        <p:spPr/>
        <p:txBody>
          <a:bodyPr>
            <a:noAutofit/>
          </a:bodyPr>
          <a:lstStyle/>
          <a:p>
            <a:r>
              <a:rPr lang="en-US" sz="3200" dirty="0">
                <a:solidFill>
                  <a:srgbClr val="002060"/>
                </a:solidFill>
              </a:rPr>
              <a:t>Prepare Your Data For </a:t>
            </a:r>
            <a:r>
              <a:rPr lang="en-US" sz="3200" dirty="0" smtClean="0">
                <a:solidFill>
                  <a:srgbClr val="002060"/>
                </a:solidFill>
              </a:rPr>
              <a:t>Machine Learning</a:t>
            </a:r>
            <a:endParaRPr lang="en-US" sz="3200" dirty="0">
              <a:solidFill>
                <a:srgbClr val="002060"/>
              </a:solidFill>
            </a:endParaRPr>
          </a:p>
        </p:txBody>
      </p:sp>
    </p:spTree>
    <p:extLst>
      <p:ext uri="{BB962C8B-B14F-4D97-AF65-F5344CB8AC3E}">
        <p14:creationId xmlns:p14="http://schemas.microsoft.com/office/powerpoint/2010/main" val="407225625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2060"/>
                </a:solidFill>
              </a:rPr>
              <a:t>Prepare Your Data For Machine Learning</a:t>
            </a:r>
            <a:endParaRPr lang="en-US" sz="3600" dirty="0"/>
          </a:p>
        </p:txBody>
      </p:sp>
      <p:sp>
        <p:nvSpPr>
          <p:cNvPr id="3" name="Text Placeholder 2"/>
          <p:cNvSpPr>
            <a:spLocks noGrp="1"/>
          </p:cNvSpPr>
          <p:nvPr>
            <p:ph type="body" idx="1"/>
          </p:nvPr>
        </p:nvSpPr>
        <p:spPr/>
        <p:txBody>
          <a:bodyPr vert="vert270" anchor="ctr">
            <a:normAutofit/>
          </a:bodyPr>
          <a:lstStyle/>
          <a:p>
            <a:pPr algn="ctr"/>
            <a:r>
              <a:rPr lang="en-US" sz="2400" dirty="0"/>
              <a:t>Rescale Data</a:t>
            </a:r>
          </a:p>
        </p:txBody>
      </p:sp>
      <p:sp>
        <p:nvSpPr>
          <p:cNvPr id="4"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2000" dirty="0">
                <a:solidFill>
                  <a:srgbClr val="00E100"/>
                </a:solidFill>
                <a:latin typeface="CMTT10"/>
              </a:rPr>
              <a:t># Rescale data (between 0 and 1)</a:t>
            </a: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numpy</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set_printoptions</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sklearn.preprocessing</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MinMaxScaler</a:t>
            </a:r>
            <a:endParaRPr lang="en-US" sz="2000" dirty="0">
              <a:solidFill>
                <a:srgbClr val="000000"/>
              </a:solidFill>
              <a:latin typeface="CMTT10"/>
            </a:endParaRPr>
          </a:p>
          <a:p>
            <a:pPr marL="0" indent="0">
              <a:buNone/>
            </a:pPr>
            <a:r>
              <a:rPr lang="en-US" sz="2000" dirty="0">
                <a:solidFill>
                  <a:srgbClr val="000000"/>
                </a:solidFill>
                <a:latin typeface="CMTT10"/>
              </a:rPr>
              <a:t>filename = </a:t>
            </a:r>
            <a:r>
              <a:rPr lang="en-US" sz="2000" dirty="0">
                <a:solidFill>
                  <a:srgbClr val="FF0000"/>
                </a:solidFill>
                <a:latin typeface="F83"/>
              </a:rPr>
              <a:t>'</a:t>
            </a:r>
            <a:r>
              <a:rPr lang="en-US" sz="2000" dirty="0">
                <a:solidFill>
                  <a:srgbClr val="FF0000"/>
                </a:solidFill>
                <a:latin typeface="CMTT10"/>
              </a:rPr>
              <a:t>pima-indians-diabetes.data.csv</a:t>
            </a:r>
            <a:r>
              <a:rPr lang="en-US" sz="2000" dirty="0">
                <a:solidFill>
                  <a:srgbClr val="FF0000"/>
                </a:solidFill>
                <a:latin typeface="F83"/>
              </a:rPr>
              <a:t>'</a:t>
            </a:r>
          </a:p>
          <a:p>
            <a:pPr marL="0" indent="0">
              <a:buNone/>
            </a:pPr>
            <a:r>
              <a:rPr lang="en-US" sz="2000" dirty="0">
                <a:solidFill>
                  <a:srgbClr val="000000"/>
                </a:solidFill>
                <a:latin typeface="CMTT10"/>
              </a:rPr>
              <a:t>names = [</a:t>
            </a:r>
            <a:r>
              <a:rPr lang="en-US" sz="2000" dirty="0">
                <a:solidFill>
                  <a:srgbClr val="FF0000"/>
                </a:solidFill>
                <a:latin typeface="F83"/>
              </a:rPr>
              <a:t>'</a:t>
            </a:r>
            <a:r>
              <a:rPr lang="en-US" sz="2000" dirty="0" err="1">
                <a:solidFill>
                  <a:srgbClr val="FF0000"/>
                </a:solidFill>
                <a:latin typeface="CMTT10"/>
              </a:rPr>
              <a:t>preg</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plas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pres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skin</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test</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mass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pedi</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age</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class</a:t>
            </a:r>
            <a:r>
              <a:rPr lang="en-US" sz="2000" dirty="0">
                <a:solidFill>
                  <a:srgbClr val="FF0000"/>
                </a:solidFill>
                <a:latin typeface="F83"/>
              </a:rPr>
              <a:t>'</a:t>
            </a:r>
            <a:r>
              <a:rPr lang="en-US" sz="2000" dirty="0">
                <a:solidFill>
                  <a:srgbClr val="000000"/>
                </a:solidFill>
                <a:latin typeface="CMTT10"/>
              </a:rPr>
              <a:t>]</a:t>
            </a:r>
          </a:p>
          <a:p>
            <a:pPr marL="0" indent="0">
              <a:buNone/>
            </a:pPr>
            <a:r>
              <a:rPr lang="en-US" sz="2000" dirty="0" err="1">
                <a:solidFill>
                  <a:srgbClr val="000000"/>
                </a:solidFill>
                <a:latin typeface="CMTT10"/>
              </a:rPr>
              <a:t>dataframe</a:t>
            </a:r>
            <a:r>
              <a:rPr lang="en-US" sz="2000" dirty="0">
                <a:solidFill>
                  <a:srgbClr val="000000"/>
                </a:solidFill>
                <a:latin typeface="CMTT10"/>
              </a:rPr>
              <a:t> = </a:t>
            </a:r>
            <a:r>
              <a:rPr lang="en-US" sz="2000" dirty="0" err="1">
                <a:solidFill>
                  <a:srgbClr val="000000"/>
                </a:solidFill>
                <a:latin typeface="CMTT10"/>
              </a:rPr>
              <a:t>read_csv</a:t>
            </a:r>
            <a:r>
              <a:rPr lang="en-US" sz="2000" dirty="0">
                <a:solidFill>
                  <a:srgbClr val="000000"/>
                </a:solidFill>
                <a:latin typeface="CMTT10"/>
              </a:rPr>
              <a:t>(filename, names=names)</a:t>
            </a:r>
          </a:p>
          <a:p>
            <a:pPr marL="0" indent="0">
              <a:buNone/>
            </a:pPr>
            <a:r>
              <a:rPr lang="en-US" sz="2000" dirty="0">
                <a:solidFill>
                  <a:srgbClr val="000000"/>
                </a:solidFill>
                <a:latin typeface="CMTT10"/>
              </a:rPr>
              <a:t>array = </a:t>
            </a:r>
            <a:r>
              <a:rPr lang="en-US" sz="2000" dirty="0" err="1" smtClean="0">
                <a:solidFill>
                  <a:srgbClr val="000000"/>
                </a:solidFill>
                <a:latin typeface="CMTT10"/>
              </a:rPr>
              <a:t>dataframe.values</a:t>
            </a:r>
            <a:endParaRPr lang="en-US" sz="2000" dirty="0">
              <a:solidFill>
                <a:srgbClr val="000000"/>
              </a:solidFill>
              <a:latin typeface="CMTT10"/>
            </a:endParaRPr>
          </a:p>
        </p:txBody>
      </p:sp>
      <p:sp>
        <p:nvSpPr>
          <p:cNvPr id="5" name="Rectangle 4"/>
          <p:cNvSpPr/>
          <p:nvPr/>
        </p:nvSpPr>
        <p:spPr>
          <a:xfrm>
            <a:off x="2362200" y="1352550"/>
            <a:ext cx="5562600" cy="203132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a:solidFill>
                  <a:srgbClr val="00E100"/>
                </a:solidFill>
                <a:latin typeface="CMTT10"/>
              </a:rPr>
              <a:t># separate array into input and output components</a:t>
            </a:r>
          </a:p>
          <a:p>
            <a:r>
              <a:rPr lang="en-US" dirty="0">
                <a:solidFill>
                  <a:srgbClr val="000000"/>
                </a:solidFill>
                <a:latin typeface="CMTT10"/>
              </a:rPr>
              <a:t>X = array[:,0:8]</a:t>
            </a:r>
          </a:p>
          <a:p>
            <a:r>
              <a:rPr lang="en-US" dirty="0">
                <a:solidFill>
                  <a:srgbClr val="000000"/>
                </a:solidFill>
                <a:latin typeface="CMTT10"/>
              </a:rPr>
              <a:t>Y = array[:,8]</a:t>
            </a:r>
          </a:p>
          <a:p>
            <a:r>
              <a:rPr lang="en-US" dirty="0">
                <a:solidFill>
                  <a:srgbClr val="000000"/>
                </a:solidFill>
                <a:latin typeface="CMTT10"/>
              </a:rPr>
              <a:t>scaler = </a:t>
            </a:r>
            <a:r>
              <a:rPr lang="en-US" dirty="0" err="1">
                <a:solidFill>
                  <a:srgbClr val="000000"/>
                </a:solidFill>
                <a:latin typeface="CMTT10"/>
              </a:rPr>
              <a:t>MinMaxScaler</a:t>
            </a:r>
            <a:r>
              <a:rPr lang="en-US" dirty="0">
                <a:solidFill>
                  <a:srgbClr val="000000"/>
                </a:solidFill>
                <a:latin typeface="CMTT10"/>
              </a:rPr>
              <a:t>(</a:t>
            </a:r>
            <a:r>
              <a:rPr lang="en-US" dirty="0" err="1">
                <a:solidFill>
                  <a:srgbClr val="000000"/>
                </a:solidFill>
                <a:latin typeface="CMTT10"/>
              </a:rPr>
              <a:t>feature_range</a:t>
            </a:r>
            <a:r>
              <a:rPr lang="en-US" dirty="0">
                <a:solidFill>
                  <a:srgbClr val="000000"/>
                </a:solidFill>
                <a:latin typeface="CMTT10"/>
              </a:rPr>
              <a:t>=(0, 1))</a:t>
            </a:r>
          </a:p>
          <a:p>
            <a:r>
              <a:rPr lang="en-US" dirty="0" err="1">
                <a:solidFill>
                  <a:srgbClr val="000000"/>
                </a:solidFill>
                <a:latin typeface="CMTT10"/>
              </a:rPr>
              <a:t>rescaledX</a:t>
            </a:r>
            <a:r>
              <a:rPr lang="en-US" dirty="0">
                <a:solidFill>
                  <a:srgbClr val="000000"/>
                </a:solidFill>
                <a:latin typeface="CMTT10"/>
              </a:rPr>
              <a:t> = </a:t>
            </a:r>
            <a:r>
              <a:rPr lang="en-US" dirty="0" err="1">
                <a:solidFill>
                  <a:srgbClr val="000000"/>
                </a:solidFill>
                <a:latin typeface="CMTT10"/>
              </a:rPr>
              <a:t>scaler.fit_transform</a:t>
            </a:r>
            <a:r>
              <a:rPr lang="en-US" dirty="0">
                <a:solidFill>
                  <a:srgbClr val="000000"/>
                </a:solidFill>
                <a:latin typeface="CMTT10"/>
              </a:rPr>
              <a:t>(X)</a:t>
            </a:r>
          </a:p>
          <a:p>
            <a:r>
              <a:rPr lang="en-US" dirty="0">
                <a:solidFill>
                  <a:srgbClr val="00E100"/>
                </a:solidFill>
                <a:latin typeface="CMTT10"/>
              </a:rPr>
              <a:t># summarize transformed data</a:t>
            </a:r>
          </a:p>
          <a:p>
            <a:r>
              <a:rPr lang="en-US" dirty="0" err="1">
                <a:solidFill>
                  <a:srgbClr val="000000"/>
                </a:solidFill>
                <a:latin typeface="CMTT10"/>
              </a:rPr>
              <a:t>set_printoptions</a:t>
            </a:r>
            <a:r>
              <a:rPr lang="en-US" dirty="0">
                <a:solidFill>
                  <a:srgbClr val="000000"/>
                </a:solidFill>
                <a:latin typeface="CMTT10"/>
              </a:rPr>
              <a:t>(precision=3)</a:t>
            </a:r>
            <a:endParaRPr lang="en-US" dirty="0"/>
          </a:p>
        </p:txBody>
      </p:sp>
      <p:sp>
        <p:nvSpPr>
          <p:cNvPr id="6" name="Text Placeholder 4">
            <a:extLst>
              <a:ext uri="{FF2B5EF4-FFF2-40B4-BE49-F238E27FC236}">
                <a16:creationId xmlns:a16="http://schemas.microsoft.com/office/drawing/2014/main" xmlns="" id="{4F4D9F13-C119-40D2-9B3B-8DCD9D0EA709}"/>
              </a:ext>
            </a:extLst>
          </p:cNvPr>
          <p:cNvSpPr txBox="1">
            <a:spLocks/>
          </p:cNvSpPr>
          <p:nvPr/>
        </p:nvSpPr>
        <p:spPr>
          <a:xfrm>
            <a:off x="2770790" y="2781069"/>
            <a:ext cx="4724400" cy="1428170"/>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dirty="0" smtClean="0"/>
              <a:t>[[0.353 0.744 0.59 0.354 0. 0.501 0.234 0.483]</a:t>
            </a:r>
          </a:p>
          <a:p>
            <a:r>
              <a:rPr lang="en-US" sz="1200" dirty="0" smtClean="0"/>
              <a:t>[0.059 0.427 0.541 0.293 0. 0.396 0.117 0.167]</a:t>
            </a:r>
          </a:p>
          <a:p>
            <a:r>
              <a:rPr lang="en-US" sz="1200" dirty="0" smtClean="0"/>
              <a:t>[0.471 0.92 0.525 0. 0. 0.347 0.254 0.183]</a:t>
            </a:r>
          </a:p>
          <a:p>
            <a:r>
              <a:rPr lang="en-US" sz="1200" dirty="0" smtClean="0"/>
              <a:t>[0.059 0.447 0.541 0.232 0.111 0.419 0.038 0. ]</a:t>
            </a:r>
          </a:p>
          <a:p>
            <a:r>
              <a:rPr lang="en-US" sz="1200" dirty="0" smtClean="0"/>
              <a:t>[0. 0.688 0.328 0.354 0.199 0.642 0.944 0.2 ]]</a:t>
            </a:r>
            <a:endParaRPr lang="en-CA" sz="1200" dirty="0"/>
          </a:p>
        </p:txBody>
      </p:sp>
    </p:spTree>
    <p:extLst>
      <p:ext uri="{BB962C8B-B14F-4D97-AF65-F5344CB8AC3E}">
        <p14:creationId xmlns:p14="http://schemas.microsoft.com/office/powerpoint/2010/main" val="407225625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2060"/>
                </a:solidFill>
              </a:rPr>
              <a:t>Prepare Your Data For Machine Learning</a:t>
            </a:r>
            <a:endParaRPr lang="en-US" sz="3600" dirty="0"/>
          </a:p>
        </p:txBody>
      </p:sp>
      <p:sp>
        <p:nvSpPr>
          <p:cNvPr id="3" name="Text Placeholder 2"/>
          <p:cNvSpPr>
            <a:spLocks noGrp="1"/>
          </p:cNvSpPr>
          <p:nvPr>
            <p:ph type="body" idx="1"/>
          </p:nvPr>
        </p:nvSpPr>
        <p:spPr/>
        <p:txBody>
          <a:bodyPr vert="vert270" anchor="ctr">
            <a:normAutofit/>
          </a:bodyPr>
          <a:lstStyle/>
          <a:p>
            <a:pPr algn="ctr"/>
            <a:r>
              <a:rPr lang="en-US" sz="2400" dirty="0">
                <a:latin typeface="CMBX12"/>
              </a:rPr>
              <a:t>Standardize Data</a:t>
            </a:r>
            <a:endParaRPr lang="en-US" sz="2400" dirty="0"/>
          </a:p>
        </p:txBody>
      </p:sp>
      <p:sp>
        <p:nvSpPr>
          <p:cNvPr id="4"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1800" dirty="0">
                <a:solidFill>
                  <a:srgbClr val="00E100"/>
                </a:solidFill>
                <a:latin typeface="CMTT10"/>
              </a:rPr>
              <a:t># Standardize data (0 mean, 1 </a:t>
            </a:r>
            <a:r>
              <a:rPr lang="en-US" sz="1800" dirty="0" err="1">
                <a:solidFill>
                  <a:srgbClr val="00E100"/>
                </a:solidFill>
                <a:latin typeface="CMTT10"/>
              </a:rPr>
              <a:t>stdev</a:t>
            </a:r>
            <a:r>
              <a:rPr lang="en-US" sz="1800" dirty="0">
                <a:solidFill>
                  <a:srgbClr val="00E100"/>
                </a:solidFill>
                <a:latin typeface="CMTT10"/>
              </a:rPr>
              <a:t>)</a:t>
            </a:r>
          </a:p>
          <a:p>
            <a:pPr marL="0" indent="0">
              <a:buNone/>
            </a:pPr>
            <a:r>
              <a:rPr lang="en-US" sz="1800" dirty="0">
                <a:solidFill>
                  <a:srgbClr val="0000FF"/>
                </a:solidFill>
                <a:latin typeface="CMTT10"/>
              </a:rPr>
              <a:t>from </a:t>
            </a:r>
            <a:r>
              <a:rPr lang="en-US" sz="1800" dirty="0" err="1">
                <a:solidFill>
                  <a:srgbClr val="000000"/>
                </a:solidFill>
                <a:latin typeface="CMTT10"/>
              </a:rPr>
              <a:t>sklearn.preprocessing</a:t>
            </a:r>
            <a:r>
              <a:rPr lang="en-US" sz="1800" dirty="0">
                <a:solidFill>
                  <a:srgbClr val="000000"/>
                </a:solidFill>
                <a:latin typeface="CMTT10"/>
              </a:rPr>
              <a:t> </a:t>
            </a:r>
            <a:r>
              <a:rPr lang="en-US" sz="1800" dirty="0">
                <a:solidFill>
                  <a:srgbClr val="0000FF"/>
                </a:solidFill>
                <a:latin typeface="CMTT10"/>
              </a:rPr>
              <a:t>import </a:t>
            </a:r>
            <a:r>
              <a:rPr lang="en-US" sz="1800" dirty="0" err="1">
                <a:solidFill>
                  <a:srgbClr val="000000"/>
                </a:solidFill>
                <a:latin typeface="CMTT10"/>
              </a:rPr>
              <a:t>StandardScaler</a:t>
            </a:r>
            <a:endParaRPr lang="en-US" sz="1800" dirty="0">
              <a:solidFill>
                <a:srgbClr val="000000"/>
              </a:solidFill>
              <a:latin typeface="CMTT10"/>
            </a:endParaRPr>
          </a:p>
          <a:p>
            <a:pPr marL="0" indent="0">
              <a:buNone/>
            </a:pPr>
            <a:r>
              <a:rPr lang="en-US" sz="1800" dirty="0">
                <a:solidFill>
                  <a:srgbClr val="0000FF"/>
                </a:solidFill>
                <a:latin typeface="CMTT10"/>
              </a:rPr>
              <a:t>from </a:t>
            </a:r>
            <a:r>
              <a:rPr lang="en-US" sz="1800" dirty="0">
                <a:solidFill>
                  <a:srgbClr val="000000"/>
                </a:solidFill>
                <a:latin typeface="CMTT10"/>
              </a:rPr>
              <a:t>pandas </a:t>
            </a:r>
            <a:r>
              <a:rPr lang="en-US" sz="1800" dirty="0">
                <a:solidFill>
                  <a:srgbClr val="0000FF"/>
                </a:solidFill>
                <a:latin typeface="CMTT10"/>
              </a:rPr>
              <a:t>import </a:t>
            </a:r>
            <a:r>
              <a:rPr lang="en-US" sz="1800" dirty="0" err="1">
                <a:solidFill>
                  <a:srgbClr val="000000"/>
                </a:solidFill>
                <a:latin typeface="CMTT10"/>
              </a:rPr>
              <a:t>read_csv</a:t>
            </a:r>
            <a:endParaRPr lang="en-US" sz="1800" dirty="0">
              <a:solidFill>
                <a:srgbClr val="000000"/>
              </a:solidFill>
              <a:latin typeface="CMTT10"/>
            </a:endParaRPr>
          </a:p>
          <a:p>
            <a:pPr marL="0" indent="0">
              <a:buNone/>
            </a:pPr>
            <a:r>
              <a:rPr lang="en-US" sz="1800" dirty="0">
                <a:solidFill>
                  <a:srgbClr val="0000FF"/>
                </a:solidFill>
                <a:latin typeface="CMTT10"/>
              </a:rPr>
              <a:t>from </a:t>
            </a:r>
            <a:r>
              <a:rPr lang="en-US" sz="1800" dirty="0" err="1">
                <a:solidFill>
                  <a:srgbClr val="000000"/>
                </a:solidFill>
                <a:latin typeface="CMTT10"/>
              </a:rPr>
              <a:t>numpy</a:t>
            </a:r>
            <a:r>
              <a:rPr lang="en-US" sz="1800" dirty="0">
                <a:solidFill>
                  <a:srgbClr val="000000"/>
                </a:solidFill>
                <a:latin typeface="CMTT10"/>
              </a:rPr>
              <a:t> </a:t>
            </a:r>
            <a:r>
              <a:rPr lang="en-US" sz="1800" dirty="0">
                <a:solidFill>
                  <a:srgbClr val="0000FF"/>
                </a:solidFill>
                <a:latin typeface="CMTT10"/>
              </a:rPr>
              <a:t>import </a:t>
            </a:r>
            <a:r>
              <a:rPr lang="en-US" sz="1800" dirty="0" err="1">
                <a:solidFill>
                  <a:srgbClr val="000000"/>
                </a:solidFill>
                <a:latin typeface="CMTT10"/>
              </a:rPr>
              <a:t>set_printoptions</a:t>
            </a:r>
            <a:endParaRPr lang="en-US" sz="1800" dirty="0">
              <a:solidFill>
                <a:srgbClr val="000000"/>
              </a:solidFill>
              <a:latin typeface="CMTT10"/>
            </a:endParaRPr>
          </a:p>
          <a:p>
            <a:pPr marL="0" indent="0">
              <a:buNone/>
            </a:pPr>
            <a:r>
              <a:rPr lang="en-US" sz="1800" dirty="0">
                <a:solidFill>
                  <a:srgbClr val="000000"/>
                </a:solidFill>
                <a:latin typeface="CMTT10"/>
              </a:rPr>
              <a:t>filename = </a:t>
            </a:r>
            <a:r>
              <a:rPr lang="en-US" sz="1800" dirty="0">
                <a:solidFill>
                  <a:srgbClr val="FF0000"/>
                </a:solidFill>
                <a:latin typeface="F83"/>
              </a:rPr>
              <a:t>'</a:t>
            </a:r>
            <a:r>
              <a:rPr lang="en-US" sz="1800" dirty="0">
                <a:solidFill>
                  <a:srgbClr val="FF0000"/>
                </a:solidFill>
                <a:latin typeface="CMTT10"/>
              </a:rPr>
              <a:t>pima-indians-diabetes.data.csv</a:t>
            </a:r>
            <a:r>
              <a:rPr lang="en-US" sz="1800" dirty="0">
                <a:solidFill>
                  <a:srgbClr val="FF0000"/>
                </a:solidFill>
                <a:latin typeface="F83"/>
              </a:rPr>
              <a:t>'</a:t>
            </a:r>
          </a:p>
          <a:p>
            <a:pPr marL="0" indent="0">
              <a:buNone/>
            </a:pPr>
            <a:r>
              <a:rPr lang="en-US" sz="1800" dirty="0">
                <a:solidFill>
                  <a:srgbClr val="000000"/>
                </a:solidFill>
                <a:latin typeface="CMTT10"/>
              </a:rPr>
              <a:t>names = [</a:t>
            </a:r>
            <a:r>
              <a:rPr lang="en-US" sz="1800" dirty="0">
                <a:solidFill>
                  <a:srgbClr val="FF0000"/>
                </a:solidFill>
                <a:latin typeface="F83"/>
              </a:rPr>
              <a:t>'</a:t>
            </a:r>
            <a:r>
              <a:rPr lang="en-US" sz="1800" dirty="0" err="1">
                <a:solidFill>
                  <a:srgbClr val="FF0000"/>
                </a:solidFill>
                <a:latin typeface="CMTT10"/>
              </a:rPr>
              <a:t>preg</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err="1">
                <a:solidFill>
                  <a:srgbClr val="FF0000"/>
                </a:solidFill>
                <a:latin typeface="CMTT10"/>
              </a:rPr>
              <a:t>plas</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err="1">
                <a:solidFill>
                  <a:srgbClr val="FF0000"/>
                </a:solidFill>
                <a:latin typeface="CMTT10"/>
              </a:rPr>
              <a:t>pres</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a:solidFill>
                  <a:srgbClr val="FF0000"/>
                </a:solidFill>
                <a:latin typeface="CMTT10"/>
              </a:rPr>
              <a:t>skin</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a:solidFill>
                  <a:srgbClr val="FF0000"/>
                </a:solidFill>
                <a:latin typeface="CMTT10"/>
              </a:rPr>
              <a:t>test</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a:solidFill>
                  <a:srgbClr val="FF0000"/>
                </a:solidFill>
                <a:latin typeface="CMTT10"/>
              </a:rPr>
              <a:t>mass</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err="1">
                <a:solidFill>
                  <a:srgbClr val="FF0000"/>
                </a:solidFill>
                <a:latin typeface="CMTT10"/>
              </a:rPr>
              <a:t>pedi</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a:solidFill>
                  <a:srgbClr val="FF0000"/>
                </a:solidFill>
                <a:latin typeface="CMTT10"/>
              </a:rPr>
              <a:t>age</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a:solidFill>
                  <a:srgbClr val="FF0000"/>
                </a:solidFill>
                <a:latin typeface="CMTT10"/>
              </a:rPr>
              <a:t>class</a:t>
            </a:r>
            <a:r>
              <a:rPr lang="en-US" sz="1800" dirty="0">
                <a:solidFill>
                  <a:srgbClr val="FF0000"/>
                </a:solidFill>
                <a:latin typeface="F83"/>
              </a:rPr>
              <a:t>'</a:t>
            </a:r>
            <a:r>
              <a:rPr lang="en-US" sz="1800" dirty="0">
                <a:solidFill>
                  <a:srgbClr val="000000"/>
                </a:solidFill>
                <a:latin typeface="CMTT10"/>
              </a:rPr>
              <a:t>]</a:t>
            </a:r>
          </a:p>
          <a:p>
            <a:pPr marL="0" indent="0">
              <a:buNone/>
            </a:pPr>
            <a:r>
              <a:rPr lang="en-US" sz="1800" dirty="0" err="1">
                <a:solidFill>
                  <a:srgbClr val="000000"/>
                </a:solidFill>
                <a:latin typeface="CMTT10"/>
              </a:rPr>
              <a:t>dataframe</a:t>
            </a:r>
            <a:r>
              <a:rPr lang="en-US" sz="1800" dirty="0">
                <a:solidFill>
                  <a:srgbClr val="000000"/>
                </a:solidFill>
                <a:latin typeface="CMTT10"/>
              </a:rPr>
              <a:t> = </a:t>
            </a:r>
            <a:r>
              <a:rPr lang="en-US" sz="1800" dirty="0" err="1">
                <a:solidFill>
                  <a:srgbClr val="000000"/>
                </a:solidFill>
                <a:latin typeface="CMTT10"/>
              </a:rPr>
              <a:t>read_csv</a:t>
            </a:r>
            <a:r>
              <a:rPr lang="en-US" sz="1800" dirty="0">
                <a:solidFill>
                  <a:srgbClr val="000000"/>
                </a:solidFill>
                <a:latin typeface="CMTT10"/>
              </a:rPr>
              <a:t>(filename, names=names)</a:t>
            </a:r>
          </a:p>
          <a:p>
            <a:pPr marL="0" indent="0">
              <a:buNone/>
            </a:pPr>
            <a:r>
              <a:rPr lang="en-US" sz="1800" dirty="0">
                <a:solidFill>
                  <a:srgbClr val="000000"/>
                </a:solidFill>
                <a:latin typeface="CMTT10"/>
              </a:rPr>
              <a:t>array = </a:t>
            </a:r>
            <a:r>
              <a:rPr lang="en-US" sz="1800" dirty="0" err="1" smtClean="0">
                <a:solidFill>
                  <a:srgbClr val="000000"/>
                </a:solidFill>
                <a:latin typeface="CMTT10"/>
              </a:rPr>
              <a:t>dataframe.values</a:t>
            </a:r>
            <a:endParaRPr lang="en-US" sz="1800" dirty="0">
              <a:solidFill>
                <a:srgbClr val="000000"/>
              </a:solidFill>
              <a:latin typeface="CMTT10"/>
            </a:endParaRPr>
          </a:p>
        </p:txBody>
      </p:sp>
      <p:sp>
        <p:nvSpPr>
          <p:cNvPr id="5" name="Rectangle 4"/>
          <p:cNvSpPr/>
          <p:nvPr/>
        </p:nvSpPr>
        <p:spPr>
          <a:xfrm>
            <a:off x="2423948" y="1428750"/>
            <a:ext cx="5562600"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a:solidFill>
                  <a:srgbClr val="00E100"/>
                </a:solidFill>
                <a:latin typeface="CMTT10"/>
              </a:rPr>
              <a:t># separate array into input and output components</a:t>
            </a:r>
          </a:p>
          <a:p>
            <a:r>
              <a:rPr lang="en-US" dirty="0">
                <a:solidFill>
                  <a:srgbClr val="000000"/>
                </a:solidFill>
                <a:latin typeface="CMTT10"/>
              </a:rPr>
              <a:t>X = array[:,0:8]</a:t>
            </a:r>
          </a:p>
          <a:p>
            <a:r>
              <a:rPr lang="en-US" dirty="0">
                <a:solidFill>
                  <a:srgbClr val="000000"/>
                </a:solidFill>
                <a:latin typeface="CMTT10"/>
              </a:rPr>
              <a:t>Y = array[:,8]</a:t>
            </a:r>
          </a:p>
          <a:p>
            <a:r>
              <a:rPr lang="en-US" dirty="0">
                <a:solidFill>
                  <a:srgbClr val="000000"/>
                </a:solidFill>
                <a:latin typeface="CMTT10"/>
              </a:rPr>
              <a:t>scaler = </a:t>
            </a:r>
            <a:r>
              <a:rPr lang="en-US" dirty="0" err="1">
                <a:solidFill>
                  <a:srgbClr val="000000"/>
                </a:solidFill>
                <a:latin typeface="CMTT10"/>
              </a:rPr>
              <a:t>StandardScaler</a:t>
            </a:r>
            <a:r>
              <a:rPr lang="en-US" dirty="0">
                <a:solidFill>
                  <a:srgbClr val="000000"/>
                </a:solidFill>
                <a:latin typeface="CMTT10"/>
              </a:rPr>
              <a:t>().fit(X)</a:t>
            </a:r>
          </a:p>
          <a:p>
            <a:r>
              <a:rPr lang="en-US" dirty="0" err="1">
                <a:solidFill>
                  <a:srgbClr val="000000"/>
                </a:solidFill>
                <a:latin typeface="CMTT10"/>
              </a:rPr>
              <a:t>rescaledX</a:t>
            </a:r>
            <a:r>
              <a:rPr lang="en-US" dirty="0">
                <a:solidFill>
                  <a:srgbClr val="000000"/>
                </a:solidFill>
                <a:latin typeface="CMTT10"/>
              </a:rPr>
              <a:t> = </a:t>
            </a:r>
            <a:r>
              <a:rPr lang="en-US" dirty="0" err="1">
                <a:solidFill>
                  <a:srgbClr val="000000"/>
                </a:solidFill>
                <a:latin typeface="CMTT10"/>
              </a:rPr>
              <a:t>scaler.transform</a:t>
            </a:r>
            <a:r>
              <a:rPr lang="en-US" dirty="0">
                <a:solidFill>
                  <a:srgbClr val="000000"/>
                </a:solidFill>
                <a:latin typeface="CMTT10"/>
              </a:rPr>
              <a:t>(X)</a:t>
            </a:r>
          </a:p>
          <a:p>
            <a:r>
              <a:rPr lang="en-US" dirty="0">
                <a:solidFill>
                  <a:srgbClr val="00E100"/>
                </a:solidFill>
                <a:latin typeface="CMTT10"/>
              </a:rPr>
              <a:t># summarize transformed data</a:t>
            </a:r>
          </a:p>
          <a:p>
            <a:r>
              <a:rPr lang="en-US" dirty="0" err="1">
                <a:solidFill>
                  <a:srgbClr val="000000"/>
                </a:solidFill>
                <a:latin typeface="CMTT10"/>
              </a:rPr>
              <a:t>set_printoptions</a:t>
            </a:r>
            <a:r>
              <a:rPr lang="en-US" dirty="0">
                <a:solidFill>
                  <a:srgbClr val="000000"/>
                </a:solidFill>
                <a:latin typeface="CMTT10"/>
              </a:rPr>
              <a:t>(precision=3)</a:t>
            </a:r>
          </a:p>
          <a:p>
            <a:r>
              <a:rPr lang="en-US" dirty="0">
                <a:solidFill>
                  <a:srgbClr val="0000FF"/>
                </a:solidFill>
                <a:latin typeface="CMTT10"/>
              </a:rPr>
              <a:t>print</a:t>
            </a:r>
            <a:r>
              <a:rPr lang="en-US" dirty="0">
                <a:solidFill>
                  <a:srgbClr val="000000"/>
                </a:solidFill>
                <a:latin typeface="CMTT10"/>
              </a:rPr>
              <a:t>(</a:t>
            </a:r>
            <a:r>
              <a:rPr lang="en-US" dirty="0" err="1">
                <a:solidFill>
                  <a:srgbClr val="000000"/>
                </a:solidFill>
                <a:latin typeface="CMTT10"/>
              </a:rPr>
              <a:t>rescaledX</a:t>
            </a:r>
            <a:r>
              <a:rPr lang="en-US" dirty="0">
                <a:solidFill>
                  <a:srgbClr val="000000"/>
                </a:solidFill>
                <a:latin typeface="CMTT10"/>
              </a:rPr>
              <a:t>[0:5,:])</a:t>
            </a:r>
          </a:p>
        </p:txBody>
      </p:sp>
      <p:sp>
        <p:nvSpPr>
          <p:cNvPr id="6" name="Text Placeholder 4">
            <a:extLst>
              <a:ext uri="{FF2B5EF4-FFF2-40B4-BE49-F238E27FC236}">
                <a16:creationId xmlns:a16="http://schemas.microsoft.com/office/drawing/2014/main" xmlns="" id="{4F4D9F13-C119-40D2-9B3B-8DCD9D0EA709}"/>
              </a:ext>
            </a:extLst>
          </p:cNvPr>
          <p:cNvSpPr txBox="1">
            <a:spLocks/>
          </p:cNvSpPr>
          <p:nvPr/>
        </p:nvSpPr>
        <p:spPr>
          <a:xfrm>
            <a:off x="2423948" y="3022989"/>
            <a:ext cx="5562600" cy="1428170"/>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dirty="0"/>
              <a:t>[[ 0.64 0.848 0.15 0.907 -0.693 0.204 0.468 1.426]</a:t>
            </a:r>
          </a:p>
          <a:p>
            <a:r>
              <a:rPr lang="en-US" sz="1200" dirty="0"/>
              <a:t>[-0.845 -1.123 -0.161 0.531 -0.693 -0.684 -0.365 -0.191]</a:t>
            </a:r>
          </a:p>
          <a:p>
            <a:r>
              <a:rPr lang="en-US" sz="1200" dirty="0"/>
              <a:t>[ 1.234 1.944 -0.264 -1.288 -0.693 -1.103 0.604 -0.106]</a:t>
            </a:r>
          </a:p>
          <a:p>
            <a:r>
              <a:rPr lang="en-US" sz="1200" dirty="0"/>
              <a:t>[-0.845 -0.998 -0.161 0.155 0.123 -0.494 -0.921 -1.042]</a:t>
            </a:r>
          </a:p>
          <a:p>
            <a:r>
              <a:rPr lang="en-US" sz="1200" dirty="0"/>
              <a:t>[-1.142 0.504 -1.505 0.907 0.766 1.41 5.485 -0.02 ]]</a:t>
            </a:r>
            <a:endParaRPr lang="en-CA" sz="1200" dirty="0"/>
          </a:p>
        </p:txBody>
      </p:sp>
    </p:spTree>
    <p:extLst>
      <p:ext uri="{BB962C8B-B14F-4D97-AF65-F5344CB8AC3E}">
        <p14:creationId xmlns:p14="http://schemas.microsoft.com/office/powerpoint/2010/main" val="322746825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2060"/>
                </a:solidFill>
              </a:rPr>
              <a:t>Prepare Your Data For Machine Learning</a:t>
            </a:r>
            <a:endParaRPr lang="en-US" sz="3600" dirty="0"/>
          </a:p>
        </p:txBody>
      </p:sp>
      <p:sp>
        <p:nvSpPr>
          <p:cNvPr id="3" name="Text Placeholder 2"/>
          <p:cNvSpPr>
            <a:spLocks noGrp="1"/>
          </p:cNvSpPr>
          <p:nvPr>
            <p:ph type="body" idx="1"/>
          </p:nvPr>
        </p:nvSpPr>
        <p:spPr/>
        <p:txBody>
          <a:bodyPr vert="vert270" anchor="ctr">
            <a:normAutofit/>
          </a:bodyPr>
          <a:lstStyle/>
          <a:p>
            <a:pPr algn="ctr"/>
            <a:r>
              <a:rPr lang="en-US" sz="2400" dirty="0">
                <a:latin typeface="CMBX12"/>
              </a:rPr>
              <a:t>Normalize Data</a:t>
            </a:r>
            <a:endParaRPr lang="en-US" sz="2400" dirty="0"/>
          </a:p>
        </p:txBody>
      </p:sp>
      <p:sp>
        <p:nvSpPr>
          <p:cNvPr id="4"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2000" dirty="0">
                <a:solidFill>
                  <a:srgbClr val="00E100"/>
                </a:solidFill>
                <a:latin typeface="CMTT10"/>
              </a:rPr>
              <a:t># Normalize data (length of 1)</a:t>
            </a:r>
          </a:p>
          <a:p>
            <a:pPr marL="0" indent="0">
              <a:buNone/>
            </a:pPr>
            <a:r>
              <a:rPr lang="en-US" sz="2000" dirty="0">
                <a:solidFill>
                  <a:srgbClr val="0000FF"/>
                </a:solidFill>
                <a:latin typeface="CMTT10"/>
              </a:rPr>
              <a:t>from </a:t>
            </a:r>
            <a:r>
              <a:rPr lang="en-US" sz="2000" dirty="0" err="1">
                <a:solidFill>
                  <a:srgbClr val="000000"/>
                </a:solidFill>
                <a:latin typeface="CMTT10"/>
              </a:rPr>
              <a:t>sklearn.preprocessing</a:t>
            </a:r>
            <a:r>
              <a:rPr lang="en-US" sz="2000" dirty="0">
                <a:solidFill>
                  <a:srgbClr val="000000"/>
                </a:solidFill>
                <a:latin typeface="CMTT10"/>
              </a:rPr>
              <a:t> </a:t>
            </a:r>
            <a:r>
              <a:rPr lang="en-US" sz="2000" dirty="0">
                <a:solidFill>
                  <a:srgbClr val="0000FF"/>
                </a:solidFill>
                <a:latin typeface="CMTT10"/>
              </a:rPr>
              <a:t>import </a:t>
            </a:r>
            <a:r>
              <a:rPr lang="en-US" sz="2000" dirty="0">
                <a:solidFill>
                  <a:srgbClr val="000000"/>
                </a:solidFill>
                <a:latin typeface="CMTT10"/>
              </a:rPr>
              <a:t>Normalizer</a:t>
            </a: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numpy</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set_printoptions</a:t>
            </a:r>
            <a:endParaRPr lang="en-US" sz="2000" dirty="0">
              <a:solidFill>
                <a:srgbClr val="000000"/>
              </a:solidFill>
              <a:latin typeface="CMTT10"/>
            </a:endParaRPr>
          </a:p>
          <a:p>
            <a:pPr marL="0" indent="0">
              <a:buNone/>
            </a:pPr>
            <a:r>
              <a:rPr lang="en-US" sz="2000" dirty="0">
                <a:solidFill>
                  <a:srgbClr val="000000"/>
                </a:solidFill>
                <a:latin typeface="CMTT10"/>
              </a:rPr>
              <a:t>filename = </a:t>
            </a:r>
            <a:r>
              <a:rPr lang="en-US" sz="2000" dirty="0">
                <a:solidFill>
                  <a:srgbClr val="FF0000"/>
                </a:solidFill>
                <a:latin typeface="F83"/>
              </a:rPr>
              <a:t>'</a:t>
            </a:r>
            <a:r>
              <a:rPr lang="en-US" sz="2000" dirty="0">
                <a:solidFill>
                  <a:srgbClr val="FF0000"/>
                </a:solidFill>
                <a:latin typeface="CMTT10"/>
              </a:rPr>
              <a:t>pima-indians-diabetes.data.csv</a:t>
            </a:r>
            <a:r>
              <a:rPr lang="en-US" sz="2000" dirty="0">
                <a:solidFill>
                  <a:srgbClr val="FF0000"/>
                </a:solidFill>
                <a:latin typeface="F83"/>
              </a:rPr>
              <a:t>'</a:t>
            </a:r>
          </a:p>
          <a:p>
            <a:pPr marL="0" indent="0">
              <a:buNone/>
            </a:pPr>
            <a:r>
              <a:rPr lang="en-US" sz="2000" dirty="0">
                <a:solidFill>
                  <a:srgbClr val="000000"/>
                </a:solidFill>
                <a:latin typeface="CMTT10"/>
              </a:rPr>
              <a:t>names = [</a:t>
            </a:r>
            <a:r>
              <a:rPr lang="en-US" sz="2000" dirty="0">
                <a:solidFill>
                  <a:srgbClr val="FF0000"/>
                </a:solidFill>
                <a:latin typeface="F83"/>
              </a:rPr>
              <a:t>'</a:t>
            </a:r>
            <a:r>
              <a:rPr lang="en-US" sz="2000" dirty="0" err="1">
                <a:solidFill>
                  <a:srgbClr val="FF0000"/>
                </a:solidFill>
                <a:latin typeface="CMTT10"/>
              </a:rPr>
              <a:t>preg</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plas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pres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skin</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test</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mass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pedi</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age</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class</a:t>
            </a:r>
            <a:r>
              <a:rPr lang="en-US" sz="2000" dirty="0">
                <a:solidFill>
                  <a:srgbClr val="FF0000"/>
                </a:solidFill>
                <a:latin typeface="F83"/>
              </a:rPr>
              <a:t>'</a:t>
            </a:r>
            <a:r>
              <a:rPr lang="en-US" sz="2000" dirty="0">
                <a:solidFill>
                  <a:srgbClr val="000000"/>
                </a:solidFill>
                <a:latin typeface="CMTT10"/>
              </a:rPr>
              <a:t>]</a:t>
            </a:r>
          </a:p>
          <a:p>
            <a:pPr marL="0" indent="0">
              <a:buNone/>
            </a:pPr>
            <a:r>
              <a:rPr lang="en-US" sz="2000" dirty="0" err="1">
                <a:solidFill>
                  <a:srgbClr val="000000"/>
                </a:solidFill>
                <a:latin typeface="CMTT10"/>
              </a:rPr>
              <a:t>dataframe</a:t>
            </a:r>
            <a:r>
              <a:rPr lang="en-US" sz="2000" dirty="0">
                <a:solidFill>
                  <a:srgbClr val="000000"/>
                </a:solidFill>
                <a:latin typeface="CMTT10"/>
              </a:rPr>
              <a:t> = </a:t>
            </a:r>
            <a:r>
              <a:rPr lang="en-US" sz="2000" dirty="0" err="1">
                <a:solidFill>
                  <a:srgbClr val="000000"/>
                </a:solidFill>
                <a:latin typeface="CMTT10"/>
              </a:rPr>
              <a:t>read_csv</a:t>
            </a:r>
            <a:r>
              <a:rPr lang="en-US" sz="2000" dirty="0">
                <a:solidFill>
                  <a:srgbClr val="000000"/>
                </a:solidFill>
                <a:latin typeface="CMTT10"/>
              </a:rPr>
              <a:t>(filename, names=names</a:t>
            </a:r>
            <a:r>
              <a:rPr lang="en-US" sz="2000" dirty="0" smtClean="0">
                <a:solidFill>
                  <a:srgbClr val="000000"/>
                </a:solidFill>
                <a:latin typeface="CMTT10"/>
              </a:rPr>
              <a:t>)</a:t>
            </a:r>
            <a:endParaRPr lang="en-US" sz="2000" dirty="0">
              <a:solidFill>
                <a:srgbClr val="000000"/>
              </a:solidFill>
              <a:latin typeface="CMTT10"/>
            </a:endParaRPr>
          </a:p>
        </p:txBody>
      </p:sp>
      <p:sp>
        <p:nvSpPr>
          <p:cNvPr id="5" name="Rectangle 4"/>
          <p:cNvSpPr/>
          <p:nvPr/>
        </p:nvSpPr>
        <p:spPr>
          <a:xfrm>
            <a:off x="2362200" y="1380575"/>
            <a:ext cx="5562600" cy="258532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a:solidFill>
                  <a:srgbClr val="000000"/>
                </a:solidFill>
                <a:latin typeface="CMTT10"/>
              </a:rPr>
              <a:t>array = </a:t>
            </a:r>
            <a:r>
              <a:rPr lang="en-US" dirty="0" err="1">
                <a:solidFill>
                  <a:srgbClr val="000000"/>
                </a:solidFill>
                <a:latin typeface="CMTT10"/>
              </a:rPr>
              <a:t>dataframe.values</a:t>
            </a:r>
            <a:endParaRPr lang="en-US" dirty="0">
              <a:solidFill>
                <a:srgbClr val="000000"/>
              </a:solidFill>
              <a:latin typeface="CMTT10"/>
            </a:endParaRPr>
          </a:p>
          <a:p>
            <a:r>
              <a:rPr lang="en-US" dirty="0">
                <a:solidFill>
                  <a:srgbClr val="00E100"/>
                </a:solidFill>
                <a:latin typeface="CMTT10"/>
              </a:rPr>
              <a:t># separate array into input and output components</a:t>
            </a:r>
          </a:p>
          <a:p>
            <a:r>
              <a:rPr lang="en-US" dirty="0">
                <a:solidFill>
                  <a:srgbClr val="000000"/>
                </a:solidFill>
                <a:latin typeface="CMTT10"/>
              </a:rPr>
              <a:t>X = array[:,0:8]</a:t>
            </a:r>
          </a:p>
          <a:p>
            <a:r>
              <a:rPr lang="en-US" dirty="0">
                <a:solidFill>
                  <a:srgbClr val="000000"/>
                </a:solidFill>
                <a:latin typeface="CMTT10"/>
              </a:rPr>
              <a:t>Y = array[:,8]</a:t>
            </a:r>
          </a:p>
          <a:p>
            <a:r>
              <a:rPr lang="en-US" dirty="0">
                <a:solidFill>
                  <a:srgbClr val="000000"/>
                </a:solidFill>
                <a:latin typeface="CMTT10"/>
              </a:rPr>
              <a:t>scaler = Normalizer().fit(X)</a:t>
            </a:r>
          </a:p>
          <a:p>
            <a:r>
              <a:rPr lang="en-US" dirty="0" err="1">
                <a:solidFill>
                  <a:srgbClr val="000000"/>
                </a:solidFill>
                <a:latin typeface="CMTT10"/>
              </a:rPr>
              <a:t>normalizedX</a:t>
            </a:r>
            <a:r>
              <a:rPr lang="en-US" dirty="0">
                <a:solidFill>
                  <a:srgbClr val="000000"/>
                </a:solidFill>
                <a:latin typeface="CMTT10"/>
              </a:rPr>
              <a:t> = </a:t>
            </a:r>
            <a:r>
              <a:rPr lang="en-US" dirty="0" err="1">
                <a:solidFill>
                  <a:srgbClr val="000000"/>
                </a:solidFill>
                <a:latin typeface="CMTT10"/>
              </a:rPr>
              <a:t>scaler.transform</a:t>
            </a:r>
            <a:r>
              <a:rPr lang="en-US" dirty="0">
                <a:solidFill>
                  <a:srgbClr val="000000"/>
                </a:solidFill>
                <a:latin typeface="CMTT10"/>
              </a:rPr>
              <a:t>(X)</a:t>
            </a:r>
          </a:p>
          <a:p>
            <a:r>
              <a:rPr lang="en-US" dirty="0">
                <a:solidFill>
                  <a:srgbClr val="00E100"/>
                </a:solidFill>
                <a:latin typeface="CMTT10"/>
              </a:rPr>
              <a:t># summarize transformed data</a:t>
            </a:r>
          </a:p>
          <a:p>
            <a:r>
              <a:rPr lang="en-US" dirty="0" err="1">
                <a:solidFill>
                  <a:srgbClr val="000000"/>
                </a:solidFill>
                <a:latin typeface="CMTT10"/>
              </a:rPr>
              <a:t>set_printoptions</a:t>
            </a:r>
            <a:r>
              <a:rPr lang="en-US" dirty="0">
                <a:solidFill>
                  <a:srgbClr val="000000"/>
                </a:solidFill>
                <a:latin typeface="CMTT10"/>
              </a:rPr>
              <a:t>(precision=3)</a:t>
            </a:r>
          </a:p>
          <a:p>
            <a:r>
              <a:rPr lang="en-US" dirty="0">
                <a:solidFill>
                  <a:srgbClr val="0000FF"/>
                </a:solidFill>
                <a:latin typeface="CMTT10"/>
              </a:rPr>
              <a:t>print</a:t>
            </a:r>
            <a:r>
              <a:rPr lang="en-US" dirty="0">
                <a:solidFill>
                  <a:srgbClr val="000000"/>
                </a:solidFill>
                <a:latin typeface="CMTT10"/>
              </a:rPr>
              <a:t>(</a:t>
            </a:r>
            <a:r>
              <a:rPr lang="en-US" dirty="0" err="1">
                <a:solidFill>
                  <a:srgbClr val="000000"/>
                </a:solidFill>
                <a:latin typeface="CMTT10"/>
              </a:rPr>
              <a:t>normalizedX</a:t>
            </a:r>
            <a:r>
              <a:rPr lang="en-US" dirty="0">
                <a:solidFill>
                  <a:srgbClr val="000000"/>
                </a:solidFill>
                <a:latin typeface="CMTT10"/>
              </a:rPr>
              <a:t>[0:5,:])</a:t>
            </a:r>
          </a:p>
        </p:txBody>
      </p:sp>
      <p:sp>
        <p:nvSpPr>
          <p:cNvPr id="6" name="Text Placeholder 4">
            <a:extLst>
              <a:ext uri="{FF2B5EF4-FFF2-40B4-BE49-F238E27FC236}">
                <a16:creationId xmlns:a16="http://schemas.microsoft.com/office/drawing/2014/main" xmlns="" id="{4F4D9F13-C119-40D2-9B3B-8DCD9D0EA709}"/>
              </a:ext>
            </a:extLst>
          </p:cNvPr>
          <p:cNvSpPr txBox="1">
            <a:spLocks/>
          </p:cNvSpPr>
          <p:nvPr/>
        </p:nvSpPr>
        <p:spPr>
          <a:xfrm>
            <a:off x="2514600" y="2479264"/>
            <a:ext cx="4724400" cy="1428170"/>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dirty="0"/>
              <a:t>[[0.034 0.828 0.403 0.196 0. 0.188 0.004 0.28 ]</a:t>
            </a:r>
          </a:p>
          <a:p>
            <a:r>
              <a:rPr lang="en-US" sz="1200" dirty="0"/>
              <a:t>[0.008 0.716 0.556 0.244 0. 0.224 0.003 0.261]</a:t>
            </a:r>
          </a:p>
          <a:p>
            <a:r>
              <a:rPr lang="en-US" sz="1200" dirty="0"/>
              <a:t>[0.04 0.924 0.323 0. 0. 0.118 0.003 0.162]</a:t>
            </a:r>
          </a:p>
          <a:p>
            <a:r>
              <a:rPr lang="en-US" sz="1200" dirty="0"/>
              <a:t>[0.007 0.588 0.436 0.152 0.622 0.186 0.001 0.139]</a:t>
            </a:r>
          </a:p>
          <a:p>
            <a:r>
              <a:rPr lang="en-US" sz="1200" dirty="0"/>
              <a:t>[0. 0.596 0.174 0.152 0.731 0.188 0.01 0.144]]</a:t>
            </a:r>
            <a:endParaRPr lang="en-CA" sz="1200" dirty="0"/>
          </a:p>
        </p:txBody>
      </p:sp>
    </p:spTree>
    <p:extLst>
      <p:ext uri="{BB962C8B-B14F-4D97-AF65-F5344CB8AC3E}">
        <p14:creationId xmlns:p14="http://schemas.microsoft.com/office/powerpoint/2010/main" val="322746825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2060"/>
                </a:solidFill>
              </a:rPr>
              <a:t>Prepare Your Data For Machine Learning</a:t>
            </a:r>
            <a:endParaRPr lang="en-US" sz="3600" dirty="0"/>
          </a:p>
        </p:txBody>
      </p:sp>
      <p:sp>
        <p:nvSpPr>
          <p:cNvPr id="3" name="Text Placeholder 2"/>
          <p:cNvSpPr>
            <a:spLocks noGrp="1"/>
          </p:cNvSpPr>
          <p:nvPr>
            <p:ph type="body" idx="1"/>
          </p:nvPr>
        </p:nvSpPr>
        <p:spPr/>
        <p:txBody>
          <a:bodyPr vert="vert270" anchor="ctr">
            <a:normAutofit/>
          </a:bodyPr>
          <a:lstStyle/>
          <a:p>
            <a:pPr algn="ctr"/>
            <a:r>
              <a:rPr lang="en-US" sz="2400" dirty="0" err="1">
                <a:latin typeface="CMBX12"/>
              </a:rPr>
              <a:t>Binarize</a:t>
            </a:r>
            <a:r>
              <a:rPr lang="en-US" sz="2400" dirty="0">
                <a:latin typeface="CMBX12"/>
              </a:rPr>
              <a:t> Data (Make Binary)</a:t>
            </a:r>
            <a:endParaRPr lang="en-US" sz="2400" dirty="0"/>
          </a:p>
        </p:txBody>
      </p:sp>
      <p:sp>
        <p:nvSpPr>
          <p:cNvPr id="4"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2000" dirty="0">
                <a:solidFill>
                  <a:srgbClr val="00E100"/>
                </a:solidFill>
                <a:latin typeface="CMTT10"/>
              </a:rPr>
              <a:t># </a:t>
            </a:r>
            <a:r>
              <a:rPr lang="en-US" sz="2000" dirty="0" err="1">
                <a:solidFill>
                  <a:srgbClr val="00E100"/>
                </a:solidFill>
                <a:latin typeface="CMTT10"/>
              </a:rPr>
              <a:t>binarization</a:t>
            </a:r>
            <a:endParaRPr lang="en-US" sz="2000" dirty="0">
              <a:solidFill>
                <a:srgbClr val="00E1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sklearn.preprocessing</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Binarizer</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ar-EG" sz="2000" dirty="0" smtClean="0">
              <a:solidFill>
                <a:srgbClr val="0000FF"/>
              </a:solidFill>
              <a:latin typeface="CMTT10"/>
            </a:endParaRPr>
          </a:p>
          <a:p>
            <a:pPr marL="0" indent="0">
              <a:buNone/>
            </a:pPr>
            <a:r>
              <a:rPr lang="en-US" sz="2000" dirty="0" smtClean="0">
                <a:solidFill>
                  <a:srgbClr val="0000FF"/>
                </a:solidFill>
                <a:latin typeface="CMTT10"/>
              </a:rPr>
              <a:t>from </a:t>
            </a:r>
            <a:r>
              <a:rPr lang="en-US" sz="2000" dirty="0" err="1">
                <a:solidFill>
                  <a:srgbClr val="000000"/>
                </a:solidFill>
                <a:latin typeface="CMTT10"/>
              </a:rPr>
              <a:t>numpy</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set_printoptions</a:t>
            </a:r>
            <a:endParaRPr lang="en-US" sz="2000" dirty="0">
              <a:solidFill>
                <a:srgbClr val="000000"/>
              </a:solidFill>
              <a:latin typeface="CMTT10"/>
            </a:endParaRPr>
          </a:p>
          <a:p>
            <a:pPr marL="0" indent="0">
              <a:buNone/>
            </a:pPr>
            <a:r>
              <a:rPr lang="en-US" sz="2000" dirty="0">
                <a:solidFill>
                  <a:srgbClr val="000000"/>
                </a:solidFill>
                <a:latin typeface="CMTT10"/>
              </a:rPr>
              <a:t>filename = </a:t>
            </a:r>
            <a:r>
              <a:rPr lang="en-US" sz="2000" dirty="0">
                <a:solidFill>
                  <a:srgbClr val="FF0000"/>
                </a:solidFill>
                <a:latin typeface="F83"/>
              </a:rPr>
              <a:t>'</a:t>
            </a:r>
            <a:r>
              <a:rPr lang="en-US" sz="2000" dirty="0">
                <a:solidFill>
                  <a:srgbClr val="FF0000"/>
                </a:solidFill>
                <a:latin typeface="CMTT10"/>
              </a:rPr>
              <a:t>pima-indians-diabetes.data.csv</a:t>
            </a:r>
            <a:r>
              <a:rPr lang="en-US" sz="2000" dirty="0">
                <a:solidFill>
                  <a:srgbClr val="FF0000"/>
                </a:solidFill>
                <a:latin typeface="F83"/>
              </a:rPr>
              <a:t>'</a:t>
            </a:r>
          </a:p>
          <a:p>
            <a:pPr marL="0" indent="0">
              <a:buNone/>
            </a:pPr>
            <a:r>
              <a:rPr lang="en-US" sz="2000" dirty="0">
                <a:solidFill>
                  <a:srgbClr val="000000"/>
                </a:solidFill>
                <a:latin typeface="CMTT10"/>
              </a:rPr>
              <a:t>names = [</a:t>
            </a:r>
            <a:r>
              <a:rPr lang="en-US" sz="2000" dirty="0">
                <a:solidFill>
                  <a:srgbClr val="FF0000"/>
                </a:solidFill>
                <a:latin typeface="F83"/>
              </a:rPr>
              <a:t>'</a:t>
            </a:r>
            <a:r>
              <a:rPr lang="en-US" sz="2000" dirty="0" err="1">
                <a:solidFill>
                  <a:srgbClr val="FF0000"/>
                </a:solidFill>
                <a:latin typeface="CMTT10"/>
              </a:rPr>
              <a:t>preg</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plas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pres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skin</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test</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mass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pedi</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age</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class</a:t>
            </a:r>
            <a:r>
              <a:rPr lang="en-US" sz="2000" dirty="0">
                <a:solidFill>
                  <a:srgbClr val="FF0000"/>
                </a:solidFill>
                <a:latin typeface="F83"/>
              </a:rPr>
              <a:t>'</a:t>
            </a:r>
            <a:r>
              <a:rPr lang="en-US" sz="2000" dirty="0">
                <a:solidFill>
                  <a:srgbClr val="000000"/>
                </a:solidFill>
                <a:latin typeface="CMTT10"/>
              </a:rPr>
              <a:t>]</a:t>
            </a:r>
          </a:p>
          <a:p>
            <a:pPr marL="0" indent="0">
              <a:buNone/>
            </a:pPr>
            <a:r>
              <a:rPr lang="en-US" sz="2000" dirty="0" err="1">
                <a:solidFill>
                  <a:srgbClr val="000000"/>
                </a:solidFill>
                <a:latin typeface="CMTT10"/>
              </a:rPr>
              <a:t>dataframe</a:t>
            </a:r>
            <a:r>
              <a:rPr lang="en-US" sz="2000" dirty="0">
                <a:solidFill>
                  <a:srgbClr val="000000"/>
                </a:solidFill>
                <a:latin typeface="CMTT10"/>
              </a:rPr>
              <a:t> = </a:t>
            </a:r>
            <a:r>
              <a:rPr lang="en-US" sz="2000" dirty="0" err="1">
                <a:solidFill>
                  <a:srgbClr val="000000"/>
                </a:solidFill>
                <a:latin typeface="CMTT10"/>
              </a:rPr>
              <a:t>read_csv</a:t>
            </a:r>
            <a:r>
              <a:rPr lang="en-US" sz="2000" dirty="0">
                <a:solidFill>
                  <a:srgbClr val="000000"/>
                </a:solidFill>
                <a:latin typeface="CMTT10"/>
              </a:rPr>
              <a:t>(filename, names=names)</a:t>
            </a:r>
          </a:p>
          <a:p>
            <a:pPr marL="0" indent="0">
              <a:buNone/>
            </a:pPr>
            <a:r>
              <a:rPr lang="en-US" sz="2000" dirty="0">
                <a:solidFill>
                  <a:srgbClr val="000000"/>
                </a:solidFill>
                <a:latin typeface="CMTT10"/>
              </a:rPr>
              <a:t>array = </a:t>
            </a:r>
            <a:r>
              <a:rPr lang="en-US" sz="2000" dirty="0" err="1" smtClean="0">
                <a:solidFill>
                  <a:srgbClr val="000000"/>
                </a:solidFill>
                <a:latin typeface="CMTT10"/>
              </a:rPr>
              <a:t>dataframe.values</a:t>
            </a:r>
            <a:endParaRPr lang="en-US" sz="2000" dirty="0">
              <a:solidFill>
                <a:srgbClr val="000000"/>
              </a:solidFill>
              <a:latin typeface="CMTT10"/>
            </a:endParaRPr>
          </a:p>
        </p:txBody>
      </p:sp>
      <p:sp>
        <p:nvSpPr>
          <p:cNvPr id="5" name="Rectangle 4"/>
          <p:cNvSpPr/>
          <p:nvPr/>
        </p:nvSpPr>
        <p:spPr>
          <a:xfrm>
            <a:off x="2514600" y="1504950"/>
            <a:ext cx="5562600"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a:solidFill>
                  <a:srgbClr val="00E100"/>
                </a:solidFill>
                <a:latin typeface="CMTT10"/>
              </a:rPr>
              <a:t># separate array into input and output components</a:t>
            </a:r>
          </a:p>
          <a:p>
            <a:r>
              <a:rPr lang="en-US" dirty="0">
                <a:solidFill>
                  <a:srgbClr val="000000"/>
                </a:solidFill>
                <a:latin typeface="CMTT10"/>
              </a:rPr>
              <a:t>X = array[:,0:8]</a:t>
            </a:r>
          </a:p>
          <a:p>
            <a:r>
              <a:rPr lang="en-US" dirty="0">
                <a:solidFill>
                  <a:srgbClr val="000000"/>
                </a:solidFill>
                <a:latin typeface="CMTT10"/>
              </a:rPr>
              <a:t>Y = array[:,8]</a:t>
            </a:r>
          </a:p>
          <a:p>
            <a:r>
              <a:rPr lang="en-US" dirty="0" err="1">
                <a:solidFill>
                  <a:srgbClr val="000000"/>
                </a:solidFill>
                <a:latin typeface="CMTT10"/>
              </a:rPr>
              <a:t>binarizer</a:t>
            </a:r>
            <a:r>
              <a:rPr lang="en-US" dirty="0">
                <a:solidFill>
                  <a:srgbClr val="000000"/>
                </a:solidFill>
                <a:latin typeface="CMTT10"/>
              </a:rPr>
              <a:t> = </a:t>
            </a:r>
            <a:r>
              <a:rPr lang="en-US" dirty="0" err="1">
                <a:solidFill>
                  <a:srgbClr val="000000"/>
                </a:solidFill>
                <a:latin typeface="CMTT10"/>
              </a:rPr>
              <a:t>Binarizer</a:t>
            </a:r>
            <a:r>
              <a:rPr lang="en-US" dirty="0">
                <a:solidFill>
                  <a:srgbClr val="000000"/>
                </a:solidFill>
                <a:latin typeface="CMTT10"/>
              </a:rPr>
              <a:t>(threshold=0.0).fit(X)</a:t>
            </a:r>
          </a:p>
          <a:p>
            <a:r>
              <a:rPr lang="en-US" dirty="0" err="1">
                <a:solidFill>
                  <a:srgbClr val="000000"/>
                </a:solidFill>
                <a:latin typeface="CMTT10"/>
              </a:rPr>
              <a:t>binaryX</a:t>
            </a:r>
            <a:r>
              <a:rPr lang="en-US" dirty="0">
                <a:solidFill>
                  <a:srgbClr val="000000"/>
                </a:solidFill>
                <a:latin typeface="CMTT10"/>
              </a:rPr>
              <a:t> = </a:t>
            </a:r>
            <a:r>
              <a:rPr lang="en-US" dirty="0" err="1">
                <a:solidFill>
                  <a:srgbClr val="000000"/>
                </a:solidFill>
                <a:latin typeface="CMTT10"/>
              </a:rPr>
              <a:t>binarizer.transform</a:t>
            </a:r>
            <a:r>
              <a:rPr lang="en-US" dirty="0">
                <a:solidFill>
                  <a:srgbClr val="000000"/>
                </a:solidFill>
                <a:latin typeface="CMTT10"/>
              </a:rPr>
              <a:t>(X)</a:t>
            </a:r>
          </a:p>
          <a:p>
            <a:r>
              <a:rPr lang="en-US" dirty="0">
                <a:solidFill>
                  <a:srgbClr val="00E100"/>
                </a:solidFill>
                <a:latin typeface="CMTT10"/>
              </a:rPr>
              <a:t># summarize transformed data</a:t>
            </a:r>
          </a:p>
          <a:p>
            <a:r>
              <a:rPr lang="en-US" dirty="0" err="1">
                <a:solidFill>
                  <a:srgbClr val="000000"/>
                </a:solidFill>
                <a:latin typeface="CMTT10"/>
              </a:rPr>
              <a:t>set_printoptions</a:t>
            </a:r>
            <a:r>
              <a:rPr lang="en-US" dirty="0">
                <a:solidFill>
                  <a:srgbClr val="000000"/>
                </a:solidFill>
                <a:latin typeface="CMTT10"/>
              </a:rPr>
              <a:t>(precision=3)</a:t>
            </a:r>
          </a:p>
          <a:p>
            <a:r>
              <a:rPr lang="en-US" dirty="0">
                <a:solidFill>
                  <a:srgbClr val="0000FF"/>
                </a:solidFill>
                <a:latin typeface="CMTT10"/>
              </a:rPr>
              <a:t>print</a:t>
            </a:r>
            <a:r>
              <a:rPr lang="en-US" dirty="0">
                <a:solidFill>
                  <a:srgbClr val="000000"/>
                </a:solidFill>
                <a:latin typeface="CMTT10"/>
              </a:rPr>
              <a:t>(</a:t>
            </a:r>
            <a:r>
              <a:rPr lang="en-US" dirty="0" err="1">
                <a:solidFill>
                  <a:srgbClr val="000000"/>
                </a:solidFill>
                <a:latin typeface="CMTT10"/>
              </a:rPr>
              <a:t>binaryX</a:t>
            </a:r>
            <a:r>
              <a:rPr lang="en-US" dirty="0">
                <a:solidFill>
                  <a:srgbClr val="000000"/>
                </a:solidFill>
                <a:latin typeface="CMTT10"/>
              </a:rPr>
              <a:t>[0:5,:])</a:t>
            </a:r>
          </a:p>
        </p:txBody>
      </p:sp>
      <p:sp>
        <p:nvSpPr>
          <p:cNvPr id="6" name="Text Placeholder 4">
            <a:extLst>
              <a:ext uri="{FF2B5EF4-FFF2-40B4-BE49-F238E27FC236}">
                <a16:creationId xmlns:a16="http://schemas.microsoft.com/office/drawing/2014/main" xmlns="" id="{4F4D9F13-C119-40D2-9B3B-8DCD9D0EA709}"/>
              </a:ext>
            </a:extLst>
          </p:cNvPr>
          <p:cNvSpPr txBox="1">
            <a:spLocks/>
          </p:cNvSpPr>
          <p:nvPr/>
        </p:nvSpPr>
        <p:spPr>
          <a:xfrm>
            <a:off x="2770790" y="2781069"/>
            <a:ext cx="2639410" cy="1428170"/>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dirty="0"/>
              <a:t>[[1. 1. 1. 1. 0. 1. 1. 1.]</a:t>
            </a:r>
          </a:p>
          <a:p>
            <a:r>
              <a:rPr lang="en-US" sz="1200" dirty="0"/>
              <a:t> [1. 1. 1. 1. 0. 1. 1. 1.]</a:t>
            </a:r>
          </a:p>
          <a:p>
            <a:r>
              <a:rPr lang="en-US" sz="1200" dirty="0"/>
              <a:t> [1. 1. 1. 0. 0. 1. 1. 1.]</a:t>
            </a:r>
          </a:p>
          <a:p>
            <a:r>
              <a:rPr lang="en-US" sz="1200" dirty="0"/>
              <a:t> [1. 1. 1. 1. 1. 1. 1. 1.]</a:t>
            </a:r>
          </a:p>
          <a:p>
            <a:r>
              <a:rPr lang="en-US" sz="1200" dirty="0"/>
              <a:t> [0. 1. 1. 1. 1. 1. 1. 1.]]</a:t>
            </a:r>
            <a:endParaRPr lang="en-CA" sz="1200" dirty="0"/>
          </a:p>
        </p:txBody>
      </p:sp>
    </p:spTree>
    <p:extLst>
      <p:ext uri="{BB962C8B-B14F-4D97-AF65-F5344CB8AC3E}">
        <p14:creationId xmlns:p14="http://schemas.microsoft.com/office/powerpoint/2010/main" val="322746825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solidFill>
                  <a:srgbClr val="FFC000"/>
                </a:solidFill>
                <a:latin typeface="CMBX12"/>
              </a:rPr>
              <a:t>Feature Selection For </a:t>
            </a:r>
            <a:r>
              <a:rPr lang="en-US" dirty="0" smtClean="0">
                <a:solidFill>
                  <a:srgbClr val="FFC000"/>
                </a:solidFill>
                <a:latin typeface="CMBX12"/>
              </a:rPr>
              <a:t>Machine Learning</a:t>
            </a:r>
            <a:endParaRPr lang="en-US" dirty="0">
              <a:solidFill>
                <a:srgbClr val="FFC000"/>
              </a:solidFill>
            </a:endParaRPr>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7620000" cy="3409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746825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latin typeface="CMBX12"/>
              </a:rPr>
              <a:t>Feature Selection For </a:t>
            </a:r>
            <a:r>
              <a:rPr lang="en-US" sz="3600" dirty="0" smtClean="0">
                <a:latin typeface="CMBX12"/>
              </a:rPr>
              <a:t>Machine Learning</a:t>
            </a:r>
            <a:endParaRPr lang="en-US" sz="3600" dirty="0"/>
          </a:p>
        </p:txBody>
      </p:sp>
      <p:sp>
        <p:nvSpPr>
          <p:cNvPr id="4" name="Content Placeholder 3"/>
          <p:cNvSpPr>
            <a:spLocks noGrp="1"/>
          </p:cNvSpPr>
          <p:nvPr>
            <p:ph sz="quarter" idx="13"/>
          </p:nvPr>
        </p:nvSpPr>
        <p:spPr>
          <a:xfrm>
            <a:off x="0" y="1352550"/>
            <a:ext cx="9144000" cy="3790950"/>
          </a:xfrm>
        </p:spPr>
        <p:style>
          <a:lnRef idx="0">
            <a:schemeClr val="accent3"/>
          </a:lnRef>
          <a:fillRef idx="3">
            <a:schemeClr val="accent3"/>
          </a:fillRef>
          <a:effectRef idx="3">
            <a:schemeClr val="accent3"/>
          </a:effectRef>
          <a:fontRef idx="minor">
            <a:schemeClr val="lt1"/>
          </a:fontRef>
        </p:style>
        <p:txBody>
          <a:bodyPr>
            <a:noAutofit/>
          </a:bodyPr>
          <a:lstStyle/>
          <a:p>
            <a:pPr algn="just"/>
            <a:r>
              <a:rPr lang="en-US" sz="2800" dirty="0" smtClean="0">
                <a:solidFill>
                  <a:srgbClr val="7030A0"/>
                </a:solidFill>
              </a:rPr>
              <a:t>Feature </a:t>
            </a:r>
            <a:r>
              <a:rPr lang="en-US" sz="2800" dirty="0">
                <a:solidFill>
                  <a:srgbClr val="7030A0"/>
                </a:solidFill>
              </a:rPr>
              <a:t>selection is a process where you automatically select those features in your data </a:t>
            </a:r>
            <a:r>
              <a:rPr lang="en-US" sz="2800" dirty="0" smtClean="0">
                <a:solidFill>
                  <a:srgbClr val="7030A0"/>
                </a:solidFill>
              </a:rPr>
              <a:t>that contribute </a:t>
            </a:r>
            <a:r>
              <a:rPr lang="en-US" sz="2800" dirty="0">
                <a:solidFill>
                  <a:srgbClr val="7030A0"/>
                </a:solidFill>
              </a:rPr>
              <a:t>most to the prediction variable or output in which you are interested. </a:t>
            </a:r>
          </a:p>
          <a:p>
            <a:r>
              <a:rPr lang="en-US" sz="2400" dirty="0" smtClean="0"/>
              <a:t>Three benefits </a:t>
            </a:r>
            <a:r>
              <a:rPr lang="en-US" sz="2400" dirty="0"/>
              <a:t>of performing feature </a:t>
            </a:r>
            <a:r>
              <a:rPr lang="en-US" sz="2400" dirty="0" smtClean="0"/>
              <a:t>selection before </a:t>
            </a:r>
            <a:r>
              <a:rPr lang="en-US" sz="2400" dirty="0"/>
              <a:t>modeling your data are</a:t>
            </a:r>
            <a:r>
              <a:rPr lang="en-US" sz="2400" dirty="0" smtClean="0"/>
              <a:t>:</a:t>
            </a:r>
          </a:p>
          <a:p>
            <a:pPr lvl="2"/>
            <a:r>
              <a:rPr lang="en-US" dirty="0" smtClean="0"/>
              <a:t>Reduces </a:t>
            </a:r>
            <a:r>
              <a:rPr lang="en-US" dirty="0" err="1" smtClean="0"/>
              <a:t>Ovefirtting</a:t>
            </a:r>
            <a:r>
              <a:rPr lang="en-US" dirty="0" smtClean="0"/>
              <a:t>.</a:t>
            </a:r>
          </a:p>
          <a:p>
            <a:pPr lvl="2"/>
            <a:r>
              <a:rPr lang="en-US" dirty="0" smtClean="0"/>
              <a:t>Improves Accuracy.</a:t>
            </a:r>
            <a:endParaRPr lang="en-US" dirty="0"/>
          </a:p>
          <a:p>
            <a:pPr lvl="2"/>
            <a:r>
              <a:rPr lang="en-US" dirty="0" smtClean="0"/>
              <a:t>Reduces </a:t>
            </a:r>
            <a:r>
              <a:rPr lang="en-US" dirty="0"/>
              <a:t>Training </a:t>
            </a:r>
            <a:r>
              <a:rPr lang="en-US" dirty="0" smtClean="0"/>
              <a:t>Time.</a:t>
            </a:r>
            <a:endParaRPr lang="en-US" sz="3800" dirty="0">
              <a:solidFill>
                <a:srgbClr val="000000"/>
              </a:solidFill>
              <a:latin typeface="CMTT10"/>
            </a:endParaRPr>
          </a:p>
        </p:txBody>
      </p:sp>
    </p:spTree>
    <p:extLst>
      <p:ext uri="{BB962C8B-B14F-4D97-AF65-F5344CB8AC3E}">
        <p14:creationId xmlns:p14="http://schemas.microsoft.com/office/powerpoint/2010/main" val="198257286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latin typeface="CMBX12"/>
              </a:rPr>
              <a:t>Feature Selection For </a:t>
            </a:r>
            <a:r>
              <a:rPr lang="en-US" sz="3600" dirty="0" smtClean="0">
                <a:latin typeface="CMBX12"/>
              </a:rPr>
              <a:t>Machine Learning</a:t>
            </a:r>
            <a:endParaRPr lang="en-US" sz="3600" dirty="0"/>
          </a:p>
        </p:txBody>
      </p:sp>
      <p:sp>
        <p:nvSpPr>
          <p:cNvPr id="4" name="Content Placeholder 3"/>
          <p:cNvSpPr>
            <a:spLocks noGrp="1"/>
          </p:cNvSpPr>
          <p:nvPr>
            <p:ph sz="quarter" idx="13"/>
          </p:nvPr>
        </p:nvSpPr>
        <p:spPr>
          <a:xfrm>
            <a:off x="381000" y="1733550"/>
            <a:ext cx="8534400" cy="2819400"/>
          </a:xfrm>
        </p:spPr>
        <p:style>
          <a:lnRef idx="0">
            <a:schemeClr val="accent3"/>
          </a:lnRef>
          <a:fillRef idx="3">
            <a:schemeClr val="accent3"/>
          </a:fillRef>
          <a:effectRef idx="3">
            <a:schemeClr val="accent3"/>
          </a:effectRef>
          <a:fontRef idx="minor">
            <a:schemeClr val="lt1"/>
          </a:fontRef>
        </p:style>
        <p:txBody>
          <a:bodyPr>
            <a:noAutofit/>
          </a:bodyPr>
          <a:lstStyle/>
          <a:p>
            <a:r>
              <a:rPr lang="en-US" sz="3200" dirty="0" smtClean="0"/>
              <a:t>Univariate </a:t>
            </a:r>
            <a:r>
              <a:rPr lang="en-US" sz="3200" dirty="0"/>
              <a:t>Selection.</a:t>
            </a:r>
          </a:p>
          <a:p>
            <a:r>
              <a:rPr lang="en-US" sz="3200" dirty="0" smtClean="0"/>
              <a:t>Recursive </a:t>
            </a:r>
            <a:r>
              <a:rPr lang="en-US" sz="3200" dirty="0"/>
              <a:t>Feature Elimination.</a:t>
            </a:r>
          </a:p>
          <a:p>
            <a:r>
              <a:rPr lang="en-US" sz="3200" dirty="0" smtClean="0"/>
              <a:t>Principle </a:t>
            </a:r>
            <a:r>
              <a:rPr lang="en-US" sz="3200" dirty="0"/>
              <a:t>Component Analysis.</a:t>
            </a:r>
          </a:p>
          <a:p>
            <a:r>
              <a:rPr lang="en-US" sz="3200" dirty="0" smtClean="0"/>
              <a:t>Feature Importance</a:t>
            </a:r>
          </a:p>
          <a:p>
            <a:pPr marL="0" indent="0">
              <a:buNone/>
            </a:pPr>
            <a:r>
              <a:rPr lang="en-US" sz="2400" dirty="0">
                <a:solidFill>
                  <a:srgbClr val="7030A0"/>
                </a:solidFill>
              </a:rPr>
              <a:t>http://scikit-learn.org/stable/modules/feature_selection.html</a:t>
            </a:r>
            <a:endParaRPr lang="en-US" sz="2400" dirty="0">
              <a:solidFill>
                <a:srgbClr val="7030A0"/>
              </a:solidFill>
              <a:latin typeface="CMTT10"/>
            </a:endParaRPr>
          </a:p>
        </p:txBody>
      </p:sp>
    </p:spTree>
    <p:extLst>
      <p:ext uri="{BB962C8B-B14F-4D97-AF65-F5344CB8AC3E}">
        <p14:creationId xmlns:p14="http://schemas.microsoft.com/office/powerpoint/2010/main" val="242705379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latin typeface="CMBX12"/>
              </a:rPr>
              <a:t>Feature Selection For Machine Learning</a:t>
            </a:r>
            <a:endParaRPr lang="en-US" sz="3600" dirty="0"/>
          </a:p>
        </p:txBody>
      </p:sp>
      <p:sp>
        <p:nvSpPr>
          <p:cNvPr id="3" name="Text Placeholder 2"/>
          <p:cNvSpPr>
            <a:spLocks noGrp="1"/>
          </p:cNvSpPr>
          <p:nvPr>
            <p:ph type="body" idx="1"/>
          </p:nvPr>
        </p:nvSpPr>
        <p:spPr/>
        <p:txBody>
          <a:bodyPr vert="vert270" anchor="ctr">
            <a:normAutofit/>
          </a:bodyPr>
          <a:lstStyle/>
          <a:p>
            <a:pPr algn="ctr"/>
            <a:r>
              <a:rPr lang="en-US" sz="2400" dirty="0"/>
              <a:t>Univariate Selection</a:t>
            </a:r>
          </a:p>
        </p:txBody>
      </p:sp>
      <p:sp>
        <p:nvSpPr>
          <p:cNvPr id="4"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2000" dirty="0">
                <a:solidFill>
                  <a:srgbClr val="00E100"/>
                </a:solidFill>
                <a:latin typeface="CMTT10"/>
              </a:rPr>
              <a:t># Feature Extraction with Univariate Statistical Tests (Chi-squared for classification)</a:t>
            </a: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numpy</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set_printoptions</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sklearn.feature_selection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SelectKBest</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sklearn.feature_selection</a:t>
            </a:r>
            <a:r>
              <a:rPr lang="en-US" sz="2000" dirty="0">
                <a:solidFill>
                  <a:srgbClr val="000000"/>
                </a:solidFill>
                <a:latin typeface="CMTT10"/>
              </a:rPr>
              <a:t> </a:t>
            </a:r>
            <a:r>
              <a:rPr lang="en-US" sz="2000" dirty="0">
                <a:solidFill>
                  <a:srgbClr val="0000FF"/>
                </a:solidFill>
                <a:latin typeface="CMTT10"/>
              </a:rPr>
              <a:t>import </a:t>
            </a:r>
            <a:r>
              <a:rPr lang="en-US" sz="2000" dirty="0">
                <a:solidFill>
                  <a:srgbClr val="000000"/>
                </a:solidFill>
                <a:latin typeface="CMTT10"/>
              </a:rPr>
              <a:t>chi2</a:t>
            </a:r>
          </a:p>
          <a:p>
            <a:pPr marL="0" indent="0">
              <a:buNone/>
            </a:pPr>
            <a:r>
              <a:rPr lang="en-US" sz="2000" dirty="0">
                <a:solidFill>
                  <a:srgbClr val="00E100"/>
                </a:solidFill>
                <a:latin typeface="CMTT10"/>
              </a:rPr>
              <a:t># load data</a:t>
            </a:r>
          </a:p>
          <a:p>
            <a:pPr marL="0" indent="0">
              <a:buNone/>
            </a:pPr>
            <a:r>
              <a:rPr lang="en-US" sz="2000" dirty="0">
                <a:solidFill>
                  <a:srgbClr val="000000"/>
                </a:solidFill>
                <a:latin typeface="CMTT10"/>
              </a:rPr>
              <a:t>filename = </a:t>
            </a:r>
            <a:r>
              <a:rPr lang="en-US" sz="2000" dirty="0">
                <a:solidFill>
                  <a:srgbClr val="FF0000"/>
                </a:solidFill>
                <a:latin typeface="F83"/>
              </a:rPr>
              <a:t>'</a:t>
            </a:r>
            <a:r>
              <a:rPr lang="en-US" sz="2000" dirty="0">
                <a:solidFill>
                  <a:srgbClr val="FF0000"/>
                </a:solidFill>
                <a:latin typeface="CMTT10"/>
              </a:rPr>
              <a:t>pima-indians-diabetes.data.csv</a:t>
            </a:r>
            <a:r>
              <a:rPr lang="en-US" sz="2000" dirty="0" smtClean="0">
                <a:solidFill>
                  <a:srgbClr val="FF0000"/>
                </a:solidFill>
                <a:latin typeface="F83"/>
              </a:rPr>
              <a:t>'</a:t>
            </a:r>
            <a:endParaRPr lang="en-US" sz="2000" dirty="0">
              <a:solidFill>
                <a:srgbClr val="FF0000"/>
              </a:solidFill>
              <a:latin typeface="F83"/>
            </a:endParaRPr>
          </a:p>
        </p:txBody>
      </p:sp>
      <p:sp>
        <p:nvSpPr>
          <p:cNvPr id="5" name="Rectangle 4"/>
          <p:cNvSpPr/>
          <p:nvPr/>
        </p:nvSpPr>
        <p:spPr>
          <a:xfrm>
            <a:off x="2362200" y="1352550"/>
            <a:ext cx="5562600" cy="369331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a:solidFill>
                  <a:srgbClr val="000000"/>
                </a:solidFill>
                <a:latin typeface="CMTT10"/>
              </a:rPr>
              <a:t>names = [</a:t>
            </a:r>
            <a:r>
              <a:rPr lang="en-US" dirty="0">
                <a:solidFill>
                  <a:srgbClr val="FF0000"/>
                </a:solidFill>
                <a:latin typeface="F83"/>
              </a:rPr>
              <a:t>'</a:t>
            </a:r>
            <a:r>
              <a:rPr lang="en-US" dirty="0" err="1">
                <a:solidFill>
                  <a:srgbClr val="FF0000"/>
                </a:solidFill>
                <a:latin typeface="CMTT10"/>
              </a:rPr>
              <a:t>preg</a:t>
            </a:r>
            <a:r>
              <a:rPr lang="en-US" dirty="0">
                <a:solidFill>
                  <a:srgbClr val="FF0000"/>
                </a:solidFill>
                <a:latin typeface="F83"/>
              </a:rPr>
              <a:t>'</a:t>
            </a:r>
            <a:r>
              <a:rPr lang="en-US" dirty="0">
                <a:solidFill>
                  <a:srgbClr val="000000"/>
                </a:solidFill>
                <a:latin typeface="CMTT10"/>
              </a:rPr>
              <a:t>, </a:t>
            </a:r>
            <a:r>
              <a:rPr lang="en-US" dirty="0">
                <a:solidFill>
                  <a:srgbClr val="FF0000"/>
                </a:solidFill>
                <a:latin typeface="F83"/>
              </a:rPr>
              <a:t>'</a:t>
            </a:r>
            <a:r>
              <a:rPr lang="en-US" dirty="0" err="1">
                <a:solidFill>
                  <a:srgbClr val="FF0000"/>
                </a:solidFill>
                <a:latin typeface="CMTT10"/>
              </a:rPr>
              <a:t>plas</a:t>
            </a:r>
            <a:r>
              <a:rPr lang="en-US" dirty="0">
                <a:solidFill>
                  <a:srgbClr val="FF0000"/>
                </a:solidFill>
                <a:latin typeface="F83"/>
              </a:rPr>
              <a:t>'</a:t>
            </a:r>
            <a:r>
              <a:rPr lang="en-US" dirty="0">
                <a:solidFill>
                  <a:srgbClr val="000000"/>
                </a:solidFill>
                <a:latin typeface="CMTT10"/>
              </a:rPr>
              <a:t>, </a:t>
            </a:r>
            <a:r>
              <a:rPr lang="en-US" dirty="0">
                <a:solidFill>
                  <a:srgbClr val="FF0000"/>
                </a:solidFill>
                <a:latin typeface="F83"/>
              </a:rPr>
              <a:t>'</a:t>
            </a:r>
            <a:r>
              <a:rPr lang="en-US" dirty="0" err="1">
                <a:solidFill>
                  <a:srgbClr val="FF0000"/>
                </a:solidFill>
                <a:latin typeface="CMTT10"/>
              </a:rPr>
              <a:t>pres</a:t>
            </a:r>
            <a:r>
              <a:rPr lang="en-US" dirty="0">
                <a:solidFill>
                  <a:srgbClr val="FF0000"/>
                </a:solidFill>
                <a:latin typeface="F83"/>
              </a:rPr>
              <a:t>'</a:t>
            </a:r>
            <a:r>
              <a:rPr lang="en-US" dirty="0">
                <a:solidFill>
                  <a:srgbClr val="000000"/>
                </a:solidFill>
                <a:latin typeface="CMTT10"/>
              </a:rPr>
              <a:t>, </a:t>
            </a:r>
            <a:r>
              <a:rPr lang="en-US" dirty="0">
                <a:solidFill>
                  <a:srgbClr val="FF0000"/>
                </a:solidFill>
                <a:latin typeface="F83"/>
              </a:rPr>
              <a:t>'</a:t>
            </a:r>
            <a:r>
              <a:rPr lang="en-US" dirty="0">
                <a:solidFill>
                  <a:srgbClr val="FF0000"/>
                </a:solidFill>
                <a:latin typeface="CMTT10"/>
              </a:rPr>
              <a:t>skin</a:t>
            </a:r>
            <a:r>
              <a:rPr lang="en-US" dirty="0">
                <a:solidFill>
                  <a:srgbClr val="FF0000"/>
                </a:solidFill>
                <a:latin typeface="F83"/>
              </a:rPr>
              <a:t>'</a:t>
            </a:r>
            <a:r>
              <a:rPr lang="en-US" dirty="0">
                <a:solidFill>
                  <a:srgbClr val="000000"/>
                </a:solidFill>
                <a:latin typeface="CMTT10"/>
              </a:rPr>
              <a:t>, </a:t>
            </a:r>
            <a:r>
              <a:rPr lang="en-US" dirty="0">
                <a:solidFill>
                  <a:srgbClr val="FF0000"/>
                </a:solidFill>
                <a:latin typeface="F83"/>
              </a:rPr>
              <a:t>'</a:t>
            </a:r>
            <a:r>
              <a:rPr lang="en-US" dirty="0">
                <a:solidFill>
                  <a:srgbClr val="FF0000"/>
                </a:solidFill>
                <a:latin typeface="CMTT10"/>
              </a:rPr>
              <a:t>test</a:t>
            </a:r>
            <a:r>
              <a:rPr lang="en-US" dirty="0">
                <a:solidFill>
                  <a:srgbClr val="FF0000"/>
                </a:solidFill>
                <a:latin typeface="F83"/>
              </a:rPr>
              <a:t>'</a:t>
            </a:r>
            <a:r>
              <a:rPr lang="en-US" dirty="0">
                <a:solidFill>
                  <a:srgbClr val="000000"/>
                </a:solidFill>
                <a:latin typeface="CMTT10"/>
              </a:rPr>
              <a:t>, </a:t>
            </a:r>
            <a:r>
              <a:rPr lang="en-US" dirty="0">
                <a:solidFill>
                  <a:srgbClr val="FF0000"/>
                </a:solidFill>
                <a:latin typeface="F83"/>
              </a:rPr>
              <a:t>'</a:t>
            </a:r>
            <a:r>
              <a:rPr lang="en-US" dirty="0">
                <a:solidFill>
                  <a:srgbClr val="FF0000"/>
                </a:solidFill>
                <a:latin typeface="CMTT10"/>
              </a:rPr>
              <a:t>mass</a:t>
            </a:r>
            <a:r>
              <a:rPr lang="en-US" dirty="0">
                <a:solidFill>
                  <a:srgbClr val="FF0000"/>
                </a:solidFill>
                <a:latin typeface="F83"/>
              </a:rPr>
              <a:t>'</a:t>
            </a:r>
            <a:r>
              <a:rPr lang="en-US" dirty="0">
                <a:solidFill>
                  <a:srgbClr val="000000"/>
                </a:solidFill>
                <a:latin typeface="CMTT10"/>
              </a:rPr>
              <a:t>, </a:t>
            </a:r>
            <a:r>
              <a:rPr lang="en-US" dirty="0">
                <a:solidFill>
                  <a:srgbClr val="FF0000"/>
                </a:solidFill>
                <a:latin typeface="F83"/>
              </a:rPr>
              <a:t>'</a:t>
            </a:r>
            <a:r>
              <a:rPr lang="en-US" dirty="0" err="1">
                <a:solidFill>
                  <a:srgbClr val="FF0000"/>
                </a:solidFill>
                <a:latin typeface="CMTT10"/>
              </a:rPr>
              <a:t>pedi</a:t>
            </a:r>
            <a:r>
              <a:rPr lang="en-US" dirty="0">
                <a:solidFill>
                  <a:srgbClr val="FF0000"/>
                </a:solidFill>
                <a:latin typeface="F83"/>
              </a:rPr>
              <a:t>'</a:t>
            </a:r>
            <a:r>
              <a:rPr lang="en-US" dirty="0">
                <a:solidFill>
                  <a:srgbClr val="000000"/>
                </a:solidFill>
                <a:latin typeface="CMTT10"/>
              </a:rPr>
              <a:t>, </a:t>
            </a:r>
            <a:r>
              <a:rPr lang="en-US" dirty="0">
                <a:solidFill>
                  <a:srgbClr val="FF0000"/>
                </a:solidFill>
                <a:latin typeface="F83"/>
              </a:rPr>
              <a:t>'</a:t>
            </a:r>
            <a:r>
              <a:rPr lang="en-US" dirty="0">
                <a:solidFill>
                  <a:srgbClr val="FF0000"/>
                </a:solidFill>
                <a:latin typeface="CMTT10"/>
              </a:rPr>
              <a:t>age</a:t>
            </a:r>
            <a:r>
              <a:rPr lang="en-US" dirty="0">
                <a:solidFill>
                  <a:srgbClr val="FF0000"/>
                </a:solidFill>
                <a:latin typeface="F83"/>
              </a:rPr>
              <a:t>'</a:t>
            </a:r>
            <a:r>
              <a:rPr lang="en-US" dirty="0">
                <a:solidFill>
                  <a:srgbClr val="000000"/>
                </a:solidFill>
                <a:latin typeface="CMTT10"/>
              </a:rPr>
              <a:t>, </a:t>
            </a:r>
            <a:r>
              <a:rPr lang="en-US" dirty="0">
                <a:solidFill>
                  <a:srgbClr val="FF0000"/>
                </a:solidFill>
                <a:latin typeface="F83"/>
              </a:rPr>
              <a:t>'</a:t>
            </a:r>
            <a:r>
              <a:rPr lang="en-US" dirty="0">
                <a:solidFill>
                  <a:srgbClr val="FF0000"/>
                </a:solidFill>
                <a:latin typeface="CMTT10"/>
              </a:rPr>
              <a:t>class</a:t>
            </a:r>
            <a:r>
              <a:rPr lang="en-US" dirty="0">
                <a:solidFill>
                  <a:srgbClr val="FF0000"/>
                </a:solidFill>
                <a:latin typeface="F83"/>
              </a:rPr>
              <a:t>'</a:t>
            </a:r>
            <a:r>
              <a:rPr lang="en-US" dirty="0">
                <a:solidFill>
                  <a:srgbClr val="000000"/>
                </a:solidFill>
                <a:latin typeface="CMTT10"/>
              </a:rPr>
              <a:t>]</a:t>
            </a:r>
          </a:p>
          <a:p>
            <a:r>
              <a:rPr lang="en-US" dirty="0" err="1">
                <a:solidFill>
                  <a:srgbClr val="000000"/>
                </a:solidFill>
                <a:latin typeface="CMTT10"/>
              </a:rPr>
              <a:t>dataframe</a:t>
            </a:r>
            <a:r>
              <a:rPr lang="en-US" dirty="0">
                <a:solidFill>
                  <a:srgbClr val="000000"/>
                </a:solidFill>
                <a:latin typeface="CMTT10"/>
              </a:rPr>
              <a:t> = </a:t>
            </a:r>
            <a:r>
              <a:rPr lang="en-US" dirty="0" err="1">
                <a:solidFill>
                  <a:srgbClr val="000000"/>
                </a:solidFill>
                <a:latin typeface="CMTT10"/>
              </a:rPr>
              <a:t>read_csv</a:t>
            </a:r>
            <a:r>
              <a:rPr lang="en-US" dirty="0">
                <a:solidFill>
                  <a:srgbClr val="000000"/>
                </a:solidFill>
                <a:latin typeface="CMTT10"/>
              </a:rPr>
              <a:t>(filename, names=names)</a:t>
            </a:r>
          </a:p>
          <a:p>
            <a:r>
              <a:rPr lang="en-US" dirty="0">
                <a:solidFill>
                  <a:srgbClr val="000000"/>
                </a:solidFill>
                <a:latin typeface="CMTT10"/>
              </a:rPr>
              <a:t>array = </a:t>
            </a:r>
            <a:r>
              <a:rPr lang="en-US" dirty="0" err="1">
                <a:solidFill>
                  <a:srgbClr val="000000"/>
                </a:solidFill>
                <a:latin typeface="CMTT10"/>
              </a:rPr>
              <a:t>dataframe.values</a:t>
            </a:r>
            <a:endParaRPr lang="en-US" dirty="0">
              <a:solidFill>
                <a:srgbClr val="000000"/>
              </a:solidFill>
              <a:latin typeface="CMTT10"/>
            </a:endParaRPr>
          </a:p>
          <a:p>
            <a:r>
              <a:rPr lang="en-US" dirty="0">
                <a:solidFill>
                  <a:srgbClr val="000000"/>
                </a:solidFill>
                <a:latin typeface="CMTT10"/>
              </a:rPr>
              <a:t>X = array[:,0:8]</a:t>
            </a:r>
          </a:p>
          <a:p>
            <a:r>
              <a:rPr lang="en-US" dirty="0">
                <a:solidFill>
                  <a:srgbClr val="000000"/>
                </a:solidFill>
                <a:latin typeface="CMTT10"/>
              </a:rPr>
              <a:t>Y = array[:,8]</a:t>
            </a:r>
          </a:p>
          <a:p>
            <a:r>
              <a:rPr lang="en-US" dirty="0">
                <a:solidFill>
                  <a:srgbClr val="00E100"/>
                </a:solidFill>
                <a:latin typeface="CMTT10"/>
              </a:rPr>
              <a:t># feature extraction</a:t>
            </a:r>
          </a:p>
          <a:p>
            <a:r>
              <a:rPr lang="en-US" dirty="0">
                <a:solidFill>
                  <a:srgbClr val="000000"/>
                </a:solidFill>
                <a:latin typeface="CMTT10"/>
              </a:rPr>
              <a:t>test = </a:t>
            </a:r>
            <a:r>
              <a:rPr lang="en-US" dirty="0" err="1">
                <a:solidFill>
                  <a:srgbClr val="000000"/>
                </a:solidFill>
                <a:latin typeface="CMTT10"/>
              </a:rPr>
              <a:t>SelectKBest</a:t>
            </a:r>
            <a:r>
              <a:rPr lang="en-US" dirty="0">
                <a:solidFill>
                  <a:srgbClr val="000000"/>
                </a:solidFill>
                <a:latin typeface="CMTT10"/>
              </a:rPr>
              <a:t>(</a:t>
            </a:r>
            <a:r>
              <a:rPr lang="en-US" dirty="0" err="1">
                <a:solidFill>
                  <a:srgbClr val="000000"/>
                </a:solidFill>
                <a:latin typeface="CMTT10"/>
              </a:rPr>
              <a:t>score_func</a:t>
            </a:r>
            <a:r>
              <a:rPr lang="en-US" dirty="0">
                <a:solidFill>
                  <a:srgbClr val="000000"/>
                </a:solidFill>
                <a:latin typeface="CMTT10"/>
              </a:rPr>
              <a:t>=chi2, k=4)</a:t>
            </a:r>
          </a:p>
          <a:p>
            <a:r>
              <a:rPr lang="en-US" dirty="0">
                <a:solidFill>
                  <a:srgbClr val="000000"/>
                </a:solidFill>
                <a:latin typeface="CMTT10"/>
              </a:rPr>
              <a:t>fit = </a:t>
            </a:r>
            <a:r>
              <a:rPr lang="en-US" dirty="0" err="1">
                <a:solidFill>
                  <a:srgbClr val="000000"/>
                </a:solidFill>
                <a:latin typeface="CMTT10"/>
              </a:rPr>
              <a:t>test.fit</a:t>
            </a:r>
            <a:r>
              <a:rPr lang="en-US" dirty="0">
                <a:solidFill>
                  <a:srgbClr val="000000"/>
                </a:solidFill>
                <a:latin typeface="CMTT10"/>
              </a:rPr>
              <a:t>(X, Y)</a:t>
            </a:r>
          </a:p>
          <a:p>
            <a:r>
              <a:rPr lang="en-US" dirty="0">
                <a:solidFill>
                  <a:srgbClr val="00E100"/>
                </a:solidFill>
                <a:latin typeface="CMTT10"/>
              </a:rPr>
              <a:t># summarize scores</a:t>
            </a:r>
          </a:p>
          <a:p>
            <a:r>
              <a:rPr lang="en-US" dirty="0" err="1">
                <a:solidFill>
                  <a:srgbClr val="000000"/>
                </a:solidFill>
                <a:latin typeface="CMTT10"/>
              </a:rPr>
              <a:t>set_printoptions</a:t>
            </a:r>
            <a:r>
              <a:rPr lang="en-US" dirty="0">
                <a:solidFill>
                  <a:srgbClr val="000000"/>
                </a:solidFill>
                <a:latin typeface="CMTT10"/>
              </a:rPr>
              <a:t>(precision=3)</a:t>
            </a:r>
          </a:p>
          <a:p>
            <a:r>
              <a:rPr lang="en-US" dirty="0">
                <a:solidFill>
                  <a:srgbClr val="0000FF"/>
                </a:solidFill>
                <a:latin typeface="CMTT10"/>
              </a:rPr>
              <a:t>print</a:t>
            </a:r>
            <a:r>
              <a:rPr lang="en-US" dirty="0">
                <a:solidFill>
                  <a:srgbClr val="000000"/>
                </a:solidFill>
                <a:latin typeface="CMTT10"/>
              </a:rPr>
              <a:t>(</a:t>
            </a:r>
            <a:r>
              <a:rPr lang="en-US" dirty="0" err="1">
                <a:solidFill>
                  <a:srgbClr val="000000"/>
                </a:solidFill>
                <a:latin typeface="CMTT10"/>
              </a:rPr>
              <a:t>fit.scores</a:t>
            </a:r>
            <a:r>
              <a:rPr lang="en-US" dirty="0">
                <a:solidFill>
                  <a:srgbClr val="000000"/>
                </a:solidFill>
                <a:latin typeface="CMTT10"/>
              </a:rPr>
              <a:t>_)</a:t>
            </a:r>
          </a:p>
          <a:p>
            <a:r>
              <a:rPr lang="en-US" dirty="0">
                <a:solidFill>
                  <a:srgbClr val="000000"/>
                </a:solidFill>
                <a:latin typeface="CMTT10"/>
              </a:rPr>
              <a:t>features = </a:t>
            </a:r>
            <a:r>
              <a:rPr lang="en-US" dirty="0" err="1">
                <a:solidFill>
                  <a:srgbClr val="000000"/>
                </a:solidFill>
                <a:latin typeface="CMTT10"/>
              </a:rPr>
              <a:t>fit.transform</a:t>
            </a:r>
            <a:r>
              <a:rPr lang="en-US" dirty="0">
                <a:solidFill>
                  <a:srgbClr val="000000"/>
                </a:solidFill>
                <a:latin typeface="CMTT10"/>
              </a:rPr>
              <a:t>(X</a:t>
            </a:r>
            <a:r>
              <a:rPr lang="en-US" dirty="0" smtClean="0">
                <a:solidFill>
                  <a:srgbClr val="000000"/>
                </a:solidFill>
                <a:latin typeface="CMTT10"/>
              </a:rPr>
              <a:t>)</a:t>
            </a:r>
            <a:endParaRPr lang="en-US" dirty="0">
              <a:solidFill>
                <a:srgbClr val="000000"/>
              </a:solidFill>
              <a:latin typeface="CMTT10"/>
            </a:endParaRPr>
          </a:p>
        </p:txBody>
      </p:sp>
      <p:sp>
        <p:nvSpPr>
          <p:cNvPr id="6" name="Text Placeholder 4">
            <a:extLst>
              <a:ext uri="{FF2B5EF4-FFF2-40B4-BE49-F238E27FC236}">
                <a16:creationId xmlns:a16="http://schemas.microsoft.com/office/drawing/2014/main" xmlns="" id="{4F4D9F13-C119-40D2-9B3B-8DCD9D0EA709}"/>
              </a:ext>
            </a:extLst>
          </p:cNvPr>
          <p:cNvSpPr txBox="1">
            <a:spLocks/>
          </p:cNvSpPr>
          <p:nvPr/>
        </p:nvSpPr>
        <p:spPr>
          <a:xfrm>
            <a:off x="1669502" y="2397179"/>
            <a:ext cx="6947995" cy="1697180"/>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dirty="0"/>
              <a:t>[ 111.52  1411.887   17.605   53.108 2175.565  127.669    5.393  181.304]</a:t>
            </a:r>
          </a:p>
          <a:p>
            <a:r>
              <a:rPr lang="en-US" sz="1200" dirty="0"/>
              <a:t>[[148.    0.   33.6  50. ]</a:t>
            </a:r>
          </a:p>
          <a:p>
            <a:r>
              <a:rPr lang="en-US" sz="1200" dirty="0"/>
              <a:t> [ 85.    0.   26.6  31. ]</a:t>
            </a:r>
          </a:p>
          <a:p>
            <a:r>
              <a:rPr lang="en-US" sz="1200" dirty="0"/>
              <a:t> [183.    0.   23.3  32. ]</a:t>
            </a:r>
          </a:p>
          <a:p>
            <a:r>
              <a:rPr lang="en-US" sz="1200" dirty="0"/>
              <a:t> [ 89.   94.   28.1  21. ]</a:t>
            </a:r>
          </a:p>
          <a:p>
            <a:r>
              <a:rPr lang="en-US" sz="1200" dirty="0"/>
              <a:t> [137.  168.   43.1  33. ]]</a:t>
            </a:r>
            <a:endParaRPr lang="en-CA" sz="1200" dirty="0"/>
          </a:p>
        </p:txBody>
      </p:sp>
    </p:spTree>
    <p:extLst>
      <p:ext uri="{BB962C8B-B14F-4D97-AF65-F5344CB8AC3E}">
        <p14:creationId xmlns:p14="http://schemas.microsoft.com/office/powerpoint/2010/main" val="198257286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68589" tIns="34295" rIns="68589" bIns="34295">
            <a:normAutofit/>
          </a:bodyPr>
          <a:lstStyle/>
          <a:p>
            <a:pPr algn="ctr"/>
            <a:r>
              <a:rPr lang="en-US" sz="3300" dirty="0"/>
              <a:t>Data in machine learning</a:t>
            </a:r>
          </a:p>
        </p:txBody>
      </p:sp>
      <p:sp>
        <p:nvSpPr>
          <p:cNvPr id="5" name="Text Placeholder 4"/>
          <p:cNvSpPr>
            <a:spLocks noGrp="1"/>
          </p:cNvSpPr>
          <p:nvPr>
            <p:ph type="body" idx="4294967295"/>
          </p:nvPr>
        </p:nvSpPr>
        <p:spPr>
          <a:xfrm>
            <a:off x="381001" y="1428750"/>
            <a:ext cx="4074386" cy="571500"/>
          </a:xfrm>
          <a:prstGeom prst="rect">
            <a:avLst/>
          </a:prstGeom>
        </p:spPr>
        <p:txBody>
          <a:bodyPr lIns="68589" tIns="34295" rIns="68589" bIns="34295">
            <a:normAutofit fontScale="77500" lnSpcReduction="20000"/>
          </a:bodyPr>
          <a:lstStyle/>
          <a:p>
            <a:r>
              <a:rPr lang="en-US" dirty="0">
                <a:solidFill>
                  <a:srgbClr val="FF0000"/>
                </a:solidFill>
              </a:rPr>
              <a:t>Statistical Learning Perspective</a:t>
            </a:r>
          </a:p>
        </p:txBody>
      </p:sp>
      <p:sp>
        <p:nvSpPr>
          <p:cNvPr id="6" name="Content Placeholder 5"/>
          <p:cNvSpPr>
            <a:spLocks noGrp="1"/>
          </p:cNvSpPr>
          <p:nvPr>
            <p:ph sz="half" idx="4294967295"/>
          </p:nvPr>
        </p:nvSpPr>
        <p:spPr>
          <a:xfrm>
            <a:off x="304800" y="2114552"/>
            <a:ext cx="4150584" cy="2743198"/>
          </a:xfrm>
          <a:prstGeom prst="rect">
            <a:avLst/>
          </a:prstGeom>
        </p:spPr>
        <p:style>
          <a:lnRef idx="1">
            <a:schemeClr val="accent3"/>
          </a:lnRef>
          <a:fillRef idx="2">
            <a:schemeClr val="accent3"/>
          </a:fillRef>
          <a:effectRef idx="1">
            <a:schemeClr val="accent3"/>
          </a:effectRef>
          <a:fontRef idx="minor">
            <a:schemeClr val="dk1"/>
          </a:fontRef>
        </p:style>
        <p:txBody>
          <a:bodyPr lIns="68589" tIns="34295" rIns="68589" bIns="34295"/>
          <a:lstStyle/>
          <a:p>
            <a:pPr marL="0" indent="0" algn="ctr">
              <a:buNone/>
            </a:pPr>
            <a:r>
              <a:rPr lang="en-US" sz="2000" dirty="0"/>
              <a:t>Output = f(Input</a:t>
            </a:r>
            <a:r>
              <a:rPr lang="en-US" sz="2000" dirty="0" smtClean="0"/>
              <a:t>)</a:t>
            </a:r>
          </a:p>
          <a:p>
            <a:pPr marL="0" indent="0" algn="ctr">
              <a:buNone/>
            </a:pPr>
            <a:r>
              <a:rPr lang="en-US" sz="1500" dirty="0" err="1"/>
              <a:t>OutputVariable</a:t>
            </a:r>
            <a:r>
              <a:rPr lang="en-US" sz="1500" dirty="0"/>
              <a:t> </a:t>
            </a:r>
            <a:r>
              <a:rPr lang="en-US" sz="1500" dirty="0"/>
              <a:t>= </a:t>
            </a:r>
            <a:r>
              <a:rPr lang="en-US" sz="1500" dirty="0"/>
              <a:t>f(</a:t>
            </a:r>
            <a:r>
              <a:rPr lang="en-US" sz="1500" dirty="0" err="1"/>
              <a:t>InputVariables</a:t>
            </a:r>
            <a:r>
              <a:rPr lang="en-US" sz="1500" dirty="0"/>
              <a:t>)</a:t>
            </a:r>
          </a:p>
          <a:p>
            <a:pPr marL="0" indent="0" algn="ctr">
              <a:buNone/>
            </a:pPr>
            <a:r>
              <a:rPr lang="en-US" sz="1500" dirty="0" err="1"/>
              <a:t>OutputVariable</a:t>
            </a:r>
            <a:r>
              <a:rPr lang="en-US" sz="1500" dirty="0"/>
              <a:t> </a:t>
            </a:r>
            <a:r>
              <a:rPr lang="en-US" sz="1500" dirty="0"/>
              <a:t>= </a:t>
            </a:r>
            <a:r>
              <a:rPr lang="en-US" sz="1500" dirty="0"/>
              <a:t>f(</a:t>
            </a:r>
            <a:r>
              <a:rPr lang="en-US" sz="1500" dirty="0" err="1"/>
              <a:t>InputVector</a:t>
            </a:r>
            <a:r>
              <a:rPr lang="en-US" sz="1500" dirty="0"/>
              <a:t>)</a:t>
            </a:r>
          </a:p>
          <a:p>
            <a:pPr marL="0" indent="0" algn="ctr">
              <a:buNone/>
            </a:pPr>
            <a:r>
              <a:rPr lang="en-US" sz="1500" dirty="0"/>
              <a:t>Y = f(X</a:t>
            </a:r>
            <a:r>
              <a:rPr lang="en-US" sz="1500" dirty="0"/>
              <a:t>), X=</a:t>
            </a:r>
            <a:r>
              <a:rPr lang="en-US" sz="1500" dirty="0"/>
              <a:t>X1, X2 and X3</a:t>
            </a:r>
          </a:p>
        </p:txBody>
      </p:sp>
      <p:sp>
        <p:nvSpPr>
          <p:cNvPr id="7" name="Text Placeholder 6"/>
          <p:cNvSpPr>
            <a:spLocks noGrp="1"/>
          </p:cNvSpPr>
          <p:nvPr>
            <p:ph type="body" sz="quarter" idx="4294967295"/>
          </p:nvPr>
        </p:nvSpPr>
        <p:spPr>
          <a:xfrm>
            <a:off x="4688617" y="1428750"/>
            <a:ext cx="3998183" cy="571500"/>
          </a:xfrm>
          <a:prstGeom prst="rect">
            <a:avLst/>
          </a:prstGeom>
        </p:spPr>
        <p:txBody>
          <a:bodyPr lIns="68589" tIns="34295" rIns="68589" bIns="34295">
            <a:normAutofit fontScale="77500" lnSpcReduction="20000"/>
          </a:bodyPr>
          <a:lstStyle/>
          <a:p>
            <a:r>
              <a:rPr lang="en-US" dirty="0">
                <a:solidFill>
                  <a:srgbClr val="92D050"/>
                </a:solidFill>
              </a:rPr>
              <a:t>Computer Science Perspective</a:t>
            </a:r>
          </a:p>
        </p:txBody>
      </p:sp>
      <p:sp>
        <p:nvSpPr>
          <p:cNvPr id="8" name="Content Placeholder 7"/>
          <p:cNvSpPr>
            <a:spLocks noGrp="1"/>
          </p:cNvSpPr>
          <p:nvPr>
            <p:ph sz="quarter" idx="4294967295"/>
          </p:nvPr>
        </p:nvSpPr>
        <p:spPr>
          <a:xfrm>
            <a:off x="4688616" y="2114552"/>
            <a:ext cx="4150584" cy="2743198"/>
          </a:xfrm>
          <a:prstGeom prst="rect">
            <a:avLst/>
          </a:prstGeom>
        </p:spPr>
        <p:style>
          <a:lnRef idx="1">
            <a:schemeClr val="accent5"/>
          </a:lnRef>
          <a:fillRef idx="2">
            <a:schemeClr val="accent5"/>
          </a:fillRef>
          <a:effectRef idx="1">
            <a:schemeClr val="accent5"/>
          </a:effectRef>
          <a:fontRef idx="minor">
            <a:schemeClr val="dk1"/>
          </a:fontRef>
        </p:style>
        <p:txBody>
          <a:bodyPr lIns="68589" tIns="34295" rIns="68589" bIns="34295">
            <a:normAutofit/>
          </a:bodyPr>
          <a:lstStyle/>
          <a:p>
            <a:pPr marL="0" indent="0" algn="ctr">
              <a:buNone/>
            </a:pPr>
            <a:r>
              <a:rPr lang="en-US" sz="1500" dirty="0" err="1"/>
              <a:t>OutputAttribute</a:t>
            </a:r>
            <a:r>
              <a:rPr lang="en-US" sz="1500" dirty="0"/>
              <a:t> </a:t>
            </a:r>
            <a:r>
              <a:rPr lang="en-US" sz="1500" dirty="0"/>
              <a:t>= </a:t>
            </a:r>
            <a:r>
              <a:rPr lang="en-US" sz="1500" dirty="0"/>
              <a:t>Program(</a:t>
            </a:r>
            <a:r>
              <a:rPr lang="en-US" sz="1500" dirty="0" err="1"/>
              <a:t>InputAttributes</a:t>
            </a:r>
            <a:r>
              <a:rPr lang="en-US" sz="1500" dirty="0"/>
              <a:t>)</a:t>
            </a:r>
          </a:p>
          <a:p>
            <a:pPr marL="0" indent="0" algn="ctr">
              <a:buNone/>
            </a:pPr>
            <a:r>
              <a:rPr lang="en-US" sz="2000" dirty="0"/>
              <a:t>Output = Program(</a:t>
            </a:r>
            <a:r>
              <a:rPr lang="en-US" sz="2000" dirty="0" err="1"/>
              <a:t>InputF</a:t>
            </a:r>
            <a:r>
              <a:rPr lang="en-US" sz="2000" dirty="0"/>
              <a:t> </a:t>
            </a:r>
            <a:r>
              <a:rPr lang="en-US" sz="2000" dirty="0" err="1"/>
              <a:t>eatures</a:t>
            </a:r>
            <a:r>
              <a:rPr lang="en-US" sz="2000" dirty="0"/>
              <a:t>)</a:t>
            </a:r>
          </a:p>
          <a:p>
            <a:pPr marL="0" indent="0" algn="ctr">
              <a:buNone/>
            </a:pPr>
            <a:r>
              <a:rPr lang="en-US" sz="2000" dirty="0"/>
              <a:t>Prediction = </a:t>
            </a:r>
            <a:r>
              <a:rPr lang="en-US" sz="2000" dirty="0"/>
              <a:t>Program(Instance</a:t>
            </a:r>
            <a:r>
              <a:rPr lang="en-US" sz="2000" dirty="0" smtClean="0"/>
              <a:t>)</a:t>
            </a:r>
            <a:endParaRPr lang="en-US" dirty="0" smtClean="0"/>
          </a:p>
          <a:p>
            <a:pPr marL="0" indent="0" algn="ctr">
              <a:buNone/>
            </a:pP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714750"/>
            <a:ext cx="2758206" cy="814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2308" y="3790950"/>
            <a:ext cx="2976340" cy="8161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734883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latin typeface="CMBX12"/>
              </a:rPr>
              <a:t>Feature Selection For Machine Learning</a:t>
            </a:r>
            <a:endParaRPr lang="en-US" sz="3600" dirty="0"/>
          </a:p>
        </p:txBody>
      </p:sp>
      <p:sp>
        <p:nvSpPr>
          <p:cNvPr id="3" name="Text Placeholder 2"/>
          <p:cNvSpPr>
            <a:spLocks noGrp="1"/>
          </p:cNvSpPr>
          <p:nvPr>
            <p:ph type="body" idx="1"/>
          </p:nvPr>
        </p:nvSpPr>
        <p:spPr/>
        <p:txBody>
          <a:bodyPr vert="vert270" anchor="ctr">
            <a:normAutofit/>
          </a:bodyPr>
          <a:lstStyle/>
          <a:p>
            <a:pPr algn="ctr"/>
            <a:r>
              <a:rPr lang="en-US" sz="2400" dirty="0"/>
              <a:t>Recursive Feature Elimination</a:t>
            </a:r>
          </a:p>
        </p:txBody>
      </p:sp>
      <p:sp>
        <p:nvSpPr>
          <p:cNvPr id="4"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2000" dirty="0">
                <a:solidFill>
                  <a:srgbClr val="00E100"/>
                </a:solidFill>
                <a:latin typeface="CMTT10"/>
              </a:rPr>
              <a:t># Feature Extraction with RFE</a:t>
            </a: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sklearn.feature_selection</a:t>
            </a:r>
            <a:r>
              <a:rPr lang="en-US" sz="2000" dirty="0">
                <a:solidFill>
                  <a:srgbClr val="000000"/>
                </a:solidFill>
                <a:latin typeface="CMTT10"/>
              </a:rPr>
              <a:t> </a:t>
            </a:r>
            <a:r>
              <a:rPr lang="en-US" sz="2000" dirty="0">
                <a:solidFill>
                  <a:srgbClr val="0000FF"/>
                </a:solidFill>
                <a:latin typeface="CMTT10"/>
              </a:rPr>
              <a:t>import </a:t>
            </a:r>
            <a:r>
              <a:rPr lang="en-US" sz="2000" dirty="0">
                <a:solidFill>
                  <a:srgbClr val="000000"/>
                </a:solidFill>
                <a:latin typeface="CMTT10"/>
              </a:rPr>
              <a:t>RFE</a:t>
            </a:r>
          </a:p>
          <a:p>
            <a:pPr marL="0" indent="0">
              <a:buNone/>
            </a:pPr>
            <a:r>
              <a:rPr lang="en-US" sz="2000" dirty="0">
                <a:solidFill>
                  <a:srgbClr val="0000FF"/>
                </a:solidFill>
                <a:latin typeface="CMTT10"/>
              </a:rPr>
              <a:t>from </a:t>
            </a:r>
            <a:r>
              <a:rPr lang="en-US" sz="2000" dirty="0" err="1">
                <a:solidFill>
                  <a:srgbClr val="000000"/>
                </a:solidFill>
                <a:latin typeface="CMTT10"/>
              </a:rPr>
              <a:t>sklearn.linear_model</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LogisticRegression</a:t>
            </a:r>
            <a:endParaRPr lang="en-US" sz="2000" dirty="0">
              <a:solidFill>
                <a:srgbClr val="000000"/>
              </a:solidFill>
              <a:latin typeface="CMTT10"/>
            </a:endParaRPr>
          </a:p>
          <a:p>
            <a:pPr marL="0" indent="0">
              <a:buNone/>
            </a:pPr>
            <a:r>
              <a:rPr lang="en-US" sz="2000" dirty="0">
                <a:solidFill>
                  <a:srgbClr val="00E100"/>
                </a:solidFill>
                <a:latin typeface="CMTT10"/>
              </a:rPr>
              <a:t># load data</a:t>
            </a:r>
          </a:p>
          <a:p>
            <a:pPr marL="0" indent="0">
              <a:buNone/>
            </a:pPr>
            <a:r>
              <a:rPr lang="en-US" sz="2000" dirty="0">
                <a:solidFill>
                  <a:srgbClr val="000000"/>
                </a:solidFill>
                <a:latin typeface="CMTT10"/>
              </a:rPr>
              <a:t>filename = </a:t>
            </a:r>
            <a:r>
              <a:rPr lang="en-US" sz="2000" dirty="0">
                <a:solidFill>
                  <a:srgbClr val="FF0000"/>
                </a:solidFill>
                <a:latin typeface="F83"/>
              </a:rPr>
              <a:t>'</a:t>
            </a:r>
            <a:r>
              <a:rPr lang="en-US" sz="2000" dirty="0">
                <a:solidFill>
                  <a:srgbClr val="FF0000"/>
                </a:solidFill>
                <a:latin typeface="CMTT10"/>
              </a:rPr>
              <a:t>pima-indians-diabetes.data.csv</a:t>
            </a:r>
            <a:r>
              <a:rPr lang="en-US" sz="2000" dirty="0">
                <a:solidFill>
                  <a:srgbClr val="FF0000"/>
                </a:solidFill>
                <a:latin typeface="F83"/>
              </a:rPr>
              <a:t>'</a:t>
            </a:r>
          </a:p>
          <a:p>
            <a:pPr marL="0" indent="0">
              <a:buNone/>
            </a:pPr>
            <a:r>
              <a:rPr lang="en-US" sz="2000" dirty="0">
                <a:solidFill>
                  <a:srgbClr val="000000"/>
                </a:solidFill>
                <a:latin typeface="CMTT10"/>
              </a:rPr>
              <a:t>names = [</a:t>
            </a:r>
            <a:r>
              <a:rPr lang="en-US" sz="2000" dirty="0">
                <a:solidFill>
                  <a:srgbClr val="FF0000"/>
                </a:solidFill>
                <a:latin typeface="F83"/>
              </a:rPr>
              <a:t>'</a:t>
            </a:r>
            <a:r>
              <a:rPr lang="en-US" sz="2000" dirty="0" err="1">
                <a:solidFill>
                  <a:srgbClr val="FF0000"/>
                </a:solidFill>
                <a:latin typeface="CMTT10"/>
              </a:rPr>
              <a:t>preg</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plas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pres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skin</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test</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mass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pedi</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age</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class</a:t>
            </a:r>
            <a:r>
              <a:rPr lang="en-US" sz="2000" dirty="0">
                <a:solidFill>
                  <a:srgbClr val="FF0000"/>
                </a:solidFill>
                <a:latin typeface="F83"/>
              </a:rPr>
              <a:t>'</a:t>
            </a:r>
            <a:r>
              <a:rPr lang="en-US" sz="2000" dirty="0">
                <a:solidFill>
                  <a:srgbClr val="000000"/>
                </a:solidFill>
                <a:latin typeface="CMTT10"/>
              </a:rPr>
              <a:t>]</a:t>
            </a:r>
          </a:p>
          <a:p>
            <a:pPr marL="0" indent="0">
              <a:buNone/>
            </a:pPr>
            <a:r>
              <a:rPr lang="en-US" sz="2000" dirty="0" err="1">
                <a:solidFill>
                  <a:srgbClr val="000000"/>
                </a:solidFill>
                <a:latin typeface="CMTT10"/>
              </a:rPr>
              <a:t>dataframe</a:t>
            </a:r>
            <a:r>
              <a:rPr lang="en-US" sz="2000" dirty="0">
                <a:solidFill>
                  <a:srgbClr val="000000"/>
                </a:solidFill>
                <a:latin typeface="CMTT10"/>
              </a:rPr>
              <a:t> = </a:t>
            </a:r>
            <a:r>
              <a:rPr lang="en-US" sz="2000" dirty="0" err="1">
                <a:solidFill>
                  <a:srgbClr val="000000"/>
                </a:solidFill>
                <a:latin typeface="CMTT10"/>
              </a:rPr>
              <a:t>read_csv</a:t>
            </a:r>
            <a:r>
              <a:rPr lang="en-US" sz="2000" dirty="0">
                <a:solidFill>
                  <a:srgbClr val="000000"/>
                </a:solidFill>
                <a:latin typeface="CMTT10"/>
              </a:rPr>
              <a:t>(filename, names=names</a:t>
            </a:r>
            <a:r>
              <a:rPr lang="en-US" sz="2000" dirty="0" smtClean="0">
                <a:solidFill>
                  <a:srgbClr val="000000"/>
                </a:solidFill>
                <a:latin typeface="CMTT10"/>
              </a:rPr>
              <a:t>)</a:t>
            </a:r>
            <a:endParaRPr lang="en-US" sz="2000" dirty="0">
              <a:solidFill>
                <a:srgbClr val="000000"/>
              </a:solidFill>
              <a:latin typeface="CMTT10"/>
            </a:endParaRPr>
          </a:p>
        </p:txBody>
      </p:sp>
      <p:sp>
        <p:nvSpPr>
          <p:cNvPr id="5" name="Rectangle 4"/>
          <p:cNvSpPr/>
          <p:nvPr/>
        </p:nvSpPr>
        <p:spPr>
          <a:xfrm>
            <a:off x="2590800" y="1504950"/>
            <a:ext cx="6096000" cy="297180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a:solidFill>
                  <a:srgbClr val="000000"/>
                </a:solidFill>
                <a:latin typeface="CMTT10"/>
              </a:rPr>
              <a:t>array = </a:t>
            </a:r>
            <a:r>
              <a:rPr lang="en-US" dirty="0" err="1">
                <a:solidFill>
                  <a:srgbClr val="000000"/>
                </a:solidFill>
                <a:latin typeface="CMTT10"/>
              </a:rPr>
              <a:t>dataframe.values</a:t>
            </a:r>
            <a:endParaRPr lang="en-US" dirty="0">
              <a:solidFill>
                <a:srgbClr val="000000"/>
              </a:solidFill>
              <a:latin typeface="CMTT10"/>
            </a:endParaRPr>
          </a:p>
          <a:p>
            <a:r>
              <a:rPr lang="en-US" dirty="0">
                <a:solidFill>
                  <a:srgbClr val="000000"/>
                </a:solidFill>
                <a:latin typeface="CMTT10"/>
              </a:rPr>
              <a:t>X = array[:,0:8]</a:t>
            </a:r>
          </a:p>
          <a:p>
            <a:r>
              <a:rPr lang="en-US" dirty="0">
                <a:solidFill>
                  <a:srgbClr val="000000"/>
                </a:solidFill>
                <a:latin typeface="CMTT10"/>
              </a:rPr>
              <a:t>Y = array[:,8]</a:t>
            </a:r>
          </a:p>
          <a:p>
            <a:r>
              <a:rPr lang="en-US" dirty="0">
                <a:solidFill>
                  <a:srgbClr val="00E100"/>
                </a:solidFill>
                <a:latin typeface="CMTT10"/>
              </a:rPr>
              <a:t># feature extraction</a:t>
            </a:r>
          </a:p>
          <a:p>
            <a:r>
              <a:rPr lang="en-US" dirty="0">
                <a:solidFill>
                  <a:srgbClr val="000000"/>
                </a:solidFill>
                <a:latin typeface="CMTT10"/>
              </a:rPr>
              <a:t>model = </a:t>
            </a:r>
            <a:r>
              <a:rPr lang="en-US" dirty="0" err="1">
                <a:solidFill>
                  <a:srgbClr val="000000"/>
                </a:solidFill>
                <a:latin typeface="CMTT10"/>
              </a:rPr>
              <a:t>LogisticRegression</a:t>
            </a:r>
            <a:r>
              <a:rPr lang="en-US" dirty="0">
                <a:solidFill>
                  <a:srgbClr val="000000"/>
                </a:solidFill>
                <a:latin typeface="CMTT10"/>
              </a:rPr>
              <a:t>()</a:t>
            </a:r>
          </a:p>
          <a:p>
            <a:r>
              <a:rPr lang="en-US" dirty="0" err="1">
                <a:solidFill>
                  <a:srgbClr val="000000"/>
                </a:solidFill>
                <a:latin typeface="CMTT10"/>
              </a:rPr>
              <a:t>rfe</a:t>
            </a:r>
            <a:r>
              <a:rPr lang="en-US" dirty="0">
                <a:solidFill>
                  <a:srgbClr val="000000"/>
                </a:solidFill>
                <a:latin typeface="CMTT10"/>
              </a:rPr>
              <a:t> = RFE(model, 3)</a:t>
            </a:r>
          </a:p>
          <a:p>
            <a:r>
              <a:rPr lang="en-US" dirty="0">
                <a:solidFill>
                  <a:srgbClr val="000000"/>
                </a:solidFill>
                <a:latin typeface="CMTT10"/>
              </a:rPr>
              <a:t>fit = </a:t>
            </a:r>
            <a:r>
              <a:rPr lang="en-US" dirty="0" err="1">
                <a:solidFill>
                  <a:srgbClr val="000000"/>
                </a:solidFill>
                <a:latin typeface="CMTT10"/>
              </a:rPr>
              <a:t>rfe.fit</a:t>
            </a:r>
            <a:r>
              <a:rPr lang="en-US" dirty="0">
                <a:solidFill>
                  <a:srgbClr val="000000"/>
                </a:solidFill>
                <a:latin typeface="CMTT10"/>
              </a:rPr>
              <a:t>(X, Y)</a:t>
            </a:r>
          </a:p>
          <a:p>
            <a:r>
              <a:rPr lang="en-US" dirty="0">
                <a:solidFill>
                  <a:srgbClr val="0000FF"/>
                </a:solidFill>
                <a:latin typeface="CMTT10"/>
              </a:rPr>
              <a:t>print</a:t>
            </a:r>
            <a:r>
              <a:rPr lang="en-US" dirty="0">
                <a:solidFill>
                  <a:srgbClr val="000000"/>
                </a:solidFill>
                <a:latin typeface="CMTT10"/>
              </a:rPr>
              <a:t>(</a:t>
            </a:r>
            <a:r>
              <a:rPr lang="en-US" dirty="0">
                <a:solidFill>
                  <a:srgbClr val="FF0000"/>
                </a:solidFill>
                <a:latin typeface="CMTT10"/>
              </a:rPr>
              <a:t>"</a:t>
            </a:r>
            <a:r>
              <a:rPr lang="en-US" dirty="0" err="1">
                <a:solidFill>
                  <a:srgbClr val="FF0000"/>
                </a:solidFill>
                <a:latin typeface="CMTT10"/>
              </a:rPr>
              <a:t>Num</a:t>
            </a:r>
            <a:r>
              <a:rPr lang="en-US" dirty="0">
                <a:solidFill>
                  <a:srgbClr val="FF0000"/>
                </a:solidFill>
                <a:latin typeface="CMTT10"/>
              </a:rPr>
              <a:t> Features: %</a:t>
            </a:r>
            <a:r>
              <a:rPr lang="en-US" dirty="0" smtClean="0">
                <a:solidFill>
                  <a:srgbClr val="FF0000"/>
                </a:solidFill>
                <a:latin typeface="CMTT10"/>
              </a:rPr>
              <a:t>d“</a:t>
            </a:r>
            <a:r>
              <a:rPr lang="en-US" dirty="0" smtClean="0">
                <a:solidFill>
                  <a:srgbClr val="000000"/>
                </a:solidFill>
                <a:latin typeface="CMTT10"/>
              </a:rPr>
              <a:t>, </a:t>
            </a:r>
            <a:r>
              <a:rPr lang="en-US" dirty="0" err="1">
                <a:solidFill>
                  <a:srgbClr val="000000"/>
                </a:solidFill>
                <a:latin typeface="CMTT10"/>
              </a:rPr>
              <a:t>fit.n_features</a:t>
            </a:r>
            <a:r>
              <a:rPr lang="en-US" dirty="0" smtClean="0">
                <a:solidFill>
                  <a:srgbClr val="000000"/>
                </a:solidFill>
                <a:latin typeface="CMTT10"/>
              </a:rPr>
              <a:t>_)</a:t>
            </a:r>
            <a:endParaRPr lang="en-US" dirty="0">
              <a:solidFill>
                <a:srgbClr val="000000"/>
              </a:solidFill>
              <a:latin typeface="CMTT10"/>
            </a:endParaRPr>
          </a:p>
          <a:p>
            <a:r>
              <a:rPr lang="en-US" dirty="0">
                <a:solidFill>
                  <a:srgbClr val="0000FF"/>
                </a:solidFill>
                <a:latin typeface="CMTT10"/>
              </a:rPr>
              <a:t>print</a:t>
            </a:r>
            <a:r>
              <a:rPr lang="en-US" dirty="0">
                <a:solidFill>
                  <a:srgbClr val="000000"/>
                </a:solidFill>
                <a:latin typeface="CMTT10"/>
              </a:rPr>
              <a:t>(</a:t>
            </a:r>
            <a:r>
              <a:rPr lang="en-US" dirty="0">
                <a:solidFill>
                  <a:srgbClr val="FF0000"/>
                </a:solidFill>
                <a:latin typeface="CMTT10"/>
              </a:rPr>
              <a:t>"Selected Features: %</a:t>
            </a:r>
            <a:r>
              <a:rPr lang="en-US" dirty="0" smtClean="0">
                <a:solidFill>
                  <a:srgbClr val="FF0000"/>
                </a:solidFill>
                <a:latin typeface="CMTT10"/>
              </a:rPr>
              <a:t>s“</a:t>
            </a:r>
            <a:r>
              <a:rPr lang="en-US" dirty="0" smtClean="0">
                <a:solidFill>
                  <a:srgbClr val="000000"/>
                </a:solidFill>
                <a:latin typeface="CMTT10"/>
              </a:rPr>
              <a:t>,</a:t>
            </a:r>
            <a:r>
              <a:rPr lang="en-US" dirty="0" err="1" smtClean="0">
                <a:solidFill>
                  <a:srgbClr val="000000"/>
                </a:solidFill>
                <a:latin typeface="CMTT10"/>
              </a:rPr>
              <a:t>fit.support</a:t>
            </a:r>
            <a:r>
              <a:rPr lang="en-US" dirty="0" smtClean="0">
                <a:solidFill>
                  <a:srgbClr val="000000"/>
                </a:solidFill>
                <a:latin typeface="CMTT10"/>
              </a:rPr>
              <a:t>_)</a:t>
            </a:r>
            <a:endParaRPr lang="en-US" dirty="0">
              <a:solidFill>
                <a:srgbClr val="000000"/>
              </a:solidFill>
              <a:latin typeface="CMTT10"/>
            </a:endParaRPr>
          </a:p>
          <a:p>
            <a:r>
              <a:rPr lang="en-US" dirty="0">
                <a:solidFill>
                  <a:srgbClr val="0000FF"/>
                </a:solidFill>
                <a:latin typeface="CMTT10"/>
              </a:rPr>
              <a:t>print</a:t>
            </a:r>
            <a:r>
              <a:rPr lang="en-US" dirty="0">
                <a:solidFill>
                  <a:srgbClr val="000000"/>
                </a:solidFill>
                <a:latin typeface="CMTT10"/>
              </a:rPr>
              <a:t>(</a:t>
            </a:r>
            <a:r>
              <a:rPr lang="en-US" dirty="0">
                <a:solidFill>
                  <a:srgbClr val="FF0000"/>
                </a:solidFill>
                <a:latin typeface="CMTT10"/>
              </a:rPr>
              <a:t>"Feature Ranking: %</a:t>
            </a:r>
            <a:r>
              <a:rPr lang="en-US" dirty="0" smtClean="0">
                <a:solidFill>
                  <a:srgbClr val="FF0000"/>
                </a:solidFill>
                <a:latin typeface="CMTT10"/>
              </a:rPr>
              <a:t>s“</a:t>
            </a:r>
            <a:r>
              <a:rPr lang="en-US" dirty="0" smtClean="0">
                <a:solidFill>
                  <a:srgbClr val="000000"/>
                </a:solidFill>
                <a:latin typeface="CMTT10"/>
              </a:rPr>
              <a:t>, </a:t>
            </a:r>
            <a:r>
              <a:rPr lang="en-US" dirty="0" err="1">
                <a:solidFill>
                  <a:srgbClr val="000000"/>
                </a:solidFill>
                <a:latin typeface="CMTT10"/>
              </a:rPr>
              <a:t>fit.ranking</a:t>
            </a:r>
            <a:r>
              <a:rPr lang="en-US" dirty="0" smtClean="0">
                <a:solidFill>
                  <a:srgbClr val="000000"/>
                </a:solidFill>
                <a:latin typeface="CMTT10"/>
              </a:rPr>
              <a:t>_)</a:t>
            </a:r>
            <a:endParaRPr lang="en-US" dirty="0">
              <a:solidFill>
                <a:srgbClr val="FF0000"/>
              </a:solidFill>
              <a:latin typeface="F83"/>
            </a:endParaRPr>
          </a:p>
        </p:txBody>
      </p:sp>
      <p:sp>
        <p:nvSpPr>
          <p:cNvPr id="6" name="Text Placeholder 4">
            <a:extLst>
              <a:ext uri="{FF2B5EF4-FFF2-40B4-BE49-F238E27FC236}">
                <a16:creationId xmlns:a16="http://schemas.microsoft.com/office/drawing/2014/main" xmlns="" id="{4F4D9F13-C119-40D2-9B3B-8DCD9D0EA709}"/>
              </a:ext>
            </a:extLst>
          </p:cNvPr>
          <p:cNvSpPr txBox="1">
            <a:spLocks/>
          </p:cNvSpPr>
          <p:nvPr/>
        </p:nvSpPr>
        <p:spPr>
          <a:xfrm>
            <a:off x="1447800" y="2397179"/>
            <a:ext cx="7924800" cy="1319204"/>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err="1"/>
              <a:t>Num</a:t>
            </a:r>
            <a:r>
              <a:rPr lang="en-US" sz="1600" dirty="0"/>
              <a:t> Features:  3</a:t>
            </a:r>
          </a:p>
          <a:p>
            <a:r>
              <a:rPr lang="en-US" sz="1600" dirty="0"/>
              <a:t>Selected Features:  [ True False </a:t>
            </a:r>
            <a:r>
              <a:rPr lang="en-US" sz="1600" dirty="0" err="1"/>
              <a:t>False</a:t>
            </a:r>
            <a:r>
              <a:rPr lang="en-US" sz="1600" dirty="0"/>
              <a:t> </a:t>
            </a:r>
            <a:r>
              <a:rPr lang="en-US" sz="1600" dirty="0" err="1"/>
              <a:t>False</a:t>
            </a:r>
            <a:r>
              <a:rPr lang="en-US" sz="1600" dirty="0"/>
              <a:t> </a:t>
            </a:r>
            <a:r>
              <a:rPr lang="en-US" sz="1600" dirty="0" err="1"/>
              <a:t>False</a:t>
            </a:r>
            <a:r>
              <a:rPr lang="en-US" sz="1600" dirty="0"/>
              <a:t>  True  </a:t>
            </a:r>
            <a:r>
              <a:rPr lang="en-US" sz="1600" dirty="0" err="1"/>
              <a:t>True</a:t>
            </a:r>
            <a:r>
              <a:rPr lang="en-US" sz="1600" dirty="0"/>
              <a:t> False]</a:t>
            </a:r>
          </a:p>
          <a:p>
            <a:r>
              <a:rPr lang="en-US" sz="1600" dirty="0"/>
              <a:t>Feature Ranking:   [1 2 3 5 6 1 1 4]</a:t>
            </a:r>
            <a:endParaRPr lang="en-CA" sz="1600" dirty="0"/>
          </a:p>
        </p:txBody>
      </p:sp>
    </p:spTree>
    <p:extLst>
      <p:ext uri="{BB962C8B-B14F-4D97-AF65-F5344CB8AC3E}">
        <p14:creationId xmlns:p14="http://schemas.microsoft.com/office/powerpoint/2010/main" val="214007362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latin typeface="CMBX12"/>
              </a:rPr>
              <a:t>Feature Selection For Machine Learning</a:t>
            </a:r>
            <a:endParaRPr lang="en-US" sz="3600" dirty="0"/>
          </a:p>
        </p:txBody>
      </p:sp>
      <p:sp>
        <p:nvSpPr>
          <p:cNvPr id="3" name="Text Placeholder 2"/>
          <p:cNvSpPr>
            <a:spLocks noGrp="1"/>
          </p:cNvSpPr>
          <p:nvPr>
            <p:ph type="body" idx="1"/>
          </p:nvPr>
        </p:nvSpPr>
        <p:spPr/>
        <p:txBody>
          <a:bodyPr vert="vert270" anchor="ctr">
            <a:normAutofit/>
          </a:bodyPr>
          <a:lstStyle/>
          <a:p>
            <a:pPr algn="ctr"/>
            <a:r>
              <a:rPr lang="en-US" sz="2400" dirty="0"/>
              <a:t>Principal Component Analysis</a:t>
            </a:r>
          </a:p>
        </p:txBody>
      </p:sp>
      <p:sp>
        <p:nvSpPr>
          <p:cNvPr id="4"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2000" dirty="0">
                <a:solidFill>
                  <a:srgbClr val="00E100"/>
                </a:solidFill>
                <a:latin typeface="CMTT10"/>
              </a:rPr>
              <a:t># Feature Extraction with PCA</a:t>
            </a: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sklearn.decomposition</a:t>
            </a:r>
            <a:r>
              <a:rPr lang="en-US" sz="2000" dirty="0">
                <a:solidFill>
                  <a:srgbClr val="000000"/>
                </a:solidFill>
                <a:latin typeface="CMTT10"/>
              </a:rPr>
              <a:t> </a:t>
            </a:r>
            <a:r>
              <a:rPr lang="en-US" sz="2000" dirty="0">
                <a:solidFill>
                  <a:srgbClr val="0000FF"/>
                </a:solidFill>
                <a:latin typeface="CMTT10"/>
              </a:rPr>
              <a:t>import </a:t>
            </a:r>
            <a:r>
              <a:rPr lang="en-US" sz="2000" dirty="0">
                <a:solidFill>
                  <a:srgbClr val="000000"/>
                </a:solidFill>
                <a:latin typeface="CMTT10"/>
              </a:rPr>
              <a:t>PCA</a:t>
            </a:r>
          </a:p>
          <a:p>
            <a:pPr marL="0" indent="0">
              <a:buNone/>
            </a:pPr>
            <a:r>
              <a:rPr lang="en-US" sz="2000" dirty="0">
                <a:solidFill>
                  <a:srgbClr val="00E100"/>
                </a:solidFill>
                <a:latin typeface="CMTT10"/>
              </a:rPr>
              <a:t># load data</a:t>
            </a:r>
          </a:p>
          <a:p>
            <a:pPr marL="0" indent="0">
              <a:buNone/>
            </a:pPr>
            <a:r>
              <a:rPr lang="en-US" sz="2000" dirty="0">
                <a:solidFill>
                  <a:srgbClr val="000000"/>
                </a:solidFill>
                <a:latin typeface="CMTT10"/>
              </a:rPr>
              <a:t>filename = </a:t>
            </a:r>
            <a:r>
              <a:rPr lang="en-US" sz="2000" dirty="0">
                <a:solidFill>
                  <a:srgbClr val="FF0000"/>
                </a:solidFill>
                <a:latin typeface="F83"/>
              </a:rPr>
              <a:t>'</a:t>
            </a:r>
            <a:r>
              <a:rPr lang="en-US" sz="2000" dirty="0">
                <a:solidFill>
                  <a:srgbClr val="FF0000"/>
                </a:solidFill>
                <a:latin typeface="CMTT10"/>
              </a:rPr>
              <a:t>pima-indians-diabetes.data.csv</a:t>
            </a:r>
            <a:r>
              <a:rPr lang="en-US" sz="2000" dirty="0">
                <a:solidFill>
                  <a:srgbClr val="FF0000"/>
                </a:solidFill>
                <a:latin typeface="F83"/>
              </a:rPr>
              <a:t>'</a:t>
            </a:r>
          </a:p>
          <a:p>
            <a:pPr marL="0" indent="0">
              <a:buNone/>
            </a:pPr>
            <a:r>
              <a:rPr lang="en-US" sz="2000" dirty="0">
                <a:solidFill>
                  <a:srgbClr val="000000"/>
                </a:solidFill>
                <a:latin typeface="CMTT10"/>
              </a:rPr>
              <a:t>names = [</a:t>
            </a:r>
            <a:r>
              <a:rPr lang="en-US" sz="2000" dirty="0">
                <a:solidFill>
                  <a:srgbClr val="FF0000"/>
                </a:solidFill>
                <a:latin typeface="F83"/>
              </a:rPr>
              <a:t>'</a:t>
            </a:r>
            <a:r>
              <a:rPr lang="en-US" sz="2000" dirty="0" err="1">
                <a:solidFill>
                  <a:srgbClr val="FF0000"/>
                </a:solidFill>
                <a:latin typeface="CMTT10"/>
              </a:rPr>
              <a:t>preg</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plas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pres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skin</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test</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mass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pedi</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age</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class</a:t>
            </a:r>
            <a:r>
              <a:rPr lang="en-US" sz="2000" dirty="0" smtClean="0">
                <a:solidFill>
                  <a:srgbClr val="FF0000"/>
                </a:solidFill>
                <a:latin typeface="F83"/>
              </a:rPr>
              <a:t>'</a:t>
            </a:r>
            <a:r>
              <a:rPr lang="en-US" sz="2000" dirty="0" smtClean="0">
                <a:solidFill>
                  <a:srgbClr val="000000"/>
                </a:solidFill>
                <a:latin typeface="CMTT10"/>
              </a:rPr>
              <a:t>]</a:t>
            </a:r>
          </a:p>
          <a:p>
            <a:pPr marL="0" indent="0">
              <a:buNone/>
            </a:pPr>
            <a:r>
              <a:rPr lang="en-US" sz="2000" dirty="0" err="1">
                <a:solidFill>
                  <a:srgbClr val="000000"/>
                </a:solidFill>
                <a:latin typeface="CMTT10"/>
              </a:rPr>
              <a:t>dataframe</a:t>
            </a:r>
            <a:r>
              <a:rPr lang="en-US" sz="2000" dirty="0">
                <a:solidFill>
                  <a:srgbClr val="000000"/>
                </a:solidFill>
                <a:latin typeface="CMTT10"/>
              </a:rPr>
              <a:t> = </a:t>
            </a:r>
            <a:r>
              <a:rPr lang="en-US" sz="2000" dirty="0" err="1">
                <a:solidFill>
                  <a:srgbClr val="000000"/>
                </a:solidFill>
                <a:latin typeface="CMTT10"/>
              </a:rPr>
              <a:t>read_csv</a:t>
            </a:r>
            <a:r>
              <a:rPr lang="en-US" sz="2000" dirty="0">
                <a:solidFill>
                  <a:srgbClr val="000000"/>
                </a:solidFill>
                <a:latin typeface="CMTT10"/>
              </a:rPr>
              <a:t>(filename, names=names)</a:t>
            </a:r>
          </a:p>
          <a:p>
            <a:pPr marL="0" indent="0">
              <a:buNone/>
            </a:pPr>
            <a:r>
              <a:rPr lang="en-US" sz="2000" dirty="0">
                <a:solidFill>
                  <a:srgbClr val="000000"/>
                </a:solidFill>
                <a:latin typeface="CMTT10"/>
              </a:rPr>
              <a:t>array = </a:t>
            </a:r>
            <a:r>
              <a:rPr lang="en-US" sz="2000" dirty="0" err="1" smtClean="0">
                <a:solidFill>
                  <a:srgbClr val="000000"/>
                </a:solidFill>
                <a:latin typeface="CMTT10"/>
              </a:rPr>
              <a:t>dataframe.values</a:t>
            </a:r>
            <a:endParaRPr lang="en-US" sz="2000" dirty="0">
              <a:solidFill>
                <a:srgbClr val="FF0000"/>
              </a:solidFill>
              <a:latin typeface="F83"/>
            </a:endParaRPr>
          </a:p>
        </p:txBody>
      </p:sp>
      <p:sp>
        <p:nvSpPr>
          <p:cNvPr id="5" name="Rectangle 4"/>
          <p:cNvSpPr/>
          <p:nvPr/>
        </p:nvSpPr>
        <p:spPr>
          <a:xfrm>
            <a:off x="2286000" y="1657350"/>
            <a:ext cx="6400800" cy="286232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endParaRPr lang="en-US" dirty="0">
              <a:solidFill>
                <a:srgbClr val="000000"/>
              </a:solidFill>
              <a:latin typeface="CMTT10"/>
            </a:endParaRPr>
          </a:p>
          <a:p>
            <a:r>
              <a:rPr lang="en-US" dirty="0">
                <a:solidFill>
                  <a:srgbClr val="000000"/>
                </a:solidFill>
                <a:latin typeface="CMTT10"/>
              </a:rPr>
              <a:t>X = array[:,0:8]</a:t>
            </a:r>
          </a:p>
          <a:p>
            <a:r>
              <a:rPr lang="en-US" dirty="0">
                <a:solidFill>
                  <a:srgbClr val="000000"/>
                </a:solidFill>
                <a:latin typeface="CMTT10"/>
              </a:rPr>
              <a:t>Y = array[:,8]</a:t>
            </a:r>
          </a:p>
          <a:p>
            <a:r>
              <a:rPr lang="en-US" dirty="0">
                <a:solidFill>
                  <a:srgbClr val="00E100"/>
                </a:solidFill>
                <a:latin typeface="CMTT10"/>
              </a:rPr>
              <a:t># feature extraction</a:t>
            </a:r>
          </a:p>
          <a:p>
            <a:r>
              <a:rPr lang="en-US" dirty="0" err="1">
                <a:solidFill>
                  <a:srgbClr val="000000"/>
                </a:solidFill>
                <a:latin typeface="CMTT10"/>
              </a:rPr>
              <a:t>pca</a:t>
            </a:r>
            <a:r>
              <a:rPr lang="en-US" dirty="0">
                <a:solidFill>
                  <a:srgbClr val="000000"/>
                </a:solidFill>
                <a:latin typeface="CMTT10"/>
              </a:rPr>
              <a:t> = PCA(</a:t>
            </a:r>
            <a:r>
              <a:rPr lang="en-US" dirty="0" err="1">
                <a:solidFill>
                  <a:srgbClr val="000000"/>
                </a:solidFill>
                <a:latin typeface="CMTT10"/>
              </a:rPr>
              <a:t>n_components</a:t>
            </a:r>
            <a:r>
              <a:rPr lang="en-US" dirty="0">
                <a:solidFill>
                  <a:srgbClr val="000000"/>
                </a:solidFill>
                <a:latin typeface="CMTT10"/>
              </a:rPr>
              <a:t>=3)</a:t>
            </a:r>
          </a:p>
          <a:p>
            <a:r>
              <a:rPr lang="en-US" dirty="0">
                <a:solidFill>
                  <a:srgbClr val="000000"/>
                </a:solidFill>
                <a:latin typeface="CMTT10"/>
              </a:rPr>
              <a:t>fit = </a:t>
            </a:r>
            <a:r>
              <a:rPr lang="en-US" dirty="0" err="1">
                <a:solidFill>
                  <a:srgbClr val="000000"/>
                </a:solidFill>
                <a:latin typeface="CMTT10"/>
              </a:rPr>
              <a:t>pca.fit</a:t>
            </a:r>
            <a:r>
              <a:rPr lang="en-US" dirty="0">
                <a:solidFill>
                  <a:srgbClr val="000000"/>
                </a:solidFill>
                <a:latin typeface="CMTT10"/>
              </a:rPr>
              <a:t>(X)</a:t>
            </a:r>
          </a:p>
          <a:p>
            <a:r>
              <a:rPr lang="en-US" dirty="0">
                <a:solidFill>
                  <a:srgbClr val="00E100"/>
                </a:solidFill>
                <a:latin typeface="CMTT10"/>
              </a:rPr>
              <a:t># summarize components</a:t>
            </a:r>
          </a:p>
          <a:p>
            <a:r>
              <a:rPr lang="en-US" dirty="0">
                <a:solidFill>
                  <a:srgbClr val="0000FF"/>
                </a:solidFill>
                <a:latin typeface="CMTT10"/>
              </a:rPr>
              <a:t>print</a:t>
            </a:r>
            <a:r>
              <a:rPr lang="en-US" dirty="0">
                <a:solidFill>
                  <a:srgbClr val="000000"/>
                </a:solidFill>
                <a:latin typeface="CMTT10"/>
              </a:rPr>
              <a:t>(</a:t>
            </a:r>
            <a:r>
              <a:rPr lang="en-US" dirty="0">
                <a:solidFill>
                  <a:srgbClr val="FF0000"/>
                </a:solidFill>
                <a:latin typeface="CMTT10"/>
              </a:rPr>
              <a:t>"Explained Variance: %s"</a:t>
            </a:r>
            <a:r>
              <a:rPr lang="en-US" dirty="0">
                <a:solidFill>
                  <a:srgbClr val="000000"/>
                </a:solidFill>
                <a:latin typeface="CMTT10"/>
              </a:rPr>
              <a:t>) % </a:t>
            </a:r>
            <a:r>
              <a:rPr lang="en-US" dirty="0" err="1">
                <a:solidFill>
                  <a:srgbClr val="000000"/>
                </a:solidFill>
                <a:latin typeface="CMTT10"/>
              </a:rPr>
              <a:t>fit.explained_variance_ratio</a:t>
            </a:r>
            <a:r>
              <a:rPr lang="en-US" dirty="0">
                <a:solidFill>
                  <a:srgbClr val="000000"/>
                </a:solidFill>
                <a:latin typeface="CMTT10"/>
              </a:rPr>
              <a:t>_</a:t>
            </a:r>
          </a:p>
          <a:p>
            <a:r>
              <a:rPr lang="en-US" dirty="0">
                <a:solidFill>
                  <a:srgbClr val="0000FF"/>
                </a:solidFill>
                <a:latin typeface="CMTT10"/>
              </a:rPr>
              <a:t>print</a:t>
            </a:r>
            <a:r>
              <a:rPr lang="en-US" dirty="0">
                <a:solidFill>
                  <a:srgbClr val="000000"/>
                </a:solidFill>
                <a:latin typeface="CMTT10"/>
              </a:rPr>
              <a:t>(</a:t>
            </a:r>
            <a:r>
              <a:rPr lang="en-US" dirty="0" err="1">
                <a:solidFill>
                  <a:srgbClr val="000000"/>
                </a:solidFill>
                <a:latin typeface="CMTT10"/>
              </a:rPr>
              <a:t>fit.components</a:t>
            </a:r>
            <a:r>
              <a:rPr lang="en-US" dirty="0">
                <a:solidFill>
                  <a:srgbClr val="000000"/>
                </a:solidFill>
                <a:latin typeface="CMTT10"/>
              </a:rPr>
              <a:t>_)</a:t>
            </a:r>
            <a:endParaRPr lang="en-US" dirty="0">
              <a:solidFill>
                <a:srgbClr val="FF0000"/>
              </a:solidFill>
              <a:latin typeface="F83"/>
            </a:endParaRPr>
          </a:p>
        </p:txBody>
      </p:sp>
      <p:sp>
        <p:nvSpPr>
          <p:cNvPr id="6" name="Text Placeholder 4">
            <a:extLst>
              <a:ext uri="{FF2B5EF4-FFF2-40B4-BE49-F238E27FC236}">
                <a16:creationId xmlns:a16="http://schemas.microsoft.com/office/drawing/2014/main" xmlns="" id="{4F4D9F13-C119-40D2-9B3B-8DCD9D0EA709}"/>
              </a:ext>
            </a:extLst>
          </p:cNvPr>
          <p:cNvSpPr txBox="1">
            <a:spLocks/>
          </p:cNvSpPr>
          <p:nvPr/>
        </p:nvSpPr>
        <p:spPr>
          <a:xfrm>
            <a:off x="1371600" y="1657350"/>
            <a:ext cx="6947995" cy="2235199"/>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dirty="0"/>
              <a:t>Explained Variance: </a:t>
            </a:r>
          </a:p>
          <a:p>
            <a:r>
              <a:rPr lang="en-US" sz="1200" dirty="0"/>
              <a:t>[0.889 0.062 0.026]</a:t>
            </a:r>
          </a:p>
          <a:p>
            <a:r>
              <a:rPr lang="en-US" sz="1200" dirty="0"/>
              <a:t>[[-2.022e-03 9.781e-02 1.609e-02 6.076e-02 9.931e-01 1.401e-02</a:t>
            </a:r>
          </a:p>
          <a:p>
            <a:r>
              <a:rPr lang="en-US" sz="1200" dirty="0"/>
              <a:t>5.372e-04 -3.565e-03]</a:t>
            </a:r>
          </a:p>
          <a:p>
            <a:r>
              <a:rPr lang="en-US" sz="1200" dirty="0"/>
              <a:t>[-2.265e-02 -9.722e-01 -1.419e-01 5.786e-02 9.463e-02 -4.697e-02</a:t>
            </a:r>
          </a:p>
          <a:p>
            <a:r>
              <a:rPr lang="en-US" sz="1200" dirty="0"/>
              <a:t>-8.168e-04 -1.402e-01]</a:t>
            </a:r>
          </a:p>
          <a:p>
            <a:r>
              <a:rPr lang="en-US" sz="1200" dirty="0"/>
              <a:t>[-2.246e-02 1.434e-01 -9.225e-01 -3.070e-01 2.098e-02 -1.324e-01</a:t>
            </a:r>
          </a:p>
          <a:p>
            <a:r>
              <a:rPr lang="en-US" sz="1200" dirty="0"/>
              <a:t>-6.400e-04 -1.255e-01]]</a:t>
            </a:r>
            <a:endParaRPr lang="en-CA" sz="1200" dirty="0"/>
          </a:p>
        </p:txBody>
      </p:sp>
    </p:spTree>
    <p:extLst>
      <p:ext uri="{BB962C8B-B14F-4D97-AF65-F5344CB8AC3E}">
        <p14:creationId xmlns:p14="http://schemas.microsoft.com/office/powerpoint/2010/main" val="214007362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latin typeface="CMBX12"/>
              </a:rPr>
              <a:t>Feature Selection For Machine Learning</a:t>
            </a:r>
            <a:endParaRPr lang="en-US" sz="3600" dirty="0"/>
          </a:p>
        </p:txBody>
      </p:sp>
      <p:sp>
        <p:nvSpPr>
          <p:cNvPr id="3" name="Text Placeholder 2"/>
          <p:cNvSpPr>
            <a:spLocks noGrp="1"/>
          </p:cNvSpPr>
          <p:nvPr>
            <p:ph type="body" idx="1"/>
          </p:nvPr>
        </p:nvSpPr>
        <p:spPr/>
        <p:txBody>
          <a:bodyPr vert="vert270" anchor="ctr">
            <a:normAutofit/>
          </a:bodyPr>
          <a:lstStyle/>
          <a:p>
            <a:pPr algn="ctr"/>
            <a:r>
              <a:rPr lang="en-US" sz="2400" dirty="0"/>
              <a:t>Feature Importance</a:t>
            </a:r>
          </a:p>
        </p:txBody>
      </p:sp>
      <p:sp>
        <p:nvSpPr>
          <p:cNvPr id="4"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2000" dirty="0">
                <a:solidFill>
                  <a:srgbClr val="00E100"/>
                </a:solidFill>
                <a:latin typeface="CMTT10"/>
              </a:rPr>
              <a:t># Feature Importance with Extra Trees Classifier</a:t>
            </a: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sklearn.ensemble</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ExtraTreesClassifier</a:t>
            </a:r>
            <a:endParaRPr lang="en-US" sz="2000" dirty="0">
              <a:solidFill>
                <a:srgbClr val="000000"/>
              </a:solidFill>
              <a:latin typeface="CMTT10"/>
            </a:endParaRPr>
          </a:p>
          <a:p>
            <a:pPr marL="0" indent="0">
              <a:buNone/>
            </a:pPr>
            <a:r>
              <a:rPr lang="en-US" sz="2000" dirty="0">
                <a:solidFill>
                  <a:srgbClr val="00E100"/>
                </a:solidFill>
                <a:latin typeface="CMTT10"/>
              </a:rPr>
              <a:t># load data</a:t>
            </a:r>
          </a:p>
          <a:p>
            <a:pPr marL="0" indent="0">
              <a:buNone/>
            </a:pPr>
            <a:r>
              <a:rPr lang="en-US" sz="2000" dirty="0">
                <a:solidFill>
                  <a:srgbClr val="000000"/>
                </a:solidFill>
                <a:latin typeface="CMTT10"/>
              </a:rPr>
              <a:t>filename = </a:t>
            </a:r>
            <a:r>
              <a:rPr lang="en-US" sz="2000" dirty="0">
                <a:solidFill>
                  <a:srgbClr val="FF0000"/>
                </a:solidFill>
                <a:latin typeface="F83"/>
              </a:rPr>
              <a:t>'</a:t>
            </a:r>
            <a:r>
              <a:rPr lang="en-US" sz="2000" dirty="0">
                <a:solidFill>
                  <a:srgbClr val="FF0000"/>
                </a:solidFill>
                <a:latin typeface="CMTT10"/>
              </a:rPr>
              <a:t>pima-indians-diabetes.data.csv</a:t>
            </a:r>
            <a:r>
              <a:rPr lang="en-US" sz="2000" dirty="0">
                <a:solidFill>
                  <a:srgbClr val="FF0000"/>
                </a:solidFill>
                <a:latin typeface="F83"/>
              </a:rPr>
              <a:t>'</a:t>
            </a:r>
          </a:p>
          <a:p>
            <a:pPr marL="0" indent="0">
              <a:buNone/>
            </a:pPr>
            <a:r>
              <a:rPr lang="en-US" sz="2000" dirty="0">
                <a:solidFill>
                  <a:srgbClr val="000000"/>
                </a:solidFill>
                <a:latin typeface="CMTT10"/>
              </a:rPr>
              <a:t>names = [</a:t>
            </a:r>
            <a:r>
              <a:rPr lang="en-US" sz="2000" dirty="0">
                <a:solidFill>
                  <a:srgbClr val="FF0000"/>
                </a:solidFill>
                <a:latin typeface="F83"/>
              </a:rPr>
              <a:t>'</a:t>
            </a:r>
            <a:r>
              <a:rPr lang="en-US" sz="2000" dirty="0" err="1">
                <a:solidFill>
                  <a:srgbClr val="FF0000"/>
                </a:solidFill>
                <a:latin typeface="CMTT10"/>
              </a:rPr>
              <a:t>preg</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plas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pres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skin</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test</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mass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pedi</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age</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class</a:t>
            </a:r>
            <a:r>
              <a:rPr lang="en-US" sz="2000" dirty="0">
                <a:solidFill>
                  <a:srgbClr val="FF0000"/>
                </a:solidFill>
                <a:latin typeface="F83"/>
              </a:rPr>
              <a:t>'</a:t>
            </a:r>
            <a:r>
              <a:rPr lang="en-US" sz="2000" dirty="0">
                <a:solidFill>
                  <a:srgbClr val="000000"/>
                </a:solidFill>
                <a:latin typeface="CMTT10"/>
              </a:rPr>
              <a:t>]</a:t>
            </a:r>
          </a:p>
          <a:p>
            <a:pPr marL="0" indent="0">
              <a:buNone/>
            </a:pPr>
            <a:r>
              <a:rPr lang="en-US" sz="2000" dirty="0" err="1">
                <a:solidFill>
                  <a:srgbClr val="000000"/>
                </a:solidFill>
                <a:latin typeface="CMTT10"/>
              </a:rPr>
              <a:t>dataframe</a:t>
            </a:r>
            <a:r>
              <a:rPr lang="en-US" sz="2000" dirty="0">
                <a:solidFill>
                  <a:srgbClr val="000000"/>
                </a:solidFill>
                <a:latin typeface="CMTT10"/>
              </a:rPr>
              <a:t> = </a:t>
            </a:r>
            <a:r>
              <a:rPr lang="en-US" sz="2000" dirty="0" err="1">
                <a:solidFill>
                  <a:srgbClr val="000000"/>
                </a:solidFill>
                <a:latin typeface="CMTT10"/>
              </a:rPr>
              <a:t>read_csv</a:t>
            </a:r>
            <a:r>
              <a:rPr lang="en-US" sz="2000" dirty="0">
                <a:solidFill>
                  <a:srgbClr val="000000"/>
                </a:solidFill>
                <a:latin typeface="CMTT10"/>
              </a:rPr>
              <a:t>(filename, names=names</a:t>
            </a:r>
            <a:r>
              <a:rPr lang="en-US" sz="2000" dirty="0" smtClean="0">
                <a:solidFill>
                  <a:srgbClr val="000000"/>
                </a:solidFill>
                <a:latin typeface="CMTT10"/>
              </a:rPr>
              <a:t>)</a:t>
            </a:r>
            <a:endParaRPr lang="en-US" sz="2000" dirty="0">
              <a:solidFill>
                <a:srgbClr val="000000"/>
              </a:solidFill>
              <a:latin typeface="CMTT10"/>
            </a:endParaRPr>
          </a:p>
        </p:txBody>
      </p:sp>
      <p:sp>
        <p:nvSpPr>
          <p:cNvPr id="5" name="Rectangle 4"/>
          <p:cNvSpPr/>
          <p:nvPr/>
        </p:nvSpPr>
        <p:spPr>
          <a:xfrm>
            <a:off x="2362200" y="1352550"/>
            <a:ext cx="6324600" cy="203132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a:solidFill>
                  <a:srgbClr val="000000"/>
                </a:solidFill>
                <a:latin typeface="CMTT10"/>
              </a:rPr>
              <a:t>array = </a:t>
            </a:r>
            <a:r>
              <a:rPr lang="en-US" dirty="0" err="1">
                <a:solidFill>
                  <a:srgbClr val="000000"/>
                </a:solidFill>
                <a:latin typeface="CMTT10"/>
              </a:rPr>
              <a:t>dataframe.values</a:t>
            </a:r>
            <a:endParaRPr lang="en-US" dirty="0">
              <a:solidFill>
                <a:srgbClr val="000000"/>
              </a:solidFill>
              <a:latin typeface="CMTT10"/>
            </a:endParaRPr>
          </a:p>
          <a:p>
            <a:r>
              <a:rPr lang="en-US" dirty="0">
                <a:solidFill>
                  <a:srgbClr val="000000"/>
                </a:solidFill>
                <a:latin typeface="CMTT10"/>
              </a:rPr>
              <a:t>X = array[:,0:8]</a:t>
            </a:r>
          </a:p>
          <a:p>
            <a:r>
              <a:rPr lang="en-US" dirty="0">
                <a:solidFill>
                  <a:srgbClr val="000000"/>
                </a:solidFill>
                <a:latin typeface="CMTT10"/>
              </a:rPr>
              <a:t>Y = array[:,8]</a:t>
            </a:r>
          </a:p>
          <a:p>
            <a:r>
              <a:rPr lang="en-US" dirty="0">
                <a:solidFill>
                  <a:srgbClr val="00E100"/>
                </a:solidFill>
                <a:latin typeface="CMTT10"/>
              </a:rPr>
              <a:t># feature extraction</a:t>
            </a:r>
          </a:p>
          <a:p>
            <a:r>
              <a:rPr lang="en-US" dirty="0">
                <a:solidFill>
                  <a:srgbClr val="000000"/>
                </a:solidFill>
                <a:latin typeface="CMTT10"/>
              </a:rPr>
              <a:t>model = </a:t>
            </a:r>
            <a:r>
              <a:rPr lang="en-US" dirty="0" err="1">
                <a:solidFill>
                  <a:srgbClr val="000000"/>
                </a:solidFill>
                <a:latin typeface="CMTT10"/>
              </a:rPr>
              <a:t>ExtraTreesClassifier</a:t>
            </a:r>
            <a:r>
              <a:rPr lang="en-US" dirty="0">
                <a:solidFill>
                  <a:srgbClr val="000000"/>
                </a:solidFill>
                <a:latin typeface="CMTT10"/>
              </a:rPr>
              <a:t>()</a:t>
            </a:r>
          </a:p>
          <a:p>
            <a:r>
              <a:rPr lang="en-US" dirty="0" err="1">
                <a:solidFill>
                  <a:srgbClr val="000000"/>
                </a:solidFill>
                <a:latin typeface="CMTT10"/>
              </a:rPr>
              <a:t>model.fit</a:t>
            </a:r>
            <a:r>
              <a:rPr lang="en-US" dirty="0">
                <a:solidFill>
                  <a:srgbClr val="000000"/>
                </a:solidFill>
                <a:latin typeface="CMTT10"/>
              </a:rPr>
              <a:t>(X, Y)</a:t>
            </a:r>
          </a:p>
          <a:p>
            <a:r>
              <a:rPr lang="en-US" dirty="0">
                <a:solidFill>
                  <a:srgbClr val="0000FF"/>
                </a:solidFill>
                <a:latin typeface="CMTT10"/>
              </a:rPr>
              <a:t>print</a:t>
            </a:r>
            <a:r>
              <a:rPr lang="en-US" dirty="0">
                <a:solidFill>
                  <a:srgbClr val="000000"/>
                </a:solidFill>
                <a:latin typeface="CMTT10"/>
              </a:rPr>
              <a:t>(</a:t>
            </a:r>
            <a:r>
              <a:rPr lang="en-US" dirty="0" err="1">
                <a:solidFill>
                  <a:srgbClr val="000000"/>
                </a:solidFill>
                <a:latin typeface="CMTT10"/>
              </a:rPr>
              <a:t>model.feature_importances</a:t>
            </a:r>
            <a:r>
              <a:rPr lang="en-US" dirty="0">
                <a:solidFill>
                  <a:srgbClr val="000000"/>
                </a:solidFill>
                <a:latin typeface="CMTT10"/>
              </a:rPr>
              <a:t>_)</a:t>
            </a:r>
            <a:endParaRPr lang="en-US" dirty="0">
              <a:solidFill>
                <a:srgbClr val="FF0000"/>
              </a:solidFill>
              <a:latin typeface="F83"/>
            </a:endParaRPr>
          </a:p>
        </p:txBody>
      </p:sp>
      <p:sp>
        <p:nvSpPr>
          <p:cNvPr id="6" name="Text Placeholder 4">
            <a:extLst>
              <a:ext uri="{FF2B5EF4-FFF2-40B4-BE49-F238E27FC236}">
                <a16:creationId xmlns:a16="http://schemas.microsoft.com/office/drawing/2014/main" xmlns="" id="{4F4D9F13-C119-40D2-9B3B-8DCD9D0EA709}"/>
              </a:ext>
            </a:extLst>
          </p:cNvPr>
          <p:cNvSpPr txBox="1">
            <a:spLocks/>
          </p:cNvSpPr>
          <p:nvPr/>
        </p:nvSpPr>
        <p:spPr>
          <a:xfrm>
            <a:off x="1828800" y="2952751"/>
            <a:ext cx="6705600" cy="444071"/>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[0.109 0.258 0.093 0.076 0.076 0.148 0.106 0.136]</a:t>
            </a:r>
            <a:endParaRPr lang="en-CA" sz="1800" dirty="0"/>
          </a:p>
        </p:txBody>
      </p:sp>
    </p:spTree>
    <p:extLst>
      <p:ext uri="{BB962C8B-B14F-4D97-AF65-F5344CB8AC3E}">
        <p14:creationId xmlns:p14="http://schemas.microsoft.com/office/powerpoint/2010/main" val="214007362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tx1">
                    <a:lumMod val="95000"/>
                    <a:lumOff val="5000"/>
                  </a:schemeClr>
                </a:solidFill>
                <a:latin typeface="Andalus" panose="02020603050405020304" pitchFamily="18" charset="-78"/>
                <a:cs typeface="Andalus" panose="02020603050405020304" pitchFamily="18" charset="-78"/>
              </a:rPr>
              <a:t>Evaluate the Performance </a:t>
            </a:r>
            <a:r>
              <a:rPr lang="en-US" sz="3200" dirty="0" smtClean="0">
                <a:solidFill>
                  <a:schemeClr val="tx1">
                    <a:lumMod val="95000"/>
                    <a:lumOff val="5000"/>
                  </a:schemeClr>
                </a:solidFill>
                <a:latin typeface="Andalus" panose="02020603050405020304" pitchFamily="18" charset="-78"/>
                <a:cs typeface="Andalus" panose="02020603050405020304" pitchFamily="18" charset="-78"/>
              </a:rPr>
              <a:t>with Resampling</a:t>
            </a:r>
            <a:endParaRPr lang="en-US" sz="3200" dirty="0">
              <a:solidFill>
                <a:schemeClr val="tx1">
                  <a:lumMod val="95000"/>
                  <a:lumOff val="5000"/>
                </a:schemeClr>
              </a:solidFill>
              <a:latin typeface="Andalus" panose="02020603050405020304" pitchFamily="18" charset="-78"/>
              <a:cs typeface="Andalus" panose="02020603050405020304" pitchFamily="18" charset="-78"/>
            </a:endParaRPr>
          </a:p>
        </p:txBody>
      </p:sp>
      <p:pic>
        <p:nvPicPr>
          <p:cNvPr id="1026" name="Picture 2"/>
          <p:cNvPicPr>
            <a:picLocks noGrp="1" noChangeAspect="1" noChangeArrowheads="1"/>
          </p:cNvPicPr>
          <p:nvPr>
            <p:ph type="pic" idx="1"/>
          </p:nvPr>
        </p:nvPicPr>
        <p:blipFill>
          <a:blip r:embed="rId4">
            <a:extLst>
              <a:ext uri="{28A0092B-C50C-407E-A947-70E740481C1C}">
                <a14:useLocalDpi xmlns:a14="http://schemas.microsoft.com/office/drawing/2010/main" val="0"/>
              </a:ext>
            </a:extLst>
          </a:blip>
          <a:srcRect t="11147" b="11147"/>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007362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CMBX12"/>
              </a:rPr>
              <a:t>Evaluate Machine Learning Algorithms</a:t>
            </a:r>
            <a:endParaRPr lang="en-US" sz="3600" dirty="0"/>
          </a:p>
        </p:txBody>
      </p:sp>
      <p:sp>
        <p:nvSpPr>
          <p:cNvPr id="9" name="Content Placeholder 8"/>
          <p:cNvSpPr>
            <a:spLocks noGrp="1"/>
          </p:cNvSpPr>
          <p:nvPr>
            <p:ph sz="quarter" idx="13"/>
          </p:nvPr>
        </p:nvSpPr>
        <p:spPr>
          <a:xfrm>
            <a:off x="762000" y="1733550"/>
            <a:ext cx="8001000" cy="2667000"/>
          </a:xfrm>
        </p:spPr>
        <p:txBody>
          <a:bodyPr>
            <a:normAutofit/>
          </a:bodyPr>
          <a:lstStyle/>
          <a:p>
            <a:pPr>
              <a:buFont typeface="Wingdings" panose="05000000000000000000" pitchFamily="2" charset="2"/>
              <a:buChar char="Ø"/>
            </a:pPr>
            <a:r>
              <a:rPr lang="en-US" sz="3200" i="1" dirty="0" smtClean="0">
                <a:latin typeface="CMR12"/>
              </a:rPr>
              <a:t>Train </a:t>
            </a:r>
            <a:r>
              <a:rPr lang="en-US" sz="3200" i="1" dirty="0">
                <a:latin typeface="CMR12"/>
              </a:rPr>
              <a:t>and Test Sets.</a:t>
            </a:r>
          </a:p>
          <a:p>
            <a:pPr>
              <a:buFont typeface="Wingdings" panose="05000000000000000000" pitchFamily="2" charset="2"/>
              <a:buChar char="Ø"/>
            </a:pPr>
            <a:r>
              <a:rPr lang="en-US" sz="3200" i="1" dirty="0" smtClean="0">
                <a:latin typeface="CMMI12"/>
              </a:rPr>
              <a:t>k</a:t>
            </a:r>
            <a:r>
              <a:rPr lang="en-US" sz="3200" i="1" dirty="0" smtClean="0">
                <a:latin typeface="CMR12"/>
              </a:rPr>
              <a:t>-fold </a:t>
            </a:r>
            <a:r>
              <a:rPr lang="en-US" sz="3200" i="1" dirty="0">
                <a:latin typeface="CMR12"/>
              </a:rPr>
              <a:t>Cross Validation.</a:t>
            </a:r>
          </a:p>
          <a:p>
            <a:pPr>
              <a:buFont typeface="Wingdings" panose="05000000000000000000" pitchFamily="2" charset="2"/>
              <a:buChar char="Ø"/>
            </a:pPr>
            <a:r>
              <a:rPr lang="en-US" sz="3200" i="1" dirty="0" smtClean="0">
                <a:latin typeface="CMR12"/>
              </a:rPr>
              <a:t>Leave </a:t>
            </a:r>
            <a:r>
              <a:rPr lang="en-US" sz="3200" i="1" dirty="0">
                <a:latin typeface="CMR12"/>
              </a:rPr>
              <a:t>One Out Cross Validation.</a:t>
            </a:r>
          </a:p>
          <a:p>
            <a:pPr>
              <a:buFont typeface="Wingdings" panose="05000000000000000000" pitchFamily="2" charset="2"/>
              <a:buChar char="Ø"/>
            </a:pPr>
            <a:r>
              <a:rPr lang="en-US" sz="3200" i="1" dirty="0" smtClean="0">
                <a:latin typeface="CMR12"/>
              </a:rPr>
              <a:t>Repeated </a:t>
            </a:r>
            <a:r>
              <a:rPr lang="en-US" sz="3200" i="1" dirty="0">
                <a:latin typeface="CMR12"/>
              </a:rPr>
              <a:t>Random Test-Train Splits.</a:t>
            </a:r>
            <a:endParaRPr lang="en-US" sz="3200" i="1" dirty="0"/>
          </a:p>
        </p:txBody>
      </p:sp>
    </p:spTree>
    <p:extLst>
      <p:ext uri="{BB962C8B-B14F-4D97-AF65-F5344CB8AC3E}">
        <p14:creationId xmlns:p14="http://schemas.microsoft.com/office/powerpoint/2010/main" val="336546591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CMBX12"/>
              </a:rPr>
              <a:t>Evaluate Machine Learning Algorithms</a:t>
            </a:r>
            <a:endParaRPr lang="en-US" sz="3600" dirty="0"/>
          </a:p>
        </p:txBody>
      </p:sp>
      <p:sp>
        <p:nvSpPr>
          <p:cNvPr id="3" name="Text Placeholder 2"/>
          <p:cNvSpPr>
            <a:spLocks noGrp="1"/>
          </p:cNvSpPr>
          <p:nvPr>
            <p:ph type="body" idx="1"/>
          </p:nvPr>
        </p:nvSpPr>
        <p:spPr/>
        <p:txBody>
          <a:bodyPr vert="vert270" anchor="ctr">
            <a:normAutofit/>
          </a:bodyPr>
          <a:lstStyle/>
          <a:p>
            <a:pPr algn="ctr"/>
            <a:r>
              <a:rPr lang="en-US" sz="2400" dirty="0"/>
              <a:t>Split into Train and Test Sets</a:t>
            </a:r>
          </a:p>
        </p:txBody>
      </p:sp>
      <p:sp>
        <p:nvSpPr>
          <p:cNvPr id="4"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2000" dirty="0">
                <a:solidFill>
                  <a:srgbClr val="00E100"/>
                </a:solidFill>
                <a:latin typeface="CMTT10"/>
              </a:rPr>
              <a:t># Evaluate using a train and a test set</a:t>
            </a: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train_test_split</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sklearn.linear_model</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LogisticRegression</a:t>
            </a:r>
            <a:endParaRPr lang="en-US" sz="2000" dirty="0">
              <a:solidFill>
                <a:srgbClr val="000000"/>
              </a:solidFill>
              <a:latin typeface="CMTT10"/>
            </a:endParaRPr>
          </a:p>
          <a:p>
            <a:pPr marL="0" indent="0">
              <a:buNone/>
            </a:pPr>
            <a:r>
              <a:rPr lang="en-US" sz="2000" dirty="0">
                <a:solidFill>
                  <a:srgbClr val="000000"/>
                </a:solidFill>
                <a:latin typeface="CMTT10"/>
              </a:rPr>
              <a:t>filename = </a:t>
            </a:r>
            <a:r>
              <a:rPr lang="en-US" sz="2000" dirty="0">
                <a:solidFill>
                  <a:srgbClr val="FF0000"/>
                </a:solidFill>
                <a:latin typeface="F83"/>
              </a:rPr>
              <a:t>'</a:t>
            </a:r>
            <a:r>
              <a:rPr lang="en-US" sz="2000" dirty="0">
                <a:solidFill>
                  <a:srgbClr val="FF0000"/>
                </a:solidFill>
                <a:latin typeface="CMTT10"/>
              </a:rPr>
              <a:t>pima-indians-diabetes.data.csv</a:t>
            </a:r>
            <a:r>
              <a:rPr lang="en-US" sz="2000" dirty="0">
                <a:solidFill>
                  <a:srgbClr val="FF0000"/>
                </a:solidFill>
                <a:latin typeface="F83"/>
              </a:rPr>
              <a:t>'</a:t>
            </a:r>
          </a:p>
          <a:p>
            <a:pPr marL="0" indent="0">
              <a:buNone/>
            </a:pPr>
            <a:r>
              <a:rPr lang="en-US" sz="2000" dirty="0">
                <a:solidFill>
                  <a:srgbClr val="000000"/>
                </a:solidFill>
                <a:latin typeface="CMTT10"/>
              </a:rPr>
              <a:t>names = [</a:t>
            </a:r>
            <a:r>
              <a:rPr lang="en-US" sz="2000" dirty="0">
                <a:solidFill>
                  <a:srgbClr val="FF0000"/>
                </a:solidFill>
                <a:latin typeface="F83"/>
              </a:rPr>
              <a:t>'</a:t>
            </a:r>
            <a:r>
              <a:rPr lang="en-US" sz="2000" dirty="0" err="1">
                <a:solidFill>
                  <a:srgbClr val="FF0000"/>
                </a:solidFill>
                <a:latin typeface="CMTT10"/>
              </a:rPr>
              <a:t>preg</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plas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pres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skin</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test</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mass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pedi</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age</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class</a:t>
            </a:r>
            <a:r>
              <a:rPr lang="en-US" sz="2000" dirty="0">
                <a:solidFill>
                  <a:srgbClr val="FF0000"/>
                </a:solidFill>
                <a:latin typeface="F83"/>
              </a:rPr>
              <a:t>'</a:t>
            </a:r>
            <a:r>
              <a:rPr lang="en-US" sz="2000" dirty="0">
                <a:solidFill>
                  <a:srgbClr val="000000"/>
                </a:solidFill>
                <a:latin typeface="CMTT10"/>
              </a:rPr>
              <a:t>]</a:t>
            </a:r>
          </a:p>
          <a:p>
            <a:pPr marL="0" indent="0">
              <a:buNone/>
            </a:pPr>
            <a:r>
              <a:rPr lang="en-US" sz="2000" dirty="0" err="1">
                <a:solidFill>
                  <a:srgbClr val="000000"/>
                </a:solidFill>
                <a:latin typeface="CMTT10"/>
              </a:rPr>
              <a:t>dataframe</a:t>
            </a:r>
            <a:r>
              <a:rPr lang="en-US" sz="2000" dirty="0">
                <a:solidFill>
                  <a:srgbClr val="000000"/>
                </a:solidFill>
                <a:latin typeface="CMTT10"/>
              </a:rPr>
              <a:t> = </a:t>
            </a:r>
            <a:r>
              <a:rPr lang="en-US" sz="2000" dirty="0" err="1">
                <a:solidFill>
                  <a:srgbClr val="000000"/>
                </a:solidFill>
                <a:latin typeface="CMTT10"/>
              </a:rPr>
              <a:t>read_csv</a:t>
            </a:r>
            <a:r>
              <a:rPr lang="en-US" sz="2000" dirty="0">
                <a:solidFill>
                  <a:srgbClr val="000000"/>
                </a:solidFill>
                <a:latin typeface="CMTT10"/>
              </a:rPr>
              <a:t>(filename, names=names)</a:t>
            </a:r>
          </a:p>
          <a:p>
            <a:pPr marL="0" indent="0">
              <a:buNone/>
            </a:pPr>
            <a:r>
              <a:rPr lang="en-US" sz="2000" dirty="0" smtClean="0">
                <a:solidFill>
                  <a:srgbClr val="000000"/>
                </a:solidFill>
                <a:latin typeface="CMTT10"/>
              </a:rPr>
              <a:t>array = </a:t>
            </a:r>
            <a:r>
              <a:rPr lang="en-US" sz="2000" dirty="0" err="1" smtClean="0">
                <a:solidFill>
                  <a:srgbClr val="000000"/>
                </a:solidFill>
                <a:latin typeface="CMTT10"/>
              </a:rPr>
              <a:t>dataframe.values</a:t>
            </a:r>
            <a:endParaRPr lang="en-US" sz="2000" dirty="0">
              <a:solidFill>
                <a:srgbClr val="000000"/>
              </a:solidFill>
              <a:latin typeface="CMTT10"/>
            </a:endParaRPr>
          </a:p>
        </p:txBody>
      </p:sp>
      <p:sp>
        <p:nvSpPr>
          <p:cNvPr id="5" name="Rectangle 4"/>
          <p:cNvSpPr/>
          <p:nvPr/>
        </p:nvSpPr>
        <p:spPr>
          <a:xfrm>
            <a:off x="2362200" y="1352550"/>
            <a:ext cx="6324600"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endParaRPr lang="en-US" dirty="0">
              <a:solidFill>
                <a:srgbClr val="000000"/>
              </a:solidFill>
              <a:latin typeface="CMTT10"/>
            </a:endParaRPr>
          </a:p>
          <a:p>
            <a:r>
              <a:rPr lang="en-US" dirty="0">
                <a:solidFill>
                  <a:srgbClr val="000000"/>
                </a:solidFill>
                <a:latin typeface="CMTT10"/>
              </a:rPr>
              <a:t>X = array[:,0:8]</a:t>
            </a:r>
          </a:p>
          <a:p>
            <a:r>
              <a:rPr lang="en-US" dirty="0">
                <a:solidFill>
                  <a:srgbClr val="000000"/>
                </a:solidFill>
                <a:latin typeface="CMTT10"/>
              </a:rPr>
              <a:t>Y = array[:,8]</a:t>
            </a:r>
          </a:p>
          <a:p>
            <a:r>
              <a:rPr lang="en-US" dirty="0" err="1">
                <a:solidFill>
                  <a:srgbClr val="000000"/>
                </a:solidFill>
                <a:latin typeface="CMTT10"/>
              </a:rPr>
              <a:t>test_size</a:t>
            </a:r>
            <a:r>
              <a:rPr lang="en-US" dirty="0">
                <a:solidFill>
                  <a:srgbClr val="000000"/>
                </a:solidFill>
                <a:latin typeface="CMTT10"/>
              </a:rPr>
              <a:t> = 0.33</a:t>
            </a:r>
          </a:p>
          <a:p>
            <a:r>
              <a:rPr lang="en-US" dirty="0">
                <a:solidFill>
                  <a:srgbClr val="000000"/>
                </a:solidFill>
                <a:latin typeface="CMTT10"/>
              </a:rPr>
              <a:t>seed = 7</a:t>
            </a:r>
          </a:p>
          <a:p>
            <a:r>
              <a:rPr lang="en-US" dirty="0" err="1">
                <a:solidFill>
                  <a:srgbClr val="000000"/>
                </a:solidFill>
                <a:latin typeface="CMTT10"/>
              </a:rPr>
              <a:t>X_train</a:t>
            </a:r>
            <a:r>
              <a:rPr lang="en-US" dirty="0">
                <a:solidFill>
                  <a:srgbClr val="000000"/>
                </a:solidFill>
                <a:latin typeface="CMTT10"/>
              </a:rPr>
              <a:t>, </a:t>
            </a:r>
            <a:r>
              <a:rPr lang="en-US" dirty="0" err="1">
                <a:solidFill>
                  <a:srgbClr val="000000"/>
                </a:solidFill>
                <a:latin typeface="CMTT10"/>
              </a:rPr>
              <a:t>X_test</a:t>
            </a:r>
            <a:r>
              <a:rPr lang="en-US" dirty="0">
                <a:solidFill>
                  <a:srgbClr val="000000"/>
                </a:solidFill>
                <a:latin typeface="CMTT10"/>
              </a:rPr>
              <a:t>, </a:t>
            </a:r>
            <a:r>
              <a:rPr lang="en-US" dirty="0" err="1">
                <a:solidFill>
                  <a:srgbClr val="000000"/>
                </a:solidFill>
                <a:latin typeface="CMTT10"/>
              </a:rPr>
              <a:t>Y_train</a:t>
            </a:r>
            <a:r>
              <a:rPr lang="en-US" dirty="0">
                <a:solidFill>
                  <a:srgbClr val="000000"/>
                </a:solidFill>
                <a:latin typeface="CMTT10"/>
              </a:rPr>
              <a:t>, </a:t>
            </a:r>
            <a:r>
              <a:rPr lang="en-US" dirty="0" err="1">
                <a:solidFill>
                  <a:srgbClr val="000000"/>
                </a:solidFill>
                <a:latin typeface="CMTT10"/>
              </a:rPr>
              <a:t>Y_test</a:t>
            </a:r>
            <a:r>
              <a:rPr lang="en-US" dirty="0">
                <a:solidFill>
                  <a:srgbClr val="000000"/>
                </a:solidFill>
                <a:latin typeface="CMTT10"/>
              </a:rPr>
              <a:t> = </a:t>
            </a:r>
            <a:r>
              <a:rPr lang="en-US" dirty="0" err="1">
                <a:solidFill>
                  <a:srgbClr val="000000"/>
                </a:solidFill>
                <a:latin typeface="CMTT10"/>
              </a:rPr>
              <a:t>train_test_split</a:t>
            </a:r>
            <a:r>
              <a:rPr lang="en-US" dirty="0">
                <a:solidFill>
                  <a:srgbClr val="000000"/>
                </a:solidFill>
                <a:latin typeface="CMTT10"/>
              </a:rPr>
              <a:t>(X, Y, </a:t>
            </a:r>
            <a:r>
              <a:rPr lang="en-US" dirty="0" err="1">
                <a:solidFill>
                  <a:srgbClr val="000000"/>
                </a:solidFill>
                <a:latin typeface="CMTT10"/>
              </a:rPr>
              <a:t>test_size</a:t>
            </a:r>
            <a:r>
              <a:rPr lang="en-US" dirty="0">
                <a:solidFill>
                  <a:srgbClr val="000000"/>
                </a:solidFill>
                <a:latin typeface="CMTT10"/>
              </a:rPr>
              <a:t>=</a:t>
            </a:r>
            <a:r>
              <a:rPr lang="en-US" dirty="0" err="1">
                <a:solidFill>
                  <a:srgbClr val="000000"/>
                </a:solidFill>
                <a:latin typeface="CMTT10"/>
              </a:rPr>
              <a:t>test_size</a:t>
            </a:r>
            <a:r>
              <a:rPr lang="en-US" dirty="0">
                <a:solidFill>
                  <a:srgbClr val="000000"/>
                </a:solidFill>
                <a:latin typeface="CMTT10"/>
              </a:rPr>
              <a:t>,</a:t>
            </a:r>
          </a:p>
          <a:p>
            <a:r>
              <a:rPr lang="en-US" dirty="0" err="1">
                <a:solidFill>
                  <a:srgbClr val="000000"/>
                </a:solidFill>
                <a:latin typeface="CMTT10"/>
              </a:rPr>
              <a:t>random_state</a:t>
            </a:r>
            <a:r>
              <a:rPr lang="en-US" dirty="0">
                <a:solidFill>
                  <a:srgbClr val="000000"/>
                </a:solidFill>
                <a:latin typeface="CMTT10"/>
              </a:rPr>
              <a:t>=seed)</a:t>
            </a:r>
          </a:p>
          <a:p>
            <a:r>
              <a:rPr lang="en-US" dirty="0">
                <a:solidFill>
                  <a:srgbClr val="000000"/>
                </a:solidFill>
                <a:latin typeface="CMTT10"/>
              </a:rPr>
              <a:t>model = </a:t>
            </a:r>
            <a:r>
              <a:rPr lang="en-US" dirty="0" err="1">
                <a:solidFill>
                  <a:srgbClr val="000000"/>
                </a:solidFill>
                <a:latin typeface="CMTT10"/>
              </a:rPr>
              <a:t>LogisticRegression</a:t>
            </a:r>
            <a:r>
              <a:rPr lang="en-US" dirty="0">
                <a:solidFill>
                  <a:srgbClr val="000000"/>
                </a:solidFill>
                <a:latin typeface="CMTT10"/>
              </a:rPr>
              <a:t>()</a:t>
            </a:r>
          </a:p>
          <a:p>
            <a:r>
              <a:rPr lang="en-US" dirty="0" err="1">
                <a:solidFill>
                  <a:srgbClr val="000000"/>
                </a:solidFill>
                <a:latin typeface="CMTT10"/>
              </a:rPr>
              <a:t>model.fit</a:t>
            </a:r>
            <a:r>
              <a:rPr lang="en-US" dirty="0">
                <a:solidFill>
                  <a:srgbClr val="000000"/>
                </a:solidFill>
                <a:latin typeface="CMTT10"/>
              </a:rPr>
              <a:t>(</a:t>
            </a:r>
            <a:r>
              <a:rPr lang="en-US" dirty="0" err="1">
                <a:solidFill>
                  <a:srgbClr val="000000"/>
                </a:solidFill>
                <a:latin typeface="CMTT10"/>
              </a:rPr>
              <a:t>X_train</a:t>
            </a:r>
            <a:r>
              <a:rPr lang="en-US" dirty="0">
                <a:solidFill>
                  <a:srgbClr val="000000"/>
                </a:solidFill>
                <a:latin typeface="CMTT10"/>
              </a:rPr>
              <a:t>, </a:t>
            </a:r>
            <a:r>
              <a:rPr lang="en-US" dirty="0" err="1">
                <a:solidFill>
                  <a:srgbClr val="000000"/>
                </a:solidFill>
                <a:latin typeface="CMTT10"/>
              </a:rPr>
              <a:t>Y_train</a:t>
            </a:r>
            <a:r>
              <a:rPr lang="en-US" dirty="0">
                <a:solidFill>
                  <a:srgbClr val="000000"/>
                </a:solidFill>
                <a:latin typeface="CMTT10"/>
              </a:rPr>
              <a:t>)</a:t>
            </a:r>
          </a:p>
          <a:p>
            <a:r>
              <a:rPr lang="en-US" dirty="0">
                <a:solidFill>
                  <a:srgbClr val="000000"/>
                </a:solidFill>
                <a:latin typeface="CMTT10"/>
              </a:rPr>
              <a:t>result = </a:t>
            </a:r>
            <a:r>
              <a:rPr lang="en-US" dirty="0" err="1">
                <a:solidFill>
                  <a:srgbClr val="000000"/>
                </a:solidFill>
                <a:latin typeface="CMTT10"/>
              </a:rPr>
              <a:t>model.score</a:t>
            </a:r>
            <a:r>
              <a:rPr lang="en-US" dirty="0">
                <a:solidFill>
                  <a:srgbClr val="000000"/>
                </a:solidFill>
                <a:latin typeface="CMTT10"/>
              </a:rPr>
              <a:t>(</a:t>
            </a:r>
            <a:r>
              <a:rPr lang="en-US" dirty="0" err="1">
                <a:solidFill>
                  <a:srgbClr val="000000"/>
                </a:solidFill>
                <a:latin typeface="CMTT10"/>
              </a:rPr>
              <a:t>X_test</a:t>
            </a:r>
            <a:r>
              <a:rPr lang="en-US" dirty="0">
                <a:solidFill>
                  <a:srgbClr val="000000"/>
                </a:solidFill>
                <a:latin typeface="CMTT10"/>
              </a:rPr>
              <a:t>, </a:t>
            </a:r>
            <a:r>
              <a:rPr lang="en-US" dirty="0" err="1">
                <a:solidFill>
                  <a:srgbClr val="000000"/>
                </a:solidFill>
                <a:latin typeface="CMTT10"/>
              </a:rPr>
              <a:t>Y_test</a:t>
            </a:r>
            <a:r>
              <a:rPr lang="en-US" dirty="0">
                <a:solidFill>
                  <a:srgbClr val="000000"/>
                </a:solidFill>
                <a:latin typeface="CMTT10"/>
              </a:rPr>
              <a:t>)</a:t>
            </a:r>
          </a:p>
          <a:p>
            <a:r>
              <a:rPr lang="en-US" dirty="0">
                <a:solidFill>
                  <a:srgbClr val="0000FF"/>
                </a:solidFill>
                <a:latin typeface="CMTT10"/>
              </a:rPr>
              <a:t>print</a:t>
            </a:r>
            <a:r>
              <a:rPr lang="en-US" dirty="0">
                <a:solidFill>
                  <a:srgbClr val="000000"/>
                </a:solidFill>
                <a:latin typeface="CMTT10"/>
              </a:rPr>
              <a:t>(</a:t>
            </a:r>
            <a:r>
              <a:rPr lang="en-US" dirty="0">
                <a:solidFill>
                  <a:srgbClr val="FF0000"/>
                </a:solidFill>
                <a:latin typeface="CMTT10"/>
              </a:rPr>
              <a:t>"Accuracy: </a:t>
            </a:r>
            <a:r>
              <a:rPr lang="en-US" dirty="0" smtClean="0">
                <a:solidFill>
                  <a:srgbClr val="FF0000"/>
                </a:solidFill>
                <a:latin typeface="CMTT10"/>
              </a:rPr>
              <a:t>“</a:t>
            </a:r>
            <a:r>
              <a:rPr lang="en-US" dirty="0" smtClean="0">
                <a:solidFill>
                  <a:srgbClr val="000000"/>
                </a:solidFill>
                <a:latin typeface="CMTT10"/>
              </a:rPr>
              <a:t>, result*100.0</a:t>
            </a:r>
            <a:r>
              <a:rPr lang="en-US" dirty="0">
                <a:solidFill>
                  <a:srgbClr val="000000"/>
                </a:solidFill>
                <a:latin typeface="CMTT10"/>
              </a:rPr>
              <a:t>)</a:t>
            </a:r>
          </a:p>
        </p:txBody>
      </p:sp>
      <p:sp>
        <p:nvSpPr>
          <p:cNvPr id="6" name="Text Placeholder 4">
            <a:extLst>
              <a:ext uri="{FF2B5EF4-FFF2-40B4-BE49-F238E27FC236}">
                <a16:creationId xmlns:a16="http://schemas.microsoft.com/office/drawing/2014/main" xmlns="" id="{4F4D9F13-C119-40D2-9B3B-8DCD9D0EA709}"/>
              </a:ext>
            </a:extLst>
          </p:cNvPr>
          <p:cNvSpPr txBox="1">
            <a:spLocks/>
          </p:cNvSpPr>
          <p:nvPr/>
        </p:nvSpPr>
        <p:spPr>
          <a:xfrm>
            <a:off x="5524500" y="3638550"/>
            <a:ext cx="2895600" cy="444071"/>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latin typeface="CMTT10"/>
              </a:rPr>
              <a:t>Accuracy: 75.591%</a:t>
            </a:r>
            <a:endParaRPr lang="en-CA" sz="1800" dirty="0"/>
          </a:p>
        </p:txBody>
      </p:sp>
    </p:spTree>
    <p:extLst>
      <p:ext uri="{BB962C8B-B14F-4D97-AF65-F5344CB8AC3E}">
        <p14:creationId xmlns:p14="http://schemas.microsoft.com/office/powerpoint/2010/main" val="304772951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CMBX12"/>
              </a:rPr>
              <a:t>Evaluate Machine Learning Algorithms</a:t>
            </a:r>
            <a:endParaRPr lang="en-US" sz="3600" dirty="0"/>
          </a:p>
        </p:txBody>
      </p:sp>
      <p:sp>
        <p:nvSpPr>
          <p:cNvPr id="3" name="Text Placeholder 2"/>
          <p:cNvSpPr>
            <a:spLocks noGrp="1"/>
          </p:cNvSpPr>
          <p:nvPr>
            <p:ph type="body" idx="1"/>
          </p:nvPr>
        </p:nvSpPr>
        <p:spPr/>
        <p:txBody>
          <a:bodyPr vert="vert270" anchor="ctr">
            <a:normAutofit/>
          </a:bodyPr>
          <a:lstStyle/>
          <a:p>
            <a:pPr algn="ctr"/>
            <a:r>
              <a:rPr lang="en-US" sz="2400" dirty="0">
                <a:latin typeface="CMBX12"/>
              </a:rPr>
              <a:t>K-fold Cross Validation</a:t>
            </a:r>
            <a:endParaRPr lang="en-US" sz="2400" dirty="0"/>
          </a:p>
        </p:txBody>
      </p:sp>
      <p:sp>
        <p:nvSpPr>
          <p:cNvPr id="4"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2000" dirty="0">
                <a:solidFill>
                  <a:srgbClr val="00E100"/>
                </a:solidFill>
                <a:latin typeface="CMTT10"/>
              </a:rPr>
              <a:t># Evaluate using Cross Validation</a:t>
            </a: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KFold</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cross_val_score</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sklearn.linear_model</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LogisticRegression</a:t>
            </a:r>
            <a:endParaRPr lang="en-US" sz="2000" dirty="0">
              <a:solidFill>
                <a:srgbClr val="000000"/>
              </a:solidFill>
              <a:latin typeface="CMTT10"/>
            </a:endParaRPr>
          </a:p>
          <a:p>
            <a:pPr marL="0" indent="0">
              <a:buNone/>
            </a:pPr>
            <a:r>
              <a:rPr lang="en-US" sz="2000" dirty="0">
                <a:solidFill>
                  <a:srgbClr val="000000"/>
                </a:solidFill>
                <a:latin typeface="CMTT10"/>
              </a:rPr>
              <a:t>filename = </a:t>
            </a:r>
            <a:r>
              <a:rPr lang="en-US" sz="2000" dirty="0">
                <a:solidFill>
                  <a:srgbClr val="FF0000"/>
                </a:solidFill>
                <a:latin typeface="F83"/>
              </a:rPr>
              <a:t>'</a:t>
            </a:r>
            <a:r>
              <a:rPr lang="en-US" sz="2000" dirty="0">
                <a:solidFill>
                  <a:srgbClr val="FF0000"/>
                </a:solidFill>
                <a:latin typeface="CMTT10"/>
              </a:rPr>
              <a:t>pima-indians-diabetes.data.csv</a:t>
            </a:r>
            <a:r>
              <a:rPr lang="en-US" sz="2000" dirty="0">
                <a:solidFill>
                  <a:srgbClr val="FF0000"/>
                </a:solidFill>
                <a:latin typeface="F83"/>
              </a:rPr>
              <a:t>'</a:t>
            </a:r>
          </a:p>
          <a:p>
            <a:pPr marL="0" indent="0">
              <a:buNone/>
            </a:pPr>
            <a:r>
              <a:rPr lang="en-US" sz="2000" dirty="0">
                <a:solidFill>
                  <a:srgbClr val="000000"/>
                </a:solidFill>
                <a:latin typeface="CMTT10"/>
              </a:rPr>
              <a:t>names = [</a:t>
            </a:r>
            <a:r>
              <a:rPr lang="en-US" sz="2000" dirty="0">
                <a:solidFill>
                  <a:srgbClr val="FF0000"/>
                </a:solidFill>
                <a:latin typeface="F83"/>
              </a:rPr>
              <a:t>'</a:t>
            </a:r>
            <a:r>
              <a:rPr lang="en-US" sz="2000" dirty="0" err="1">
                <a:solidFill>
                  <a:srgbClr val="FF0000"/>
                </a:solidFill>
                <a:latin typeface="CMTT10"/>
              </a:rPr>
              <a:t>preg</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plas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pres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skin</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test</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mass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pedi</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age</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class</a:t>
            </a:r>
            <a:r>
              <a:rPr lang="en-US" sz="2000" dirty="0">
                <a:solidFill>
                  <a:srgbClr val="FF0000"/>
                </a:solidFill>
                <a:latin typeface="F83"/>
              </a:rPr>
              <a:t>'</a:t>
            </a:r>
            <a:r>
              <a:rPr lang="en-US" sz="2000" dirty="0">
                <a:solidFill>
                  <a:srgbClr val="000000"/>
                </a:solidFill>
                <a:latin typeface="CMTT10"/>
              </a:rPr>
              <a:t>]</a:t>
            </a:r>
          </a:p>
          <a:p>
            <a:pPr marL="0" indent="0">
              <a:buNone/>
            </a:pPr>
            <a:r>
              <a:rPr lang="en-US" sz="2000" dirty="0" err="1">
                <a:solidFill>
                  <a:srgbClr val="000000"/>
                </a:solidFill>
                <a:latin typeface="CMTT10"/>
              </a:rPr>
              <a:t>dataframe</a:t>
            </a:r>
            <a:r>
              <a:rPr lang="en-US" sz="2000" dirty="0">
                <a:solidFill>
                  <a:srgbClr val="000000"/>
                </a:solidFill>
                <a:latin typeface="CMTT10"/>
              </a:rPr>
              <a:t> = </a:t>
            </a:r>
            <a:r>
              <a:rPr lang="en-US" sz="2000" dirty="0" err="1">
                <a:solidFill>
                  <a:srgbClr val="000000"/>
                </a:solidFill>
                <a:latin typeface="CMTT10"/>
              </a:rPr>
              <a:t>read_csv</a:t>
            </a:r>
            <a:r>
              <a:rPr lang="en-US" sz="2000" dirty="0">
                <a:solidFill>
                  <a:srgbClr val="000000"/>
                </a:solidFill>
                <a:latin typeface="CMTT10"/>
              </a:rPr>
              <a:t>(filename, names=names</a:t>
            </a:r>
            <a:r>
              <a:rPr lang="en-US" sz="2000" dirty="0" smtClean="0">
                <a:solidFill>
                  <a:srgbClr val="000000"/>
                </a:solidFill>
                <a:latin typeface="CMTT10"/>
              </a:rPr>
              <a:t>)</a:t>
            </a:r>
            <a:endParaRPr lang="en-US" sz="2000" dirty="0">
              <a:solidFill>
                <a:srgbClr val="000000"/>
              </a:solidFill>
              <a:latin typeface="CMTT10"/>
            </a:endParaRPr>
          </a:p>
        </p:txBody>
      </p:sp>
      <p:sp>
        <p:nvSpPr>
          <p:cNvPr id="5" name="Rectangle 4"/>
          <p:cNvSpPr/>
          <p:nvPr/>
        </p:nvSpPr>
        <p:spPr>
          <a:xfrm>
            <a:off x="2362200" y="1352550"/>
            <a:ext cx="6324600" cy="258532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smtClean="0">
                <a:solidFill>
                  <a:srgbClr val="000000"/>
                </a:solidFill>
                <a:latin typeface="CMTT10"/>
              </a:rPr>
              <a:t>array </a:t>
            </a:r>
            <a:r>
              <a:rPr lang="en-US" dirty="0">
                <a:solidFill>
                  <a:srgbClr val="000000"/>
                </a:solidFill>
                <a:latin typeface="CMTT10"/>
              </a:rPr>
              <a:t>= </a:t>
            </a:r>
            <a:r>
              <a:rPr lang="en-US" dirty="0" err="1">
                <a:solidFill>
                  <a:srgbClr val="000000"/>
                </a:solidFill>
                <a:latin typeface="CMTT10"/>
              </a:rPr>
              <a:t>dataframe.values</a:t>
            </a:r>
            <a:endParaRPr lang="en-US" dirty="0">
              <a:solidFill>
                <a:srgbClr val="000000"/>
              </a:solidFill>
              <a:latin typeface="CMTT10"/>
            </a:endParaRPr>
          </a:p>
          <a:p>
            <a:r>
              <a:rPr lang="en-US" dirty="0">
                <a:solidFill>
                  <a:srgbClr val="000000"/>
                </a:solidFill>
                <a:latin typeface="CMTT10"/>
              </a:rPr>
              <a:t>X = array[:,0:8]</a:t>
            </a:r>
          </a:p>
          <a:p>
            <a:r>
              <a:rPr lang="en-US" dirty="0">
                <a:solidFill>
                  <a:srgbClr val="000000"/>
                </a:solidFill>
                <a:latin typeface="CMTT10"/>
              </a:rPr>
              <a:t>Y = array[:,8]</a:t>
            </a:r>
          </a:p>
          <a:p>
            <a:r>
              <a:rPr lang="en-US" dirty="0" err="1">
                <a:solidFill>
                  <a:srgbClr val="000000"/>
                </a:solidFill>
                <a:latin typeface="CMTT10"/>
              </a:rPr>
              <a:t>num_folds</a:t>
            </a:r>
            <a:r>
              <a:rPr lang="en-US" dirty="0">
                <a:solidFill>
                  <a:srgbClr val="000000"/>
                </a:solidFill>
                <a:latin typeface="CMTT10"/>
              </a:rPr>
              <a:t> = 10</a:t>
            </a:r>
          </a:p>
          <a:p>
            <a:r>
              <a:rPr lang="en-US" dirty="0">
                <a:solidFill>
                  <a:srgbClr val="000000"/>
                </a:solidFill>
                <a:latin typeface="CMTT10"/>
              </a:rPr>
              <a:t>seed = 7</a:t>
            </a:r>
          </a:p>
          <a:p>
            <a:r>
              <a:rPr lang="en-US" dirty="0" err="1">
                <a:solidFill>
                  <a:srgbClr val="000000"/>
                </a:solidFill>
                <a:latin typeface="CMTT10"/>
              </a:rPr>
              <a:t>kfold</a:t>
            </a:r>
            <a:r>
              <a:rPr lang="en-US" dirty="0">
                <a:solidFill>
                  <a:srgbClr val="000000"/>
                </a:solidFill>
                <a:latin typeface="CMTT10"/>
              </a:rPr>
              <a:t> = </a:t>
            </a:r>
            <a:r>
              <a:rPr lang="en-US" dirty="0" err="1">
                <a:solidFill>
                  <a:srgbClr val="000000"/>
                </a:solidFill>
                <a:latin typeface="CMTT10"/>
              </a:rPr>
              <a:t>KFold</a:t>
            </a:r>
            <a:r>
              <a:rPr lang="en-US" dirty="0">
                <a:solidFill>
                  <a:srgbClr val="000000"/>
                </a:solidFill>
                <a:latin typeface="CMTT10"/>
              </a:rPr>
              <a:t>(</a:t>
            </a:r>
            <a:r>
              <a:rPr lang="en-US" dirty="0" err="1">
                <a:solidFill>
                  <a:srgbClr val="000000"/>
                </a:solidFill>
                <a:latin typeface="CMTT10"/>
              </a:rPr>
              <a:t>n_splits</a:t>
            </a:r>
            <a:r>
              <a:rPr lang="en-US" dirty="0">
                <a:solidFill>
                  <a:srgbClr val="000000"/>
                </a:solidFill>
                <a:latin typeface="CMTT10"/>
              </a:rPr>
              <a:t>=</a:t>
            </a:r>
            <a:r>
              <a:rPr lang="en-US" dirty="0" err="1">
                <a:solidFill>
                  <a:srgbClr val="000000"/>
                </a:solidFill>
                <a:latin typeface="CMTT10"/>
              </a:rPr>
              <a:t>num_folds</a:t>
            </a:r>
            <a:r>
              <a:rPr lang="en-US" dirty="0">
                <a:solidFill>
                  <a:srgbClr val="000000"/>
                </a:solidFill>
                <a:latin typeface="CMTT10"/>
              </a:rPr>
              <a:t>, </a:t>
            </a:r>
            <a:r>
              <a:rPr lang="en-US" dirty="0" err="1">
                <a:solidFill>
                  <a:srgbClr val="000000"/>
                </a:solidFill>
                <a:latin typeface="CMTT10"/>
              </a:rPr>
              <a:t>random_state</a:t>
            </a:r>
            <a:r>
              <a:rPr lang="en-US" dirty="0">
                <a:solidFill>
                  <a:srgbClr val="000000"/>
                </a:solidFill>
                <a:latin typeface="CMTT10"/>
              </a:rPr>
              <a:t>=seed)</a:t>
            </a:r>
          </a:p>
          <a:p>
            <a:r>
              <a:rPr lang="en-US" dirty="0">
                <a:solidFill>
                  <a:srgbClr val="000000"/>
                </a:solidFill>
                <a:latin typeface="CMTT10"/>
              </a:rPr>
              <a:t>model = </a:t>
            </a:r>
            <a:r>
              <a:rPr lang="en-US" dirty="0" err="1">
                <a:solidFill>
                  <a:srgbClr val="000000"/>
                </a:solidFill>
                <a:latin typeface="CMTT10"/>
              </a:rPr>
              <a:t>LogisticRegression</a:t>
            </a:r>
            <a:r>
              <a:rPr lang="en-US" dirty="0">
                <a:solidFill>
                  <a:srgbClr val="000000"/>
                </a:solidFill>
                <a:latin typeface="CMTT10"/>
              </a:rPr>
              <a:t>()</a:t>
            </a:r>
          </a:p>
          <a:p>
            <a:r>
              <a:rPr lang="en-US" dirty="0">
                <a:solidFill>
                  <a:srgbClr val="000000"/>
                </a:solidFill>
                <a:latin typeface="CMTT10"/>
              </a:rPr>
              <a:t>results = </a:t>
            </a:r>
            <a:r>
              <a:rPr lang="en-US" dirty="0" err="1">
                <a:solidFill>
                  <a:srgbClr val="000000"/>
                </a:solidFill>
                <a:latin typeface="CMTT10"/>
              </a:rPr>
              <a:t>cross_val_score</a:t>
            </a:r>
            <a:r>
              <a:rPr lang="en-US" dirty="0">
                <a:solidFill>
                  <a:srgbClr val="000000"/>
                </a:solidFill>
                <a:latin typeface="CMTT10"/>
              </a:rPr>
              <a:t>(model, X, Y, cv=</a:t>
            </a:r>
            <a:r>
              <a:rPr lang="en-US" dirty="0" err="1">
                <a:solidFill>
                  <a:srgbClr val="000000"/>
                </a:solidFill>
                <a:latin typeface="CMTT10"/>
              </a:rPr>
              <a:t>kfold</a:t>
            </a:r>
            <a:r>
              <a:rPr lang="en-US" dirty="0">
                <a:solidFill>
                  <a:srgbClr val="000000"/>
                </a:solidFill>
                <a:latin typeface="CMTT10"/>
              </a:rPr>
              <a:t>)</a:t>
            </a:r>
          </a:p>
          <a:p>
            <a:r>
              <a:rPr lang="en-US" dirty="0">
                <a:solidFill>
                  <a:srgbClr val="0000FF"/>
                </a:solidFill>
                <a:latin typeface="CMTT10"/>
              </a:rPr>
              <a:t>print</a:t>
            </a:r>
            <a:r>
              <a:rPr lang="en-US" dirty="0">
                <a:solidFill>
                  <a:srgbClr val="000000"/>
                </a:solidFill>
                <a:latin typeface="CMTT10"/>
              </a:rPr>
              <a:t>(</a:t>
            </a:r>
            <a:r>
              <a:rPr lang="en-US" dirty="0">
                <a:solidFill>
                  <a:srgbClr val="FF0000"/>
                </a:solidFill>
                <a:latin typeface="CMTT10"/>
              </a:rPr>
              <a:t>"Accuracy</a:t>
            </a:r>
            <a:r>
              <a:rPr lang="en-US" dirty="0" smtClean="0">
                <a:solidFill>
                  <a:srgbClr val="FF0000"/>
                </a:solidFill>
                <a:latin typeface="CMTT10"/>
              </a:rPr>
              <a:t>: “</a:t>
            </a:r>
            <a:r>
              <a:rPr lang="en-US" dirty="0" smtClean="0">
                <a:solidFill>
                  <a:srgbClr val="000000"/>
                </a:solidFill>
                <a:latin typeface="CMTT10"/>
              </a:rPr>
              <a:t>, </a:t>
            </a:r>
            <a:r>
              <a:rPr lang="en-US" dirty="0" err="1" smtClean="0">
                <a:solidFill>
                  <a:srgbClr val="000000"/>
                </a:solidFill>
                <a:latin typeface="CMTT10"/>
              </a:rPr>
              <a:t>results.mean</a:t>
            </a:r>
            <a:r>
              <a:rPr lang="en-US" dirty="0">
                <a:solidFill>
                  <a:srgbClr val="000000"/>
                </a:solidFill>
                <a:latin typeface="CMTT10"/>
              </a:rPr>
              <a:t>()*100.0, </a:t>
            </a:r>
            <a:r>
              <a:rPr lang="en-US" dirty="0" err="1" smtClean="0">
                <a:solidFill>
                  <a:srgbClr val="000000"/>
                </a:solidFill>
                <a:latin typeface="CMTT10"/>
              </a:rPr>
              <a:t>results.std</a:t>
            </a:r>
            <a:r>
              <a:rPr lang="en-US" dirty="0">
                <a:solidFill>
                  <a:srgbClr val="000000"/>
                </a:solidFill>
                <a:latin typeface="CMTT10"/>
              </a:rPr>
              <a:t>()*100.0)</a:t>
            </a:r>
          </a:p>
        </p:txBody>
      </p:sp>
      <p:sp>
        <p:nvSpPr>
          <p:cNvPr id="6" name="Text Placeholder 4">
            <a:extLst>
              <a:ext uri="{FF2B5EF4-FFF2-40B4-BE49-F238E27FC236}">
                <a16:creationId xmlns:a16="http://schemas.microsoft.com/office/drawing/2014/main" xmlns="" id="{4F4D9F13-C119-40D2-9B3B-8DCD9D0EA709}"/>
              </a:ext>
            </a:extLst>
          </p:cNvPr>
          <p:cNvSpPr txBox="1">
            <a:spLocks/>
          </p:cNvSpPr>
          <p:nvPr/>
        </p:nvSpPr>
        <p:spPr>
          <a:xfrm>
            <a:off x="3429000" y="2952750"/>
            <a:ext cx="3695700" cy="444071"/>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Accuracy: 76.951% (4.841%)</a:t>
            </a:r>
            <a:endParaRPr lang="en-CA" sz="1800" dirty="0"/>
          </a:p>
        </p:txBody>
      </p:sp>
    </p:spTree>
    <p:extLst>
      <p:ext uri="{BB962C8B-B14F-4D97-AF65-F5344CB8AC3E}">
        <p14:creationId xmlns:p14="http://schemas.microsoft.com/office/powerpoint/2010/main" val="304772951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CMBX12"/>
              </a:rPr>
              <a:t>Evaluate Machine Learning Algorithms</a:t>
            </a:r>
            <a:endParaRPr lang="en-US" sz="3600" dirty="0"/>
          </a:p>
        </p:txBody>
      </p:sp>
      <p:sp>
        <p:nvSpPr>
          <p:cNvPr id="3" name="Text Placeholder 2"/>
          <p:cNvSpPr>
            <a:spLocks noGrp="1"/>
          </p:cNvSpPr>
          <p:nvPr>
            <p:ph type="body" idx="1"/>
          </p:nvPr>
        </p:nvSpPr>
        <p:spPr/>
        <p:txBody>
          <a:bodyPr vert="vert270" anchor="ctr">
            <a:normAutofit/>
          </a:bodyPr>
          <a:lstStyle/>
          <a:p>
            <a:pPr algn="ctr"/>
            <a:r>
              <a:rPr lang="en-US" sz="2400" dirty="0"/>
              <a:t>Leave One Out Cross Validation</a:t>
            </a:r>
          </a:p>
        </p:txBody>
      </p:sp>
      <p:sp>
        <p:nvSpPr>
          <p:cNvPr id="4"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2000" dirty="0">
                <a:solidFill>
                  <a:srgbClr val="00E100"/>
                </a:solidFill>
                <a:latin typeface="CMTT10"/>
              </a:rPr>
              <a:t># Evaluate using Leave One Out Cross Validation</a:t>
            </a: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LeaveOneOut</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cross_val_score</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sklearn.linear_model</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LogisticRegression</a:t>
            </a:r>
            <a:endParaRPr lang="en-US" sz="2000" dirty="0">
              <a:solidFill>
                <a:srgbClr val="000000"/>
              </a:solidFill>
              <a:latin typeface="CMTT10"/>
            </a:endParaRPr>
          </a:p>
          <a:p>
            <a:pPr marL="0" indent="0">
              <a:buNone/>
            </a:pPr>
            <a:r>
              <a:rPr lang="en-US" sz="2000" dirty="0">
                <a:solidFill>
                  <a:srgbClr val="000000"/>
                </a:solidFill>
                <a:latin typeface="CMTT10"/>
              </a:rPr>
              <a:t>filename = </a:t>
            </a:r>
            <a:r>
              <a:rPr lang="en-US" sz="2000" dirty="0">
                <a:solidFill>
                  <a:srgbClr val="FF0000"/>
                </a:solidFill>
                <a:latin typeface="F83"/>
              </a:rPr>
              <a:t>'</a:t>
            </a:r>
            <a:r>
              <a:rPr lang="en-US" sz="2000" dirty="0">
                <a:solidFill>
                  <a:srgbClr val="FF0000"/>
                </a:solidFill>
                <a:latin typeface="CMTT10"/>
              </a:rPr>
              <a:t>pima-indians-diabetes.data.csv</a:t>
            </a:r>
            <a:r>
              <a:rPr lang="en-US" sz="2000" dirty="0">
                <a:solidFill>
                  <a:srgbClr val="FF0000"/>
                </a:solidFill>
                <a:latin typeface="F83"/>
              </a:rPr>
              <a:t>'</a:t>
            </a:r>
          </a:p>
          <a:p>
            <a:pPr marL="0" indent="0">
              <a:buNone/>
            </a:pPr>
            <a:r>
              <a:rPr lang="en-US" sz="2000" dirty="0">
                <a:solidFill>
                  <a:srgbClr val="000000"/>
                </a:solidFill>
                <a:latin typeface="CMTT10"/>
              </a:rPr>
              <a:t>names = [</a:t>
            </a:r>
            <a:r>
              <a:rPr lang="en-US" sz="2000" dirty="0">
                <a:solidFill>
                  <a:srgbClr val="FF0000"/>
                </a:solidFill>
                <a:latin typeface="F83"/>
              </a:rPr>
              <a:t>'</a:t>
            </a:r>
            <a:r>
              <a:rPr lang="en-US" sz="2000" dirty="0" err="1">
                <a:solidFill>
                  <a:srgbClr val="FF0000"/>
                </a:solidFill>
                <a:latin typeface="CMTT10"/>
              </a:rPr>
              <a:t>preg</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plas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pres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skin</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test</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mass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pedi</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age</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class</a:t>
            </a:r>
            <a:r>
              <a:rPr lang="en-US" sz="2000" dirty="0">
                <a:solidFill>
                  <a:srgbClr val="FF0000"/>
                </a:solidFill>
                <a:latin typeface="F83"/>
              </a:rPr>
              <a:t>'</a:t>
            </a:r>
            <a:r>
              <a:rPr lang="en-US" sz="2000" dirty="0">
                <a:solidFill>
                  <a:srgbClr val="000000"/>
                </a:solidFill>
                <a:latin typeface="CMTT10"/>
              </a:rPr>
              <a:t>]</a:t>
            </a:r>
          </a:p>
          <a:p>
            <a:pPr marL="0" indent="0">
              <a:buNone/>
            </a:pPr>
            <a:r>
              <a:rPr lang="en-US" sz="2000" dirty="0" err="1">
                <a:solidFill>
                  <a:srgbClr val="000000"/>
                </a:solidFill>
                <a:latin typeface="CMTT10"/>
              </a:rPr>
              <a:t>dataframe</a:t>
            </a:r>
            <a:r>
              <a:rPr lang="en-US" sz="2000" dirty="0">
                <a:solidFill>
                  <a:srgbClr val="000000"/>
                </a:solidFill>
                <a:latin typeface="CMTT10"/>
              </a:rPr>
              <a:t> = </a:t>
            </a:r>
            <a:r>
              <a:rPr lang="en-US" sz="2000" dirty="0" err="1">
                <a:solidFill>
                  <a:srgbClr val="000000"/>
                </a:solidFill>
                <a:latin typeface="CMTT10"/>
              </a:rPr>
              <a:t>read_csv</a:t>
            </a:r>
            <a:r>
              <a:rPr lang="en-US" sz="2000" dirty="0">
                <a:solidFill>
                  <a:srgbClr val="000000"/>
                </a:solidFill>
                <a:latin typeface="CMTT10"/>
              </a:rPr>
              <a:t>(filename, names=names</a:t>
            </a:r>
            <a:r>
              <a:rPr lang="en-US" sz="2000" dirty="0" smtClean="0">
                <a:solidFill>
                  <a:srgbClr val="000000"/>
                </a:solidFill>
                <a:latin typeface="CMTT10"/>
              </a:rPr>
              <a:t>)</a:t>
            </a:r>
            <a:endParaRPr lang="en-US" sz="2000" dirty="0">
              <a:solidFill>
                <a:srgbClr val="000000"/>
              </a:solidFill>
              <a:latin typeface="CMTT10"/>
            </a:endParaRPr>
          </a:p>
        </p:txBody>
      </p:sp>
      <p:sp>
        <p:nvSpPr>
          <p:cNvPr id="5" name="Rectangle 4"/>
          <p:cNvSpPr/>
          <p:nvPr/>
        </p:nvSpPr>
        <p:spPr>
          <a:xfrm>
            <a:off x="2362200" y="1352550"/>
            <a:ext cx="6324600"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a:solidFill>
                  <a:srgbClr val="000000"/>
                </a:solidFill>
                <a:latin typeface="CMTT10"/>
              </a:rPr>
              <a:t>array = </a:t>
            </a:r>
            <a:r>
              <a:rPr lang="en-US" dirty="0" err="1">
                <a:solidFill>
                  <a:srgbClr val="000000"/>
                </a:solidFill>
                <a:latin typeface="CMTT10"/>
              </a:rPr>
              <a:t>dataframe.values</a:t>
            </a:r>
            <a:endParaRPr lang="en-US" dirty="0">
              <a:solidFill>
                <a:srgbClr val="000000"/>
              </a:solidFill>
              <a:latin typeface="CMTT10"/>
            </a:endParaRPr>
          </a:p>
          <a:p>
            <a:r>
              <a:rPr lang="en-US" dirty="0">
                <a:solidFill>
                  <a:srgbClr val="000000"/>
                </a:solidFill>
                <a:latin typeface="CMTT10"/>
              </a:rPr>
              <a:t>X = array[:,0:8]</a:t>
            </a:r>
          </a:p>
          <a:p>
            <a:r>
              <a:rPr lang="en-US" dirty="0">
                <a:solidFill>
                  <a:srgbClr val="000000"/>
                </a:solidFill>
                <a:latin typeface="CMTT10"/>
              </a:rPr>
              <a:t>Y = array[:,8]</a:t>
            </a:r>
          </a:p>
          <a:p>
            <a:r>
              <a:rPr lang="en-US" dirty="0" err="1">
                <a:solidFill>
                  <a:srgbClr val="000000"/>
                </a:solidFill>
                <a:latin typeface="CMTT10"/>
              </a:rPr>
              <a:t>num_folds</a:t>
            </a:r>
            <a:r>
              <a:rPr lang="en-US" dirty="0">
                <a:solidFill>
                  <a:srgbClr val="000000"/>
                </a:solidFill>
                <a:latin typeface="CMTT10"/>
              </a:rPr>
              <a:t> = 10</a:t>
            </a:r>
          </a:p>
          <a:p>
            <a:r>
              <a:rPr lang="en-US" dirty="0" err="1">
                <a:solidFill>
                  <a:srgbClr val="000000"/>
                </a:solidFill>
                <a:latin typeface="CMTT10"/>
              </a:rPr>
              <a:t>loocv</a:t>
            </a:r>
            <a:r>
              <a:rPr lang="en-US" dirty="0">
                <a:solidFill>
                  <a:srgbClr val="000000"/>
                </a:solidFill>
                <a:latin typeface="CMTT10"/>
              </a:rPr>
              <a:t> = </a:t>
            </a:r>
            <a:r>
              <a:rPr lang="en-US" dirty="0" err="1">
                <a:solidFill>
                  <a:srgbClr val="000000"/>
                </a:solidFill>
                <a:latin typeface="CMTT10"/>
              </a:rPr>
              <a:t>LeaveOneOut</a:t>
            </a:r>
            <a:r>
              <a:rPr lang="en-US" dirty="0">
                <a:solidFill>
                  <a:srgbClr val="000000"/>
                </a:solidFill>
                <a:latin typeface="CMTT10"/>
              </a:rPr>
              <a:t>()</a:t>
            </a:r>
          </a:p>
          <a:p>
            <a:r>
              <a:rPr lang="en-US" dirty="0">
                <a:solidFill>
                  <a:srgbClr val="000000"/>
                </a:solidFill>
                <a:latin typeface="CMTT10"/>
              </a:rPr>
              <a:t>model = </a:t>
            </a:r>
            <a:r>
              <a:rPr lang="en-US" dirty="0" err="1">
                <a:solidFill>
                  <a:srgbClr val="000000"/>
                </a:solidFill>
                <a:latin typeface="CMTT10"/>
              </a:rPr>
              <a:t>LogisticRegression</a:t>
            </a:r>
            <a:r>
              <a:rPr lang="en-US" dirty="0">
                <a:solidFill>
                  <a:srgbClr val="000000"/>
                </a:solidFill>
                <a:latin typeface="CMTT10"/>
              </a:rPr>
              <a:t>()</a:t>
            </a:r>
          </a:p>
          <a:p>
            <a:r>
              <a:rPr lang="en-US" dirty="0">
                <a:solidFill>
                  <a:srgbClr val="000000"/>
                </a:solidFill>
                <a:latin typeface="CMTT10"/>
              </a:rPr>
              <a:t>results = </a:t>
            </a:r>
            <a:r>
              <a:rPr lang="en-US" dirty="0" err="1">
                <a:solidFill>
                  <a:srgbClr val="000000"/>
                </a:solidFill>
                <a:latin typeface="CMTT10"/>
              </a:rPr>
              <a:t>cross_val_score</a:t>
            </a:r>
            <a:r>
              <a:rPr lang="en-US" dirty="0">
                <a:solidFill>
                  <a:srgbClr val="000000"/>
                </a:solidFill>
                <a:latin typeface="CMTT10"/>
              </a:rPr>
              <a:t>(model, X, Y, cv=</a:t>
            </a:r>
            <a:r>
              <a:rPr lang="en-US" dirty="0" err="1">
                <a:solidFill>
                  <a:srgbClr val="000000"/>
                </a:solidFill>
                <a:latin typeface="CMTT10"/>
              </a:rPr>
              <a:t>loocv</a:t>
            </a:r>
            <a:r>
              <a:rPr lang="en-US" dirty="0">
                <a:solidFill>
                  <a:srgbClr val="000000"/>
                </a:solidFill>
                <a:latin typeface="CMTT10"/>
              </a:rPr>
              <a:t>)</a:t>
            </a:r>
          </a:p>
          <a:p>
            <a:r>
              <a:rPr lang="en-US" dirty="0">
                <a:solidFill>
                  <a:srgbClr val="0000FF"/>
                </a:solidFill>
                <a:latin typeface="CMTT10"/>
              </a:rPr>
              <a:t>print</a:t>
            </a:r>
            <a:r>
              <a:rPr lang="en-US" dirty="0">
                <a:solidFill>
                  <a:srgbClr val="000000"/>
                </a:solidFill>
                <a:latin typeface="CMTT10"/>
              </a:rPr>
              <a:t>(</a:t>
            </a:r>
            <a:r>
              <a:rPr lang="en-US" dirty="0">
                <a:solidFill>
                  <a:srgbClr val="FF0000"/>
                </a:solidFill>
                <a:latin typeface="CMTT10"/>
              </a:rPr>
              <a:t>"Accuracy: </a:t>
            </a:r>
            <a:r>
              <a:rPr lang="en-US" dirty="0" smtClean="0">
                <a:solidFill>
                  <a:srgbClr val="FF0000"/>
                </a:solidFill>
                <a:latin typeface="CMTT10"/>
              </a:rPr>
              <a:t>“</a:t>
            </a:r>
            <a:r>
              <a:rPr lang="en-US" dirty="0" smtClean="0">
                <a:solidFill>
                  <a:srgbClr val="000000"/>
                </a:solidFill>
                <a:latin typeface="CMTT10"/>
              </a:rPr>
              <a:t>, </a:t>
            </a:r>
            <a:r>
              <a:rPr lang="en-US" dirty="0" err="1" smtClean="0">
                <a:solidFill>
                  <a:srgbClr val="000000"/>
                </a:solidFill>
                <a:latin typeface="CMTT10"/>
              </a:rPr>
              <a:t>results.mean</a:t>
            </a:r>
            <a:r>
              <a:rPr lang="en-US" dirty="0">
                <a:solidFill>
                  <a:srgbClr val="000000"/>
                </a:solidFill>
                <a:latin typeface="CMTT10"/>
              </a:rPr>
              <a:t>()*100.0, </a:t>
            </a:r>
            <a:r>
              <a:rPr lang="en-US" dirty="0" err="1">
                <a:solidFill>
                  <a:srgbClr val="000000"/>
                </a:solidFill>
                <a:latin typeface="CMTT10"/>
              </a:rPr>
              <a:t>results.std</a:t>
            </a:r>
            <a:r>
              <a:rPr lang="en-US" dirty="0">
                <a:solidFill>
                  <a:srgbClr val="000000"/>
                </a:solidFill>
                <a:latin typeface="CMTT10"/>
              </a:rPr>
              <a:t>()*100.0)</a:t>
            </a:r>
          </a:p>
        </p:txBody>
      </p:sp>
      <p:sp>
        <p:nvSpPr>
          <p:cNvPr id="6" name="Text Placeholder 4">
            <a:extLst>
              <a:ext uri="{FF2B5EF4-FFF2-40B4-BE49-F238E27FC236}">
                <a16:creationId xmlns:a16="http://schemas.microsoft.com/office/drawing/2014/main" xmlns="" id="{4F4D9F13-C119-40D2-9B3B-8DCD9D0EA709}"/>
              </a:ext>
            </a:extLst>
          </p:cNvPr>
          <p:cNvSpPr txBox="1">
            <a:spLocks/>
          </p:cNvSpPr>
          <p:nvPr/>
        </p:nvSpPr>
        <p:spPr>
          <a:xfrm>
            <a:off x="2476500" y="2323456"/>
            <a:ext cx="6705600" cy="444071"/>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latin typeface="CMTT10"/>
              </a:rPr>
              <a:t>Accuracy: 76.823% (42.196%)</a:t>
            </a:r>
            <a:endParaRPr lang="en-CA" sz="1800" dirty="0"/>
          </a:p>
        </p:txBody>
      </p:sp>
    </p:spTree>
    <p:extLst>
      <p:ext uri="{BB962C8B-B14F-4D97-AF65-F5344CB8AC3E}">
        <p14:creationId xmlns:p14="http://schemas.microsoft.com/office/powerpoint/2010/main" val="304772951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CMBX12"/>
              </a:rPr>
              <a:t>Evaluate Machine Learning Algorithms</a:t>
            </a:r>
            <a:endParaRPr lang="en-US" sz="3600" dirty="0"/>
          </a:p>
        </p:txBody>
      </p:sp>
      <p:sp>
        <p:nvSpPr>
          <p:cNvPr id="3" name="Text Placeholder 2"/>
          <p:cNvSpPr>
            <a:spLocks noGrp="1"/>
          </p:cNvSpPr>
          <p:nvPr>
            <p:ph type="body" idx="1"/>
          </p:nvPr>
        </p:nvSpPr>
        <p:spPr/>
        <p:txBody>
          <a:bodyPr vert="vert270" anchor="ctr">
            <a:normAutofit/>
          </a:bodyPr>
          <a:lstStyle/>
          <a:p>
            <a:pPr algn="ctr"/>
            <a:r>
              <a:rPr lang="en-US" sz="2400" dirty="0">
                <a:latin typeface="CMBX12"/>
              </a:rPr>
              <a:t>Repeated Random Test-Train Splits</a:t>
            </a:r>
            <a:endParaRPr lang="en-US" sz="2400" dirty="0"/>
          </a:p>
        </p:txBody>
      </p:sp>
      <p:sp>
        <p:nvSpPr>
          <p:cNvPr id="4"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2000" dirty="0">
                <a:solidFill>
                  <a:srgbClr val="00E100"/>
                </a:solidFill>
                <a:latin typeface="CMTT10"/>
              </a:rPr>
              <a:t># Evaluate using Shuffle Split Cross Validation</a:t>
            </a: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ShuffleSplit</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cross_val_score</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sklearn.linear_model</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LogisticRegression</a:t>
            </a:r>
            <a:endParaRPr lang="en-US" sz="2000" dirty="0">
              <a:solidFill>
                <a:srgbClr val="000000"/>
              </a:solidFill>
              <a:latin typeface="CMTT10"/>
            </a:endParaRPr>
          </a:p>
          <a:p>
            <a:pPr marL="0" indent="0">
              <a:buNone/>
            </a:pPr>
            <a:r>
              <a:rPr lang="en-US" sz="2000" dirty="0">
                <a:solidFill>
                  <a:srgbClr val="000000"/>
                </a:solidFill>
                <a:latin typeface="CMTT10"/>
              </a:rPr>
              <a:t>filename = </a:t>
            </a:r>
            <a:r>
              <a:rPr lang="en-US" sz="2000" dirty="0">
                <a:solidFill>
                  <a:srgbClr val="FF0000"/>
                </a:solidFill>
                <a:latin typeface="F83"/>
              </a:rPr>
              <a:t>'</a:t>
            </a:r>
            <a:r>
              <a:rPr lang="en-US" sz="2000" dirty="0">
                <a:solidFill>
                  <a:srgbClr val="FF0000"/>
                </a:solidFill>
                <a:latin typeface="CMTT10"/>
              </a:rPr>
              <a:t>pima-indians-diabetes.data.csv</a:t>
            </a:r>
            <a:r>
              <a:rPr lang="en-US" sz="2000" dirty="0">
                <a:solidFill>
                  <a:srgbClr val="FF0000"/>
                </a:solidFill>
                <a:latin typeface="F83"/>
              </a:rPr>
              <a:t>'</a:t>
            </a:r>
          </a:p>
          <a:p>
            <a:pPr marL="0" indent="0">
              <a:buNone/>
            </a:pPr>
            <a:r>
              <a:rPr lang="en-US" sz="2000" dirty="0">
                <a:solidFill>
                  <a:srgbClr val="000000"/>
                </a:solidFill>
                <a:latin typeface="CMTT10"/>
              </a:rPr>
              <a:t>names = [</a:t>
            </a:r>
            <a:r>
              <a:rPr lang="en-US" sz="2000" dirty="0">
                <a:solidFill>
                  <a:srgbClr val="FF0000"/>
                </a:solidFill>
                <a:latin typeface="F83"/>
              </a:rPr>
              <a:t>'</a:t>
            </a:r>
            <a:r>
              <a:rPr lang="en-US" sz="2000" dirty="0" err="1">
                <a:solidFill>
                  <a:srgbClr val="FF0000"/>
                </a:solidFill>
                <a:latin typeface="CMTT10"/>
              </a:rPr>
              <a:t>preg</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plas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pres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skin</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test</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mass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pedi</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age</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class</a:t>
            </a:r>
            <a:r>
              <a:rPr lang="en-US" sz="2000" dirty="0">
                <a:solidFill>
                  <a:srgbClr val="FF0000"/>
                </a:solidFill>
                <a:latin typeface="F83"/>
              </a:rPr>
              <a:t>'</a:t>
            </a:r>
            <a:r>
              <a:rPr lang="en-US" sz="2000" dirty="0">
                <a:solidFill>
                  <a:srgbClr val="000000"/>
                </a:solidFill>
                <a:latin typeface="CMTT10"/>
              </a:rPr>
              <a:t>]</a:t>
            </a:r>
          </a:p>
          <a:p>
            <a:pPr marL="0" indent="0">
              <a:buNone/>
            </a:pPr>
            <a:r>
              <a:rPr lang="en-US" sz="2000" dirty="0" err="1">
                <a:solidFill>
                  <a:srgbClr val="000000"/>
                </a:solidFill>
                <a:latin typeface="CMTT10"/>
              </a:rPr>
              <a:t>dataframe</a:t>
            </a:r>
            <a:r>
              <a:rPr lang="en-US" sz="2000" dirty="0">
                <a:solidFill>
                  <a:srgbClr val="000000"/>
                </a:solidFill>
                <a:latin typeface="CMTT10"/>
              </a:rPr>
              <a:t> = </a:t>
            </a:r>
            <a:r>
              <a:rPr lang="en-US" sz="2000" dirty="0" err="1">
                <a:solidFill>
                  <a:srgbClr val="000000"/>
                </a:solidFill>
                <a:latin typeface="CMTT10"/>
              </a:rPr>
              <a:t>read_csv</a:t>
            </a:r>
            <a:r>
              <a:rPr lang="en-US" sz="2000" dirty="0">
                <a:solidFill>
                  <a:srgbClr val="000000"/>
                </a:solidFill>
                <a:latin typeface="CMTT10"/>
              </a:rPr>
              <a:t>(filename, names=names</a:t>
            </a:r>
            <a:r>
              <a:rPr lang="en-US" sz="2000" dirty="0" smtClean="0">
                <a:solidFill>
                  <a:srgbClr val="000000"/>
                </a:solidFill>
                <a:latin typeface="CMTT10"/>
              </a:rPr>
              <a:t>)</a:t>
            </a:r>
            <a:endParaRPr lang="en-US" sz="2000" dirty="0">
              <a:solidFill>
                <a:srgbClr val="000000"/>
              </a:solidFill>
              <a:latin typeface="CMTT10"/>
            </a:endParaRPr>
          </a:p>
        </p:txBody>
      </p:sp>
      <p:sp>
        <p:nvSpPr>
          <p:cNvPr id="5" name="Rectangle 4"/>
          <p:cNvSpPr/>
          <p:nvPr/>
        </p:nvSpPr>
        <p:spPr>
          <a:xfrm>
            <a:off x="2362200" y="1352550"/>
            <a:ext cx="6324600"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endParaRPr lang="en-US" dirty="0">
              <a:solidFill>
                <a:srgbClr val="000000"/>
              </a:solidFill>
              <a:latin typeface="CMTT10"/>
            </a:endParaRPr>
          </a:p>
          <a:p>
            <a:r>
              <a:rPr lang="en-US" dirty="0">
                <a:solidFill>
                  <a:srgbClr val="000000"/>
                </a:solidFill>
                <a:latin typeface="CMTT10"/>
              </a:rPr>
              <a:t>array = </a:t>
            </a:r>
            <a:r>
              <a:rPr lang="en-US" dirty="0" err="1">
                <a:solidFill>
                  <a:srgbClr val="000000"/>
                </a:solidFill>
                <a:latin typeface="CMTT10"/>
              </a:rPr>
              <a:t>dataframe.values</a:t>
            </a:r>
            <a:endParaRPr lang="en-US" dirty="0">
              <a:solidFill>
                <a:srgbClr val="000000"/>
              </a:solidFill>
              <a:latin typeface="CMTT10"/>
            </a:endParaRPr>
          </a:p>
          <a:p>
            <a:r>
              <a:rPr lang="en-US" dirty="0">
                <a:solidFill>
                  <a:srgbClr val="000000"/>
                </a:solidFill>
                <a:latin typeface="CMTT10"/>
              </a:rPr>
              <a:t>X = array[:,0:8]</a:t>
            </a:r>
          </a:p>
          <a:p>
            <a:r>
              <a:rPr lang="en-US" dirty="0">
                <a:solidFill>
                  <a:srgbClr val="000000"/>
                </a:solidFill>
                <a:latin typeface="CMTT10"/>
              </a:rPr>
              <a:t>Y = array[:,8]</a:t>
            </a:r>
          </a:p>
          <a:p>
            <a:r>
              <a:rPr lang="en-US" dirty="0" err="1">
                <a:solidFill>
                  <a:srgbClr val="000000"/>
                </a:solidFill>
                <a:latin typeface="CMTT10"/>
              </a:rPr>
              <a:t>n_splits</a:t>
            </a:r>
            <a:r>
              <a:rPr lang="en-US" dirty="0">
                <a:solidFill>
                  <a:srgbClr val="000000"/>
                </a:solidFill>
                <a:latin typeface="CMTT10"/>
              </a:rPr>
              <a:t> = 10</a:t>
            </a:r>
          </a:p>
          <a:p>
            <a:r>
              <a:rPr lang="en-US" dirty="0" err="1">
                <a:solidFill>
                  <a:srgbClr val="000000"/>
                </a:solidFill>
                <a:latin typeface="CMTT10"/>
              </a:rPr>
              <a:t>test_size</a:t>
            </a:r>
            <a:r>
              <a:rPr lang="en-US" dirty="0">
                <a:solidFill>
                  <a:srgbClr val="000000"/>
                </a:solidFill>
                <a:latin typeface="CMTT10"/>
              </a:rPr>
              <a:t> = 0.33</a:t>
            </a:r>
          </a:p>
          <a:p>
            <a:r>
              <a:rPr lang="en-US" dirty="0">
                <a:solidFill>
                  <a:srgbClr val="000000"/>
                </a:solidFill>
                <a:latin typeface="CMTT10"/>
              </a:rPr>
              <a:t>seed = 7</a:t>
            </a:r>
          </a:p>
          <a:p>
            <a:r>
              <a:rPr lang="en-US" dirty="0" err="1">
                <a:solidFill>
                  <a:srgbClr val="000000"/>
                </a:solidFill>
                <a:latin typeface="CMTT10"/>
              </a:rPr>
              <a:t>kfold</a:t>
            </a:r>
            <a:r>
              <a:rPr lang="en-US" dirty="0">
                <a:solidFill>
                  <a:srgbClr val="000000"/>
                </a:solidFill>
                <a:latin typeface="CMTT10"/>
              </a:rPr>
              <a:t> = </a:t>
            </a:r>
            <a:r>
              <a:rPr lang="en-US" dirty="0" err="1">
                <a:solidFill>
                  <a:srgbClr val="000000"/>
                </a:solidFill>
                <a:latin typeface="CMTT10"/>
              </a:rPr>
              <a:t>ShuffleSplit</a:t>
            </a:r>
            <a:r>
              <a:rPr lang="en-US" dirty="0">
                <a:solidFill>
                  <a:srgbClr val="000000"/>
                </a:solidFill>
                <a:latin typeface="CMTT10"/>
              </a:rPr>
              <a:t>(</a:t>
            </a:r>
            <a:r>
              <a:rPr lang="en-US" dirty="0" err="1">
                <a:solidFill>
                  <a:srgbClr val="000000"/>
                </a:solidFill>
                <a:latin typeface="CMTT10"/>
              </a:rPr>
              <a:t>n_splits</a:t>
            </a:r>
            <a:r>
              <a:rPr lang="en-US" dirty="0">
                <a:solidFill>
                  <a:srgbClr val="000000"/>
                </a:solidFill>
                <a:latin typeface="CMTT10"/>
              </a:rPr>
              <a:t>=</a:t>
            </a:r>
            <a:r>
              <a:rPr lang="en-US" dirty="0" err="1">
                <a:solidFill>
                  <a:srgbClr val="000000"/>
                </a:solidFill>
                <a:latin typeface="CMTT10"/>
              </a:rPr>
              <a:t>n_splits</a:t>
            </a:r>
            <a:r>
              <a:rPr lang="en-US" dirty="0">
                <a:solidFill>
                  <a:srgbClr val="000000"/>
                </a:solidFill>
                <a:latin typeface="CMTT10"/>
              </a:rPr>
              <a:t>, </a:t>
            </a:r>
            <a:r>
              <a:rPr lang="en-US" dirty="0" err="1">
                <a:solidFill>
                  <a:srgbClr val="000000"/>
                </a:solidFill>
                <a:latin typeface="CMTT10"/>
              </a:rPr>
              <a:t>test_size</a:t>
            </a:r>
            <a:r>
              <a:rPr lang="en-US" dirty="0">
                <a:solidFill>
                  <a:srgbClr val="000000"/>
                </a:solidFill>
                <a:latin typeface="CMTT10"/>
              </a:rPr>
              <a:t>=</a:t>
            </a:r>
            <a:r>
              <a:rPr lang="en-US" dirty="0" err="1">
                <a:solidFill>
                  <a:srgbClr val="000000"/>
                </a:solidFill>
                <a:latin typeface="CMTT10"/>
              </a:rPr>
              <a:t>test_size</a:t>
            </a:r>
            <a:r>
              <a:rPr lang="en-US" dirty="0">
                <a:solidFill>
                  <a:srgbClr val="000000"/>
                </a:solidFill>
                <a:latin typeface="CMTT10"/>
              </a:rPr>
              <a:t>, </a:t>
            </a:r>
            <a:r>
              <a:rPr lang="en-US" dirty="0" err="1">
                <a:solidFill>
                  <a:srgbClr val="000000"/>
                </a:solidFill>
                <a:latin typeface="CMTT10"/>
              </a:rPr>
              <a:t>random_state</a:t>
            </a:r>
            <a:r>
              <a:rPr lang="en-US" dirty="0">
                <a:solidFill>
                  <a:srgbClr val="000000"/>
                </a:solidFill>
                <a:latin typeface="CMTT10"/>
              </a:rPr>
              <a:t>=seed)</a:t>
            </a:r>
          </a:p>
          <a:p>
            <a:r>
              <a:rPr lang="en-US" dirty="0">
                <a:solidFill>
                  <a:srgbClr val="000000"/>
                </a:solidFill>
                <a:latin typeface="CMTT10"/>
              </a:rPr>
              <a:t>model = </a:t>
            </a:r>
            <a:r>
              <a:rPr lang="en-US" dirty="0" err="1">
                <a:solidFill>
                  <a:srgbClr val="000000"/>
                </a:solidFill>
                <a:latin typeface="CMTT10"/>
              </a:rPr>
              <a:t>LogisticRegression</a:t>
            </a:r>
            <a:r>
              <a:rPr lang="en-US" dirty="0">
                <a:solidFill>
                  <a:srgbClr val="000000"/>
                </a:solidFill>
                <a:latin typeface="CMTT10"/>
              </a:rPr>
              <a:t>()</a:t>
            </a:r>
          </a:p>
          <a:p>
            <a:r>
              <a:rPr lang="en-US" dirty="0">
                <a:solidFill>
                  <a:srgbClr val="000000"/>
                </a:solidFill>
                <a:latin typeface="CMTT10"/>
              </a:rPr>
              <a:t>results = </a:t>
            </a:r>
            <a:r>
              <a:rPr lang="en-US" dirty="0" err="1">
                <a:solidFill>
                  <a:srgbClr val="000000"/>
                </a:solidFill>
                <a:latin typeface="CMTT10"/>
              </a:rPr>
              <a:t>cross_val_score</a:t>
            </a:r>
            <a:r>
              <a:rPr lang="en-US" dirty="0">
                <a:solidFill>
                  <a:srgbClr val="000000"/>
                </a:solidFill>
                <a:latin typeface="CMTT10"/>
              </a:rPr>
              <a:t>(model, X, Y, cv=</a:t>
            </a:r>
            <a:r>
              <a:rPr lang="en-US" dirty="0" err="1">
                <a:solidFill>
                  <a:srgbClr val="000000"/>
                </a:solidFill>
                <a:latin typeface="CMTT10"/>
              </a:rPr>
              <a:t>kfold</a:t>
            </a:r>
            <a:r>
              <a:rPr lang="en-US" dirty="0">
                <a:solidFill>
                  <a:srgbClr val="000000"/>
                </a:solidFill>
                <a:latin typeface="CMTT10"/>
              </a:rPr>
              <a:t>)</a:t>
            </a:r>
          </a:p>
          <a:p>
            <a:r>
              <a:rPr lang="en-US" dirty="0">
                <a:solidFill>
                  <a:srgbClr val="0000FF"/>
                </a:solidFill>
                <a:latin typeface="CMTT10"/>
              </a:rPr>
              <a:t>print</a:t>
            </a:r>
            <a:r>
              <a:rPr lang="en-US" dirty="0">
                <a:solidFill>
                  <a:srgbClr val="000000"/>
                </a:solidFill>
                <a:latin typeface="CMTT10"/>
              </a:rPr>
              <a:t>(</a:t>
            </a:r>
            <a:r>
              <a:rPr lang="en-US" dirty="0">
                <a:solidFill>
                  <a:srgbClr val="FF0000"/>
                </a:solidFill>
                <a:latin typeface="CMTT10"/>
              </a:rPr>
              <a:t>"Accuracy: </a:t>
            </a:r>
            <a:r>
              <a:rPr lang="en-US" dirty="0" smtClean="0">
                <a:solidFill>
                  <a:srgbClr val="FF0000"/>
                </a:solidFill>
                <a:latin typeface="CMTT10"/>
              </a:rPr>
              <a:t>“</a:t>
            </a:r>
            <a:r>
              <a:rPr lang="en-US" dirty="0" smtClean="0">
                <a:solidFill>
                  <a:srgbClr val="000000"/>
                </a:solidFill>
                <a:latin typeface="CMTT10"/>
              </a:rPr>
              <a:t>, </a:t>
            </a:r>
            <a:r>
              <a:rPr lang="en-US" dirty="0" err="1" smtClean="0">
                <a:solidFill>
                  <a:srgbClr val="000000"/>
                </a:solidFill>
                <a:latin typeface="CMTT10"/>
              </a:rPr>
              <a:t>results.mean</a:t>
            </a:r>
            <a:r>
              <a:rPr lang="en-US" dirty="0">
                <a:solidFill>
                  <a:srgbClr val="000000"/>
                </a:solidFill>
                <a:latin typeface="CMTT10"/>
              </a:rPr>
              <a:t>()*100.0, </a:t>
            </a:r>
            <a:r>
              <a:rPr lang="en-US" dirty="0" err="1">
                <a:solidFill>
                  <a:srgbClr val="000000"/>
                </a:solidFill>
                <a:latin typeface="CMTT10"/>
              </a:rPr>
              <a:t>results.std</a:t>
            </a:r>
            <a:r>
              <a:rPr lang="en-US" dirty="0">
                <a:solidFill>
                  <a:srgbClr val="000000"/>
                </a:solidFill>
                <a:latin typeface="CMTT10"/>
              </a:rPr>
              <a:t>()*100.0)</a:t>
            </a:r>
          </a:p>
        </p:txBody>
      </p:sp>
      <p:sp>
        <p:nvSpPr>
          <p:cNvPr id="6" name="Text Placeholder 4">
            <a:extLst>
              <a:ext uri="{FF2B5EF4-FFF2-40B4-BE49-F238E27FC236}">
                <a16:creationId xmlns:a16="http://schemas.microsoft.com/office/drawing/2014/main" xmlns="" id="{4F4D9F13-C119-40D2-9B3B-8DCD9D0EA709}"/>
              </a:ext>
            </a:extLst>
          </p:cNvPr>
          <p:cNvSpPr txBox="1">
            <a:spLocks/>
          </p:cNvSpPr>
          <p:nvPr/>
        </p:nvSpPr>
        <p:spPr>
          <a:xfrm>
            <a:off x="4495800" y="2508680"/>
            <a:ext cx="3581400" cy="444071"/>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Accuracy: 76.496% (1.698%)</a:t>
            </a:r>
            <a:endParaRPr lang="en-CA" sz="1800" dirty="0"/>
          </a:p>
        </p:txBody>
      </p:sp>
    </p:spTree>
    <p:extLst>
      <p:ext uri="{BB962C8B-B14F-4D97-AF65-F5344CB8AC3E}">
        <p14:creationId xmlns:p14="http://schemas.microsoft.com/office/powerpoint/2010/main" val="304772951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CMBX12"/>
              </a:rPr>
              <a:t>Evaluate Machine Learning Algorithms</a:t>
            </a:r>
            <a:endParaRPr lang="en-US" sz="3600" dirty="0"/>
          </a:p>
        </p:txBody>
      </p:sp>
      <p:sp>
        <p:nvSpPr>
          <p:cNvPr id="3" name="Text Placeholder 2"/>
          <p:cNvSpPr>
            <a:spLocks noGrp="1"/>
          </p:cNvSpPr>
          <p:nvPr>
            <p:ph type="body" idx="1"/>
          </p:nvPr>
        </p:nvSpPr>
        <p:spPr>
          <a:xfrm>
            <a:off x="533400" y="1428750"/>
            <a:ext cx="1295400" cy="3505200"/>
          </a:xfrm>
        </p:spPr>
        <p:txBody>
          <a:bodyPr vert="vert270" anchor="ctr">
            <a:normAutofit/>
          </a:bodyPr>
          <a:lstStyle/>
          <a:p>
            <a:pPr algn="ctr"/>
            <a:r>
              <a:rPr lang="en-US" sz="2400" dirty="0"/>
              <a:t>What Techniques to Use When</a:t>
            </a:r>
          </a:p>
        </p:txBody>
      </p:sp>
      <p:sp>
        <p:nvSpPr>
          <p:cNvPr id="4" name="Content Placeholder 3"/>
          <p:cNvSpPr>
            <a:spLocks noGrp="1"/>
          </p:cNvSpPr>
          <p:nvPr>
            <p:ph sz="quarter" idx="13"/>
          </p:nvPr>
        </p:nvSpPr>
        <p:spPr>
          <a:xfrm>
            <a:off x="1905000" y="1428750"/>
            <a:ext cx="7162800" cy="3581400"/>
          </a:xfrm>
        </p:spPr>
        <p:style>
          <a:lnRef idx="2">
            <a:schemeClr val="accent5"/>
          </a:lnRef>
          <a:fillRef idx="1">
            <a:schemeClr val="lt1"/>
          </a:fillRef>
          <a:effectRef idx="0">
            <a:schemeClr val="accent5"/>
          </a:effectRef>
          <a:fontRef idx="minor">
            <a:schemeClr val="dk1"/>
          </a:fontRef>
        </p:style>
        <p:txBody>
          <a:bodyPr>
            <a:noAutofit/>
          </a:bodyPr>
          <a:lstStyle/>
          <a:p>
            <a:r>
              <a:rPr lang="en-US" sz="2000" dirty="0">
                <a:latin typeface="CMR12"/>
              </a:rPr>
              <a:t>Generally </a:t>
            </a:r>
            <a:r>
              <a:rPr lang="en-US" sz="2000" dirty="0">
                <a:latin typeface="CMMI12"/>
              </a:rPr>
              <a:t>k</a:t>
            </a:r>
            <a:r>
              <a:rPr lang="en-US" sz="2000" dirty="0">
                <a:latin typeface="CMR12"/>
              </a:rPr>
              <a:t>-fold cross validation is the </a:t>
            </a:r>
            <a:r>
              <a:rPr lang="en-US" sz="2000" dirty="0">
                <a:latin typeface="CMTI12"/>
              </a:rPr>
              <a:t>gold standard </a:t>
            </a:r>
            <a:r>
              <a:rPr lang="en-US" sz="2000" dirty="0">
                <a:latin typeface="CMR12"/>
              </a:rPr>
              <a:t>for evaluating the performance of a machine learning algorithm on unseen data with </a:t>
            </a:r>
            <a:r>
              <a:rPr lang="en-US" sz="2000" dirty="0">
                <a:latin typeface="CMMI12"/>
              </a:rPr>
              <a:t>k </a:t>
            </a:r>
            <a:r>
              <a:rPr lang="en-US" sz="2000" dirty="0">
                <a:latin typeface="CMR12"/>
              </a:rPr>
              <a:t>set to 3, 5, or 10.</a:t>
            </a:r>
          </a:p>
          <a:p>
            <a:r>
              <a:rPr lang="en-US" sz="2000" dirty="0">
                <a:latin typeface="CMR12"/>
              </a:rPr>
              <a:t>Using a train/test split is good for speed when using a slow algorithm and produces performance estimates with lower bias when using large datasets.</a:t>
            </a:r>
          </a:p>
          <a:p>
            <a:r>
              <a:rPr lang="en-US" sz="2000" dirty="0">
                <a:latin typeface="CMR12"/>
              </a:rPr>
              <a:t>Techniques like leave-one-out cross validation and repeated random splits can be useful intermediates when trying to balance variance in the estimated performance, model training speed and dataset size</a:t>
            </a:r>
            <a:r>
              <a:rPr lang="en-US" sz="2000" dirty="0" smtClean="0">
                <a:latin typeface="CMR12"/>
              </a:rPr>
              <a:t>.</a:t>
            </a:r>
            <a:endParaRPr lang="en-US" sz="2000" dirty="0">
              <a:solidFill>
                <a:srgbClr val="000000"/>
              </a:solidFill>
              <a:latin typeface="CMTT10"/>
            </a:endParaRPr>
          </a:p>
        </p:txBody>
      </p:sp>
    </p:spTree>
    <p:extLst>
      <p:ext uri="{BB962C8B-B14F-4D97-AF65-F5344CB8AC3E}">
        <p14:creationId xmlns:p14="http://schemas.microsoft.com/office/powerpoint/2010/main" val="148719766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lIns="68589" tIns="34295" rIns="68589" bIns="34295">
            <a:normAutofit fontScale="90000"/>
          </a:bodyPr>
          <a:lstStyle/>
          <a:p>
            <a:pPr algn="ctr"/>
            <a:r>
              <a:rPr lang="en-US" sz="3300" dirty="0"/>
              <a:t>Models and Algorithms</a:t>
            </a:r>
          </a:p>
        </p:txBody>
      </p:sp>
      <p:sp>
        <p:nvSpPr>
          <p:cNvPr id="9" name="Text Placeholder 8"/>
          <p:cNvSpPr>
            <a:spLocks noGrp="1"/>
          </p:cNvSpPr>
          <p:nvPr>
            <p:ph type="body" sz="half" idx="2"/>
          </p:nvPr>
        </p:nvSpPr>
        <p:spPr>
          <a:xfrm rot="2153884">
            <a:off x="4566113" y="759841"/>
            <a:ext cx="4566872" cy="2057400"/>
          </a:xfrm>
        </p:spPr>
        <p:txBody>
          <a:bodyPr lIns="68589" tIns="34295" rIns="68589" bIns="34295" anchor="ct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400" b="1" cap="all" dirty="0">
                <a:ln w="0"/>
                <a:solidFill>
                  <a:srgbClr val="00B050"/>
                </a:solidFill>
                <a:effectLst>
                  <a:reflection blurRad="12700" stA="50000" endPos="50000" dist="5000" dir="5400000" sy="-100000" rotWithShape="0"/>
                </a:effectLst>
              </a:rPr>
              <a:t>Model </a:t>
            </a:r>
            <a:r>
              <a:rPr lang="en-US"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Algorithm(</a:t>
            </a:r>
            <a:r>
              <a:rPr lang="en-US" sz="2400" b="1" cap="all" dirty="0">
                <a:ln w="0"/>
                <a:solidFill>
                  <a:srgbClr val="FF0000"/>
                </a:solidFill>
                <a:effectLst>
                  <a:reflection blurRad="12700" stA="50000" endPos="50000" dist="5000" dir="5400000" sy="-100000" rotWithShape="0"/>
                </a:effectLst>
              </a:rPr>
              <a:t>Data</a:t>
            </a:r>
            <a:r>
              <a:rPr lang="en-US"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0706" y="1123950"/>
            <a:ext cx="3315563" cy="166938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602700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solidFill>
                  <a:schemeClr val="accent4">
                    <a:lumMod val="60000"/>
                    <a:lumOff val="40000"/>
                  </a:schemeClr>
                </a:solidFill>
              </a:rPr>
              <a:t>Machine Learning </a:t>
            </a:r>
            <a:r>
              <a:rPr lang="en-US" dirty="0" smtClean="0">
                <a:solidFill>
                  <a:schemeClr val="accent4">
                    <a:lumMod val="60000"/>
                    <a:lumOff val="40000"/>
                  </a:schemeClr>
                </a:solidFill>
              </a:rPr>
              <a:t>Algorithm Performance </a:t>
            </a:r>
            <a:r>
              <a:rPr lang="en-US" dirty="0">
                <a:solidFill>
                  <a:schemeClr val="accent4">
                    <a:lumMod val="60000"/>
                    <a:lumOff val="40000"/>
                  </a:schemeClr>
                </a:solidFill>
              </a:rPr>
              <a:t>Metrics</a:t>
            </a:r>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27421"/>
            <a:ext cx="7162800" cy="3206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719766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CMBX12"/>
              </a:rPr>
              <a:t>Machine Learning </a:t>
            </a:r>
            <a:r>
              <a:rPr lang="en-US" sz="2800" dirty="0" smtClean="0">
                <a:latin typeface="CMBX12"/>
              </a:rPr>
              <a:t>Algorithm Performance </a:t>
            </a:r>
            <a:r>
              <a:rPr lang="en-US" sz="2800" dirty="0">
                <a:latin typeface="CMBX12"/>
              </a:rPr>
              <a:t>Metrics</a:t>
            </a:r>
            <a:endParaRPr lang="en-US" sz="2800" dirty="0"/>
          </a:p>
        </p:txBody>
      </p:sp>
      <p:sp>
        <p:nvSpPr>
          <p:cNvPr id="4" name="Content Placeholder 3"/>
          <p:cNvSpPr>
            <a:spLocks noGrp="1"/>
          </p:cNvSpPr>
          <p:nvPr>
            <p:ph sz="quarter" idx="13"/>
          </p:nvPr>
        </p:nvSpPr>
        <p:spPr>
          <a:xfrm>
            <a:off x="152400" y="1428750"/>
            <a:ext cx="8763000" cy="3581400"/>
          </a:xfrm>
        </p:spPr>
        <p:style>
          <a:lnRef idx="2">
            <a:schemeClr val="accent3"/>
          </a:lnRef>
          <a:fillRef idx="1">
            <a:schemeClr val="lt1"/>
          </a:fillRef>
          <a:effectRef idx="0">
            <a:schemeClr val="accent3"/>
          </a:effectRef>
          <a:fontRef idx="minor">
            <a:schemeClr val="dk1"/>
          </a:fontRef>
        </p:style>
        <p:txBody>
          <a:bodyPr>
            <a:noAutofit/>
          </a:bodyPr>
          <a:lstStyle/>
          <a:p>
            <a:pPr algn="just"/>
            <a:r>
              <a:rPr lang="en-US" sz="2800" dirty="0" smtClean="0">
                <a:solidFill>
                  <a:srgbClr val="7030A0"/>
                </a:solidFill>
              </a:rPr>
              <a:t>For classification </a:t>
            </a:r>
            <a:r>
              <a:rPr lang="en-US" sz="2800" dirty="0" smtClean="0"/>
              <a:t>metrics, the Pima Indians onset of diabetes dataset is used as demonstration</a:t>
            </a:r>
            <a:r>
              <a:rPr lang="en-US" sz="2800" dirty="0"/>
              <a:t>. This is a binary </a:t>
            </a:r>
            <a:r>
              <a:rPr lang="en-US" sz="2800" dirty="0" smtClean="0"/>
              <a:t>classification </a:t>
            </a:r>
            <a:r>
              <a:rPr lang="en-US" sz="2800" dirty="0"/>
              <a:t>problem where all of the input variables </a:t>
            </a:r>
            <a:r>
              <a:rPr lang="en-US" sz="2800" dirty="0" smtClean="0"/>
              <a:t>are numeric</a:t>
            </a:r>
            <a:r>
              <a:rPr lang="en-US" sz="2800" dirty="0"/>
              <a:t>.</a:t>
            </a:r>
          </a:p>
          <a:p>
            <a:pPr algn="just"/>
            <a:r>
              <a:rPr lang="en-US" sz="2800" dirty="0" smtClean="0">
                <a:solidFill>
                  <a:srgbClr val="7030A0"/>
                </a:solidFill>
              </a:rPr>
              <a:t>For </a:t>
            </a:r>
            <a:r>
              <a:rPr lang="en-US" sz="2800" dirty="0">
                <a:solidFill>
                  <a:srgbClr val="7030A0"/>
                </a:solidFill>
              </a:rPr>
              <a:t>regression </a:t>
            </a:r>
            <a:r>
              <a:rPr lang="en-US" sz="2800" dirty="0"/>
              <a:t>metrics, the Boston House Price dataset is used as demonstration. this is </a:t>
            </a:r>
            <a:r>
              <a:rPr lang="en-US" sz="2800" dirty="0" smtClean="0"/>
              <a:t>a regression </a:t>
            </a:r>
            <a:r>
              <a:rPr lang="en-US" sz="2800" dirty="0"/>
              <a:t>problem where all of the input variables are also numeric</a:t>
            </a:r>
            <a:r>
              <a:rPr lang="en-US" sz="2800" dirty="0" smtClean="0"/>
              <a:t>.</a:t>
            </a:r>
          </a:p>
          <a:p>
            <a:pPr marL="0" indent="0">
              <a:buNone/>
            </a:pPr>
            <a:r>
              <a:rPr lang="en-US" sz="1600" dirty="0" smtClean="0"/>
              <a:t>http</a:t>
            </a:r>
            <a:r>
              <a:rPr lang="en-US" sz="1600" dirty="0"/>
              <a:t>://</a:t>
            </a:r>
            <a:r>
              <a:rPr lang="en-US" sz="1600" dirty="0" smtClean="0"/>
              <a:t>scikit-learn.org/stable/modules/generated/sklearn.cross_validation.cross_val_score.html</a:t>
            </a:r>
          </a:p>
        </p:txBody>
      </p:sp>
    </p:spTree>
    <p:extLst>
      <p:ext uri="{BB962C8B-B14F-4D97-AF65-F5344CB8AC3E}">
        <p14:creationId xmlns:p14="http://schemas.microsoft.com/office/powerpoint/2010/main" val="148719766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CMBX12"/>
              </a:rPr>
              <a:t>Performance Metrics</a:t>
            </a:r>
            <a:endParaRPr lang="en-US" sz="3600" dirty="0"/>
          </a:p>
        </p:txBody>
      </p:sp>
      <p:sp>
        <p:nvSpPr>
          <p:cNvPr id="3" name="Text Placeholder 2"/>
          <p:cNvSpPr>
            <a:spLocks noGrp="1"/>
          </p:cNvSpPr>
          <p:nvPr>
            <p:ph type="body" idx="1"/>
          </p:nvPr>
        </p:nvSpPr>
        <p:spPr>
          <a:xfrm>
            <a:off x="609600" y="1428750"/>
            <a:ext cx="1600200" cy="3429000"/>
          </a:xfrm>
        </p:spPr>
        <p:txBody>
          <a:bodyPr vert="vert270" anchor="ctr">
            <a:normAutofit/>
          </a:bodyPr>
          <a:lstStyle/>
          <a:p>
            <a:pPr algn="ctr"/>
            <a:r>
              <a:rPr lang="en-US" sz="2400" dirty="0" smtClean="0">
                <a:latin typeface="CMBX12"/>
              </a:rPr>
              <a:t>Classification Metrics</a:t>
            </a:r>
            <a:endParaRPr lang="en-US" sz="2400" dirty="0"/>
          </a:p>
        </p:txBody>
      </p:sp>
      <p:sp>
        <p:nvSpPr>
          <p:cNvPr id="4"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r>
              <a:rPr lang="en-US" sz="3600" dirty="0" smtClean="0">
                <a:latin typeface="Albertus MT" panose="020E0602030304020304" pitchFamily="34" charset="0"/>
              </a:rPr>
              <a:t>Classification </a:t>
            </a:r>
            <a:r>
              <a:rPr lang="en-US" sz="3600" dirty="0">
                <a:latin typeface="Albertus MT" panose="020E0602030304020304" pitchFamily="34" charset="0"/>
              </a:rPr>
              <a:t>Accuracy.</a:t>
            </a:r>
          </a:p>
          <a:p>
            <a:r>
              <a:rPr lang="en-US" sz="3600" dirty="0" smtClean="0">
                <a:latin typeface="Albertus MT" panose="020E0602030304020304" pitchFamily="34" charset="0"/>
              </a:rPr>
              <a:t>Logarithmic </a:t>
            </a:r>
            <a:r>
              <a:rPr lang="en-US" sz="3600" dirty="0">
                <a:latin typeface="Albertus MT" panose="020E0602030304020304" pitchFamily="34" charset="0"/>
              </a:rPr>
              <a:t>Loss.</a:t>
            </a:r>
          </a:p>
          <a:p>
            <a:r>
              <a:rPr lang="en-US" sz="3600" dirty="0" smtClean="0">
                <a:latin typeface="Albertus MT" panose="020E0602030304020304" pitchFamily="34" charset="0"/>
              </a:rPr>
              <a:t>Area </a:t>
            </a:r>
            <a:r>
              <a:rPr lang="en-US" sz="3600" dirty="0">
                <a:latin typeface="Albertus MT" panose="020E0602030304020304" pitchFamily="34" charset="0"/>
              </a:rPr>
              <a:t>Under ROC Curve.</a:t>
            </a:r>
          </a:p>
          <a:p>
            <a:r>
              <a:rPr lang="en-US" sz="3600" dirty="0" smtClean="0">
                <a:latin typeface="Albertus MT" panose="020E0602030304020304" pitchFamily="34" charset="0"/>
              </a:rPr>
              <a:t>Confusion </a:t>
            </a:r>
            <a:r>
              <a:rPr lang="en-US" sz="3600" dirty="0">
                <a:latin typeface="Albertus MT" panose="020E0602030304020304" pitchFamily="34" charset="0"/>
              </a:rPr>
              <a:t>Matrix.</a:t>
            </a:r>
          </a:p>
          <a:p>
            <a:r>
              <a:rPr lang="en-US" sz="3600" dirty="0" smtClean="0">
                <a:latin typeface="Albertus MT" panose="020E0602030304020304" pitchFamily="34" charset="0"/>
              </a:rPr>
              <a:t>Classification </a:t>
            </a:r>
            <a:r>
              <a:rPr lang="en-US" sz="3600" dirty="0">
                <a:latin typeface="Albertus MT" panose="020E0602030304020304" pitchFamily="34" charset="0"/>
              </a:rPr>
              <a:t>Report.</a:t>
            </a:r>
            <a:endParaRPr lang="en-US" sz="3600" dirty="0">
              <a:solidFill>
                <a:srgbClr val="000000"/>
              </a:solidFill>
              <a:latin typeface="Albertus MT" panose="020E0602030304020304" pitchFamily="34" charset="0"/>
            </a:endParaRPr>
          </a:p>
        </p:txBody>
      </p:sp>
    </p:spTree>
    <p:extLst>
      <p:ext uri="{BB962C8B-B14F-4D97-AF65-F5344CB8AC3E}">
        <p14:creationId xmlns:p14="http://schemas.microsoft.com/office/powerpoint/2010/main" val="148719766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CMBX12"/>
              </a:rPr>
              <a:t>Performance Metrics</a:t>
            </a:r>
            <a:endParaRPr lang="en-US" sz="3600" dirty="0"/>
          </a:p>
        </p:txBody>
      </p:sp>
      <p:sp>
        <p:nvSpPr>
          <p:cNvPr id="3" name="Text Placeholder 2"/>
          <p:cNvSpPr>
            <a:spLocks noGrp="1"/>
          </p:cNvSpPr>
          <p:nvPr>
            <p:ph type="body" idx="1"/>
          </p:nvPr>
        </p:nvSpPr>
        <p:spPr>
          <a:xfrm>
            <a:off x="609600" y="1428750"/>
            <a:ext cx="1600200" cy="3505200"/>
          </a:xfrm>
        </p:spPr>
        <p:txBody>
          <a:bodyPr vert="vert270" anchor="ctr">
            <a:normAutofit/>
          </a:bodyPr>
          <a:lstStyle/>
          <a:p>
            <a:pPr algn="ctr"/>
            <a:r>
              <a:rPr lang="en-US" sz="2400" dirty="0" err="1">
                <a:latin typeface="CMBX12"/>
              </a:rPr>
              <a:t>Classication</a:t>
            </a:r>
            <a:r>
              <a:rPr lang="en-US" sz="2400" dirty="0">
                <a:latin typeface="CMBX12"/>
              </a:rPr>
              <a:t> Accuracy</a:t>
            </a:r>
            <a:endParaRPr lang="en-US" sz="2400" dirty="0"/>
          </a:p>
        </p:txBody>
      </p:sp>
      <p:sp>
        <p:nvSpPr>
          <p:cNvPr id="4"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2000" dirty="0">
                <a:solidFill>
                  <a:srgbClr val="00E100"/>
                </a:solidFill>
                <a:latin typeface="CMTT10"/>
              </a:rPr>
              <a:t># Cross Validation Classification Accuracy</a:t>
            </a: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KFold</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cross_val_score</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sklearn.linear_model</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LogisticRegression</a:t>
            </a:r>
            <a:endParaRPr lang="en-US" sz="2000" dirty="0">
              <a:solidFill>
                <a:srgbClr val="000000"/>
              </a:solidFill>
              <a:latin typeface="CMTT10"/>
            </a:endParaRPr>
          </a:p>
          <a:p>
            <a:pPr marL="0" indent="0">
              <a:buNone/>
            </a:pPr>
            <a:r>
              <a:rPr lang="en-US" sz="2000" dirty="0">
                <a:solidFill>
                  <a:srgbClr val="000000"/>
                </a:solidFill>
                <a:latin typeface="CMTT10"/>
              </a:rPr>
              <a:t>filename = </a:t>
            </a:r>
            <a:r>
              <a:rPr lang="en-US" sz="2000" dirty="0">
                <a:solidFill>
                  <a:srgbClr val="FF0000"/>
                </a:solidFill>
                <a:latin typeface="F83"/>
              </a:rPr>
              <a:t>'</a:t>
            </a:r>
            <a:r>
              <a:rPr lang="en-US" sz="2000" dirty="0">
                <a:solidFill>
                  <a:srgbClr val="FF0000"/>
                </a:solidFill>
                <a:latin typeface="CMTT10"/>
              </a:rPr>
              <a:t>pima-indians-diabetes.data.csv</a:t>
            </a:r>
            <a:r>
              <a:rPr lang="en-US" sz="2000" dirty="0">
                <a:solidFill>
                  <a:srgbClr val="FF0000"/>
                </a:solidFill>
                <a:latin typeface="F83"/>
              </a:rPr>
              <a:t>'</a:t>
            </a:r>
          </a:p>
          <a:p>
            <a:pPr marL="0" indent="0">
              <a:buNone/>
            </a:pPr>
            <a:r>
              <a:rPr lang="en-US" sz="2000" dirty="0">
                <a:solidFill>
                  <a:srgbClr val="000000"/>
                </a:solidFill>
                <a:latin typeface="CMTT10"/>
              </a:rPr>
              <a:t>names = [</a:t>
            </a:r>
            <a:r>
              <a:rPr lang="en-US" sz="2000" dirty="0">
                <a:solidFill>
                  <a:srgbClr val="FF0000"/>
                </a:solidFill>
                <a:latin typeface="F83"/>
              </a:rPr>
              <a:t>'</a:t>
            </a:r>
            <a:r>
              <a:rPr lang="en-US" sz="2000" dirty="0" err="1">
                <a:solidFill>
                  <a:srgbClr val="FF0000"/>
                </a:solidFill>
                <a:latin typeface="CMTT10"/>
              </a:rPr>
              <a:t>preg</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plas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pres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skin</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test</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mass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pedi</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age</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class</a:t>
            </a:r>
            <a:r>
              <a:rPr lang="en-US" sz="2000" dirty="0">
                <a:solidFill>
                  <a:srgbClr val="FF0000"/>
                </a:solidFill>
                <a:latin typeface="F83"/>
              </a:rPr>
              <a:t>'</a:t>
            </a:r>
            <a:r>
              <a:rPr lang="en-US" sz="2000" dirty="0">
                <a:solidFill>
                  <a:srgbClr val="000000"/>
                </a:solidFill>
                <a:latin typeface="CMTT10"/>
              </a:rPr>
              <a:t>]</a:t>
            </a:r>
          </a:p>
          <a:p>
            <a:pPr marL="0" indent="0">
              <a:buNone/>
            </a:pPr>
            <a:r>
              <a:rPr lang="en-US" sz="2000" dirty="0" err="1">
                <a:solidFill>
                  <a:srgbClr val="000000"/>
                </a:solidFill>
                <a:latin typeface="CMTT10"/>
              </a:rPr>
              <a:t>dataframe</a:t>
            </a:r>
            <a:r>
              <a:rPr lang="en-US" sz="2000" dirty="0">
                <a:solidFill>
                  <a:srgbClr val="000000"/>
                </a:solidFill>
                <a:latin typeface="CMTT10"/>
              </a:rPr>
              <a:t> = </a:t>
            </a:r>
            <a:r>
              <a:rPr lang="en-US" sz="2000" dirty="0" err="1">
                <a:solidFill>
                  <a:srgbClr val="000000"/>
                </a:solidFill>
                <a:latin typeface="CMTT10"/>
              </a:rPr>
              <a:t>read_csv</a:t>
            </a:r>
            <a:r>
              <a:rPr lang="en-US" sz="2000" dirty="0">
                <a:solidFill>
                  <a:srgbClr val="000000"/>
                </a:solidFill>
                <a:latin typeface="CMTT10"/>
              </a:rPr>
              <a:t>(filename, names=names</a:t>
            </a:r>
            <a:r>
              <a:rPr lang="en-US" sz="2000" dirty="0" smtClean="0">
                <a:solidFill>
                  <a:srgbClr val="000000"/>
                </a:solidFill>
                <a:latin typeface="CMTT10"/>
              </a:rPr>
              <a:t>)</a:t>
            </a:r>
            <a:endParaRPr lang="en-US" sz="2000" dirty="0">
              <a:solidFill>
                <a:srgbClr val="000000"/>
              </a:solidFill>
              <a:latin typeface="CMTT10"/>
            </a:endParaRPr>
          </a:p>
        </p:txBody>
      </p:sp>
      <p:sp>
        <p:nvSpPr>
          <p:cNvPr id="5" name="Rectangle 4"/>
          <p:cNvSpPr/>
          <p:nvPr/>
        </p:nvSpPr>
        <p:spPr>
          <a:xfrm>
            <a:off x="2438400" y="1660089"/>
            <a:ext cx="6324600" cy="258532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a:solidFill>
                  <a:srgbClr val="000000"/>
                </a:solidFill>
                <a:latin typeface="CMTT10"/>
              </a:rPr>
              <a:t>array = </a:t>
            </a:r>
            <a:r>
              <a:rPr lang="en-US" dirty="0" err="1">
                <a:solidFill>
                  <a:srgbClr val="000000"/>
                </a:solidFill>
                <a:latin typeface="CMTT10"/>
              </a:rPr>
              <a:t>dataframe.values</a:t>
            </a:r>
            <a:endParaRPr lang="en-US" dirty="0">
              <a:solidFill>
                <a:srgbClr val="000000"/>
              </a:solidFill>
              <a:latin typeface="CMTT10"/>
            </a:endParaRPr>
          </a:p>
          <a:p>
            <a:r>
              <a:rPr lang="en-US" dirty="0">
                <a:solidFill>
                  <a:srgbClr val="000000"/>
                </a:solidFill>
                <a:latin typeface="CMTT10"/>
              </a:rPr>
              <a:t>X = array[:,0:8]</a:t>
            </a:r>
          </a:p>
          <a:p>
            <a:r>
              <a:rPr lang="en-US" dirty="0">
                <a:solidFill>
                  <a:srgbClr val="000000"/>
                </a:solidFill>
                <a:latin typeface="CMTT10"/>
              </a:rPr>
              <a:t>Y = array[:,8]</a:t>
            </a:r>
          </a:p>
          <a:p>
            <a:r>
              <a:rPr lang="en-US" dirty="0" err="1">
                <a:solidFill>
                  <a:srgbClr val="000000"/>
                </a:solidFill>
                <a:latin typeface="CMTT10"/>
              </a:rPr>
              <a:t>kfold</a:t>
            </a:r>
            <a:r>
              <a:rPr lang="en-US" dirty="0">
                <a:solidFill>
                  <a:srgbClr val="000000"/>
                </a:solidFill>
                <a:latin typeface="CMTT10"/>
              </a:rPr>
              <a:t> = </a:t>
            </a:r>
            <a:r>
              <a:rPr lang="en-US" dirty="0" err="1">
                <a:solidFill>
                  <a:srgbClr val="000000"/>
                </a:solidFill>
                <a:latin typeface="CMTT10"/>
              </a:rPr>
              <a:t>KFold</a:t>
            </a:r>
            <a:r>
              <a:rPr lang="en-US" dirty="0">
                <a:solidFill>
                  <a:srgbClr val="000000"/>
                </a:solidFill>
                <a:latin typeface="CMTT10"/>
              </a:rPr>
              <a:t>(</a:t>
            </a:r>
            <a:r>
              <a:rPr lang="en-US" dirty="0" err="1">
                <a:solidFill>
                  <a:srgbClr val="000000"/>
                </a:solidFill>
                <a:latin typeface="CMTT10"/>
              </a:rPr>
              <a:t>n_splits</a:t>
            </a:r>
            <a:r>
              <a:rPr lang="en-US" dirty="0">
                <a:solidFill>
                  <a:srgbClr val="000000"/>
                </a:solidFill>
                <a:latin typeface="CMTT10"/>
              </a:rPr>
              <a:t>=10, </a:t>
            </a:r>
            <a:r>
              <a:rPr lang="en-US" dirty="0" err="1">
                <a:solidFill>
                  <a:srgbClr val="000000"/>
                </a:solidFill>
                <a:latin typeface="CMTT10"/>
              </a:rPr>
              <a:t>random_state</a:t>
            </a:r>
            <a:r>
              <a:rPr lang="en-US" dirty="0">
                <a:solidFill>
                  <a:srgbClr val="000000"/>
                </a:solidFill>
                <a:latin typeface="CMTT10"/>
              </a:rPr>
              <a:t>=7)</a:t>
            </a:r>
          </a:p>
          <a:p>
            <a:r>
              <a:rPr lang="en-US" dirty="0">
                <a:solidFill>
                  <a:srgbClr val="000000"/>
                </a:solidFill>
                <a:latin typeface="CMTT10"/>
              </a:rPr>
              <a:t>model = </a:t>
            </a:r>
            <a:r>
              <a:rPr lang="en-US" dirty="0" err="1">
                <a:solidFill>
                  <a:srgbClr val="000000"/>
                </a:solidFill>
                <a:latin typeface="CMTT10"/>
              </a:rPr>
              <a:t>LogisticRegression</a:t>
            </a:r>
            <a:r>
              <a:rPr lang="en-US" dirty="0">
                <a:solidFill>
                  <a:srgbClr val="000000"/>
                </a:solidFill>
                <a:latin typeface="CMTT10"/>
              </a:rPr>
              <a:t>()</a:t>
            </a:r>
          </a:p>
          <a:p>
            <a:r>
              <a:rPr lang="en-US" dirty="0">
                <a:solidFill>
                  <a:srgbClr val="000000"/>
                </a:solidFill>
                <a:latin typeface="CMTT10"/>
              </a:rPr>
              <a:t>scoring = </a:t>
            </a:r>
            <a:r>
              <a:rPr lang="en-US" dirty="0">
                <a:solidFill>
                  <a:srgbClr val="FF0000"/>
                </a:solidFill>
                <a:latin typeface="F83"/>
              </a:rPr>
              <a:t>'</a:t>
            </a:r>
            <a:r>
              <a:rPr lang="en-US" dirty="0">
                <a:solidFill>
                  <a:srgbClr val="FF0000"/>
                </a:solidFill>
                <a:latin typeface="CMTT10"/>
              </a:rPr>
              <a:t>accuracy</a:t>
            </a:r>
            <a:r>
              <a:rPr lang="en-US" dirty="0">
                <a:solidFill>
                  <a:srgbClr val="FF0000"/>
                </a:solidFill>
                <a:latin typeface="F83"/>
              </a:rPr>
              <a:t>'</a:t>
            </a:r>
          </a:p>
          <a:p>
            <a:r>
              <a:rPr lang="en-US" dirty="0">
                <a:solidFill>
                  <a:srgbClr val="000000"/>
                </a:solidFill>
                <a:latin typeface="CMTT10"/>
              </a:rPr>
              <a:t>results = </a:t>
            </a:r>
            <a:r>
              <a:rPr lang="en-US" dirty="0" err="1">
                <a:solidFill>
                  <a:srgbClr val="000000"/>
                </a:solidFill>
                <a:latin typeface="CMTT10"/>
              </a:rPr>
              <a:t>cross_val_score</a:t>
            </a:r>
            <a:r>
              <a:rPr lang="en-US" dirty="0">
                <a:solidFill>
                  <a:srgbClr val="000000"/>
                </a:solidFill>
                <a:latin typeface="CMTT10"/>
              </a:rPr>
              <a:t>(model, X, Y, cv=</a:t>
            </a:r>
            <a:r>
              <a:rPr lang="en-US" dirty="0" err="1">
                <a:solidFill>
                  <a:srgbClr val="000000"/>
                </a:solidFill>
                <a:latin typeface="CMTT10"/>
              </a:rPr>
              <a:t>kfold</a:t>
            </a:r>
            <a:r>
              <a:rPr lang="en-US" dirty="0">
                <a:solidFill>
                  <a:srgbClr val="000000"/>
                </a:solidFill>
                <a:latin typeface="CMTT10"/>
              </a:rPr>
              <a:t>, scoring=scoring)</a:t>
            </a:r>
          </a:p>
          <a:p>
            <a:r>
              <a:rPr lang="en-US" dirty="0">
                <a:solidFill>
                  <a:srgbClr val="0000FF"/>
                </a:solidFill>
                <a:latin typeface="CMTT10"/>
              </a:rPr>
              <a:t>print</a:t>
            </a:r>
            <a:r>
              <a:rPr lang="en-US" dirty="0">
                <a:solidFill>
                  <a:srgbClr val="000000"/>
                </a:solidFill>
                <a:latin typeface="CMTT10"/>
              </a:rPr>
              <a:t>(</a:t>
            </a:r>
            <a:r>
              <a:rPr lang="en-US" dirty="0">
                <a:solidFill>
                  <a:srgbClr val="FF0000"/>
                </a:solidFill>
                <a:latin typeface="CMTT10"/>
              </a:rPr>
              <a:t>"Accuracy: </a:t>
            </a:r>
            <a:r>
              <a:rPr lang="en-US" dirty="0" smtClean="0">
                <a:solidFill>
                  <a:srgbClr val="FF0000"/>
                </a:solidFill>
                <a:latin typeface="CMTT10"/>
              </a:rPr>
              <a:t>"</a:t>
            </a:r>
            <a:r>
              <a:rPr lang="en-US" dirty="0" smtClean="0">
                <a:solidFill>
                  <a:srgbClr val="000000"/>
                </a:solidFill>
                <a:latin typeface="CMTT10"/>
              </a:rPr>
              <a:t>,</a:t>
            </a:r>
            <a:r>
              <a:rPr lang="en-US" dirty="0" err="1" smtClean="0">
                <a:solidFill>
                  <a:srgbClr val="000000"/>
                </a:solidFill>
                <a:latin typeface="CMTT10"/>
              </a:rPr>
              <a:t>results.mean</a:t>
            </a:r>
            <a:r>
              <a:rPr lang="en-US" dirty="0">
                <a:solidFill>
                  <a:srgbClr val="000000"/>
                </a:solidFill>
                <a:latin typeface="CMTT10"/>
              </a:rPr>
              <a:t>(), </a:t>
            </a:r>
            <a:r>
              <a:rPr lang="en-US" dirty="0" err="1">
                <a:solidFill>
                  <a:srgbClr val="000000"/>
                </a:solidFill>
                <a:latin typeface="CMTT10"/>
              </a:rPr>
              <a:t>results.std</a:t>
            </a:r>
            <a:r>
              <a:rPr lang="en-US" dirty="0">
                <a:solidFill>
                  <a:srgbClr val="000000"/>
                </a:solidFill>
                <a:latin typeface="CMTT10"/>
              </a:rPr>
              <a:t>())</a:t>
            </a:r>
          </a:p>
        </p:txBody>
      </p:sp>
      <p:sp>
        <p:nvSpPr>
          <p:cNvPr id="6" name="Text Placeholder 4">
            <a:extLst>
              <a:ext uri="{FF2B5EF4-FFF2-40B4-BE49-F238E27FC236}">
                <a16:creationId xmlns:a16="http://schemas.microsoft.com/office/drawing/2014/main" xmlns="" id="{4F4D9F13-C119-40D2-9B3B-8DCD9D0EA709}"/>
              </a:ext>
            </a:extLst>
          </p:cNvPr>
          <p:cNvSpPr txBox="1">
            <a:spLocks/>
          </p:cNvSpPr>
          <p:nvPr/>
        </p:nvSpPr>
        <p:spPr>
          <a:xfrm>
            <a:off x="4495800" y="2508680"/>
            <a:ext cx="3581400" cy="444071"/>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Accuracy: 0.770 (0.048</a:t>
            </a:r>
            <a:r>
              <a:rPr lang="en-US" sz="1800" dirty="0" smtClean="0"/>
              <a:t>)</a:t>
            </a:r>
            <a:endParaRPr lang="en-CA" sz="1800" dirty="0"/>
          </a:p>
        </p:txBody>
      </p:sp>
    </p:spTree>
    <p:extLst>
      <p:ext uri="{BB962C8B-B14F-4D97-AF65-F5344CB8AC3E}">
        <p14:creationId xmlns:p14="http://schemas.microsoft.com/office/powerpoint/2010/main" val="148719766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CMBX12"/>
              </a:rPr>
              <a:t>Performance Metrics</a:t>
            </a:r>
            <a:endParaRPr lang="en-US" sz="3600" dirty="0"/>
          </a:p>
        </p:txBody>
      </p:sp>
      <p:sp>
        <p:nvSpPr>
          <p:cNvPr id="3" name="Text Placeholder 2"/>
          <p:cNvSpPr>
            <a:spLocks noGrp="1"/>
          </p:cNvSpPr>
          <p:nvPr>
            <p:ph type="body" idx="1"/>
          </p:nvPr>
        </p:nvSpPr>
        <p:spPr>
          <a:xfrm>
            <a:off x="609600" y="1428750"/>
            <a:ext cx="1600200" cy="3429000"/>
          </a:xfrm>
        </p:spPr>
        <p:txBody>
          <a:bodyPr vert="vert270" anchor="ctr">
            <a:normAutofit/>
          </a:bodyPr>
          <a:lstStyle/>
          <a:p>
            <a:pPr algn="ctr"/>
            <a:r>
              <a:rPr lang="en-US" sz="2400" dirty="0">
                <a:latin typeface="CMBX12"/>
              </a:rPr>
              <a:t>Logarithmic Loss</a:t>
            </a:r>
            <a:endParaRPr lang="en-US" sz="2400" dirty="0"/>
          </a:p>
        </p:txBody>
      </p:sp>
      <p:sp>
        <p:nvSpPr>
          <p:cNvPr id="4"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2000" dirty="0">
                <a:solidFill>
                  <a:srgbClr val="00E100"/>
                </a:solidFill>
                <a:latin typeface="CMTT10"/>
              </a:rPr>
              <a:t># Cross Validation Classification </a:t>
            </a:r>
            <a:r>
              <a:rPr lang="en-US" sz="2000" dirty="0" err="1">
                <a:solidFill>
                  <a:srgbClr val="00E100"/>
                </a:solidFill>
                <a:latin typeface="CMTT10"/>
              </a:rPr>
              <a:t>LogLoss</a:t>
            </a:r>
            <a:endParaRPr lang="en-US" sz="2000" dirty="0">
              <a:solidFill>
                <a:srgbClr val="00E100"/>
              </a:solidFill>
              <a:latin typeface="CMTT10"/>
            </a:endParaRP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KFold</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cross_val_score</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sklearn.linear_model</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LogisticRegression</a:t>
            </a:r>
            <a:endParaRPr lang="en-US" sz="2000" dirty="0">
              <a:solidFill>
                <a:srgbClr val="000000"/>
              </a:solidFill>
              <a:latin typeface="CMTT10"/>
            </a:endParaRPr>
          </a:p>
          <a:p>
            <a:pPr marL="0" indent="0">
              <a:buNone/>
            </a:pPr>
            <a:r>
              <a:rPr lang="en-US" sz="2000" dirty="0">
                <a:solidFill>
                  <a:srgbClr val="000000"/>
                </a:solidFill>
                <a:latin typeface="CMTT10"/>
              </a:rPr>
              <a:t>filename = </a:t>
            </a:r>
            <a:r>
              <a:rPr lang="en-US" sz="2000" dirty="0">
                <a:solidFill>
                  <a:srgbClr val="FF0000"/>
                </a:solidFill>
                <a:latin typeface="F83"/>
              </a:rPr>
              <a:t>'</a:t>
            </a:r>
            <a:r>
              <a:rPr lang="en-US" sz="2000" dirty="0">
                <a:solidFill>
                  <a:srgbClr val="FF0000"/>
                </a:solidFill>
                <a:latin typeface="CMTT10"/>
              </a:rPr>
              <a:t>pima-indians-diabetes.data.csv</a:t>
            </a:r>
            <a:r>
              <a:rPr lang="en-US" sz="2000" dirty="0">
                <a:solidFill>
                  <a:srgbClr val="FF0000"/>
                </a:solidFill>
                <a:latin typeface="F83"/>
              </a:rPr>
              <a:t>'</a:t>
            </a:r>
          </a:p>
          <a:p>
            <a:pPr marL="0" indent="0">
              <a:buNone/>
            </a:pPr>
            <a:r>
              <a:rPr lang="en-US" sz="2000" dirty="0">
                <a:solidFill>
                  <a:srgbClr val="000000"/>
                </a:solidFill>
                <a:latin typeface="CMTT10"/>
              </a:rPr>
              <a:t>names = [</a:t>
            </a:r>
            <a:r>
              <a:rPr lang="en-US" sz="2000" dirty="0">
                <a:solidFill>
                  <a:srgbClr val="FF0000"/>
                </a:solidFill>
                <a:latin typeface="F83"/>
              </a:rPr>
              <a:t>'</a:t>
            </a:r>
            <a:r>
              <a:rPr lang="en-US" sz="2000" dirty="0" err="1">
                <a:solidFill>
                  <a:srgbClr val="FF0000"/>
                </a:solidFill>
                <a:latin typeface="CMTT10"/>
              </a:rPr>
              <a:t>preg</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plas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pres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skin</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test</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mass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pedi</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age</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class</a:t>
            </a:r>
            <a:r>
              <a:rPr lang="en-US" sz="2000" dirty="0">
                <a:solidFill>
                  <a:srgbClr val="FF0000"/>
                </a:solidFill>
                <a:latin typeface="F83"/>
              </a:rPr>
              <a:t>'</a:t>
            </a:r>
            <a:r>
              <a:rPr lang="en-US" sz="2000" dirty="0">
                <a:solidFill>
                  <a:srgbClr val="000000"/>
                </a:solidFill>
                <a:latin typeface="CMTT10"/>
              </a:rPr>
              <a:t>]</a:t>
            </a:r>
          </a:p>
          <a:p>
            <a:pPr marL="0" indent="0">
              <a:buNone/>
            </a:pPr>
            <a:r>
              <a:rPr lang="en-US" sz="2000" dirty="0" err="1">
                <a:solidFill>
                  <a:srgbClr val="000000"/>
                </a:solidFill>
                <a:latin typeface="CMTT10"/>
              </a:rPr>
              <a:t>dataframe</a:t>
            </a:r>
            <a:r>
              <a:rPr lang="en-US" sz="2000" dirty="0">
                <a:solidFill>
                  <a:srgbClr val="000000"/>
                </a:solidFill>
                <a:latin typeface="CMTT10"/>
              </a:rPr>
              <a:t> = </a:t>
            </a:r>
            <a:r>
              <a:rPr lang="en-US" sz="2000" dirty="0" err="1">
                <a:solidFill>
                  <a:srgbClr val="000000"/>
                </a:solidFill>
                <a:latin typeface="CMTT10"/>
              </a:rPr>
              <a:t>read_csv</a:t>
            </a:r>
            <a:r>
              <a:rPr lang="en-US" sz="2000" dirty="0">
                <a:solidFill>
                  <a:srgbClr val="000000"/>
                </a:solidFill>
                <a:latin typeface="CMTT10"/>
              </a:rPr>
              <a:t>(filename, names=names</a:t>
            </a:r>
            <a:r>
              <a:rPr lang="en-US" sz="2000" dirty="0" smtClean="0">
                <a:solidFill>
                  <a:srgbClr val="000000"/>
                </a:solidFill>
                <a:latin typeface="CMTT10"/>
              </a:rPr>
              <a:t>)</a:t>
            </a:r>
            <a:endParaRPr lang="en-US" sz="2000" dirty="0">
              <a:solidFill>
                <a:srgbClr val="000000"/>
              </a:solidFill>
              <a:latin typeface="CMTT10"/>
            </a:endParaRPr>
          </a:p>
        </p:txBody>
      </p:sp>
      <p:sp>
        <p:nvSpPr>
          <p:cNvPr id="5" name="Rectangle 4"/>
          <p:cNvSpPr/>
          <p:nvPr/>
        </p:nvSpPr>
        <p:spPr>
          <a:xfrm>
            <a:off x="2438400" y="1660089"/>
            <a:ext cx="6324600" cy="258532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a:solidFill>
                  <a:srgbClr val="000000"/>
                </a:solidFill>
                <a:latin typeface="CMTT10"/>
              </a:rPr>
              <a:t>array = </a:t>
            </a:r>
            <a:r>
              <a:rPr lang="en-US" dirty="0" err="1">
                <a:solidFill>
                  <a:srgbClr val="000000"/>
                </a:solidFill>
                <a:latin typeface="CMTT10"/>
              </a:rPr>
              <a:t>dataframe.values</a:t>
            </a:r>
            <a:endParaRPr lang="en-US" dirty="0">
              <a:solidFill>
                <a:srgbClr val="000000"/>
              </a:solidFill>
              <a:latin typeface="CMTT10"/>
            </a:endParaRPr>
          </a:p>
          <a:p>
            <a:r>
              <a:rPr lang="en-US" dirty="0">
                <a:solidFill>
                  <a:srgbClr val="000000"/>
                </a:solidFill>
                <a:latin typeface="CMTT10"/>
              </a:rPr>
              <a:t>X = array[:,0:8]</a:t>
            </a:r>
          </a:p>
          <a:p>
            <a:r>
              <a:rPr lang="en-US" dirty="0">
                <a:solidFill>
                  <a:srgbClr val="000000"/>
                </a:solidFill>
                <a:latin typeface="CMTT10"/>
              </a:rPr>
              <a:t>Y = array[:,8]</a:t>
            </a:r>
          </a:p>
          <a:p>
            <a:r>
              <a:rPr lang="en-US" dirty="0" err="1">
                <a:solidFill>
                  <a:srgbClr val="000000"/>
                </a:solidFill>
                <a:latin typeface="CMTT10"/>
              </a:rPr>
              <a:t>kfold</a:t>
            </a:r>
            <a:r>
              <a:rPr lang="en-US" dirty="0">
                <a:solidFill>
                  <a:srgbClr val="000000"/>
                </a:solidFill>
                <a:latin typeface="CMTT10"/>
              </a:rPr>
              <a:t> = </a:t>
            </a:r>
            <a:r>
              <a:rPr lang="en-US" dirty="0" err="1">
                <a:solidFill>
                  <a:srgbClr val="000000"/>
                </a:solidFill>
                <a:latin typeface="CMTT10"/>
              </a:rPr>
              <a:t>KFold</a:t>
            </a:r>
            <a:r>
              <a:rPr lang="en-US" dirty="0">
                <a:solidFill>
                  <a:srgbClr val="000000"/>
                </a:solidFill>
                <a:latin typeface="CMTT10"/>
              </a:rPr>
              <a:t>(</a:t>
            </a:r>
            <a:r>
              <a:rPr lang="en-US" dirty="0" err="1">
                <a:solidFill>
                  <a:srgbClr val="000000"/>
                </a:solidFill>
                <a:latin typeface="CMTT10"/>
              </a:rPr>
              <a:t>n_splits</a:t>
            </a:r>
            <a:r>
              <a:rPr lang="en-US" dirty="0">
                <a:solidFill>
                  <a:srgbClr val="000000"/>
                </a:solidFill>
                <a:latin typeface="CMTT10"/>
              </a:rPr>
              <a:t>=10, </a:t>
            </a:r>
            <a:r>
              <a:rPr lang="en-US" dirty="0" err="1">
                <a:solidFill>
                  <a:srgbClr val="000000"/>
                </a:solidFill>
                <a:latin typeface="CMTT10"/>
              </a:rPr>
              <a:t>random_state</a:t>
            </a:r>
            <a:r>
              <a:rPr lang="en-US" dirty="0">
                <a:solidFill>
                  <a:srgbClr val="000000"/>
                </a:solidFill>
                <a:latin typeface="CMTT10"/>
              </a:rPr>
              <a:t>=7)</a:t>
            </a:r>
          </a:p>
          <a:p>
            <a:r>
              <a:rPr lang="en-US" dirty="0">
                <a:solidFill>
                  <a:srgbClr val="000000"/>
                </a:solidFill>
                <a:latin typeface="CMTT10"/>
              </a:rPr>
              <a:t>model = </a:t>
            </a:r>
            <a:r>
              <a:rPr lang="en-US" dirty="0" err="1">
                <a:solidFill>
                  <a:srgbClr val="000000"/>
                </a:solidFill>
                <a:latin typeface="CMTT10"/>
              </a:rPr>
              <a:t>LogisticRegression</a:t>
            </a:r>
            <a:r>
              <a:rPr lang="en-US" dirty="0">
                <a:solidFill>
                  <a:srgbClr val="000000"/>
                </a:solidFill>
                <a:latin typeface="CMTT10"/>
              </a:rPr>
              <a:t>()</a:t>
            </a:r>
          </a:p>
          <a:p>
            <a:r>
              <a:rPr lang="en-US" dirty="0">
                <a:solidFill>
                  <a:srgbClr val="000000"/>
                </a:solidFill>
                <a:latin typeface="CMTT10"/>
              </a:rPr>
              <a:t>scoring = </a:t>
            </a:r>
            <a:r>
              <a:rPr lang="en-US" dirty="0">
                <a:solidFill>
                  <a:srgbClr val="FF0000"/>
                </a:solidFill>
                <a:latin typeface="F83"/>
              </a:rPr>
              <a:t>'</a:t>
            </a:r>
            <a:r>
              <a:rPr lang="en-US" dirty="0" err="1">
                <a:solidFill>
                  <a:srgbClr val="FF0000"/>
                </a:solidFill>
                <a:latin typeface="CMTT10"/>
              </a:rPr>
              <a:t>neg_log_loss</a:t>
            </a:r>
            <a:r>
              <a:rPr lang="en-US" dirty="0">
                <a:solidFill>
                  <a:srgbClr val="FF0000"/>
                </a:solidFill>
                <a:latin typeface="F83"/>
              </a:rPr>
              <a:t>'</a:t>
            </a:r>
          </a:p>
          <a:p>
            <a:r>
              <a:rPr lang="en-US" dirty="0">
                <a:solidFill>
                  <a:srgbClr val="000000"/>
                </a:solidFill>
                <a:latin typeface="CMTT10"/>
              </a:rPr>
              <a:t>results = </a:t>
            </a:r>
            <a:r>
              <a:rPr lang="en-US" dirty="0" err="1">
                <a:solidFill>
                  <a:srgbClr val="000000"/>
                </a:solidFill>
                <a:latin typeface="CMTT10"/>
              </a:rPr>
              <a:t>cross_val_score</a:t>
            </a:r>
            <a:r>
              <a:rPr lang="en-US" dirty="0">
                <a:solidFill>
                  <a:srgbClr val="000000"/>
                </a:solidFill>
                <a:latin typeface="CMTT10"/>
              </a:rPr>
              <a:t>(model, X, Y, cv=</a:t>
            </a:r>
            <a:r>
              <a:rPr lang="en-US" dirty="0" err="1">
                <a:solidFill>
                  <a:srgbClr val="000000"/>
                </a:solidFill>
                <a:latin typeface="CMTT10"/>
              </a:rPr>
              <a:t>kfold</a:t>
            </a:r>
            <a:r>
              <a:rPr lang="en-US" dirty="0">
                <a:solidFill>
                  <a:srgbClr val="000000"/>
                </a:solidFill>
                <a:latin typeface="CMTT10"/>
              </a:rPr>
              <a:t>, scoring=scoring)</a:t>
            </a:r>
          </a:p>
          <a:p>
            <a:r>
              <a:rPr lang="en-US" dirty="0">
                <a:solidFill>
                  <a:srgbClr val="0000FF"/>
                </a:solidFill>
                <a:latin typeface="CMTT10"/>
              </a:rPr>
              <a:t>print</a:t>
            </a:r>
            <a:r>
              <a:rPr lang="en-US" dirty="0">
                <a:solidFill>
                  <a:srgbClr val="000000"/>
                </a:solidFill>
                <a:latin typeface="CMTT10"/>
              </a:rPr>
              <a:t>(</a:t>
            </a:r>
            <a:r>
              <a:rPr lang="en-US" dirty="0">
                <a:solidFill>
                  <a:srgbClr val="FF0000"/>
                </a:solidFill>
                <a:latin typeface="CMTT10"/>
              </a:rPr>
              <a:t>"</a:t>
            </a:r>
            <a:r>
              <a:rPr lang="en-US" dirty="0" err="1">
                <a:solidFill>
                  <a:srgbClr val="FF0000"/>
                </a:solidFill>
                <a:latin typeface="CMTT10"/>
              </a:rPr>
              <a:t>Logloss</a:t>
            </a:r>
            <a:r>
              <a:rPr lang="en-US" dirty="0">
                <a:solidFill>
                  <a:srgbClr val="FF0000"/>
                </a:solidFill>
                <a:latin typeface="CMTT10"/>
              </a:rPr>
              <a:t>: </a:t>
            </a:r>
            <a:r>
              <a:rPr lang="en-US" dirty="0" smtClean="0">
                <a:solidFill>
                  <a:srgbClr val="FF0000"/>
                </a:solidFill>
                <a:latin typeface="CMTT10"/>
              </a:rPr>
              <a:t>“</a:t>
            </a:r>
            <a:r>
              <a:rPr lang="en-US" dirty="0" smtClean="0">
                <a:solidFill>
                  <a:srgbClr val="000000"/>
                </a:solidFill>
                <a:latin typeface="CMTT10"/>
              </a:rPr>
              <a:t>,</a:t>
            </a:r>
            <a:r>
              <a:rPr lang="en-US" dirty="0" err="1" smtClean="0">
                <a:solidFill>
                  <a:srgbClr val="000000"/>
                </a:solidFill>
                <a:latin typeface="CMTT10"/>
              </a:rPr>
              <a:t>results.mean</a:t>
            </a:r>
            <a:r>
              <a:rPr lang="en-US" dirty="0">
                <a:solidFill>
                  <a:srgbClr val="000000"/>
                </a:solidFill>
                <a:latin typeface="CMTT10"/>
              </a:rPr>
              <a:t>(), </a:t>
            </a:r>
            <a:r>
              <a:rPr lang="en-US" dirty="0" err="1">
                <a:solidFill>
                  <a:srgbClr val="000000"/>
                </a:solidFill>
                <a:latin typeface="CMTT10"/>
              </a:rPr>
              <a:t>results.std</a:t>
            </a:r>
            <a:r>
              <a:rPr lang="en-US" dirty="0">
                <a:solidFill>
                  <a:srgbClr val="000000"/>
                </a:solidFill>
                <a:latin typeface="CMTT10"/>
              </a:rPr>
              <a:t>())</a:t>
            </a:r>
          </a:p>
        </p:txBody>
      </p:sp>
      <p:sp>
        <p:nvSpPr>
          <p:cNvPr id="6" name="Text Placeholder 4">
            <a:extLst>
              <a:ext uri="{FF2B5EF4-FFF2-40B4-BE49-F238E27FC236}">
                <a16:creationId xmlns:a16="http://schemas.microsoft.com/office/drawing/2014/main" xmlns="" id="{4F4D9F13-C119-40D2-9B3B-8DCD9D0EA709}"/>
              </a:ext>
            </a:extLst>
          </p:cNvPr>
          <p:cNvSpPr txBox="1">
            <a:spLocks/>
          </p:cNvSpPr>
          <p:nvPr/>
        </p:nvSpPr>
        <p:spPr>
          <a:xfrm>
            <a:off x="4495800" y="2508680"/>
            <a:ext cx="3581400" cy="444071"/>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Accuracy: 0.770 (0.048</a:t>
            </a:r>
            <a:r>
              <a:rPr lang="en-US" sz="1800" dirty="0" smtClean="0"/>
              <a:t>)</a:t>
            </a:r>
            <a:endParaRPr lang="en-CA" sz="1800" dirty="0"/>
          </a:p>
        </p:txBody>
      </p:sp>
    </p:spTree>
    <p:extLst>
      <p:ext uri="{BB962C8B-B14F-4D97-AF65-F5344CB8AC3E}">
        <p14:creationId xmlns:p14="http://schemas.microsoft.com/office/powerpoint/2010/main" val="356338412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CMBX12"/>
              </a:rPr>
              <a:t>Performance Metrics</a:t>
            </a:r>
            <a:endParaRPr lang="en-US" sz="3600" dirty="0"/>
          </a:p>
        </p:txBody>
      </p:sp>
      <p:sp>
        <p:nvSpPr>
          <p:cNvPr id="3" name="Text Placeholder 2"/>
          <p:cNvSpPr>
            <a:spLocks noGrp="1"/>
          </p:cNvSpPr>
          <p:nvPr>
            <p:ph type="body" idx="1"/>
          </p:nvPr>
        </p:nvSpPr>
        <p:spPr/>
        <p:txBody>
          <a:bodyPr vert="vert270" anchor="ctr">
            <a:normAutofit/>
          </a:bodyPr>
          <a:lstStyle/>
          <a:p>
            <a:pPr algn="ctr"/>
            <a:r>
              <a:rPr lang="en-US" sz="2400" dirty="0"/>
              <a:t>Area Under ROC Curve</a:t>
            </a:r>
          </a:p>
        </p:txBody>
      </p:sp>
      <p:sp>
        <p:nvSpPr>
          <p:cNvPr id="4"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fr-FR" sz="2000" dirty="0">
                <a:solidFill>
                  <a:srgbClr val="00E100"/>
                </a:solidFill>
                <a:latin typeface="CMTT10"/>
              </a:rPr>
              <a:t># Cross Validation Classification ROC AUC</a:t>
            </a: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KFold</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cross_val_score</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sklearn.linear_model</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LogisticRegression</a:t>
            </a:r>
            <a:endParaRPr lang="en-US" sz="2000" dirty="0">
              <a:solidFill>
                <a:srgbClr val="000000"/>
              </a:solidFill>
              <a:latin typeface="CMTT10"/>
            </a:endParaRPr>
          </a:p>
          <a:p>
            <a:pPr marL="0" indent="0">
              <a:buNone/>
            </a:pPr>
            <a:r>
              <a:rPr lang="en-US" sz="2000" dirty="0">
                <a:solidFill>
                  <a:srgbClr val="000000"/>
                </a:solidFill>
                <a:latin typeface="CMTT10"/>
              </a:rPr>
              <a:t>filename = </a:t>
            </a:r>
            <a:r>
              <a:rPr lang="en-US" sz="2000" dirty="0">
                <a:solidFill>
                  <a:srgbClr val="FF0000"/>
                </a:solidFill>
                <a:latin typeface="F83"/>
              </a:rPr>
              <a:t>'</a:t>
            </a:r>
            <a:r>
              <a:rPr lang="en-US" sz="2000" dirty="0">
                <a:solidFill>
                  <a:srgbClr val="FF0000"/>
                </a:solidFill>
                <a:latin typeface="CMTT10"/>
              </a:rPr>
              <a:t>pima-indians-diabetes.data.csv</a:t>
            </a:r>
            <a:r>
              <a:rPr lang="en-US" sz="2000" dirty="0">
                <a:solidFill>
                  <a:srgbClr val="FF0000"/>
                </a:solidFill>
                <a:latin typeface="F83"/>
              </a:rPr>
              <a:t>'</a:t>
            </a:r>
          </a:p>
          <a:p>
            <a:pPr marL="0" indent="0">
              <a:buNone/>
            </a:pPr>
            <a:r>
              <a:rPr lang="en-US" sz="2000" dirty="0">
                <a:solidFill>
                  <a:srgbClr val="000000"/>
                </a:solidFill>
                <a:latin typeface="CMTT10"/>
              </a:rPr>
              <a:t>names = [</a:t>
            </a:r>
            <a:r>
              <a:rPr lang="en-US" sz="2000" dirty="0">
                <a:solidFill>
                  <a:srgbClr val="FF0000"/>
                </a:solidFill>
                <a:latin typeface="F83"/>
              </a:rPr>
              <a:t>'</a:t>
            </a:r>
            <a:r>
              <a:rPr lang="en-US" sz="2000" dirty="0" err="1">
                <a:solidFill>
                  <a:srgbClr val="FF0000"/>
                </a:solidFill>
                <a:latin typeface="CMTT10"/>
              </a:rPr>
              <a:t>preg</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plas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pres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skin</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test</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mass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pedi</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age</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class</a:t>
            </a:r>
            <a:r>
              <a:rPr lang="en-US" sz="2000" dirty="0">
                <a:solidFill>
                  <a:srgbClr val="FF0000"/>
                </a:solidFill>
                <a:latin typeface="F83"/>
              </a:rPr>
              <a:t>'</a:t>
            </a:r>
            <a:r>
              <a:rPr lang="en-US" sz="2000" dirty="0">
                <a:solidFill>
                  <a:srgbClr val="000000"/>
                </a:solidFill>
                <a:latin typeface="CMTT10"/>
              </a:rPr>
              <a:t>]</a:t>
            </a:r>
          </a:p>
          <a:p>
            <a:pPr marL="0" indent="0">
              <a:buNone/>
            </a:pPr>
            <a:r>
              <a:rPr lang="en-US" sz="2000" dirty="0" err="1">
                <a:solidFill>
                  <a:srgbClr val="000000"/>
                </a:solidFill>
                <a:latin typeface="CMTT10"/>
              </a:rPr>
              <a:t>dataframe</a:t>
            </a:r>
            <a:r>
              <a:rPr lang="en-US" sz="2000" dirty="0">
                <a:solidFill>
                  <a:srgbClr val="000000"/>
                </a:solidFill>
                <a:latin typeface="CMTT10"/>
              </a:rPr>
              <a:t> = </a:t>
            </a:r>
            <a:r>
              <a:rPr lang="en-US" sz="2000" dirty="0" err="1">
                <a:solidFill>
                  <a:srgbClr val="000000"/>
                </a:solidFill>
                <a:latin typeface="CMTT10"/>
              </a:rPr>
              <a:t>read_csv</a:t>
            </a:r>
            <a:r>
              <a:rPr lang="en-US" sz="2000" dirty="0">
                <a:solidFill>
                  <a:srgbClr val="000000"/>
                </a:solidFill>
                <a:latin typeface="CMTT10"/>
              </a:rPr>
              <a:t>(filename, names=names</a:t>
            </a:r>
            <a:r>
              <a:rPr lang="en-US" sz="2000" dirty="0" smtClean="0">
                <a:solidFill>
                  <a:srgbClr val="000000"/>
                </a:solidFill>
                <a:latin typeface="CMTT10"/>
              </a:rPr>
              <a:t>)</a:t>
            </a:r>
            <a:endParaRPr lang="en-US" sz="2000" dirty="0">
              <a:solidFill>
                <a:srgbClr val="000000"/>
              </a:solidFill>
              <a:latin typeface="CMTT10"/>
            </a:endParaRPr>
          </a:p>
        </p:txBody>
      </p:sp>
      <p:sp>
        <p:nvSpPr>
          <p:cNvPr id="5" name="Rectangle 4"/>
          <p:cNvSpPr/>
          <p:nvPr/>
        </p:nvSpPr>
        <p:spPr>
          <a:xfrm>
            <a:off x="2438400" y="1660089"/>
            <a:ext cx="6324600" cy="258532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a:solidFill>
                  <a:srgbClr val="000000"/>
                </a:solidFill>
                <a:latin typeface="CMTT10"/>
              </a:rPr>
              <a:t>array = </a:t>
            </a:r>
            <a:r>
              <a:rPr lang="en-US" dirty="0" err="1">
                <a:solidFill>
                  <a:srgbClr val="000000"/>
                </a:solidFill>
                <a:latin typeface="CMTT10"/>
              </a:rPr>
              <a:t>dataframe.values</a:t>
            </a:r>
            <a:endParaRPr lang="en-US" dirty="0">
              <a:solidFill>
                <a:srgbClr val="000000"/>
              </a:solidFill>
              <a:latin typeface="CMTT10"/>
            </a:endParaRPr>
          </a:p>
          <a:p>
            <a:r>
              <a:rPr lang="en-US" dirty="0">
                <a:solidFill>
                  <a:srgbClr val="000000"/>
                </a:solidFill>
                <a:latin typeface="CMTT10"/>
              </a:rPr>
              <a:t>X = array[:,0:8]</a:t>
            </a:r>
          </a:p>
          <a:p>
            <a:r>
              <a:rPr lang="en-US" dirty="0">
                <a:solidFill>
                  <a:srgbClr val="000000"/>
                </a:solidFill>
                <a:latin typeface="CMTT10"/>
              </a:rPr>
              <a:t>Y = array[:,8]</a:t>
            </a:r>
          </a:p>
          <a:p>
            <a:r>
              <a:rPr lang="en-US" dirty="0" err="1">
                <a:solidFill>
                  <a:srgbClr val="000000"/>
                </a:solidFill>
                <a:latin typeface="CMTT10"/>
              </a:rPr>
              <a:t>kfold</a:t>
            </a:r>
            <a:r>
              <a:rPr lang="en-US" dirty="0">
                <a:solidFill>
                  <a:srgbClr val="000000"/>
                </a:solidFill>
                <a:latin typeface="CMTT10"/>
              </a:rPr>
              <a:t> = </a:t>
            </a:r>
            <a:r>
              <a:rPr lang="en-US" dirty="0" err="1">
                <a:solidFill>
                  <a:srgbClr val="000000"/>
                </a:solidFill>
                <a:latin typeface="CMTT10"/>
              </a:rPr>
              <a:t>KFold</a:t>
            </a:r>
            <a:r>
              <a:rPr lang="en-US" dirty="0">
                <a:solidFill>
                  <a:srgbClr val="000000"/>
                </a:solidFill>
                <a:latin typeface="CMTT10"/>
              </a:rPr>
              <a:t>(</a:t>
            </a:r>
            <a:r>
              <a:rPr lang="en-US" dirty="0" err="1">
                <a:solidFill>
                  <a:srgbClr val="000000"/>
                </a:solidFill>
                <a:latin typeface="CMTT10"/>
              </a:rPr>
              <a:t>n_splits</a:t>
            </a:r>
            <a:r>
              <a:rPr lang="en-US" dirty="0">
                <a:solidFill>
                  <a:srgbClr val="000000"/>
                </a:solidFill>
                <a:latin typeface="CMTT10"/>
              </a:rPr>
              <a:t>=10, </a:t>
            </a:r>
            <a:r>
              <a:rPr lang="en-US" dirty="0" err="1">
                <a:solidFill>
                  <a:srgbClr val="000000"/>
                </a:solidFill>
                <a:latin typeface="CMTT10"/>
              </a:rPr>
              <a:t>random_state</a:t>
            </a:r>
            <a:r>
              <a:rPr lang="en-US" dirty="0">
                <a:solidFill>
                  <a:srgbClr val="000000"/>
                </a:solidFill>
                <a:latin typeface="CMTT10"/>
              </a:rPr>
              <a:t>=7)</a:t>
            </a:r>
          </a:p>
          <a:p>
            <a:r>
              <a:rPr lang="en-US" dirty="0">
                <a:solidFill>
                  <a:srgbClr val="000000"/>
                </a:solidFill>
                <a:latin typeface="CMTT10"/>
              </a:rPr>
              <a:t>model = </a:t>
            </a:r>
            <a:r>
              <a:rPr lang="en-US" dirty="0" err="1">
                <a:solidFill>
                  <a:srgbClr val="000000"/>
                </a:solidFill>
                <a:latin typeface="CMTT10"/>
              </a:rPr>
              <a:t>LogisticRegression</a:t>
            </a:r>
            <a:r>
              <a:rPr lang="en-US" dirty="0">
                <a:solidFill>
                  <a:srgbClr val="000000"/>
                </a:solidFill>
                <a:latin typeface="CMTT10"/>
              </a:rPr>
              <a:t>()</a:t>
            </a:r>
          </a:p>
          <a:p>
            <a:r>
              <a:rPr lang="en-US" dirty="0">
                <a:solidFill>
                  <a:srgbClr val="000000"/>
                </a:solidFill>
                <a:latin typeface="CMTT10"/>
              </a:rPr>
              <a:t>scoring = </a:t>
            </a:r>
            <a:r>
              <a:rPr lang="en-US" dirty="0">
                <a:solidFill>
                  <a:srgbClr val="FF0000"/>
                </a:solidFill>
                <a:latin typeface="F83"/>
              </a:rPr>
              <a:t>'</a:t>
            </a:r>
            <a:r>
              <a:rPr lang="en-US" dirty="0" err="1">
                <a:solidFill>
                  <a:srgbClr val="FF0000"/>
                </a:solidFill>
                <a:latin typeface="CMTT10"/>
              </a:rPr>
              <a:t>roc_auc</a:t>
            </a:r>
            <a:r>
              <a:rPr lang="en-US" dirty="0">
                <a:solidFill>
                  <a:srgbClr val="FF0000"/>
                </a:solidFill>
                <a:latin typeface="F83"/>
              </a:rPr>
              <a:t>'</a:t>
            </a:r>
          </a:p>
          <a:p>
            <a:r>
              <a:rPr lang="en-US" dirty="0">
                <a:solidFill>
                  <a:srgbClr val="000000"/>
                </a:solidFill>
                <a:latin typeface="CMTT10"/>
              </a:rPr>
              <a:t>results = </a:t>
            </a:r>
            <a:r>
              <a:rPr lang="en-US" dirty="0" err="1">
                <a:solidFill>
                  <a:srgbClr val="000000"/>
                </a:solidFill>
                <a:latin typeface="CMTT10"/>
              </a:rPr>
              <a:t>cross_val_score</a:t>
            </a:r>
            <a:r>
              <a:rPr lang="en-US" dirty="0">
                <a:solidFill>
                  <a:srgbClr val="000000"/>
                </a:solidFill>
                <a:latin typeface="CMTT10"/>
              </a:rPr>
              <a:t>(model, X, Y, cv=</a:t>
            </a:r>
            <a:r>
              <a:rPr lang="en-US" dirty="0" err="1">
                <a:solidFill>
                  <a:srgbClr val="000000"/>
                </a:solidFill>
                <a:latin typeface="CMTT10"/>
              </a:rPr>
              <a:t>kfold</a:t>
            </a:r>
            <a:r>
              <a:rPr lang="en-US" dirty="0">
                <a:solidFill>
                  <a:srgbClr val="000000"/>
                </a:solidFill>
                <a:latin typeface="CMTT10"/>
              </a:rPr>
              <a:t>, scoring=scoring)</a:t>
            </a:r>
          </a:p>
          <a:p>
            <a:r>
              <a:rPr lang="en-US" dirty="0">
                <a:solidFill>
                  <a:srgbClr val="0000FF"/>
                </a:solidFill>
                <a:latin typeface="CMTT10"/>
              </a:rPr>
              <a:t>print</a:t>
            </a:r>
            <a:r>
              <a:rPr lang="en-US" dirty="0">
                <a:solidFill>
                  <a:srgbClr val="000000"/>
                </a:solidFill>
                <a:latin typeface="CMTT10"/>
              </a:rPr>
              <a:t>(</a:t>
            </a:r>
            <a:r>
              <a:rPr lang="en-US" dirty="0">
                <a:solidFill>
                  <a:srgbClr val="FF0000"/>
                </a:solidFill>
                <a:latin typeface="CMTT10"/>
              </a:rPr>
              <a:t>"AUC: </a:t>
            </a:r>
            <a:r>
              <a:rPr lang="en-US" dirty="0" smtClean="0">
                <a:solidFill>
                  <a:srgbClr val="FF0000"/>
                </a:solidFill>
                <a:latin typeface="CMTT10"/>
              </a:rPr>
              <a:t>"</a:t>
            </a:r>
            <a:r>
              <a:rPr lang="en-US" dirty="0" smtClean="0">
                <a:solidFill>
                  <a:srgbClr val="000000"/>
                </a:solidFill>
                <a:latin typeface="CMTT10"/>
              </a:rPr>
              <a:t>,</a:t>
            </a:r>
            <a:r>
              <a:rPr lang="en-US" dirty="0" err="1" smtClean="0">
                <a:solidFill>
                  <a:srgbClr val="000000"/>
                </a:solidFill>
                <a:latin typeface="CMTT10"/>
              </a:rPr>
              <a:t>results.mean</a:t>
            </a:r>
            <a:r>
              <a:rPr lang="en-US" dirty="0">
                <a:solidFill>
                  <a:srgbClr val="000000"/>
                </a:solidFill>
                <a:latin typeface="CMTT10"/>
              </a:rPr>
              <a:t>(), </a:t>
            </a:r>
            <a:r>
              <a:rPr lang="en-US" dirty="0" err="1">
                <a:solidFill>
                  <a:srgbClr val="000000"/>
                </a:solidFill>
                <a:latin typeface="CMTT10"/>
              </a:rPr>
              <a:t>results.std</a:t>
            </a:r>
            <a:r>
              <a:rPr lang="en-US" dirty="0">
                <a:solidFill>
                  <a:srgbClr val="000000"/>
                </a:solidFill>
                <a:latin typeface="CMTT10"/>
              </a:rPr>
              <a:t>())</a:t>
            </a:r>
          </a:p>
        </p:txBody>
      </p:sp>
      <p:sp>
        <p:nvSpPr>
          <p:cNvPr id="6" name="Text Placeholder 4">
            <a:extLst>
              <a:ext uri="{FF2B5EF4-FFF2-40B4-BE49-F238E27FC236}">
                <a16:creationId xmlns:a16="http://schemas.microsoft.com/office/drawing/2014/main" xmlns="" id="{4F4D9F13-C119-40D2-9B3B-8DCD9D0EA709}"/>
              </a:ext>
            </a:extLst>
          </p:cNvPr>
          <p:cNvSpPr txBox="1">
            <a:spLocks/>
          </p:cNvSpPr>
          <p:nvPr/>
        </p:nvSpPr>
        <p:spPr>
          <a:xfrm>
            <a:off x="4495800" y="2508680"/>
            <a:ext cx="2971800" cy="444071"/>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AUC: 0.824 (0.041)</a:t>
            </a:r>
            <a:endParaRPr lang="en-CA" sz="1800" dirty="0"/>
          </a:p>
        </p:txBody>
      </p:sp>
    </p:spTree>
    <p:extLst>
      <p:ext uri="{BB962C8B-B14F-4D97-AF65-F5344CB8AC3E}">
        <p14:creationId xmlns:p14="http://schemas.microsoft.com/office/powerpoint/2010/main" val="356338412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CMBX12"/>
              </a:rPr>
              <a:t>Performance Metrics</a:t>
            </a:r>
            <a:endParaRPr lang="en-US" sz="3600" dirty="0"/>
          </a:p>
        </p:txBody>
      </p:sp>
      <p:sp>
        <p:nvSpPr>
          <p:cNvPr id="3" name="Text Placeholder 2"/>
          <p:cNvSpPr>
            <a:spLocks noGrp="1"/>
          </p:cNvSpPr>
          <p:nvPr>
            <p:ph type="body" idx="1"/>
          </p:nvPr>
        </p:nvSpPr>
        <p:spPr>
          <a:xfrm>
            <a:off x="609600" y="1428750"/>
            <a:ext cx="1600200" cy="3505200"/>
          </a:xfrm>
        </p:spPr>
        <p:txBody>
          <a:bodyPr vert="vert270" anchor="ctr">
            <a:normAutofit/>
          </a:bodyPr>
          <a:lstStyle/>
          <a:p>
            <a:pPr algn="ctr"/>
            <a:r>
              <a:rPr lang="en-US" sz="2400" dirty="0" err="1">
                <a:latin typeface="CMBX12"/>
              </a:rPr>
              <a:t>Classication</a:t>
            </a:r>
            <a:r>
              <a:rPr lang="en-US" sz="2400" dirty="0">
                <a:latin typeface="CMBX12"/>
              </a:rPr>
              <a:t> Report</a:t>
            </a:r>
            <a:endParaRPr lang="en-US" sz="2400" dirty="0"/>
          </a:p>
        </p:txBody>
      </p:sp>
      <p:sp>
        <p:nvSpPr>
          <p:cNvPr id="4"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2000" dirty="0">
                <a:solidFill>
                  <a:srgbClr val="00E100"/>
                </a:solidFill>
                <a:latin typeface="CMTT10"/>
              </a:rPr>
              <a:t># Cross Validation Classification Report</a:t>
            </a: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train_test_split</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sklearn.linear_model</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LogisticRegression</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sklearn.metrics</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classification_report</a:t>
            </a:r>
            <a:endParaRPr lang="en-US" sz="2000" dirty="0">
              <a:solidFill>
                <a:srgbClr val="000000"/>
              </a:solidFill>
              <a:latin typeface="CMTT10"/>
            </a:endParaRPr>
          </a:p>
          <a:p>
            <a:pPr marL="0" indent="0">
              <a:buNone/>
            </a:pPr>
            <a:r>
              <a:rPr lang="en-US" sz="2000" dirty="0">
                <a:solidFill>
                  <a:srgbClr val="000000"/>
                </a:solidFill>
                <a:latin typeface="CMTT10"/>
              </a:rPr>
              <a:t>filename = </a:t>
            </a:r>
            <a:r>
              <a:rPr lang="en-US" sz="2000" dirty="0">
                <a:solidFill>
                  <a:srgbClr val="FF0000"/>
                </a:solidFill>
                <a:latin typeface="F83"/>
              </a:rPr>
              <a:t>'</a:t>
            </a:r>
            <a:r>
              <a:rPr lang="en-US" sz="2000" dirty="0">
                <a:solidFill>
                  <a:srgbClr val="FF0000"/>
                </a:solidFill>
                <a:latin typeface="CMTT10"/>
              </a:rPr>
              <a:t>pima-indians-diabetes.data.csv</a:t>
            </a:r>
            <a:r>
              <a:rPr lang="en-US" sz="2000" dirty="0">
                <a:solidFill>
                  <a:srgbClr val="FF0000"/>
                </a:solidFill>
                <a:latin typeface="F83"/>
              </a:rPr>
              <a:t>'</a:t>
            </a:r>
          </a:p>
          <a:p>
            <a:pPr marL="0" indent="0">
              <a:buNone/>
            </a:pPr>
            <a:r>
              <a:rPr lang="en-US" sz="2000" dirty="0">
                <a:solidFill>
                  <a:srgbClr val="000000"/>
                </a:solidFill>
                <a:latin typeface="CMTT10"/>
              </a:rPr>
              <a:t>names = [</a:t>
            </a:r>
            <a:r>
              <a:rPr lang="en-US" sz="2000" dirty="0">
                <a:solidFill>
                  <a:srgbClr val="FF0000"/>
                </a:solidFill>
                <a:latin typeface="F83"/>
              </a:rPr>
              <a:t>'</a:t>
            </a:r>
            <a:r>
              <a:rPr lang="en-US" sz="2000" dirty="0" err="1">
                <a:solidFill>
                  <a:srgbClr val="FF0000"/>
                </a:solidFill>
                <a:latin typeface="CMTT10"/>
              </a:rPr>
              <a:t>preg</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plas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pres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skin</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test</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mass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pedi</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age</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class</a:t>
            </a:r>
            <a:r>
              <a:rPr lang="en-US" sz="2000" dirty="0">
                <a:solidFill>
                  <a:srgbClr val="FF0000"/>
                </a:solidFill>
                <a:latin typeface="F83"/>
              </a:rPr>
              <a:t>'</a:t>
            </a:r>
            <a:r>
              <a:rPr lang="en-US" sz="2000" dirty="0">
                <a:solidFill>
                  <a:srgbClr val="000000"/>
                </a:solidFill>
                <a:latin typeface="CMTT10"/>
              </a:rPr>
              <a:t>]</a:t>
            </a:r>
          </a:p>
          <a:p>
            <a:pPr marL="0" indent="0">
              <a:buNone/>
            </a:pPr>
            <a:r>
              <a:rPr lang="en-US" sz="2000" dirty="0" err="1">
                <a:solidFill>
                  <a:srgbClr val="000000"/>
                </a:solidFill>
                <a:latin typeface="CMTT10"/>
              </a:rPr>
              <a:t>dataframe</a:t>
            </a:r>
            <a:r>
              <a:rPr lang="en-US" sz="2000" dirty="0">
                <a:solidFill>
                  <a:srgbClr val="000000"/>
                </a:solidFill>
                <a:latin typeface="CMTT10"/>
              </a:rPr>
              <a:t> = </a:t>
            </a:r>
            <a:r>
              <a:rPr lang="en-US" sz="2000" dirty="0" err="1">
                <a:solidFill>
                  <a:srgbClr val="000000"/>
                </a:solidFill>
                <a:latin typeface="CMTT10"/>
              </a:rPr>
              <a:t>read_csv</a:t>
            </a:r>
            <a:r>
              <a:rPr lang="en-US" sz="2000" dirty="0">
                <a:solidFill>
                  <a:srgbClr val="000000"/>
                </a:solidFill>
                <a:latin typeface="CMTT10"/>
              </a:rPr>
              <a:t>(filename, names=names</a:t>
            </a:r>
            <a:r>
              <a:rPr lang="en-US" sz="2000" dirty="0" smtClean="0">
                <a:solidFill>
                  <a:srgbClr val="000000"/>
                </a:solidFill>
                <a:latin typeface="CMTT10"/>
              </a:rPr>
              <a:t>)</a:t>
            </a:r>
            <a:endParaRPr lang="en-US" sz="2000" dirty="0">
              <a:solidFill>
                <a:srgbClr val="000000"/>
              </a:solidFill>
              <a:latin typeface="CMTT10"/>
            </a:endParaRPr>
          </a:p>
        </p:txBody>
      </p:sp>
      <p:sp>
        <p:nvSpPr>
          <p:cNvPr id="5" name="Rectangle 4"/>
          <p:cNvSpPr/>
          <p:nvPr/>
        </p:nvSpPr>
        <p:spPr>
          <a:xfrm>
            <a:off x="2381250" y="1352550"/>
            <a:ext cx="6324600" cy="369331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a:solidFill>
                  <a:srgbClr val="000000"/>
                </a:solidFill>
                <a:latin typeface="CMTT10"/>
              </a:rPr>
              <a:t>array = </a:t>
            </a:r>
            <a:r>
              <a:rPr lang="en-US" dirty="0" err="1">
                <a:solidFill>
                  <a:srgbClr val="000000"/>
                </a:solidFill>
                <a:latin typeface="CMTT10"/>
              </a:rPr>
              <a:t>dataframe.values</a:t>
            </a:r>
            <a:endParaRPr lang="en-US" dirty="0">
              <a:solidFill>
                <a:srgbClr val="000000"/>
              </a:solidFill>
              <a:latin typeface="CMTT10"/>
            </a:endParaRPr>
          </a:p>
          <a:p>
            <a:r>
              <a:rPr lang="en-US" dirty="0">
                <a:solidFill>
                  <a:srgbClr val="000000"/>
                </a:solidFill>
                <a:latin typeface="CMTT10"/>
              </a:rPr>
              <a:t>X = array[:,0:8]</a:t>
            </a:r>
          </a:p>
          <a:p>
            <a:r>
              <a:rPr lang="en-US" dirty="0">
                <a:solidFill>
                  <a:srgbClr val="000000"/>
                </a:solidFill>
                <a:latin typeface="CMTT10"/>
              </a:rPr>
              <a:t>Y = array[:,8]</a:t>
            </a:r>
          </a:p>
          <a:p>
            <a:r>
              <a:rPr lang="en-US" dirty="0" err="1">
                <a:solidFill>
                  <a:srgbClr val="000000"/>
                </a:solidFill>
                <a:latin typeface="CMTT10"/>
              </a:rPr>
              <a:t>test_size</a:t>
            </a:r>
            <a:r>
              <a:rPr lang="en-US" dirty="0">
                <a:solidFill>
                  <a:srgbClr val="000000"/>
                </a:solidFill>
                <a:latin typeface="CMTT10"/>
              </a:rPr>
              <a:t> = 0.33</a:t>
            </a:r>
          </a:p>
          <a:p>
            <a:r>
              <a:rPr lang="en-US" dirty="0">
                <a:solidFill>
                  <a:srgbClr val="000000"/>
                </a:solidFill>
                <a:latin typeface="CMTT10"/>
              </a:rPr>
              <a:t>seed = 7</a:t>
            </a:r>
          </a:p>
          <a:p>
            <a:r>
              <a:rPr lang="en-US" dirty="0" err="1">
                <a:solidFill>
                  <a:srgbClr val="000000"/>
                </a:solidFill>
                <a:latin typeface="CMTT10"/>
              </a:rPr>
              <a:t>X_train</a:t>
            </a:r>
            <a:r>
              <a:rPr lang="en-US" dirty="0">
                <a:solidFill>
                  <a:srgbClr val="000000"/>
                </a:solidFill>
                <a:latin typeface="CMTT10"/>
              </a:rPr>
              <a:t>, </a:t>
            </a:r>
            <a:r>
              <a:rPr lang="en-US" dirty="0" err="1">
                <a:solidFill>
                  <a:srgbClr val="000000"/>
                </a:solidFill>
                <a:latin typeface="CMTT10"/>
              </a:rPr>
              <a:t>X_test</a:t>
            </a:r>
            <a:r>
              <a:rPr lang="en-US" dirty="0">
                <a:solidFill>
                  <a:srgbClr val="000000"/>
                </a:solidFill>
                <a:latin typeface="CMTT10"/>
              </a:rPr>
              <a:t>, </a:t>
            </a:r>
            <a:r>
              <a:rPr lang="en-US" dirty="0" err="1">
                <a:solidFill>
                  <a:srgbClr val="000000"/>
                </a:solidFill>
                <a:latin typeface="CMTT10"/>
              </a:rPr>
              <a:t>Y_train</a:t>
            </a:r>
            <a:r>
              <a:rPr lang="en-US" dirty="0">
                <a:solidFill>
                  <a:srgbClr val="000000"/>
                </a:solidFill>
                <a:latin typeface="CMTT10"/>
              </a:rPr>
              <a:t>, </a:t>
            </a:r>
            <a:r>
              <a:rPr lang="en-US" dirty="0" err="1">
                <a:solidFill>
                  <a:srgbClr val="000000"/>
                </a:solidFill>
                <a:latin typeface="CMTT10"/>
              </a:rPr>
              <a:t>Y_test</a:t>
            </a:r>
            <a:r>
              <a:rPr lang="en-US" dirty="0">
                <a:solidFill>
                  <a:srgbClr val="000000"/>
                </a:solidFill>
                <a:latin typeface="CMTT10"/>
              </a:rPr>
              <a:t> = </a:t>
            </a:r>
            <a:r>
              <a:rPr lang="en-US" dirty="0" err="1">
                <a:solidFill>
                  <a:srgbClr val="000000"/>
                </a:solidFill>
                <a:latin typeface="CMTT10"/>
              </a:rPr>
              <a:t>train_test_split</a:t>
            </a:r>
            <a:r>
              <a:rPr lang="en-US" dirty="0">
                <a:solidFill>
                  <a:srgbClr val="000000"/>
                </a:solidFill>
                <a:latin typeface="CMTT10"/>
              </a:rPr>
              <a:t>(X, Y, </a:t>
            </a:r>
            <a:r>
              <a:rPr lang="en-US" dirty="0" err="1">
                <a:solidFill>
                  <a:srgbClr val="000000"/>
                </a:solidFill>
                <a:latin typeface="CMTT10"/>
              </a:rPr>
              <a:t>test_size</a:t>
            </a:r>
            <a:r>
              <a:rPr lang="en-US" dirty="0">
                <a:solidFill>
                  <a:srgbClr val="000000"/>
                </a:solidFill>
                <a:latin typeface="CMTT10"/>
              </a:rPr>
              <a:t>=</a:t>
            </a:r>
            <a:r>
              <a:rPr lang="en-US" dirty="0" err="1">
                <a:solidFill>
                  <a:srgbClr val="000000"/>
                </a:solidFill>
                <a:latin typeface="CMTT10"/>
              </a:rPr>
              <a:t>test_size</a:t>
            </a:r>
            <a:r>
              <a:rPr lang="en-US" dirty="0">
                <a:solidFill>
                  <a:srgbClr val="000000"/>
                </a:solidFill>
                <a:latin typeface="CMTT10"/>
              </a:rPr>
              <a:t>,</a:t>
            </a:r>
          </a:p>
          <a:p>
            <a:r>
              <a:rPr lang="en-US" dirty="0" err="1">
                <a:solidFill>
                  <a:srgbClr val="000000"/>
                </a:solidFill>
                <a:latin typeface="CMTT10"/>
              </a:rPr>
              <a:t>random_state</a:t>
            </a:r>
            <a:r>
              <a:rPr lang="en-US" dirty="0">
                <a:solidFill>
                  <a:srgbClr val="000000"/>
                </a:solidFill>
                <a:latin typeface="CMTT10"/>
              </a:rPr>
              <a:t>=seed)</a:t>
            </a:r>
          </a:p>
          <a:p>
            <a:r>
              <a:rPr lang="en-US" dirty="0">
                <a:solidFill>
                  <a:srgbClr val="000000"/>
                </a:solidFill>
                <a:latin typeface="CMTT10"/>
              </a:rPr>
              <a:t>model = </a:t>
            </a:r>
            <a:r>
              <a:rPr lang="en-US" dirty="0" err="1">
                <a:solidFill>
                  <a:srgbClr val="000000"/>
                </a:solidFill>
                <a:latin typeface="CMTT10"/>
              </a:rPr>
              <a:t>LogisticRegression</a:t>
            </a:r>
            <a:r>
              <a:rPr lang="en-US" dirty="0">
                <a:solidFill>
                  <a:srgbClr val="000000"/>
                </a:solidFill>
                <a:latin typeface="CMTT10"/>
              </a:rPr>
              <a:t>()</a:t>
            </a:r>
          </a:p>
          <a:p>
            <a:r>
              <a:rPr lang="en-US" dirty="0" err="1">
                <a:solidFill>
                  <a:srgbClr val="000000"/>
                </a:solidFill>
                <a:latin typeface="CMTT10"/>
              </a:rPr>
              <a:t>model.fit</a:t>
            </a:r>
            <a:r>
              <a:rPr lang="en-US" dirty="0">
                <a:solidFill>
                  <a:srgbClr val="000000"/>
                </a:solidFill>
                <a:latin typeface="CMTT10"/>
              </a:rPr>
              <a:t>(</a:t>
            </a:r>
            <a:r>
              <a:rPr lang="en-US" dirty="0" err="1">
                <a:solidFill>
                  <a:srgbClr val="000000"/>
                </a:solidFill>
                <a:latin typeface="CMTT10"/>
              </a:rPr>
              <a:t>X_train</a:t>
            </a:r>
            <a:r>
              <a:rPr lang="en-US" dirty="0">
                <a:solidFill>
                  <a:srgbClr val="000000"/>
                </a:solidFill>
                <a:latin typeface="CMTT10"/>
              </a:rPr>
              <a:t>, </a:t>
            </a:r>
            <a:r>
              <a:rPr lang="en-US" dirty="0" err="1">
                <a:solidFill>
                  <a:srgbClr val="000000"/>
                </a:solidFill>
                <a:latin typeface="CMTT10"/>
              </a:rPr>
              <a:t>Y_train</a:t>
            </a:r>
            <a:r>
              <a:rPr lang="en-US" dirty="0">
                <a:solidFill>
                  <a:srgbClr val="000000"/>
                </a:solidFill>
                <a:latin typeface="CMTT10"/>
              </a:rPr>
              <a:t>)</a:t>
            </a:r>
          </a:p>
          <a:p>
            <a:r>
              <a:rPr lang="en-US" dirty="0">
                <a:solidFill>
                  <a:srgbClr val="000000"/>
                </a:solidFill>
                <a:latin typeface="CMTT10"/>
              </a:rPr>
              <a:t>predicted = </a:t>
            </a:r>
            <a:r>
              <a:rPr lang="en-US" dirty="0" err="1">
                <a:solidFill>
                  <a:srgbClr val="000000"/>
                </a:solidFill>
                <a:latin typeface="CMTT10"/>
              </a:rPr>
              <a:t>model.predict</a:t>
            </a:r>
            <a:r>
              <a:rPr lang="en-US" dirty="0">
                <a:solidFill>
                  <a:srgbClr val="000000"/>
                </a:solidFill>
                <a:latin typeface="CMTT10"/>
              </a:rPr>
              <a:t>(</a:t>
            </a:r>
            <a:r>
              <a:rPr lang="en-US" dirty="0" err="1">
                <a:solidFill>
                  <a:srgbClr val="000000"/>
                </a:solidFill>
                <a:latin typeface="CMTT10"/>
              </a:rPr>
              <a:t>X_test</a:t>
            </a:r>
            <a:r>
              <a:rPr lang="en-US" dirty="0">
                <a:solidFill>
                  <a:srgbClr val="000000"/>
                </a:solidFill>
                <a:latin typeface="CMTT10"/>
              </a:rPr>
              <a:t>)</a:t>
            </a:r>
          </a:p>
          <a:p>
            <a:r>
              <a:rPr lang="en-US" dirty="0">
                <a:solidFill>
                  <a:srgbClr val="000000"/>
                </a:solidFill>
                <a:latin typeface="CMTT10"/>
              </a:rPr>
              <a:t>report = </a:t>
            </a:r>
            <a:r>
              <a:rPr lang="en-US" dirty="0" err="1">
                <a:solidFill>
                  <a:srgbClr val="000000"/>
                </a:solidFill>
                <a:latin typeface="CMTT10"/>
              </a:rPr>
              <a:t>classification_report</a:t>
            </a:r>
            <a:r>
              <a:rPr lang="en-US" dirty="0">
                <a:solidFill>
                  <a:srgbClr val="000000"/>
                </a:solidFill>
                <a:latin typeface="CMTT10"/>
              </a:rPr>
              <a:t>(</a:t>
            </a:r>
            <a:r>
              <a:rPr lang="en-US" dirty="0" err="1">
                <a:solidFill>
                  <a:srgbClr val="000000"/>
                </a:solidFill>
                <a:latin typeface="CMTT10"/>
              </a:rPr>
              <a:t>Y_test</a:t>
            </a:r>
            <a:r>
              <a:rPr lang="en-US" dirty="0">
                <a:solidFill>
                  <a:srgbClr val="000000"/>
                </a:solidFill>
                <a:latin typeface="CMTT10"/>
              </a:rPr>
              <a:t>, predicted)</a:t>
            </a:r>
          </a:p>
          <a:p>
            <a:r>
              <a:rPr lang="en-US" dirty="0">
                <a:solidFill>
                  <a:srgbClr val="0000FF"/>
                </a:solidFill>
                <a:latin typeface="CMTT10"/>
              </a:rPr>
              <a:t>print</a:t>
            </a:r>
            <a:r>
              <a:rPr lang="en-US" dirty="0">
                <a:solidFill>
                  <a:srgbClr val="000000"/>
                </a:solidFill>
                <a:latin typeface="CMTT10"/>
              </a:rPr>
              <a:t>(report)</a:t>
            </a:r>
          </a:p>
        </p:txBody>
      </p:sp>
      <p:sp>
        <p:nvSpPr>
          <p:cNvPr id="6" name="Text Placeholder 4">
            <a:extLst>
              <a:ext uri="{FF2B5EF4-FFF2-40B4-BE49-F238E27FC236}">
                <a16:creationId xmlns:a16="http://schemas.microsoft.com/office/drawing/2014/main" xmlns="" id="{4F4D9F13-C119-40D2-9B3B-8DCD9D0EA709}"/>
              </a:ext>
            </a:extLst>
          </p:cNvPr>
          <p:cNvSpPr txBox="1">
            <a:spLocks/>
          </p:cNvSpPr>
          <p:nvPr/>
        </p:nvSpPr>
        <p:spPr>
          <a:xfrm>
            <a:off x="1695450" y="1504950"/>
            <a:ext cx="7391400" cy="2970720"/>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 precision    recall  f1-score   support</a:t>
            </a:r>
          </a:p>
          <a:p>
            <a:endParaRPr lang="en-US" sz="1800" dirty="0"/>
          </a:p>
          <a:p>
            <a:r>
              <a:rPr lang="en-US" sz="1800" dirty="0"/>
              <a:t>         0.0       0.77      0.87      0.82       162</a:t>
            </a:r>
          </a:p>
          <a:p>
            <a:r>
              <a:rPr lang="en-US" sz="1800" dirty="0"/>
              <a:t>         1.0       0.71      0.55      0.62        92</a:t>
            </a:r>
          </a:p>
          <a:p>
            <a:endParaRPr lang="en-US" sz="1800" dirty="0"/>
          </a:p>
          <a:p>
            <a:r>
              <a:rPr lang="en-US" sz="1800" dirty="0"/>
              <a:t>    accuracy                           0.76       254</a:t>
            </a:r>
          </a:p>
          <a:p>
            <a:r>
              <a:rPr lang="en-US" sz="1800" dirty="0"/>
              <a:t>   macro </a:t>
            </a:r>
            <a:r>
              <a:rPr lang="en-US" sz="1800" dirty="0" err="1"/>
              <a:t>avg</a:t>
            </a:r>
            <a:r>
              <a:rPr lang="en-US" sz="1800" dirty="0"/>
              <a:t>       0.74      0.71      0.72       254</a:t>
            </a:r>
          </a:p>
          <a:p>
            <a:r>
              <a:rPr lang="en-US" sz="1800" dirty="0"/>
              <a:t>weighted </a:t>
            </a:r>
            <a:r>
              <a:rPr lang="en-US" sz="1800" dirty="0" err="1"/>
              <a:t>avg</a:t>
            </a:r>
            <a:r>
              <a:rPr lang="en-US" sz="1800" dirty="0"/>
              <a:t>       0.75      0.76      0.75       254</a:t>
            </a:r>
            <a:endParaRPr lang="en-CA" sz="1800" dirty="0"/>
          </a:p>
        </p:txBody>
      </p:sp>
    </p:spTree>
    <p:extLst>
      <p:ext uri="{BB962C8B-B14F-4D97-AF65-F5344CB8AC3E}">
        <p14:creationId xmlns:p14="http://schemas.microsoft.com/office/powerpoint/2010/main" val="356338412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CMBX12"/>
              </a:rPr>
              <a:t>Performance Metrics</a:t>
            </a:r>
            <a:endParaRPr lang="en-US" sz="3600" dirty="0"/>
          </a:p>
        </p:txBody>
      </p:sp>
      <p:sp>
        <p:nvSpPr>
          <p:cNvPr id="3" name="Text Placeholder 2"/>
          <p:cNvSpPr>
            <a:spLocks noGrp="1"/>
          </p:cNvSpPr>
          <p:nvPr>
            <p:ph type="body" idx="1"/>
          </p:nvPr>
        </p:nvSpPr>
        <p:spPr>
          <a:xfrm rot="1120387">
            <a:off x="496119" y="1678888"/>
            <a:ext cx="1600200" cy="3124200"/>
          </a:xfrm>
        </p:spPr>
        <p:style>
          <a:lnRef idx="0">
            <a:schemeClr val="accent5"/>
          </a:lnRef>
          <a:fillRef idx="3">
            <a:schemeClr val="accent5"/>
          </a:fillRef>
          <a:effectRef idx="3">
            <a:schemeClr val="accent5"/>
          </a:effectRef>
          <a:fontRef idx="minor">
            <a:schemeClr val="lt1"/>
          </a:fontRef>
        </p:style>
        <p:txBody>
          <a:bodyPr vert="vert270" anchor="ctr">
            <a:normAutofit/>
          </a:bodyPr>
          <a:lstStyle/>
          <a:p>
            <a:pPr algn="ctr"/>
            <a:r>
              <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MBX12"/>
              </a:rPr>
              <a:t>Regression Metrics</a:t>
            </a:r>
            <a:endPar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7" name="Content Placeholder 6"/>
          <p:cNvSpPr>
            <a:spLocks noGrp="1"/>
          </p:cNvSpPr>
          <p:nvPr>
            <p:ph sz="quarter" idx="13"/>
          </p:nvPr>
        </p:nvSpPr>
        <p:spPr>
          <a:xfrm>
            <a:off x="2438400" y="2495550"/>
            <a:ext cx="6400800" cy="1905000"/>
          </a:xfrm>
        </p:spPr>
        <p:txBody>
          <a:bodyPr/>
          <a:lstStyle/>
          <a:p>
            <a:r>
              <a:rPr lang="en-US" dirty="0" smtClean="0"/>
              <a:t>Mean </a:t>
            </a:r>
            <a:r>
              <a:rPr lang="en-US" dirty="0"/>
              <a:t>Absolute Error.</a:t>
            </a:r>
          </a:p>
          <a:p>
            <a:r>
              <a:rPr lang="en-US" dirty="0" smtClean="0"/>
              <a:t>Mean </a:t>
            </a:r>
            <a:r>
              <a:rPr lang="en-US" dirty="0"/>
              <a:t>Squared Error.</a:t>
            </a:r>
          </a:p>
          <a:p>
            <a:r>
              <a:rPr lang="en-US" dirty="0" smtClean="0"/>
              <a:t>R2</a:t>
            </a:r>
            <a:r>
              <a:rPr lang="en-US" dirty="0"/>
              <a:t>.</a:t>
            </a:r>
          </a:p>
        </p:txBody>
      </p:sp>
    </p:spTree>
    <p:extLst>
      <p:ext uri="{BB962C8B-B14F-4D97-AF65-F5344CB8AC3E}">
        <p14:creationId xmlns:p14="http://schemas.microsoft.com/office/powerpoint/2010/main" val="356338412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CMBX12"/>
              </a:rPr>
              <a:t>Performance Metrics</a:t>
            </a:r>
            <a:endParaRPr lang="en-US" sz="3600" dirty="0"/>
          </a:p>
        </p:txBody>
      </p:sp>
      <p:sp>
        <p:nvSpPr>
          <p:cNvPr id="3" name="Text Placeholder 2"/>
          <p:cNvSpPr>
            <a:spLocks noGrp="1"/>
          </p:cNvSpPr>
          <p:nvPr>
            <p:ph type="body" idx="1"/>
          </p:nvPr>
        </p:nvSpPr>
        <p:spPr/>
        <p:txBody>
          <a:bodyPr vert="vert270" anchor="ctr">
            <a:normAutofit/>
          </a:bodyPr>
          <a:lstStyle/>
          <a:p>
            <a:pPr algn="ctr"/>
            <a:r>
              <a:rPr lang="en-US" sz="2400" dirty="0">
                <a:latin typeface="CMBX12"/>
              </a:rPr>
              <a:t>Mean Absolute Error</a:t>
            </a:r>
            <a:endParaRPr lang="en-US" sz="2400" dirty="0"/>
          </a:p>
        </p:txBody>
      </p:sp>
      <p:sp>
        <p:nvSpPr>
          <p:cNvPr id="4"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2000" dirty="0">
                <a:solidFill>
                  <a:srgbClr val="00E100"/>
                </a:solidFill>
                <a:latin typeface="CMTT10"/>
              </a:rPr>
              <a:t># Cross Validation Regression MAE</a:t>
            </a: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KFold</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cross_val_score</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sklearn.linear_model</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LinearRegression</a:t>
            </a:r>
            <a:endParaRPr lang="en-US" sz="2000" dirty="0">
              <a:solidFill>
                <a:srgbClr val="000000"/>
              </a:solidFill>
              <a:latin typeface="CMTT10"/>
            </a:endParaRPr>
          </a:p>
          <a:p>
            <a:pPr marL="0" indent="0">
              <a:buNone/>
            </a:pPr>
            <a:r>
              <a:rPr lang="en-US" sz="2000" dirty="0">
                <a:solidFill>
                  <a:srgbClr val="000000"/>
                </a:solidFill>
                <a:latin typeface="CMTT10"/>
              </a:rPr>
              <a:t>filename = </a:t>
            </a:r>
            <a:r>
              <a:rPr lang="en-US" sz="2000" dirty="0">
                <a:solidFill>
                  <a:srgbClr val="FF0000"/>
                </a:solidFill>
                <a:latin typeface="F83"/>
              </a:rPr>
              <a:t>'</a:t>
            </a:r>
            <a:r>
              <a:rPr lang="en-US" sz="2000" dirty="0">
                <a:solidFill>
                  <a:srgbClr val="FF0000"/>
                </a:solidFill>
                <a:latin typeface="CMTT10"/>
              </a:rPr>
              <a:t>housing.csv</a:t>
            </a:r>
            <a:r>
              <a:rPr lang="en-US" sz="2000" dirty="0">
                <a:solidFill>
                  <a:srgbClr val="FF0000"/>
                </a:solidFill>
                <a:latin typeface="F83"/>
              </a:rPr>
              <a:t>'</a:t>
            </a:r>
          </a:p>
          <a:p>
            <a:pPr marL="0" indent="0">
              <a:buNone/>
            </a:pPr>
            <a:r>
              <a:rPr lang="en-US" sz="2000" dirty="0">
                <a:solidFill>
                  <a:srgbClr val="000000"/>
                </a:solidFill>
                <a:latin typeface="CMTT10"/>
              </a:rPr>
              <a:t>names = [</a:t>
            </a:r>
            <a:r>
              <a:rPr lang="en-US" sz="2000" dirty="0">
                <a:solidFill>
                  <a:srgbClr val="FF0000"/>
                </a:solidFill>
                <a:latin typeface="F83"/>
              </a:rPr>
              <a:t>'</a:t>
            </a:r>
            <a:r>
              <a:rPr lang="en-US" sz="2000" dirty="0">
                <a:solidFill>
                  <a:srgbClr val="FF0000"/>
                </a:solidFill>
                <a:latin typeface="CMTT10"/>
              </a:rPr>
              <a:t>CRIM</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ZN</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INDUS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CHAS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NOX</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RM</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AGE</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DIS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RAD</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TAX</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PTRATIO</a:t>
            </a:r>
            <a:r>
              <a:rPr lang="en-US" sz="2000" dirty="0">
                <a:solidFill>
                  <a:srgbClr val="FF0000"/>
                </a:solidFill>
                <a:latin typeface="F83"/>
              </a:rPr>
              <a:t>'</a:t>
            </a:r>
            <a:r>
              <a:rPr lang="en-US" sz="2000" dirty="0">
                <a:solidFill>
                  <a:srgbClr val="000000"/>
                </a:solidFill>
                <a:latin typeface="CMTT10"/>
              </a:rPr>
              <a:t>,</a:t>
            </a:r>
          </a:p>
          <a:p>
            <a:pPr marL="0" indent="0">
              <a:buNone/>
            </a:pPr>
            <a:r>
              <a:rPr lang="en-US" sz="2000" dirty="0">
                <a:solidFill>
                  <a:srgbClr val="FF0000"/>
                </a:solidFill>
                <a:latin typeface="F83"/>
              </a:rPr>
              <a:t>'</a:t>
            </a:r>
            <a:r>
              <a:rPr lang="en-US" sz="2000" dirty="0">
                <a:solidFill>
                  <a:srgbClr val="FF0000"/>
                </a:solidFill>
                <a:latin typeface="CMTT10"/>
              </a:rPr>
              <a:t>B</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LSTAT</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MEDV</a:t>
            </a:r>
            <a:r>
              <a:rPr lang="en-US" sz="2000" dirty="0" smtClean="0">
                <a:solidFill>
                  <a:srgbClr val="FF0000"/>
                </a:solidFill>
                <a:latin typeface="F83"/>
              </a:rPr>
              <a:t>'</a:t>
            </a:r>
            <a:r>
              <a:rPr lang="en-US" sz="2000" dirty="0" smtClean="0">
                <a:solidFill>
                  <a:srgbClr val="000000"/>
                </a:solidFill>
                <a:latin typeface="CMTT10"/>
              </a:rPr>
              <a:t>]</a:t>
            </a:r>
            <a:endParaRPr lang="en-US" sz="2000" dirty="0">
              <a:solidFill>
                <a:srgbClr val="000000"/>
              </a:solidFill>
              <a:latin typeface="CMTT10"/>
            </a:endParaRPr>
          </a:p>
        </p:txBody>
      </p:sp>
      <p:sp>
        <p:nvSpPr>
          <p:cNvPr id="5" name="Rectangle 4"/>
          <p:cNvSpPr/>
          <p:nvPr/>
        </p:nvSpPr>
        <p:spPr>
          <a:xfrm>
            <a:off x="2438400" y="1660089"/>
            <a:ext cx="6324600" cy="313932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err="1">
                <a:solidFill>
                  <a:srgbClr val="000000"/>
                </a:solidFill>
                <a:latin typeface="CMTT10"/>
              </a:rPr>
              <a:t>dataframe</a:t>
            </a:r>
            <a:r>
              <a:rPr lang="en-US" dirty="0">
                <a:solidFill>
                  <a:srgbClr val="000000"/>
                </a:solidFill>
                <a:latin typeface="CMTT10"/>
              </a:rPr>
              <a:t> = </a:t>
            </a:r>
            <a:r>
              <a:rPr lang="en-US" dirty="0" err="1">
                <a:solidFill>
                  <a:srgbClr val="000000"/>
                </a:solidFill>
                <a:latin typeface="CMTT10"/>
              </a:rPr>
              <a:t>read_csv</a:t>
            </a:r>
            <a:r>
              <a:rPr lang="en-US" dirty="0">
                <a:solidFill>
                  <a:srgbClr val="000000"/>
                </a:solidFill>
                <a:latin typeface="CMTT10"/>
              </a:rPr>
              <a:t>(filename, </a:t>
            </a:r>
            <a:r>
              <a:rPr lang="en-US" dirty="0" err="1">
                <a:solidFill>
                  <a:srgbClr val="000000"/>
                </a:solidFill>
                <a:latin typeface="CMTT10"/>
              </a:rPr>
              <a:t>delim_whitespace</a:t>
            </a:r>
            <a:r>
              <a:rPr lang="en-US" dirty="0">
                <a:solidFill>
                  <a:srgbClr val="000000"/>
                </a:solidFill>
                <a:latin typeface="CMTT10"/>
              </a:rPr>
              <a:t>=True, names=names)</a:t>
            </a:r>
          </a:p>
          <a:p>
            <a:r>
              <a:rPr lang="en-US" dirty="0">
                <a:solidFill>
                  <a:srgbClr val="000000"/>
                </a:solidFill>
                <a:latin typeface="CMTT10"/>
              </a:rPr>
              <a:t>array = </a:t>
            </a:r>
            <a:r>
              <a:rPr lang="en-US" dirty="0" err="1">
                <a:solidFill>
                  <a:srgbClr val="000000"/>
                </a:solidFill>
                <a:latin typeface="CMTT10"/>
              </a:rPr>
              <a:t>dataframe.values</a:t>
            </a:r>
            <a:endParaRPr lang="en-US" dirty="0">
              <a:solidFill>
                <a:srgbClr val="000000"/>
              </a:solidFill>
              <a:latin typeface="CMTT10"/>
            </a:endParaRPr>
          </a:p>
          <a:p>
            <a:r>
              <a:rPr lang="en-US" dirty="0">
                <a:solidFill>
                  <a:srgbClr val="000000"/>
                </a:solidFill>
                <a:latin typeface="CMTT10"/>
              </a:rPr>
              <a:t>X = array[:,0:13]</a:t>
            </a:r>
          </a:p>
          <a:p>
            <a:r>
              <a:rPr lang="en-US" dirty="0">
                <a:solidFill>
                  <a:srgbClr val="000000"/>
                </a:solidFill>
                <a:latin typeface="CMTT10"/>
              </a:rPr>
              <a:t>Y = array[:,13]</a:t>
            </a:r>
          </a:p>
          <a:p>
            <a:r>
              <a:rPr lang="en-US" dirty="0" err="1">
                <a:solidFill>
                  <a:srgbClr val="000000"/>
                </a:solidFill>
                <a:latin typeface="CMTT10"/>
              </a:rPr>
              <a:t>kfold</a:t>
            </a:r>
            <a:r>
              <a:rPr lang="en-US" dirty="0">
                <a:solidFill>
                  <a:srgbClr val="000000"/>
                </a:solidFill>
                <a:latin typeface="CMTT10"/>
              </a:rPr>
              <a:t> = </a:t>
            </a:r>
            <a:r>
              <a:rPr lang="en-US" dirty="0" err="1">
                <a:solidFill>
                  <a:srgbClr val="000000"/>
                </a:solidFill>
                <a:latin typeface="CMTT10"/>
              </a:rPr>
              <a:t>KFold</a:t>
            </a:r>
            <a:r>
              <a:rPr lang="en-US" dirty="0">
                <a:solidFill>
                  <a:srgbClr val="000000"/>
                </a:solidFill>
                <a:latin typeface="CMTT10"/>
              </a:rPr>
              <a:t>(</a:t>
            </a:r>
            <a:r>
              <a:rPr lang="en-US" dirty="0" err="1">
                <a:solidFill>
                  <a:srgbClr val="000000"/>
                </a:solidFill>
                <a:latin typeface="CMTT10"/>
              </a:rPr>
              <a:t>n_splits</a:t>
            </a:r>
            <a:r>
              <a:rPr lang="en-US" dirty="0">
                <a:solidFill>
                  <a:srgbClr val="000000"/>
                </a:solidFill>
                <a:latin typeface="CMTT10"/>
              </a:rPr>
              <a:t>=10, </a:t>
            </a:r>
            <a:r>
              <a:rPr lang="en-US" dirty="0" err="1">
                <a:solidFill>
                  <a:srgbClr val="000000"/>
                </a:solidFill>
                <a:latin typeface="CMTT10"/>
              </a:rPr>
              <a:t>random_state</a:t>
            </a:r>
            <a:r>
              <a:rPr lang="en-US" dirty="0">
                <a:solidFill>
                  <a:srgbClr val="000000"/>
                </a:solidFill>
                <a:latin typeface="CMTT10"/>
              </a:rPr>
              <a:t>=7)</a:t>
            </a:r>
          </a:p>
          <a:p>
            <a:r>
              <a:rPr lang="en-US" dirty="0">
                <a:solidFill>
                  <a:srgbClr val="000000"/>
                </a:solidFill>
                <a:latin typeface="CMTT10"/>
              </a:rPr>
              <a:t>model = </a:t>
            </a:r>
            <a:r>
              <a:rPr lang="en-US" dirty="0" err="1">
                <a:solidFill>
                  <a:srgbClr val="000000"/>
                </a:solidFill>
                <a:latin typeface="CMTT10"/>
              </a:rPr>
              <a:t>LinearRegression</a:t>
            </a:r>
            <a:r>
              <a:rPr lang="en-US" dirty="0">
                <a:solidFill>
                  <a:srgbClr val="000000"/>
                </a:solidFill>
                <a:latin typeface="CMTT10"/>
              </a:rPr>
              <a:t>()</a:t>
            </a:r>
          </a:p>
          <a:p>
            <a:r>
              <a:rPr lang="en-US" dirty="0">
                <a:solidFill>
                  <a:srgbClr val="000000"/>
                </a:solidFill>
                <a:latin typeface="CMTT10"/>
              </a:rPr>
              <a:t>scoring = </a:t>
            </a:r>
            <a:r>
              <a:rPr lang="en-US" dirty="0">
                <a:solidFill>
                  <a:srgbClr val="FF0000"/>
                </a:solidFill>
                <a:latin typeface="F83"/>
              </a:rPr>
              <a:t>'</a:t>
            </a:r>
            <a:r>
              <a:rPr lang="en-US" dirty="0" err="1">
                <a:solidFill>
                  <a:srgbClr val="FF0000"/>
                </a:solidFill>
                <a:latin typeface="CMTT10"/>
              </a:rPr>
              <a:t>neg_mean_absolute_error</a:t>
            </a:r>
            <a:r>
              <a:rPr lang="en-US" dirty="0">
                <a:solidFill>
                  <a:srgbClr val="FF0000"/>
                </a:solidFill>
                <a:latin typeface="F83"/>
              </a:rPr>
              <a:t>'</a:t>
            </a:r>
          </a:p>
          <a:p>
            <a:r>
              <a:rPr lang="en-US" dirty="0">
                <a:solidFill>
                  <a:srgbClr val="000000"/>
                </a:solidFill>
                <a:latin typeface="CMTT10"/>
              </a:rPr>
              <a:t>results = </a:t>
            </a:r>
            <a:r>
              <a:rPr lang="en-US" dirty="0" err="1">
                <a:solidFill>
                  <a:srgbClr val="000000"/>
                </a:solidFill>
                <a:latin typeface="CMTT10"/>
              </a:rPr>
              <a:t>cross_val_score</a:t>
            </a:r>
            <a:r>
              <a:rPr lang="en-US" dirty="0">
                <a:solidFill>
                  <a:srgbClr val="000000"/>
                </a:solidFill>
                <a:latin typeface="CMTT10"/>
              </a:rPr>
              <a:t>(model, X, Y, cv=</a:t>
            </a:r>
            <a:r>
              <a:rPr lang="en-US" dirty="0" err="1">
                <a:solidFill>
                  <a:srgbClr val="000000"/>
                </a:solidFill>
                <a:latin typeface="CMTT10"/>
              </a:rPr>
              <a:t>kfold</a:t>
            </a:r>
            <a:r>
              <a:rPr lang="en-US" dirty="0">
                <a:solidFill>
                  <a:srgbClr val="000000"/>
                </a:solidFill>
                <a:latin typeface="CMTT10"/>
              </a:rPr>
              <a:t>, scoring=scoring)</a:t>
            </a:r>
          </a:p>
          <a:p>
            <a:r>
              <a:rPr lang="en-US" dirty="0">
                <a:solidFill>
                  <a:srgbClr val="0000FF"/>
                </a:solidFill>
                <a:latin typeface="CMTT10"/>
              </a:rPr>
              <a:t>print</a:t>
            </a:r>
            <a:r>
              <a:rPr lang="en-US" dirty="0">
                <a:solidFill>
                  <a:srgbClr val="000000"/>
                </a:solidFill>
                <a:latin typeface="CMTT10"/>
              </a:rPr>
              <a:t>(</a:t>
            </a:r>
            <a:r>
              <a:rPr lang="en-US" dirty="0">
                <a:solidFill>
                  <a:srgbClr val="FF0000"/>
                </a:solidFill>
                <a:latin typeface="CMTT10"/>
              </a:rPr>
              <a:t>"MAE: </a:t>
            </a:r>
            <a:r>
              <a:rPr lang="en-US" dirty="0" smtClean="0">
                <a:solidFill>
                  <a:srgbClr val="FF0000"/>
                </a:solidFill>
                <a:latin typeface="CMTT10"/>
              </a:rPr>
              <a:t>“</a:t>
            </a:r>
            <a:r>
              <a:rPr lang="en-US" dirty="0" smtClean="0">
                <a:solidFill>
                  <a:srgbClr val="000000"/>
                </a:solidFill>
                <a:latin typeface="CMTT10"/>
              </a:rPr>
              <a:t>,</a:t>
            </a:r>
            <a:r>
              <a:rPr lang="en-US" dirty="0" err="1" smtClean="0">
                <a:solidFill>
                  <a:srgbClr val="000000"/>
                </a:solidFill>
                <a:latin typeface="CMTT10"/>
              </a:rPr>
              <a:t>results.mean</a:t>
            </a:r>
            <a:r>
              <a:rPr lang="en-US" dirty="0">
                <a:solidFill>
                  <a:srgbClr val="000000"/>
                </a:solidFill>
                <a:latin typeface="CMTT10"/>
              </a:rPr>
              <a:t>(), </a:t>
            </a:r>
            <a:r>
              <a:rPr lang="en-US" dirty="0" err="1">
                <a:solidFill>
                  <a:srgbClr val="000000"/>
                </a:solidFill>
                <a:latin typeface="CMTT10"/>
              </a:rPr>
              <a:t>results.std</a:t>
            </a:r>
            <a:r>
              <a:rPr lang="en-US" dirty="0">
                <a:solidFill>
                  <a:srgbClr val="000000"/>
                </a:solidFill>
                <a:latin typeface="CMTT10"/>
              </a:rPr>
              <a:t>())</a:t>
            </a:r>
          </a:p>
        </p:txBody>
      </p:sp>
      <p:sp>
        <p:nvSpPr>
          <p:cNvPr id="6" name="Text Placeholder 4">
            <a:extLst>
              <a:ext uri="{FF2B5EF4-FFF2-40B4-BE49-F238E27FC236}">
                <a16:creationId xmlns:a16="http://schemas.microsoft.com/office/drawing/2014/main" xmlns="" id="{4F4D9F13-C119-40D2-9B3B-8DCD9D0EA709}"/>
              </a:ext>
            </a:extLst>
          </p:cNvPr>
          <p:cNvSpPr txBox="1">
            <a:spLocks/>
          </p:cNvSpPr>
          <p:nvPr/>
        </p:nvSpPr>
        <p:spPr>
          <a:xfrm>
            <a:off x="4495800" y="2508680"/>
            <a:ext cx="3581400" cy="444071"/>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MAE: -4.005 (2.084)</a:t>
            </a:r>
            <a:endParaRPr lang="en-CA" sz="1800" dirty="0"/>
          </a:p>
        </p:txBody>
      </p:sp>
    </p:spTree>
    <p:extLst>
      <p:ext uri="{BB962C8B-B14F-4D97-AF65-F5344CB8AC3E}">
        <p14:creationId xmlns:p14="http://schemas.microsoft.com/office/powerpoint/2010/main" val="356338412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CMBX12"/>
              </a:rPr>
              <a:t>Performance Metrics</a:t>
            </a:r>
            <a:endParaRPr lang="en-US" sz="3600" dirty="0"/>
          </a:p>
        </p:txBody>
      </p:sp>
      <p:sp>
        <p:nvSpPr>
          <p:cNvPr id="3" name="Text Placeholder 2"/>
          <p:cNvSpPr>
            <a:spLocks noGrp="1"/>
          </p:cNvSpPr>
          <p:nvPr>
            <p:ph type="body" idx="1"/>
          </p:nvPr>
        </p:nvSpPr>
        <p:spPr/>
        <p:txBody>
          <a:bodyPr vert="vert270" anchor="ctr">
            <a:normAutofit/>
          </a:bodyPr>
          <a:lstStyle/>
          <a:p>
            <a:pPr algn="ctr"/>
            <a:r>
              <a:rPr lang="en-US" sz="2400" dirty="0"/>
              <a:t>Mean Squared Error</a:t>
            </a:r>
          </a:p>
        </p:txBody>
      </p:sp>
      <p:sp>
        <p:nvSpPr>
          <p:cNvPr id="4"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2000" dirty="0">
                <a:solidFill>
                  <a:srgbClr val="00E100"/>
                </a:solidFill>
                <a:latin typeface="CMTT10"/>
              </a:rPr>
              <a:t># Cross Validation Regression MSE</a:t>
            </a: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KFold</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cross_val_score</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sklearn.linear_model</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LinearRegression</a:t>
            </a:r>
            <a:endParaRPr lang="en-US" sz="2000" dirty="0">
              <a:solidFill>
                <a:srgbClr val="000000"/>
              </a:solidFill>
              <a:latin typeface="CMTT10"/>
            </a:endParaRPr>
          </a:p>
          <a:p>
            <a:pPr marL="0" indent="0">
              <a:buNone/>
            </a:pPr>
            <a:r>
              <a:rPr lang="en-US" sz="2000" dirty="0">
                <a:solidFill>
                  <a:srgbClr val="000000"/>
                </a:solidFill>
                <a:latin typeface="CMTT10"/>
              </a:rPr>
              <a:t>filename = </a:t>
            </a:r>
            <a:r>
              <a:rPr lang="en-US" sz="2000" dirty="0">
                <a:solidFill>
                  <a:srgbClr val="FF0000"/>
                </a:solidFill>
                <a:latin typeface="F83"/>
              </a:rPr>
              <a:t>'</a:t>
            </a:r>
            <a:r>
              <a:rPr lang="en-US" sz="2000" dirty="0">
                <a:solidFill>
                  <a:srgbClr val="FF0000"/>
                </a:solidFill>
                <a:latin typeface="CMTT10"/>
              </a:rPr>
              <a:t>housing.csv</a:t>
            </a:r>
            <a:r>
              <a:rPr lang="en-US" sz="2000" dirty="0">
                <a:solidFill>
                  <a:srgbClr val="FF0000"/>
                </a:solidFill>
                <a:latin typeface="F83"/>
              </a:rPr>
              <a:t>'</a:t>
            </a:r>
          </a:p>
          <a:p>
            <a:pPr marL="0" indent="0">
              <a:buNone/>
            </a:pPr>
            <a:r>
              <a:rPr lang="en-US" sz="2000" dirty="0">
                <a:solidFill>
                  <a:srgbClr val="000000"/>
                </a:solidFill>
                <a:latin typeface="CMTT10"/>
              </a:rPr>
              <a:t>names = [</a:t>
            </a:r>
            <a:r>
              <a:rPr lang="en-US" sz="2000" dirty="0">
                <a:solidFill>
                  <a:srgbClr val="FF0000"/>
                </a:solidFill>
                <a:latin typeface="F83"/>
              </a:rPr>
              <a:t>'</a:t>
            </a:r>
            <a:r>
              <a:rPr lang="en-US" sz="2000" dirty="0">
                <a:solidFill>
                  <a:srgbClr val="FF0000"/>
                </a:solidFill>
                <a:latin typeface="CMTT10"/>
              </a:rPr>
              <a:t>CRIM</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ZN</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INDUS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CHAS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NOX</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RM</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AGE</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DIS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RAD</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TAX</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PTRATIO</a:t>
            </a:r>
            <a:r>
              <a:rPr lang="en-US" sz="2000" dirty="0">
                <a:solidFill>
                  <a:srgbClr val="FF0000"/>
                </a:solidFill>
                <a:latin typeface="F83"/>
              </a:rPr>
              <a:t>'</a:t>
            </a:r>
            <a:r>
              <a:rPr lang="en-US" sz="2000" dirty="0">
                <a:solidFill>
                  <a:srgbClr val="000000"/>
                </a:solidFill>
                <a:latin typeface="CMTT10"/>
              </a:rPr>
              <a:t>,</a:t>
            </a:r>
          </a:p>
          <a:p>
            <a:pPr marL="0" indent="0">
              <a:buNone/>
            </a:pPr>
            <a:r>
              <a:rPr lang="en-US" sz="2000" dirty="0">
                <a:solidFill>
                  <a:srgbClr val="FF0000"/>
                </a:solidFill>
                <a:latin typeface="F83"/>
              </a:rPr>
              <a:t>'</a:t>
            </a:r>
            <a:r>
              <a:rPr lang="en-US" sz="2000" dirty="0">
                <a:solidFill>
                  <a:srgbClr val="FF0000"/>
                </a:solidFill>
                <a:latin typeface="CMTT10"/>
              </a:rPr>
              <a:t>B</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LSTAT</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MEDV</a:t>
            </a:r>
            <a:r>
              <a:rPr lang="en-US" sz="2000" dirty="0" smtClean="0">
                <a:solidFill>
                  <a:srgbClr val="FF0000"/>
                </a:solidFill>
                <a:latin typeface="F83"/>
              </a:rPr>
              <a:t>'</a:t>
            </a:r>
            <a:r>
              <a:rPr lang="en-US" sz="2000" dirty="0" smtClean="0">
                <a:solidFill>
                  <a:srgbClr val="000000"/>
                </a:solidFill>
                <a:latin typeface="CMTT10"/>
              </a:rPr>
              <a:t>]</a:t>
            </a:r>
            <a:endParaRPr lang="en-US" sz="2000" dirty="0">
              <a:solidFill>
                <a:srgbClr val="000000"/>
              </a:solidFill>
              <a:latin typeface="CMTT10"/>
            </a:endParaRPr>
          </a:p>
        </p:txBody>
      </p:sp>
      <p:sp>
        <p:nvSpPr>
          <p:cNvPr id="5" name="Rectangle 4"/>
          <p:cNvSpPr/>
          <p:nvPr/>
        </p:nvSpPr>
        <p:spPr>
          <a:xfrm>
            <a:off x="2438400" y="1660089"/>
            <a:ext cx="6324600"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err="1">
                <a:solidFill>
                  <a:srgbClr val="000000"/>
                </a:solidFill>
                <a:latin typeface="CMTT10"/>
              </a:rPr>
              <a:t>dataframe</a:t>
            </a:r>
            <a:r>
              <a:rPr lang="en-US" dirty="0">
                <a:solidFill>
                  <a:srgbClr val="000000"/>
                </a:solidFill>
                <a:latin typeface="CMTT10"/>
              </a:rPr>
              <a:t> = </a:t>
            </a:r>
            <a:r>
              <a:rPr lang="en-US" dirty="0" err="1">
                <a:solidFill>
                  <a:srgbClr val="000000"/>
                </a:solidFill>
                <a:latin typeface="CMTT10"/>
              </a:rPr>
              <a:t>read_csv</a:t>
            </a:r>
            <a:r>
              <a:rPr lang="en-US" dirty="0">
                <a:solidFill>
                  <a:srgbClr val="000000"/>
                </a:solidFill>
                <a:latin typeface="CMTT10"/>
              </a:rPr>
              <a:t>(filename, </a:t>
            </a:r>
            <a:r>
              <a:rPr lang="en-US" dirty="0" err="1">
                <a:solidFill>
                  <a:srgbClr val="000000"/>
                </a:solidFill>
                <a:latin typeface="CMTT10"/>
              </a:rPr>
              <a:t>delim_whitespace</a:t>
            </a:r>
            <a:r>
              <a:rPr lang="en-US" dirty="0">
                <a:solidFill>
                  <a:srgbClr val="000000"/>
                </a:solidFill>
                <a:latin typeface="CMTT10"/>
              </a:rPr>
              <a:t>=True, names=names)</a:t>
            </a:r>
          </a:p>
          <a:p>
            <a:r>
              <a:rPr lang="en-US" dirty="0">
                <a:solidFill>
                  <a:srgbClr val="000000"/>
                </a:solidFill>
                <a:latin typeface="CMTT10"/>
              </a:rPr>
              <a:t>array = </a:t>
            </a:r>
            <a:r>
              <a:rPr lang="en-US" dirty="0" err="1">
                <a:solidFill>
                  <a:srgbClr val="000000"/>
                </a:solidFill>
                <a:latin typeface="CMTT10"/>
              </a:rPr>
              <a:t>dataframe.values</a:t>
            </a:r>
            <a:endParaRPr lang="en-US" dirty="0">
              <a:solidFill>
                <a:srgbClr val="000000"/>
              </a:solidFill>
              <a:latin typeface="CMTT10"/>
            </a:endParaRPr>
          </a:p>
          <a:p>
            <a:r>
              <a:rPr lang="en-US" dirty="0">
                <a:solidFill>
                  <a:srgbClr val="000000"/>
                </a:solidFill>
                <a:latin typeface="CMTT10"/>
              </a:rPr>
              <a:t>X = array[:,0:13]</a:t>
            </a:r>
          </a:p>
          <a:p>
            <a:r>
              <a:rPr lang="en-US" dirty="0">
                <a:solidFill>
                  <a:srgbClr val="000000"/>
                </a:solidFill>
                <a:latin typeface="CMTT10"/>
              </a:rPr>
              <a:t>Y = array[:,13]</a:t>
            </a:r>
          </a:p>
          <a:p>
            <a:r>
              <a:rPr lang="en-US" dirty="0" err="1">
                <a:solidFill>
                  <a:srgbClr val="000000"/>
                </a:solidFill>
                <a:latin typeface="CMTT10"/>
              </a:rPr>
              <a:t>num_folds</a:t>
            </a:r>
            <a:r>
              <a:rPr lang="en-US" dirty="0">
                <a:solidFill>
                  <a:srgbClr val="000000"/>
                </a:solidFill>
                <a:latin typeface="CMTT10"/>
              </a:rPr>
              <a:t> = 10</a:t>
            </a:r>
          </a:p>
          <a:p>
            <a:r>
              <a:rPr lang="en-US" dirty="0" err="1">
                <a:solidFill>
                  <a:srgbClr val="000000"/>
                </a:solidFill>
                <a:latin typeface="CMTT10"/>
              </a:rPr>
              <a:t>kfold</a:t>
            </a:r>
            <a:r>
              <a:rPr lang="en-US" dirty="0">
                <a:solidFill>
                  <a:srgbClr val="000000"/>
                </a:solidFill>
                <a:latin typeface="CMTT10"/>
              </a:rPr>
              <a:t> = </a:t>
            </a:r>
            <a:r>
              <a:rPr lang="en-US" dirty="0" err="1">
                <a:solidFill>
                  <a:srgbClr val="000000"/>
                </a:solidFill>
                <a:latin typeface="CMTT10"/>
              </a:rPr>
              <a:t>KFold</a:t>
            </a:r>
            <a:r>
              <a:rPr lang="en-US" dirty="0">
                <a:solidFill>
                  <a:srgbClr val="000000"/>
                </a:solidFill>
                <a:latin typeface="CMTT10"/>
              </a:rPr>
              <a:t>(</a:t>
            </a:r>
            <a:r>
              <a:rPr lang="en-US" dirty="0" err="1">
                <a:solidFill>
                  <a:srgbClr val="000000"/>
                </a:solidFill>
                <a:latin typeface="CMTT10"/>
              </a:rPr>
              <a:t>n_splits</a:t>
            </a:r>
            <a:r>
              <a:rPr lang="en-US" dirty="0">
                <a:solidFill>
                  <a:srgbClr val="000000"/>
                </a:solidFill>
                <a:latin typeface="CMTT10"/>
              </a:rPr>
              <a:t>=10, </a:t>
            </a:r>
            <a:r>
              <a:rPr lang="en-US" dirty="0" err="1">
                <a:solidFill>
                  <a:srgbClr val="000000"/>
                </a:solidFill>
                <a:latin typeface="CMTT10"/>
              </a:rPr>
              <a:t>random_state</a:t>
            </a:r>
            <a:r>
              <a:rPr lang="en-US" dirty="0">
                <a:solidFill>
                  <a:srgbClr val="000000"/>
                </a:solidFill>
                <a:latin typeface="CMTT10"/>
              </a:rPr>
              <a:t>=7)</a:t>
            </a:r>
          </a:p>
          <a:p>
            <a:r>
              <a:rPr lang="en-US" dirty="0">
                <a:solidFill>
                  <a:srgbClr val="000000"/>
                </a:solidFill>
                <a:latin typeface="CMTT10"/>
              </a:rPr>
              <a:t>model = </a:t>
            </a:r>
            <a:r>
              <a:rPr lang="en-US" dirty="0" err="1">
                <a:solidFill>
                  <a:srgbClr val="000000"/>
                </a:solidFill>
                <a:latin typeface="CMTT10"/>
              </a:rPr>
              <a:t>LinearRegression</a:t>
            </a:r>
            <a:r>
              <a:rPr lang="en-US" dirty="0">
                <a:solidFill>
                  <a:srgbClr val="000000"/>
                </a:solidFill>
                <a:latin typeface="CMTT10"/>
              </a:rPr>
              <a:t>()</a:t>
            </a:r>
          </a:p>
          <a:p>
            <a:r>
              <a:rPr lang="en-US" dirty="0">
                <a:solidFill>
                  <a:srgbClr val="000000"/>
                </a:solidFill>
                <a:latin typeface="CMTT10"/>
              </a:rPr>
              <a:t>scoring = </a:t>
            </a:r>
            <a:r>
              <a:rPr lang="en-US" dirty="0">
                <a:solidFill>
                  <a:srgbClr val="FF0000"/>
                </a:solidFill>
                <a:latin typeface="F83"/>
              </a:rPr>
              <a:t>'</a:t>
            </a:r>
            <a:r>
              <a:rPr lang="en-US" dirty="0" err="1">
                <a:solidFill>
                  <a:srgbClr val="FF0000"/>
                </a:solidFill>
                <a:latin typeface="CMTT10"/>
              </a:rPr>
              <a:t>neg_mean_squared_error</a:t>
            </a:r>
            <a:r>
              <a:rPr lang="en-US" dirty="0">
                <a:solidFill>
                  <a:srgbClr val="FF0000"/>
                </a:solidFill>
                <a:latin typeface="F83"/>
              </a:rPr>
              <a:t>'</a:t>
            </a:r>
          </a:p>
          <a:p>
            <a:r>
              <a:rPr lang="en-US" dirty="0">
                <a:solidFill>
                  <a:srgbClr val="000000"/>
                </a:solidFill>
                <a:latin typeface="CMTT10"/>
              </a:rPr>
              <a:t>results = </a:t>
            </a:r>
            <a:r>
              <a:rPr lang="en-US" dirty="0" err="1">
                <a:solidFill>
                  <a:srgbClr val="000000"/>
                </a:solidFill>
                <a:latin typeface="CMTT10"/>
              </a:rPr>
              <a:t>cross_val_score</a:t>
            </a:r>
            <a:r>
              <a:rPr lang="en-US" dirty="0">
                <a:solidFill>
                  <a:srgbClr val="000000"/>
                </a:solidFill>
                <a:latin typeface="CMTT10"/>
              </a:rPr>
              <a:t>(model, X, Y, cv=</a:t>
            </a:r>
            <a:r>
              <a:rPr lang="en-US" dirty="0" err="1">
                <a:solidFill>
                  <a:srgbClr val="000000"/>
                </a:solidFill>
                <a:latin typeface="CMTT10"/>
              </a:rPr>
              <a:t>kfold</a:t>
            </a:r>
            <a:r>
              <a:rPr lang="en-US" dirty="0">
                <a:solidFill>
                  <a:srgbClr val="000000"/>
                </a:solidFill>
                <a:latin typeface="CMTT10"/>
              </a:rPr>
              <a:t>, scoring=scoring)</a:t>
            </a:r>
          </a:p>
          <a:p>
            <a:r>
              <a:rPr lang="en-US" dirty="0">
                <a:solidFill>
                  <a:srgbClr val="0000FF"/>
                </a:solidFill>
                <a:latin typeface="CMTT10"/>
              </a:rPr>
              <a:t>print</a:t>
            </a:r>
            <a:r>
              <a:rPr lang="en-US" dirty="0">
                <a:solidFill>
                  <a:srgbClr val="000000"/>
                </a:solidFill>
                <a:latin typeface="CMTT10"/>
              </a:rPr>
              <a:t>(</a:t>
            </a:r>
            <a:r>
              <a:rPr lang="en-US" dirty="0">
                <a:solidFill>
                  <a:srgbClr val="FF0000"/>
                </a:solidFill>
                <a:latin typeface="CMTT10"/>
              </a:rPr>
              <a:t>"MSE: </a:t>
            </a:r>
            <a:r>
              <a:rPr lang="en-US" dirty="0" smtClean="0">
                <a:solidFill>
                  <a:srgbClr val="FF0000"/>
                </a:solidFill>
                <a:latin typeface="CMTT10"/>
              </a:rPr>
              <a:t>“</a:t>
            </a:r>
            <a:r>
              <a:rPr lang="en-US" dirty="0" smtClean="0">
                <a:solidFill>
                  <a:srgbClr val="000000"/>
                </a:solidFill>
                <a:latin typeface="CMTT10"/>
              </a:rPr>
              <a:t>,</a:t>
            </a:r>
            <a:r>
              <a:rPr lang="en-US" dirty="0" err="1" smtClean="0">
                <a:solidFill>
                  <a:srgbClr val="000000"/>
                </a:solidFill>
                <a:latin typeface="CMTT10"/>
              </a:rPr>
              <a:t>results.mean</a:t>
            </a:r>
            <a:r>
              <a:rPr lang="en-US" dirty="0">
                <a:solidFill>
                  <a:srgbClr val="000000"/>
                </a:solidFill>
                <a:latin typeface="CMTT10"/>
              </a:rPr>
              <a:t>(), </a:t>
            </a:r>
            <a:r>
              <a:rPr lang="en-US" dirty="0" err="1">
                <a:solidFill>
                  <a:srgbClr val="000000"/>
                </a:solidFill>
                <a:latin typeface="CMTT10"/>
              </a:rPr>
              <a:t>results.std</a:t>
            </a:r>
            <a:r>
              <a:rPr lang="en-US" dirty="0">
                <a:solidFill>
                  <a:srgbClr val="000000"/>
                </a:solidFill>
                <a:latin typeface="CMTT10"/>
              </a:rPr>
              <a:t>())</a:t>
            </a:r>
          </a:p>
        </p:txBody>
      </p:sp>
      <p:sp>
        <p:nvSpPr>
          <p:cNvPr id="6" name="Text Placeholder 4">
            <a:extLst>
              <a:ext uri="{FF2B5EF4-FFF2-40B4-BE49-F238E27FC236}">
                <a16:creationId xmlns:a16="http://schemas.microsoft.com/office/drawing/2014/main" xmlns="" id="{4F4D9F13-C119-40D2-9B3B-8DCD9D0EA709}"/>
              </a:ext>
            </a:extLst>
          </p:cNvPr>
          <p:cNvSpPr txBox="1">
            <a:spLocks/>
          </p:cNvSpPr>
          <p:nvPr/>
        </p:nvSpPr>
        <p:spPr>
          <a:xfrm>
            <a:off x="4495800" y="2508680"/>
            <a:ext cx="3581400" cy="444071"/>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MSE: -34.705 (45.574</a:t>
            </a:r>
            <a:r>
              <a:rPr lang="en-US" sz="1800" dirty="0" smtClean="0"/>
              <a:t>)</a:t>
            </a:r>
            <a:endParaRPr lang="en-CA" sz="1800" dirty="0"/>
          </a:p>
        </p:txBody>
      </p:sp>
    </p:spTree>
    <p:extLst>
      <p:ext uri="{BB962C8B-B14F-4D97-AF65-F5344CB8AC3E}">
        <p14:creationId xmlns:p14="http://schemas.microsoft.com/office/powerpoint/2010/main" val="356338412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300" dirty="0"/>
              <a:t>Learning a Function</a:t>
            </a:r>
          </a:p>
        </p:txBody>
      </p:sp>
      <p:sp>
        <p:nvSpPr>
          <p:cNvPr id="5" name="Content Placeholder 4"/>
          <p:cNvSpPr>
            <a:spLocks noGrp="1"/>
          </p:cNvSpPr>
          <p:nvPr>
            <p:ph idx="1"/>
          </p:nvPr>
        </p:nvSpPr>
        <p:spPr>
          <a:xfrm>
            <a:off x="1142108" y="1428750"/>
            <a:ext cx="7088444" cy="3200400"/>
          </a:xfrm>
        </p:spPr>
        <p:txBody>
          <a:bodyPr>
            <a:normAutofit/>
          </a:bodyPr>
          <a:lstStyle/>
          <a:p>
            <a:pPr marL="0" indent="0" algn="ctr">
              <a:buNone/>
            </a:pPr>
            <a:r>
              <a:rPr lang="en-US" sz="3200" dirty="0"/>
              <a:t>Y = f(X) + </a:t>
            </a:r>
            <a:r>
              <a:rPr lang="en-US" sz="3200" dirty="0"/>
              <a:t>e</a:t>
            </a:r>
          </a:p>
          <a:p>
            <a:pPr algn="justLow">
              <a:lnSpc>
                <a:spcPct val="100000"/>
              </a:lnSpc>
            </a:pPr>
            <a:r>
              <a:rPr lang="en-US" sz="2700" dirty="0">
                <a:solidFill>
                  <a:srgbClr val="002060"/>
                </a:solidFill>
              </a:rPr>
              <a:t>This error might be error such as not having enough attributes to </a:t>
            </a:r>
            <a:r>
              <a:rPr lang="en-US" sz="2700" dirty="0">
                <a:solidFill>
                  <a:srgbClr val="002060"/>
                </a:solidFill>
              </a:rPr>
              <a:t>sufficiently characterize the </a:t>
            </a:r>
            <a:r>
              <a:rPr lang="en-US" sz="2700" dirty="0">
                <a:solidFill>
                  <a:srgbClr val="002060"/>
                </a:solidFill>
              </a:rPr>
              <a:t>best mapping from X to Y . </a:t>
            </a:r>
            <a:endParaRPr lang="en-US" sz="2700" dirty="0">
              <a:solidFill>
                <a:srgbClr val="002060"/>
              </a:solidFill>
            </a:endParaRPr>
          </a:p>
          <a:p>
            <a:pPr algn="justLow">
              <a:lnSpc>
                <a:spcPct val="100000"/>
              </a:lnSpc>
            </a:pPr>
            <a:r>
              <a:rPr lang="en-US" sz="2700" dirty="0">
                <a:solidFill>
                  <a:srgbClr val="002060"/>
                </a:solidFill>
              </a:rPr>
              <a:t>This </a:t>
            </a:r>
            <a:r>
              <a:rPr lang="en-US" sz="2700" dirty="0">
                <a:solidFill>
                  <a:srgbClr val="002060"/>
                </a:solidFill>
              </a:rPr>
              <a:t>error is called irreducible </a:t>
            </a:r>
            <a:r>
              <a:rPr lang="en-US" sz="2700" dirty="0">
                <a:solidFill>
                  <a:srgbClr val="002060"/>
                </a:solidFill>
              </a:rPr>
              <a:t>error.</a:t>
            </a:r>
            <a:endParaRPr lang="en-US" sz="2700" dirty="0">
              <a:solidFill>
                <a:srgbClr val="002060"/>
              </a:solidFill>
            </a:endParaRPr>
          </a:p>
        </p:txBody>
      </p:sp>
    </p:spTree>
    <p:extLst>
      <p:ext uri="{BB962C8B-B14F-4D97-AF65-F5344CB8AC3E}">
        <p14:creationId xmlns:p14="http://schemas.microsoft.com/office/powerpoint/2010/main" val="320558843"/>
      </p:ext>
    </p:extLst>
  </p:cSld>
  <p:clrMapOvr>
    <a:masterClrMapping/>
  </p:clrMapOvr>
  <p:transition spd="slow">
    <p:cove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CMBX12"/>
              </a:rPr>
              <a:t>Performance Metrics</a:t>
            </a:r>
            <a:endParaRPr lang="en-US" sz="3600" dirty="0"/>
          </a:p>
        </p:txBody>
      </p:sp>
      <p:sp>
        <p:nvSpPr>
          <p:cNvPr id="3" name="Text Placeholder 2"/>
          <p:cNvSpPr>
            <a:spLocks noGrp="1"/>
          </p:cNvSpPr>
          <p:nvPr>
            <p:ph type="body" idx="1"/>
          </p:nvPr>
        </p:nvSpPr>
        <p:spPr>
          <a:xfrm>
            <a:off x="609600" y="1428750"/>
            <a:ext cx="1600200" cy="3505200"/>
          </a:xfrm>
        </p:spPr>
        <p:txBody>
          <a:bodyPr vert="vert270" anchor="ctr">
            <a:normAutofit/>
          </a:bodyPr>
          <a:lstStyle/>
          <a:p>
            <a:pPr algn="ctr"/>
            <a:r>
              <a:rPr lang="en-US" sz="2400" dirty="0"/>
              <a:t>R2 Metric</a:t>
            </a:r>
          </a:p>
        </p:txBody>
      </p:sp>
      <p:sp>
        <p:nvSpPr>
          <p:cNvPr id="4"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2000" dirty="0">
                <a:solidFill>
                  <a:srgbClr val="00E100"/>
                </a:solidFill>
                <a:latin typeface="CMTT10"/>
              </a:rPr>
              <a:t># Cross Validation Regression R^2</a:t>
            </a: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KFold</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cross_val_score</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sklearn.linear_model</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LinearRegression</a:t>
            </a:r>
            <a:endParaRPr lang="en-US" sz="2000" dirty="0">
              <a:solidFill>
                <a:srgbClr val="000000"/>
              </a:solidFill>
              <a:latin typeface="CMTT10"/>
            </a:endParaRPr>
          </a:p>
          <a:p>
            <a:pPr marL="0" indent="0">
              <a:buNone/>
            </a:pPr>
            <a:r>
              <a:rPr lang="en-US" sz="2000" dirty="0">
                <a:solidFill>
                  <a:srgbClr val="000000"/>
                </a:solidFill>
                <a:latin typeface="CMTT10"/>
              </a:rPr>
              <a:t>filename = </a:t>
            </a:r>
            <a:r>
              <a:rPr lang="en-US" sz="2000" dirty="0">
                <a:solidFill>
                  <a:srgbClr val="FF0000"/>
                </a:solidFill>
                <a:latin typeface="F83"/>
              </a:rPr>
              <a:t>'</a:t>
            </a:r>
            <a:r>
              <a:rPr lang="en-US" sz="2000" dirty="0">
                <a:solidFill>
                  <a:srgbClr val="FF0000"/>
                </a:solidFill>
                <a:latin typeface="CMTT10"/>
              </a:rPr>
              <a:t>housing.csv</a:t>
            </a:r>
            <a:r>
              <a:rPr lang="en-US" sz="2000" dirty="0">
                <a:solidFill>
                  <a:srgbClr val="FF0000"/>
                </a:solidFill>
                <a:latin typeface="F83"/>
              </a:rPr>
              <a:t>'</a:t>
            </a:r>
          </a:p>
          <a:p>
            <a:pPr marL="0" indent="0">
              <a:buNone/>
            </a:pPr>
            <a:r>
              <a:rPr lang="en-US" sz="2000" dirty="0">
                <a:solidFill>
                  <a:srgbClr val="000000"/>
                </a:solidFill>
                <a:latin typeface="CMTT10"/>
              </a:rPr>
              <a:t>names = [</a:t>
            </a:r>
            <a:r>
              <a:rPr lang="en-US" sz="2000" dirty="0">
                <a:solidFill>
                  <a:srgbClr val="FF0000"/>
                </a:solidFill>
                <a:latin typeface="F83"/>
              </a:rPr>
              <a:t>'</a:t>
            </a:r>
            <a:r>
              <a:rPr lang="en-US" sz="2000" dirty="0">
                <a:solidFill>
                  <a:srgbClr val="FF0000"/>
                </a:solidFill>
                <a:latin typeface="CMTT10"/>
              </a:rPr>
              <a:t>CRIM</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ZN</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INDUS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CHAS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NOX</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RM</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AGE</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DIS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RAD</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TAX</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PTRATIO</a:t>
            </a:r>
            <a:r>
              <a:rPr lang="en-US" sz="2000" dirty="0">
                <a:solidFill>
                  <a:srgbClr val="FF0000"/>
                </a:solidFill>
                <a:latin typeface="F83"/>
              </a:rPr>
              <a:t>'</a:t>
            </a:r>
            <a:r>
              <a:rPr lang="en-US" sz="2000" dirty="0">
                <a:solidFill>
                  <a:srgbClr val="000000"/>
                </a:solidFill>
                <a:latin typeface="CMTT10"/>
              </a:rPr>
              <a:t>,</a:t>
            </a:r>
          </a:p>
          <a:p>
            <a:pPr marL="0" indent="0">
              <a:buNone/>
            </a:pPr>
            <a:r>
              <a:rPr lang="en-US" sz="2000" dirty="0">
                <a:solidFill>
                  <a:srgbClr val="FF0000"/>
                </a:solidFill>
                <a:latin typeface="F83"/>
              </a:rPr>
              <a:t>'</a:t>
            </a:r>
            <a:r>
              <a:rPr lang="en-US" sz="2000" dirty="0">
                <a:solidFill>
                  <a:srgbClr val="FF0000"/>
                </a:solidFill>
                <a:latin typeface="CMTT10"/>
              </a:rPr>
              <a:t>B</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LSTAT</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MEDV</a:t>
            </a:r>
            <a:r>
              <a:rPr lang="en-US" sz="2000" dirty="0" smtClean="0">
                <a:solidFill>
                  <a:srgbClr val="FF0000"/>
                </a:solidFill>
                <a:latin typeface="F83"/>
              </a:rPr>
              <a:t>'</a:t>
            </a:r>
            <a:r>
              <a:rPr lang="en-US" sz="2000" dirty="0" smtClean="0">
                <a:solidFill>
                  <a:srgbClr val="000000"/>
                </a:solidFill>
                <a:latin typeface="CMTT10"/>
              </a:rPr>
              <a:t>]</a:t>
            </a:r>
            <a:endParaRPr lang="en-US" sz="2000" dirty="0">
              <a:solidFill>
                <a:srgbClr val="000000"/>
              </a:solidFill>
              <a:latin typeface="CMTT10"/>
            </a:endParaRPr>
          </a:p>
        </p:txBody>
      </p:sp>
      <p:sp>
        <p:nvSpPr>
          <p:cNvPr id="5" name="Rectangle 4"/>
          <p:cNvSpPr/>
          <p:nvPr/>
        </p:nvSpPr>
        <p:spPr>
          <a:xfrm>
            <a:off x="2438400" y="1660089"/>
            <a:ext cx="6324600" cy="313932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err="1">
                <a:solidFill>
                  <a:srgbClr val="000000"/>
                </a:solidFill>
                <a:latin typeface="CMTT10"/>
              </a:rPr>
              <a:t>dataframe</a:t>
            </a:r>
            <a:r>
              <a:rPr lang="en-US" dirty="0">
                <a:solidFill>
                  <a:srgbClr val="000000"/>
                </a:solidFill>
                <a:latin typeface="CMTT10"/>
              </a:rPr>
              <a:t> = </a:t>
            </a:r>
            <a:r>
              <a:rPr lang="en-US" dirty="0" err="1">
                <a:solidFill>
                  <a:srgbClr val="000000"/>
                </a:solidFill>
                <a:latin typeface="CMTT10"/>
              </a:rPr>
              <a:t>read_csv</a:t>
            </a:r>
            <a:r>
              <a:rPr lang="en-US" dirty="0">
                <a:solidFill>
                  <a:srgbClr val="000000"/>
                </a:solidFill>
                <a:latin typeface="CMTT10"/>
              </a:rPr>
              <a:t>(filename, </a:t>
            </a:r>
            <a:r>
              <a:rPr lang="en-US" dirty="0" err="1">
                <a:solidFill>
                  <a:srgbClr val="000000"/>
                </a:solidFill>
                <a:latin typeface="CMTT10"/>
              </a:rPr>
              <a:t>delim_whitespace</a:t>
            </a:r>
            <a:r>
              <a:rPr lang="en-US" dirty="0">
                <a:solidFill>
                  <a:srgbClr val="000000"/>
                </a:solidFill>
                <a:latin typeface="CMTT10"/>
              </a:rPr>
              <a:t>=True, names=names)</a:t>
            </a:r>
          </a:p>
          <a:p>
            <a:r>
              <a:rPr lang="en-US" dirty="0">
                <a:solidFill>
                  <a:srgbClr val="000000"/>
                </a:solidFill>
                <a:latin typeface="CMTT10"/>
              </a:rPr>
              <a:t>array = </a:t>
            </a:r>
            <a:r>
              <a:rPr lang="en-US" dirty="0" err="1">
                <a:solidFill>
                  <a:srgbClr val="000000"/>
                </a:solidFill>
                <a:latin typeface="CMTT10"/>
              </a:rPr>
              <a:t>dataframe.values</a:t>
            </a:r>
            <a:endParaRPr lang="en-US" dirty="0">
              <a:solidFill>
                <a:srgbClr val="000000"/>
              </a:solidFill>
              <a:latin typeface="CMTT10"/>
            </a:endParaRPr>
          </a:p>
          <a:p>
            <a:r>
              <a:rPr lang="en-US" dirty="0">
                <a:solidFill>
                  <a:srgbClr val="000000"/>
                </a:solidFill>
                <a:latin typeface="CMTT10"/>
              </a:rPr>
              <a:t>X = array[:,0:13]</a:t>
            </a:r>
          </a:p>
          <a:p>
            <a:r>
              <a:rPr lang="en-US" dirty="0">
                <a:solidFill>
                  <a:srgbClr val="000000"/>
                </a:solidFill>
                <a:latin typeface="CMTT10"/>
              </a:rPr>
              <a:t>Y = array[:,13]</a:t>
            </a:r>
          </a:p>
          <a:p>
            <a:r>
              <a:rPr lang="en-US" dirty="0" err="1">
                <a:solidFill>
                  <a:srgbClr val="000000"/>
                </a:solidFill>
                <a:latin typeface="CMTT10"/>
              </a:rPr>
              <a:t>kfold</a:t>
            </a:r>
            <a:r>
              <a:rPr lang="en-US" dirty="0">
                <a:solidFill>
                  <a:srgbClr val="000000"/>
                </a:solidFill>
                <a:latin typeface="CMTT10"/>
              </a:rPr>
              <a:t> = </a:t>
            </a:r>
            <a:r>
              <a:rPr lang="en-US" dirty="0" err="1">
                <a:solidFill>
                  <a:srgbClr val="000000"/>
                </a:solidFill>
                <a:latin typeface="CMTT10"/>
              </a:rPr>
              <a:t>KFold</a:t>
            </a:r>
            <a:r>
              <a:rPr lang="en-US" dirty="0">
                <a:solidFill>
                  <a:srgbClr val="000000"/>
                </a:solidFill>
                <a:latin typeface="CMTT10"/>
              </a:rPr>
              <a:t>(</a:t>
            </a:r>
            <a:r>
              <a:rPr lang="en-US" dirty="0" err="1">
                <a:solidFill>
                  <a:srgbClr val="000000"/>
                </a:solidFill>
                <a:latin typeface="CMTT10"/>
              </a:rPr>
              <a:t>n_splits</a:t>
            </a:r>
            <a:r>
              <a:rPr lang="en-US" dirty="0">
                <a:solidFill>
                  <a:srgbClr val="000000"/>
                </a:solidFill>
                <a:latin typeface="CMTT10"/>
              </a:rPr>
              <a:t>=10, </a:t>
            </a:r>
            <a:r>
              <a:rPr lang="en-US" dirty="0" err="1">
                <a:solidFill>
                  <a:srgbClr val="000000"/>
                </a:solidFill>
                <a:latin typeface="CMTT10"/>
              </a:rPr>
              <a:t>random_state</a:t>
            </a:r>
            <a:r>
              <a:rPr lang="en-US" dirty="0">
                <a:solidFill>
                  <a:srgbClr val="000000"/>
                </a:solidFill>
                <a:latin typeface="CMTT10"/>
              </a:rPr>
              <a:t>=7)</a:t>
            </a:r>
          </a:p>
          <a:p>
            <a:r>
              <a:rPr lang="en-US" dirty="0">
                <a:solidFill>
                  <a:srgbClr val="000000"/>
                </a:solidFill>
                <a:latin typeface="CMTT10"/>
              </a:rPr>
              <a:t>model = </a:t>
            </a:r>
            <a:r>
              <a:rPr lang="en-US" dirty="0" err="1">
                <a:solidFill>
                  <a:srgbClr val="000000"/>
                </a:solidFill>
                <a:latin typeface="CMTT10"/>
              </a:rPr>
              <a:t>LinearRegression</a:t>
            </a:r>
            <a:r>
              <a:rPr lang="en-US" dirty="0">
                <a:solidFill>
                  <a:srgbClr val="000000"/>
                </a:solidFill>
                <a:latin typeface="CMTT10"/>
              </a:rPr>
              <a:t>()</a:t>
            </a:r>
          </a:p>
          <a:p>
            <a:r>
              <a:rPr lang="en-US" dirty="0">
                <a:solidFill>
                  <a:srgbClr val="000000"/>
                </a:solidFill>
                <a:latin typeface="CMTT10"/>
              </a:rPr>
              <a:t>scoring = </a:t>
            </a:r>
            <a:r>
              <a:rPr lang="en-US" dirty="0">
                <a:solidFill>
                  <a:srgbClr val="FF0000"/>
                </a:solidFill>
                <a:latin typeface="F83"/>
              </a:rPr>
              <a:t>'</a:t>
            </a:r>
            <a:r>
              <a:rPr lang="en-US" dirty="0">
                <a:solidFill>
                  <a:srgbClr val="FF0000"/>
                </a:solidFill>
                <a:latin typeface="CMTT10"/>
              </a:rPr>
              <a:t>r2</a:t>
            </a:r>
            <a:r>
              <a:rPr lang="en-US" dirty="0">
                <a:solidFill>
                  <a:srgbClr val="FF0000"/>
                </a:solidFill>
                <a:latin typeface="F83"/>
              </a:rPr>
              <a:t>'</a:t>
            </a:r>
          </a:p>
          <a:p>
            <a:r>
              <a:rPr lang="en-US" dirty="0">
                <a:solidFill>
                  <a:srgbClr val="000000"/>
                </a:solidFill>
                <a:latin typeface="CMTT10"/>
              </a:rPr>
              <a:t>results = </a:t>
            </a:r>
            <a:r>
              <a:rPr lang="en-US" dirty="0" err="1">
                <a:solidFill>
                  <a:srgbClr val="000000"/>
                </a:solidFill>
                <a:latin typeface="CMTT10"/>
              </a:rPr>
              <a:t>cross_val_score</a:t>
            </a:r>
            <a:r>
              <a:rPr lang="en-US" dirty="0">
                <a:solidFill>
                  <a:srgbClr val="000000"/>
                </a:solidFill>
                <a:latin typeface="CMTT10"/>
              </a:rPr>
              <a:t>(model, X, Y, cv=</a:t>
            </a:r>
            <a:r>
              <a:rPr lang="en-US" dirty="0" err="1">
                <a:solidFill>
                  <a:srgbClr val="000000"/>
                </a:solidFill>
                <a:latin typeface="CMTT10"/>
              </a:rPr>
              <a:t>kfold</a:t>
            </a:r>
            <a:r>
              <a:rPr lang="en-US" dirty="0">
                <a:solidFill>
                  <a:srgbClr val="000000"/>
                </a:solidFill>
                <a:latin typeface="CMTT10"/>
              </a:rPr>
              <a:t>, scoring=scoring)</a:t>
            </a:r>
          </a:p>
          <a:p>
            <a:r>
              <a:rPr lang="en-US" dirty="0">
                <a:solidFill>
                  <a:srgbClr val="0000FF"/>
                </a:solidFill>
                <a:latin typeface="CMTT10"/>
              </a:rPr>
              <a:t>print</a:t>
            </a:r>
            <a:r>
              <a:rPr lang="en-US" dirty="0">
                <a:solidFill>
                  <a:srgbClr val="000000"/>
                </a:solidFill>
                <a:latin typeface="CMTT10"/>
              </a:rPr>
              <a:t>(</a:t>
            </a:r>
            <a:r>
              <a:rPr lang="en-US" dirty="0">
                <a:solidFill>
                  <a:srgbClr val="FF0000"/>
                </a:solidFill>
                <a:latin typeface="CMTT10"/>
              </a:rPr>
              <a:t>"R^2:  </a:t>
            </a:r>
            <a:r>
              <a:rPr lang="en-US" dirty="0" smtClean="0">
                <a:solidFill>
                  <a:srgbClr val="FF0000"/>
                </a:solidFill>
                <a:latin typeface="CMTT10"/>
              </a:rPr>
              <a:t>“</a:t>
            </a:r>
            <a:r>
              <a:rPr lang="en-US" dirty="0" smtClean="0">
                <a:solidFill>
                  <a:srgbClr val="000000"/>
                </a:solidFill>
                <a:latin typeface="CMTT10"/>
              </a:rPr>
              <a:t>,</a:t>
            </a:r>
            <a:r>
              <a:rPr lang="en-US" dirty="0" err="1" smtClean="0">
                <a:solidFill>
                  <a:srgbClr val="000000"/>
                </a:solidFill>
                <a:latin typeface="CMTT10"/>
              </a:rPr>
              <a:t>results.mean</a:t>
            </a:r>
            <a:r>
              <a:rPr lang="en-US" dirty="0">
                <a:solidFill>
                  <a:srgbClr val="000000"/>
                </a:solidFill>
                <a:latin typeface="CMTT10"/>
              </a:rPr>
              <a:t>(), </a:t>
            </a:r>
            <a:r>
              <a:rPr lang="en-US" dirty="0" err="1">
                <a:solidFill>
                  <a:srgbClr val="000000"/>
                </a:solidFill>
                <a:latin typeface="CMTT10"/>
              </a:rPr>
              <a:t>results.std</a:t>
            </a:r>
            <a:r>
              <a:rPr lang="en-US" dirty="0">
                <a:solidFill>
                  <a:srgbClr val="000000"/>
                </a:solidFill>
                <a:latin typeface="CMTT10"/>
              </a:rPr>
              <a:t>())</a:t>
            </a:r>
          </a:p>
        </p:txBody>
      </p:sp>
      <p:sp>
        <p:nvSpPr>
          <p:cNvPr id="6" name="Text Placeholder 4">
            <a:extLst>
              <a:ext uri="{FF2B5EF4-FFF2-40B4-BE49-F238E27FC236}">
                <a16:creationId xmlns:a16="http://schemas.microsoft.com/office/drawing/2014/main" xmlns="" id="{4F4D9F13-C119-40D2-9B3B-8DCD9D0EA709}"/>
              </a:ext>
            </a:extLst>
          </p:cNvPr>
          <p:cNvSpPr txBox="1">
            <a:spLocks/>
          </p:cNvSpPr>
          <p:nvPr/>
        </p:nvSpPr>
        <p:spPr>
          <a:xfrm>
            <a:off x="4495800" y="2508680"/>
            <a:ext cx="3581400" cy="444071"/>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R^2: 0.203 (0.595)</a:t>
            </a:r>
            <a:endParaRPr lang="en-CA" sz="1800" dirty="0"/>
          </a:p>
        </p:txBody>
      </p:sp>
    </p:spTree>
    <p:extLst>
      <p:ext uri="{BB962C8B-B14F-4D97-AF65-F5344CB8AC3E}">
        <p14:creationId xmlns:p14="http://schemas.microsoft.com/office/powerpoint/2010/main" val="62209267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3200" dirty="0">
                <a:latin typeface="Albertus Extra Bold" panose="020E0802040304020204" pitchFamily="34" charset="0"/>
              </a:rPr>
              <a:t>Peek at Your Data</a:t>
            </a:r>
            <a:endParaRPr lang="en-US" sz="3200" dirty="0"/>
          </a:p>
        </p:txBody>
      </p:sp>
      <p:sp>
        <p:nvSpPr>
          <p:cNvPr id="7" name="Text Placeholder 6"/>
          <p:cNvSpPr>
            <a:spLocks noGrp="1"/>
          </p:cNvSpPr>
          <p:nvPr>
            <p:ph type="body" idx="1"/>
          </p:nvPr>
        </p:nvSpPr>
        <p:spPr/>
        <p:txBody>
          <a:bodyPr vert="vert270" anchor="ctr">
            <a:normAutofit fontScale="62500" lnSpcReduction="20000"/>
          </a:bodyPr>
          <a:lstStyle/>
          <a:p>
            <a:pPr algn="ctr"/>
            <a:r>
              <a:rPr lang="en-US" sz="8000" dirty="0">
                <a:solidFill>
                  <a:srgbClr val="FFFF00"/>
                </a:solidFill>
              </a:rPr>
              <a:t>head() </a:t>
            </a:r>
            <a:r>
              <a:rPr lang="en-US" sz="8000" dirty="0"/>
              <a:t>function</a:t>
            </a:r>
          </a:p>
        </p:txBody>
      </p:sp>
      <p:sp>
        <p:nvSpPr>
          <p:cNvPr id="8" name="Content Placeholder 7"/>
          <p:cNvSpPr>
            <a:spLocks noGrp="1"/>
          </p:cNvSpPr>
          <p:nvPr>
            <p:ph sz="quarter" idx="13"/>
          </p:nvPr>
        </p:nvSpPr>
        <p:spPr/>
        <p:txBody>
          <a:bodyPr>
            <a:normAutofit fontScale="92500" lnSpcReduction="10000"/>
          </a:bodyPr>
          <a:lstStyle/>
          <a:p>
            <a:pPr marL="0" indent="0">
              <a:buNone/>
            </a:pPr>
            <a:r>
              <a:rPr lang="en-US" sz="2400" dirty="0">
                <a:solidFill>
                  <a:srgbClr val="00E100"/>
                </a:solidFill>
                <a:latin typeface="CMTT10"/>
              </a:rPr>
              <a:t># View first 20 rows</a:t>
            </a:r>
          </a:p>
          <a:p>
            <a:pPr marL="0" indent="0">
              <a:buNone/>
            </a:pPr>
            <a:r>
              <a:rPr lang="en-US" sz="2400" dirty="0">
                <a:solidFill>
                  <a:srgbClr val="0000FF"/>
                </a:solidFill>
                <a:latin typeface="CMTT10"/>
              </a:rPr>
              <a:t>from </a:t>
            </a:r>
            <a:r>
              <a:rPr lang="en-US" sz="2400" dirty="0">
                <a:solidFill>
                  <a:srgbClr val="000000"/>
                </a:solidFill>
                <a:latin typeface="CMTT10"/>
              </a:rPr>
              <a:t>pandas </a:t>
            </a:r>
            <a:r>
              <a:rPr lang="en-US" sz="2400" dirty="0">
                <a:solidFill>
                  <a:srgbClr val="0000FF"/>
                </a:solidFill>
                <a:latin typeface="CMTT10"/>
              </a:rPr>
              <a:t>import </a:t>
            </a:r>
            <a:r>
              <a:rPr lang="en-US" sz="2400" dirty="0" err="1">
                <a:solidFill>
                  <a:srgbClr val="000000"/>
                </a:solidFill>
                <a:latin typeface="CMTT10"/>
              </a:rPr>
              <a:t>read_csv</a:t>
            </a:r>
            <a:endParaRPr lang="en-US" sz="2400" dirty="0">
              <a:solidFill>
                <a:srgbClr val="000000"/>
              </a:solidFill>
              <a:latin typeface="CMTT10"/>
            </a:endParaRPr>
          </a:p>
          <a:p>
            <a:pPr marL="0" indent="0">
              <a:buNone/>
            </a:pPr>
            <a:r>
              <a:rPr lang="en-US" sz="2400" dirty="0">
                <a:solidFill>
                  <a:srgbClr val="000000"/>
                </a:solidFill>
                <a:latin typeface="CMTT10"/>
              </a:rPr>
              <a:t>filename = </a:t>
            </a:r>
            <a:r>
              <a:rPr lang="en-US" sz="2400" dirty="0">
                <a:solidFill>
                  <a:srgbClr val="FF0000"/>
                </a:solidFill>
                <a:latin typeface="CMTT10"/>
              </a:rPr>
              <a:t>"pima-indians-diabetes.data.csv"</a:t>
            </a:r>
          </a:p>
          <a:p>
            <a:pPr marL="0" indent="0">
              <a:buNone/>
            </a:pPr>
            <a:r>
              <a:rPr lang="en-US" sz="2400" dirty="0">
                <a:solidFill>
                  <a:srgbClr val="000000"/>
                </a:solidFill>
                <a:latin typeface="CMTT10"/>
              </a:rPr>
              <a:t>names = [</a:t>
            </a:r>
            <a:r>
              <a:rPr lang="en-US" sz="2400" dirty="0">
                <a:solidFill>
                  <a:srgbClr val="FF0000"/>
                </a:solidFill>
                <a:latin typeface="F83"/>
              </a:rPr>
              <a:t>'</a:t>
            </a:r>
            <a:r>
              <a:rPr lang="en-US" sz="2400" dirty="0" err="1">
                <a:solidFill>
                  <a:srgbClr val="FF0000"/>
                </a:solidFill>
                <a:latin typeface="CMTT10"/>
              </a:rPr>
              <a:t>preg</a:t>
            </a:r>
            <a:r>
              <a:rPr lang="en-US" sz="2400" dirty="0">
                <a:solidFill>
                  <a:srgbClr val="FF0000"/>
                </a:solidFill>
                <a:latin typeface="F83"/>
              </a:rPr>
              <a:t>'</a:t>
            </a:r>
            <a:r>
              <a:rPr lang="en-US" sz="2400" dirty="0">
                <a:solidFill>
                  <a:srgbClr val="000000"/>
                </a:solidFill>
                <a:latin typeface="CMTT10"/>
              </a:rPr>
              <a:t>, </a:t>
            </a:r>
            <a:r>
              <a:rPr lang="en-US" sz="2400" dirty="0">
                <a:solidFill>
                  <a:srgbClr val="FF0000"/>
                </a:solidFill>
                <a:latin typeface="F83"/>
              </a:rPr>
              <a:t>'</a:t>
            </a:r>
            <a:r>
              <a:rPr lang="en-US" sz="2400" dirty="0" err="1">
                <a:solidFill>
                  <a:srgbClr val="FF0000"/>
                </a:solidFill>
                <a:latin typeface="CMTT10"/>
              </a:rPr>
              <a:t>plas</a:t>
            </a:r>
            <a:r>
              <a:rPr lang="en-US" sz="2400" dirty="0">
                <a:solidFill>
                  <a:srgbClr val="FF0000"/>
                </a:solidFill>
                <a:latin typeface="F83"/>
              </a:rPr>
              <a:t>'</a:t>
            </a:r>
            <a:r>
              <a:rPr lang="en-US" sz="2400" dirty="0">
                <a:solidFill>
                  <a:srgbClr val="000000"/>
                </a:solidFill>
                <a:latin typeface="CMTT10"/>
              </a:rPr>
              <a:t>, </a:t>
            </a:r>
            <a:r>
              <a:rPr lang="en-US" sz="2400" dirty="0">
                <a:solidFill>
                  <a:srgbClr val="FF0000"/>
                </a:solidFill>
                <a:latin typeface="F83"/>
              </a:rPr>
              <a:t>'</a:t>
            </a:r>
            <a:r>
              <a:rPr lang="en-US" sz="2400" dirty="0" err="1">
                <a:solidFill>
                  <a:srgbClr val="FF0000"/>
                </a:solidFill>
                <a:latin typeface="CMTT10"/>
              </a:rPr>
              <a:t>pres</a:t>
            </a:r>
            <a:r>
              <a:rPr lang="en-US" sz="2400" dirty="0">
                <a:solidFill>
                  <a:srgbClr val="FF0000"/>
                </a:solidFill>
                <a:latin typeface="F83"/>
              </a:rPr>
              <a:t>'</a:t>
            </a:r>
            <a:r>
              <a:rPr lang="en-US" sz="2400" dirty="0">
                <a:solidFill>
                  <a:srgbClr val="000000"/>
                </a:solidFill>
                <a:latin typeface="CMTT10"/>
              </a:rPr>
              <a:t>, </a:t>
            </a:r>
            <a:r>
              <a:rPr lang="en-US" sz="2400" dirty="0">
                <a:solidFill>
                  <a:srgbClr val="FF0000"/>
                </a:solidFill>
                <a:latin typeface="F83"/>
              </a:rPr>
              <a:t>'</a:t>
            </a:r>
            <a:r>
              <a:rPr lang="en-US" sz="2400" dirty="0">
                <a:solidFill>
                  <a:srgbClr val="FF0000"/>
                </a:solidFill>
                <a:latin typeface="CMTT10"/>
              </a:rPr>
              <a:t>skin</a:t>
            </a:r>
            <a:r>
              <a:rPr lang="en-US" sz="2400" dirty="0">
                <a:solidFill>
                  <a:srgbClr val="FF0000"/>
                </a:solidFill>
                <a:latin typeface="F83"/>
              </a:rPr>
              <a:t>'</a:t>
            </a:r>
            <a:r>
              <a:rPr lang="en-US" sz="2400" dirty="0">
                <a:solidFill>
                  <a:srgbClr val="000000"/>
                </a:solidFill>
                <a:latin typeface="CMTT10"/>
              </a:rPr>
              <a:t>, </a:t>
            </a:r>
            <a:r>
              <a:rPr lang="en-US" sz="2400" dirty="0">
                <a:solidFill>
                  <a:srgbClr val="FF0000"/>
                </a:solidFill>
                <a:latin typeface="F83"/>
              </a:rPr>
              <a:t>'</a:t>
            </a:r>
            <a:r>
              <a:rPr lang="en-US" sz="2400" dirty="0">
                <a:solidFill>
                  <a:srgbClr val="FF0000"/>
                </a:solidFill>
                <a:latin typeface="CMTT10"/>
              </a:rPr>
              <a:t>test</a:t>
            </a:r>
            <a:r>
              <a:rPr lang="en-US" sz="2400" dirty="0">
                <a:solidFill>
                  <a:srgbClr val="FF0000"/>
                </a:solidFill>
                <a:latin typeface="F83"/>
              </a:rPr>
              <a:t>'</a:t>
            </a:r>
            <a:r>
              <a:rPr lang="en-US" sz="2400" dirty="0">
                <a:solidFill>
                  <a:srgbClr val="000000"/>
                </a:solidFill>
                <a:latin typeface="CMTT10"/>
              </a:rPr>
              <a:t>, </a:t>
            </a:r>
            <a:r>
              <a:rPr lang="en-US" sz="2400" dirty="0">
                <a:solidFill>
                  <a:srgbClr val="FF0000"/>
                </a:solidFill>
                <a:latin typeface="F83"/>
              </a:rPr>
              <a:t>'</a:t>
            </a:r>
            <a:r>
              <a:rPr lang="en-US" sz="2400" dirty="0">
                <a:solidFill>
                  <a:srgbClr val="FF0000"/>
                </a:solidFill>
                <a:latin typeface="CMTT10"/>
              </a:rPr>
              <a:t>mass</a:t>
            </a:r>
            <a:r>
              <a:rPr lang="en-US" sz="2400" dirty="0">
                <a:solidFill>
                  <a:srgbClr val="FF0000"/>
                </a:solidFill>
                <a:latin typeface="F83"/>
              </a:rPr>
              <a:t>'</a:t>
            </a:r>
            <a:r>
              <a:rPr lang="en-US" sz="2400" dirty="0">
                <a:solidFill>
                  <a:srgbClr val="000000"/>
                </a:solidFill>
                <a:latin typeface="CMTT10"/>
              </a:rPr>
              <a:t>, </a:t>
            </a:r>
            <a:r>
              <a:rPr lang="en-US" sz="2400" dirty="0">
                <a:solidFill>
                  <a:srgbClr val="FF0000"/>
                </a:solidFill>
                <a:latin typeface="F83"/>
              </a:rPr>
              <a:t>'</a:t>
            </a:r>
            <a:r>
              <a:rPr lang="en-US" sz="2400" dirty="0" err="1">
                <a:solidFill>
                  <a:srgbClr val="FF0000"/>
                </a:solidFill>
                <a:latin typeface="CMTT10"/>
              </a:rPr>
              <a:t>pedi</a:t>
            </a:r>
            <a:r>
              <a:rPr lang="en-US" sz="2400" dirty="0">
                <a:solidFill>
                  <a:srgbClr val="FF0000"/>
                </a:solidFill>
                <a:latin typeface="F83"/>
              </a:rPr>
              <a:t>'</a:t>
            </a:r>
            <a:r>
              <a:rPr lang="en-US" sz="2400" dirty="0">
                <a:solidFill>
                  <a:srgbClr val="000000"/>
                </a:solidFill>
                <a:latin typeface="CMTT10"/>
              </a:rPr>
              <a:t>, </a:t>
            </a:r>
            <a:r>
              <a:rPr lang="en-US" sz="2400" dirty="0">
                <a:solidFill>
                  <a:srgbClr val="FF0000"/>
                </a:solidFill>
                <a:latin typeface="F83"/>
              </a:rPr>
              <a:t>'</a:t>
            </a:r>
            <a:r>
              <a:rPr lang="en-US" sz="2400" dirty="0">
                <a:solidFill>
                  <a:srgbClr val="FF0000"/>
                </a:solidFill>
                <a:latin typeface="CMTT10"/>
              </a:rPr>
              <a:t>age</a:t>
            </a:r>
            <a:r>
              <a:rPr lang="en-US" sz="2400" dirty="0">
                <a:solidFill>
                  <a:srgbClr val="FF0000"/>
                </a:solidFill>
                <a:latin typeface="F83"/>
              </a:rPr>
              <a:t>'</a:t>
            </a:r>
            <a:r>
              <a:rPr lang="en-US" sz="2400" dirty="0">
                <a:solidFill>
                  <a:srgbClr val="000000"/>
                </a:solidFill>
                <a:latin typeface="CMTT10"/>
              </a:rPr>
              <a:t>, </a:t>
            </a:r>
            <a:r>
              <a:rPr lang="en-US" sz="2400" dirty="0">
                <a:solidFill>
                  <a:srgbClr val="FF0000"/>
                </a:solidFill>
                <a:latin typeface="F83"/>
              </a:rPr>
              <a:t>'</a:t>
            </a:r>
            <a:r>
              <a:rPr lang="en-US" sz="2400" dirty="0">
                <a:solidFill>
                  <a:srgbClr val="FF0000"/>
                </a:solidFill>
                <a:latin typeface="CMTT10"/>
              </a:rPr>
              <a:t>class</a:t>
            </a:r>
            <a:r>
              <a:rPr lang="en-US" sz="2400" dirty="0">
                <a:solidFill>
                  <a:srgbClr val="FF0000"/>
                </a:solidFill>
                <a:latin typeface="F83"/>
              </a:rPr>
              <a:t>'</a:t>
            </a:r>
            <a:r>
              <a:rPr lang="en-US" sz="2400" dirty="0">
                <a:solidFill>
                  <a:srgbClr val="000000"/>
                </a:solidFill>
                <a:latin typeface="CMTT10"/>
              </a:rPr>
              <a:t>]</a:t>
            </a:r>
          </a:p>
          <a:p>
            <a:pPr marL="0" indent="0">
              <a:buNone/>
            </a:pPr>
            <a:r>
              <a:rPr lang="en-US" sz="2400" dirty="0">
                <a:solidFill>
                  <a:srgbClr val="000000"/>
                </a:solidFill>
                <a:latin typeface="CMTT10"/>
              </a:rPr>
              <a:t>data = </a:t>
            </a:r>
            <a:r>
              <a:rPr lang="en-US" sz="2400" dirty="0" err="1">
                <a:solidFill>
                  <a:srgbClr val="000000"/>
                </a:solidFill>
                <a:latin typeface="CMTT10"/>
              </a:rPr>
              <a:t>read_csv</a:t>
            </a:r>
            <a:r>
              <a:rPr lang="en-US" sz="2400" dirty="0">
                <a:solidFill>
                  <a:srgbClr val="000000"/>
                </a:solidFill>
                <a:latin typeface="CMTT10"/>
              </a:rPr>
              <a:t>(filename, names=names)</a:t>
            </a:r>
          </a:p>
          <a:p>
            <a:pPr marL="0" indent="0">
              <a:buNone/>
            </a:pPr>
            <a:r>
              <a:rPr lang="en-US" sz="2400" dirty="0">
                <a:solidFill>
                  <a:srgbClr val="000000"/>
                </a:solidFill>
                <a:latin typeface="CMTT10"/>
              </a:rPr>
              <a:t>peek = </a:t>
            </a:r>
            <a:r>
              <a:rPr lang="en-US" sz="2400" dirty="0" err="1">
                <a:solidFill>
                  <a:srgbClr val="000000"/>
                </a:solidFill>
                <a:latin typeface="CMTT10"/>
              </a:rPr>
              <a:t>data.head</a:t>
            </a:r>
            <a:r>
              <a:rPr lang="en-US" sz="2400" dirty="0">
                <a:solidFill>
                  <a:srgbClr val="000000"/>
                </a:solidFill>
                <a:latin typeface="CMTT10"/>
              </a:rPr>
              <a:t>(20</a:t>
            </a:r>
            <a:r>
              <a:rPr lang="en-US" sz="2400" dirty="0" smtClean="0">
                <a:solidFill>
                  <a:srgbClr val="000000"/>
                </a:solidFill>
                <a:latin typeface="CMTT10"/>
              </a:rPr>
              <a:t>)</a:t>
            </a:r>
          </a:p>
          <a:p>
            <a:pPr marL="0" indent="0">
              <a:buNone/>
            </a:pPr>
            <a:r>
              <a:rPr lang="en-US" dirty="0"/>
              <a:t>print(peek)</a:t>
            </a:r>
            <a:endParaRPr lang="en-US" dirty="0">
              <a:solidFill>
                <a:srgbClr val="0070C0"/>
              </a:solidFill>
            </a:endParaRPr>
          </a:p>
        </p:txBody>
      </p:sp>
      <p:sp>
        <p:nvSpPr>
          <p:cNvPr id="5" name="Text Placeholder 4">
            <a:extLst>
              <a:ext uri="{FF2B5EF4-FFF2-40B4-BE49-F238E27FC236}">
                <a16:creationId xmlns:a16="http://schemas.microsoft.com/office/drawing/2014/main" xmlns="" id="{4F4D9F13-C119-40D2-9B3B-8DCD9D0EA709}"/>
              </a:ext>
            </a:extLst>
          </p:cNvPr>
          <p:cNvSpPr txBox="1">
            <a:spLocks/>
          </p:cNvSpPr>
          <p:nvPr/>
        </p:nvSpPr>
        <p:spPr>
          <a:xfrm>
            <a:off x="1371600" y="0"/>
            <a:ext cx="5867399" cy="5410537"/>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100" dirty="0"/>
              <a:t> </a:t>
            </a:r>
            <a:r>
              <a:rPr lang="en-US" sz="1100" dirty="0" err="1"/>
              <a:t>preg</a:t>
            </a:r>
            <a:r>
              <a:rPr lang="en-US" sz="1100" dirty="0"/>
              <a:t>  </a:t>
            </a:r>
            <a:r>
              <a:rPr lang="en-US" sz="1100" dirty="0" err="1"/>
              <a:t>plas</a:t>
            </a:r>
            <a:r>
              <a:rPr lang="en-US" sz="1100" dirty="0"/>
              <a:t>  </a:t>
            </a:r>
            <a:r>
              <a:rPr lang="en-US" sz="1100" dirty="0" err="1"/>
              <a:t>pres</a:t>
            </a:r>
            <a:r>
              <a:rPr lang="en-US" sz="1100" dirty="0"/>
              <a:t>  skin  test  mass   </a:t>
            </a:r>
            <a:r>
              <a:rPr lang="en-US" sz="1100" dirty="0" err="1"/>
              <a:t>pedi</a:t>
            </a:r>
            <a:r>
              <a:rPr lang="en-US" sz="1100" dirty="0"/>
              <a:t>  age  class</a:t>
            </a:r>
          </a:p>
          <a:p>
            <a:r>
              <a:rPr lang="en-US" sz="1100" dirty="0"/>
              <a:t>0      6   148    72    35     0  33.6  0.627   50      1</a:t>
            </a:r>
          </a:p>
          <a:p>
            <a:r>
              <a:rPr lang="en-US" sz="1100" dirty="0"/>
              <a:t>1      1    85    66    29     0  26.6  0.351   31      0</a:t>
            </a:r>
          </a:p>
          <a:p>
            <a:r>
              <a:rPr lang="en-US" sz="1100" dirty="0"/>
              <a:t>2      8   183    64     0     0  23.3  0.672   32      1</a:t>
            </a:r>
          </a:p>
          <a:p>
            <a:r>
              <a:rPr lang="en-US" sz="1100" dirty="0"/>
              <a:t>3      1    89    66    23    94  28.1  0.167   21      0</a:t>
            </a:r>
          </a:p>
          <a:p>
            <a:r>
              <a:rPr lang="en-US" sz="1100" dirty="0"/>
              <a:t>4      0   137    40    35   168  43.1  2.288   33      1</a:t>
            </a:r>
          </a:p>
          <a:p>
            <a:r>
              <a:rPr lang="en-US" sz="1100" dirty="0"/>
              <a:t>5      5   116    74     0     0  25.6  0.201   30      0</a:t>
            </a:r>
          </a:p>
          <a:p>
            <a:r>
              <a:rPr lang="en-US" sz="1100" dirty="0"/>
              <a:t>6      3    78    50    32    88  31.0  0.248   26      1</a:t>
            </a:r>
          </a:p>
          <a:p>
            <a:r>
              <a:rPr lang="en-US" sz="1100" dirty="0"/>
              <a:t>7     10   115     0     0     0  35.3  0.134   29      0</a:t>
            </a:r>
          </a:p>
          <a:p>
            <a:r>
              <a:rPr lang="en-US" sz="1100" dirty="0"/>
              <a:t>8      2   197    70    45   543  30.5  0.158   53      1</a:t>
            </a:r>
          </a:p>
          <a:p>
            <a:r>
              <a:rPr lang="en-US" sz="1100" dirty="0"/>
              <a:t>9      8   125    96     0     0   0.0  0.232   54      1</a:t>
            </a:r>
          </a:p>
          <a:p>
            <a:r>
              <a:rPr lang="en-US" sz="1100" dirty="0"/>
              <a:t>10     4   110    92     0     0  37.6  0.191   30      0</a:t>
            </a:r>
          </a:p>
          <a:p>
            <a:r>
              <a:rPr lang="en-US" sz="1100" dirty="0"/>
              <a:t>11    10   168    74     0     0  38.0  0.537   34      1</a:t>
            </a:r>
          </a:p>
          <a:p>
            <a:r>
              <a:rPr lang="en-US" sz="1100" dirty="0"/>
              <a:t>12    10   139    80     0     0  27.1  1.441   57      0</a:t>
            </a:r>
          </a:p>
          <a:p>
            <a:r>
              <a:rPr lang="en-US" sz="1100" dirty="0"/>
              <a:t>13     1   189    60    23   846  30.1  0.398   59      1</a:t>
            </a:r>
          </a:p>
          <a:p>
            <a:r>
              <a:rPr lang="en-US" sz="1100" dirty="0"/>
              <a:t>14     5   166    72    19   175  25.8  0.587   51      1</a:t>
            </a:r>
          </a:p>
          <a:p>
            <a:r>
              <a:rPr lang="en-US" sz="1100" dirty="0"/>
              <a:t>15     7   100     0     0     0  30.0  0.484   32      1</a:t>
            </a:r>
          </a:p>
          <a:p>
            <a:r>
              <a:rPr lang="en-US" sz="1100" dirty="0"/>
              <a:t>16     0   118    84    47   230  45.8  0.551   31      1</a:t>
            </a:r>
          </a:p>
          <a:p>
            <a:r>
              <a:rPr lang="en-US" sz="1100" dirty="0"/>
              <a:t>17     7   107    74     0     0  29.6  0.254   31      1</a:t>
            </a:r>
          </a:p>
          <a:p>
            <a:r>
              <a:rPr lang="en-US" sz="1100" dirty="0"/>
              <a:t>18     1   103    30    38    83  43.3  0.183   33      0</a:t>
            </a:r>
          </a:p>
          <a:p>
            <a:r>
              <a:rPr lang="en-US" sz="1100" dirty="0"/>
              <a:t>19     1   115    70    30    96  34.6  0.529   32      1</a:t>
            </a:r>
            <a:endParaRPr lang="en-CA" sz="1100" dirty="0"/>
          </a:p>
        </p:txBody>
      </p:sp>
    </p:spTree>
    <p:extLst>
      <p:ext uri="{BB962C8B-B14F-4D97-AF65-F5344CB8AC3E}">
        <p14:creationId xmlns:p14="http://schemas.microsoft.com/office/powerpoint/2010/main" val="394429054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Albertus Extra Bold" panose="020E0802040304020204" pitchFamily="34" charset="0"/>
              </a:rPr>
              <a:t>Dimensions of Your Data</a:t>
            </a:r>
            <a:endParaRPr lang="en-US" sz="3200" dirty="0"/>
          </a:p>
        </p:txBody>
      </p:sp>
      <p:sp>
        <p:nvSpPr>
          <p:cNvPr id="4" name="Content Placeholder 3"/>
          <p:cNvSpPr>
            <a:spLocks noGrp="1"/>
          </p:cNvSpPr>
          <p:nvPr>
            <p:ph sz="quarter" idx="13"/>
          </p:nvPr>
        </p:nvSpPr>
        <p:spPr>
          <a:xfrm>
            <a:off x="1676400" y="2114550"/>
            <a:ext cx="7086600" cy="3200400"/>
          </a:xfrm>
        </p:spPr>
        <p:txBody>
          <a:bodyPr>
            <a:normAutofit/>
          </a:bodyPr>
          <a:lstStyle/>
          <a:p>
            <a:pPr>
              <a:spcBef>
                <a:spcPts val="2400"/>
              </a:spcBef>
            </a:pPr>
            <a:r>
              <a:rPr lang="en-US" sz="1800" dirty="0" smtClean="0">
                <a:solidFill>
                  <a:srgbClr val="7030A0"/>
                </a:solidFill>
                <a:latin typeface="Arial Black" panose="020B0A04020102020204" pitchFamily="34" charset="0"/>
              </a:rPr>
              <a:t>Too </a:t>
            </a:r>
            <a:r>
              <a:rPr lang="en-US" sz="1800" dirty="0">
                <a:solidFill>
                  <a:srgbClr val="7030A0"/>
                </a:solidFill>
                <a:latin typeface="Arial Black" panose="020B0A04020102020204" pitchFamily="34" charset="0"/>
              </a:rPr>
              <a:t>many rows and algorithms may take too long to train. Too few and perhaps you </a:t>
            </a:r>
            <a:r>
              <a:rPr lang="en-US" sz="1800" dirty="0" smtClean="0">
                <a:solidFill>
                  <a:srgbClr val="7030A0"/>
                </a:solidFill>
                <a:latin typeface="Arial Black" panose="020B0A04020102020204" pitchFamily="34" charset="0"/>
              </a:rPr>
              <a:t>do not </a:t>
            </a:r>
            <a:r>
              <a:rPr lang="en-US" sz="1800" dirty="0">
                <a:solidFill>
                  <a:srgbClr val="7030A0"/>
                </a:solidFill>
                <a:latin typeface="Arial Black" panose="020B0A04020102020204" pitchFamily="34" charset="0"/>
              </a:rPr>
              <a:t>have enough data to train the algorithms.</a:t>
            </a:r>
          </a:p>
          <a:p>
            <a:pPr>
              <a:spcBef>
                <a:spcPts val="2400"/>
              </a:spcBef>
            </a:pPr>
            <a:r>
              <a:rPr lang="en-US" sz="1800" dirty="0" smtClean="0">
                <a:solidFill>
                  <a:srgbClr val="7030A0"/>
                </a:solidFill>
                <a:latin typeface="Arial Black" panose="020B0A04020102020204" pitchFamily="34" charset="0"/>
              </a:rPr>
              <a:t>Too </a:t>
            </a:r>
            <a:r>
              <a:rPr lang="en-US" sz="1800" dirty="0">
                <a:solidFill>
                  <a:srgbClr val="7030A0"/>
                </a:solidFill>
                <a:latin typeface="Arial Black" panose="020B0A04020102020204" pitchFamily="34" charset="0"/>
              </a:rPr>
              <a:t>many features and some algorithms can be distracted or </a:t>
            </a:r>
            <a:r>
              <a:rPr lang="en-US" sz="1800" dirty="0" smtClean="0">
                <a:solidFill>
                  <a:srgbClr val="7030A0"/>
                </a:solidFill>
                <a:latin typeface="Arial Black" panose="020B0A04020102020204" pitchFamily="34" charset="0"/>
              </a:rPr>
              <a:t>suffer </a:t>
            </a:r>
            <a:r>
              <a:rPr lang="en-US" sz="1800" dirty="0">
                <a:solidFill>
                  <a:srgbClr val="7030A0"/>
                </a:solidFill>
                <a:latin typeface="Arial Black" panose="020B0A04020102020204" pitchFamily="34" charset="0"/>
              </a:rPr>
              <a:t>poor performance </a:t>
            </a:r>
            <a:r>
              <a:rPr lang="en-US" sz="1800" dirty="0" smtClean="0">
                <a:solidFill>
                  <a:srgbClr val="7030A0"/>
                </a:solidFill>
                <a:latin typeface="Arial Black" panose="020B0A04020102020204" pitchFamily="34" charset="0"/>
              </a:rPr>
              <a:t>due to </a:t>
            </a:r>
            <a:r>
              <a:rPr lang="en-US" sz="1800" dirty="0">
                <a:solidFill>
                  <a:srgbClr val="7030A0"/>
                </a:solidFill>
                <a:latin typeface="Arial Black" panose="020B0A04020102020204" pitchFamily="34" charset="0"/>
              </a:rPr>
              <a:t>the curse of dimensionality.</a:t>
            </a:r>
          </a:p>
        </p:txBody>
      </p:sp>
    </p:spTree>
    <p:extLst>
      <p:ext uri="{BB962C8B-B14F-4D97-AF65-F5344CB8AC3E}">
        <p14:creationId xmlns:p14="http://schemas.microsoft.com/office/powerpoint/2010/main" val="307614834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latin typeface="CMBX12"/>
              </a:rPr>
              <a:t>Dimensions of Your Data</a:t>
            </a:r>
            <a:endParaRPr lang="en-US" dirty="0"/>
          </a:p>
        </p:txBody>
      </p:sp>
      <p:sp>
        <p:nvSpPr>
          <p:cNvPr id="3" name="Text Placeholder 2"/>
          <p:cNvSpPr>
            <a:spLocks noGrp="1"/>
          </p:cNvSpPr>
          <p:nvPr>
            <p:ph type="body" idx="1"/>
          </p:nvPr>
        </p:nvSpPr>
        <p:spPr>
          <a:xfrm>
            <a:off x="457200" y="1428750"/>
            <a:ext cx="1447800" cy="3124200"/>
          </a:xfrm>
        </p:spPr>
        <p:style>
          <a:lnRef idx="1">
            <a:schemeClr val="accent5"/>
          </a:lnRef>
          <a:fillRef idx="3">
            <a:schemeClr val="accent5"/>
          </a:fillRef>
          <a:effectRef idx="2">
            <a:schemeClr val="accent5"/>
          </a:effectRef>
          <a:fontRef idx="minor">
            <a:schemeClr val="lt1"/>
          </a:fontRef>
        </p:style>
        <p:txBody>
          <a:bodyPr vert="vert270" anchor="ctr">
            <a:normAutofit/>
          </a:bodyPr>
          <a:lstStyle/>
          <a:p>
            <a:pPr algn="ctr"/>
            <a:r>
              <a:rPr lang="en-US" sz="4000" dirty="0" smtClean="0">
                <a:solidFill>
                  <a:srgbClr val="7030A0"/>
                </a:solidFill>
              </a:rPr>
              <a:t>shape</a:t>
            </a:r>
            <a:endParaRPr lang="en-US" sz="2400" dirty="0">
              <a:solidFill>
                <a:srgbClr val="7030A0"/>
              </a:solidFill>
            </a:endParaRPr>
          </a:p>
        </p:txBody>
      </p:sp>
      <p:sp>
        <p:nvSpPr>
          <p:cNvPr id="4" name="Content Placeholder 3"/>
          <p:cNvSpPr>
            <a:spLocks noGrp="1"/>
          </p:cNvSpPr>
          <p:nvPr>
            <p:ph sz="quarter" idx="13"/>
          </p:nvPr>
        </p:nvSpPr>
        <p:spPr>
          <a:xfrm>
            <a:off x="1905000" y="1428750"/>
            <a:ext cx="7086600" cy="3200400"/>
          </a:xfrm>
        </p:spPr>
        <p:txBody>
          <a:bodyPr>
            <a:normAutofit fontScale="92500" lnSpcReduction="10000"/>
          </a:bodyPr>
          <a:lstStyle/>
          <a:p>
            <a:pPr marL="0" indent="0">
              <a:buNone/>
            </a:pPr>
            <a:r>
              <a:rPr lang="en-US" sz="2400" dirty="0">
                <a:solidFill>
                  <a:srgbClr val="00E100"/>
                </a:solidFill>
                <a:latin typeface="CMTT10"/>
              </a:rPr>
              <a:t># Dimensions of your data</a:t>
            </a:r>
          </a:p>
          <a:p>
            <a:pPr marL="0" indent="0">
              <a:buNone/>
            </a:pPr>
            <a:r>
              <a:rPr lang="en-US" sz="2400" dirty="0">
                <a:solidFill>
                  <a:srgbClr val="0000FF"/>
                </a:solidFill>
                <a:latin typeface="CMTT10"/>
              </a:rPr>
              <a:t>from </a:t>
            </a:r>
            <a:r>
              <a:rPr lang="en-US" sz="2400" dirty="0">
                <a:solidFill>
                  <a:srgbClr val="000000"/>
                </a:solidFill>
                <a:latin typeface="CMTT10"/>
              </a:rPr>
              <a:t>pandas </a:t>
            </a:r>
            <a:r>
              <a:rPr lang="en-US" sz="2400" dirty="0">
                <a:solidFill>
                  <a:srgbClr val="0000FF"/>
                </a:solidFill>
                <a:latin typeface="CMTT10"/>
              </a:rPr>
              <a:t>import </a:t>
            </a:r>
            <a:r>
              <a:rPr lang="en-US" sz="2400" dirty="0" err="1">
                <a:solidFill>
                  <a:srgbClr val="000000"/>
                </a:solidFill>
                <a:latin typeface="CMTT10"/>
              </a:rPr>
              <a:t>read_csv</a:t>
            </a:r>
            <a:endParaRPr lang="en-US" sz="2400" dirty="0">
              <a:solidFill>
                <a:srgbClr val="000000"/>
              </a:solidFill>
              <a:latin typeface="CMTT10"/>
            </a:endParaRPr>
          </a:p>
          <a:p>
            <a:pPr marL="0" indent="0">
              <a:buNone/>
            </a:pPr>
            <a:r>
              <a:rPr lang="en-US" sz="2400" dirty="0">
                <a:solidFill>
                  <a:srgbClr val="000000"/>
                </a:solidFill>
                <a:latin typeface="CMTT10"/>
              </a:rPr>
              <a:t>filename = </a:t>
            </a:r>
            <a:r>
              <a:rPr lang="en-US" sz="2400" dirty="0">
                <a:solidFill>
                  <a:srgbClr val="FF0000"/>
                </a:solidFill>
                <a:latin typeface="CMTT10"/>
              </a:rPr>
              <a:t>"pima-indians-diabetes.data.csv"</a:t>
            </a:r>
          </a:p>
          <a:p>
            <a:pPr marL="0" indent="0">
              <a:buNone/>
            </a:pPr>
            <a:r>
              <a:rPr lang="en-US" sz="2400" dirty="0">
                <a:solidFill>
                  <a:srgbClr val="000000"/>
                </a:solidFill>
                <a:latin typeface="CMTT10"/>
              </a:rPr>
              <a:t>names = [</a:t>
            </a:r>
            <a:r>
              <a:rPr lang="en-US" sz="2400" dirty="0">
                <a:solidFill>
                  <a:srgbClr val="FF0000"/>
                </a:solidFill>
                <a:latin typeface="F83"/>
              </a:rPr>
              <a:t>'</a:t>
            </a:r>
            <a:r>
              <a:rPr lang="en-US" sz="2400" dirty="0" err="1">
                <a:solidFill>
                  <a:srgbClr val="FF0000"/>
                </a:solidFill>
                <a:latin typeface="CMTT10"/>
              </a:rPr>
              <a:t>preg</a:t>
            </a:r>
            <a:r>
              <a:rPr lang="en-US" sz="2400" dirty="0">
                <a:solidFill>
                  <a:srgbClr val="FF0000"/>
                </a:solidFill>
                <a:latin typeface="F83"/>
              </a:rPr>
              <a:t>'</a:t>
            </a:r>
            <a:r>
              <a:rPr lang="en-US" sz="2400" dirty="0">
                <a:solidFill>
                  <a:srgbClr val="000000"/>
                </a:solidFill>
                <a:latin typeface="CMTT10"/>
              </a:rPr>
              <a:t>, </a:t>
            </a:r>
            <a:r>
              <a:rPr lang="en-US" sz="2400" dirty="0">
                <a:solidFill>
                  <a:srgbClr val="FF0000"/>
                </a:solidFill>
                <a:latin typeface="F83"/>
              </a:rPr>
              <a:t>'</a:t>
            </a:r>
            <a:r>
              <a:rPr lang="en-US" sz="2400" dirty="0" err="1">
                <a:solidFill>
                  <a:srgbClr val="FF0000"/>
                </a:solidFill>
                <a:latin typeface="CMTT10"/>
              </a:rPr>
              <a:t>plas</a:t>
            </a:r>
            <a:r>
              <a:rPr lang="en-US" sz="2400" dirty="0">
                <a:solidFill>
                  <a:srgbClr val="FF0000"/>
                </a:solidFill>
                <a:latin typeface="F83"/>
              </a:rPr>
              <a:t>'</a:t>
            </a:r>
            <a:r>
              <a:rPr lang="en-US" sz="2400" dirty="0">
                <a:solidFill>
                  <a:srgbClr val="000000"/>
                </a:solidFill>
                <a:latin typeface="CMTT10"/>
              </a:rPr>
              <a:t>, </a:t>
            </a:r>
            <a:r>
              <a:rPr lang="en-US" sz="2400" dirty="0">
                <a:solidFill>
                  <a:srgbClr val="FF0000"/>
                </a:solidFill>
                <a:latin typeface="F83"/>
              </a:rPr>
              <a:t>'</a:t>
            </a:r>
            <a:r>
              <a:rPr lang="en-US" sz="2400" dirty="0" err="1">
                <a:solidFill>
                  <a:srgbClr val="FF0000"/>
                </a:solidFill>
                <a:latin typeface="CMTT10"/>
              </a:rPr>
              <a:t>pres</a:t>
            </a:r>
            <a:r>
              <a:rPr lang="en-US" sz="2400" dirty="0">
                <a:solidFill>
                  <a:srgbClr val="FF0000"/>
                </a:solidFill>
                <a:latin typeface="F83"/>
              </a:rPr>
              <a:t>'</a:t>
            </a:r>
            <a:r>
              <a:rPr lang="en-US" sz="2400" dirty="0">
                <a:solidFill>
                  <a:srgbClr val="000000"/>
                </a:solidFill>
                <a:latin typeface="CMTT10"/>
              </a:rPr>
              <a:t>, </a:t>
            </a:r>
            <a:r>
              <a:rPr lang="en-US" sz="2400" dirty="0">
                <a:solidFill>
                  <a:srgbClr val="FF0000"/>
                </a:solidFill>
                <a:latin typeface="F83"/>
              </a:rPr>
              <a:t>'</a:t>
            </a:r>
            <a:r>
              <a:rPr lang="en-US" sz="2400" dirty="0">
                <a:solidFill>
                  <a:srgbClr val="FF0000"/>
                </a:solidFill>
                <a:latin typeface="CMTT10"/>
              </a:rPr>
              <a:t>skin</a:t>
            </a:r>
            <a:r>
              <a:rPr lang="en-US" sz="2400" dirty="0">
                <a:solidFill>
                  <a:srgbClr val="FF0000"/>
                </a:solidFill>
                <a:latin typeface="F83"/>
              </a:rPr>
              <a:t>'</a:t>
            </a:r>
            <a:r>
              <a:rPr lang="en-US" sz="2400" dirty="0">
                <a:solidFill>
                  <a:srgbClr val="000000"/>
                </a:solidFill>
                <a:latin typeface="CMTT10"/>
              </a:rPr>
              <a:t>, </a:t>
            </a:r>
            <a:r>
              <a:rPr lang="en-US" sz="2400" dirty="0">
                <a:solidFill>
                  <a:srgbClr val="FF0000"/>
                </a:solidFill>
                <a:latin typeface="F83"/>
              </a:rPr>
              <a:t>'</a:t>
            </a:r>
            <a:r>
              <a:rPr lang="en-US" sz="2400" dirty="0">
                <a:solidFill>
                  <a:srgbClr val="FF0000"/>
                </a:solidFill>
                <a:latin typeface="CMTT10"/>
              </a:rPr>
              <a:t>test</a:t>
            </a:r>
            <a:r>
              <a:rPr lang="en-US" sz="2400" dirty="0">
                <a:solidFill>
                  <a:srgbClr val="FF0000"/>
                </a:solidFill>
                <a:latin typeface="F83"/>
              </a:rPr>
              <a:t>'</a:t>
            </a:r>
            <a:r>
              <a:rPr lang="en-US" sz="2400" dirty="0">
                <a:solidFill>
                  <a:srgbClr val="000000"/>
                </a:solidFill>
                <a:latin typeface="CMTT10"/>
              </a:rPr>
              <a:t>, </a:t>
            </a:r>
            <a:r>
              <a:rPr lang="en-US" sz="2400" dirty="0">
                <a:solidFill>
                  <a:srgbClr val="FF0000"/>
                </a:solidFill>
                <a:latin typeface="F83"/>
              </a:rPr>
              <a:t>'</a:t>
            </a:r>
            <a:r>
              <a:rPr lang="en-US" sz="2400" dirty="0">
                <a:solidFill>
                  <a:srgbClr val="FF0000"/>
                </a:solidFill>
                <a:latin typeface="CMTT10"/>
              </a:rPr>
              <a:t>mass</a:t>
            </a:r>
            <a:r>
              <a:rPr lang="en-US" sz="2400" dirty="0">
                <a:solidFill>
                  <a:srgbClr val="FF0000"/>
                </a:solidFill>
                <a:latin typeface="F83"/>
              </a:rPr>
              <a:t>'</a:t>
            </a:r>
            <a:r>
              <a:rPr lang="en-US" sz="2400" dirty="0">
                <a:solidFill>
                  <a:srgbClr val="000000"/>
                </a:solidFill>
                <a:latin typeface="CMTT10"/>
              </a:rPr>
              <a:t>, </a:t>
            </a:r>
            <a:r>
              <a:rPr lang="en-US" sz="2400" dirty="0">
                <a:solidFill>
                  <a:srgbClr val="FF0000"/>
                </a:solidFill>
                <a:latin typeface="F83"/>
              </a:rPr>
              <a:t>'</a:t>
            </a:r>
            <a:r>
              <a:rPr lang="en-US" sz="2400" dirty="0" err="1">
                <a:solidFill>
                  <a:srgbClr val="FF0000"/>
                </a:solidFill>
                <a:latin typeface="CMTT10"/>
              </a:rPr>
              <a:t>pedi</a:t>
            </a:r>
            <a:r>
              <a:rPr lang="en-US" sz="2400" dirty="0">
                <a:solidFill>
                  <a:srgbClr val="FF0000"/>
                </a:solidFill>
                <a:latin typeface="F83"/>
              </a:rPr>
              <a:t>'</a:t>
            </a:r>
            <a:r>
              <a:rPr lang="en-US" sz="2400" dirty="0">
                <a:solidFill>
                  <a:srgbClr val="000000"/>
                </a:solidFill>
                <a:latin typeface="CMTT10"/>
              </a:rPr>
              <a:t>, </a:t>
            </a:r>
            <a:r>
              <a:rPr lang="en-US" sz="2400" dirty="0">
                <a:solidFill>
                  <a:srgbClr val="FF0000"/>
                </a:solidFill>
                <a:latin typeface="F83"/>
              </a:rPr>
              <a:t>'</a:t>
            </a:r>
            <a:r>
              <a:rPr lang="en-US" sz="2400" dirty="0">
                <a:solidFill>
                  <a:srgbClr val="FF0000"/>
                </a:solidFill>
                <a:latin typeface="CMTT10"/>
              </a:rPr>
              <a:t>age</a:t>
            </a:r>
            <a:r>
              <a:rPr lang="en-US" sz="2400" dirty="0">
                <a:solidFill>
                  <a:srgbClr val="FF0000"/>
                </a:solidFill>
                <a:latin typeface="F83"/>
              </a:rPr>
              <a:t>'</a:t>
            </a:r>
            <a:r>
              <a:rPr lang="en-US" sz="2400" dirty="0">
                <a:solidFill>
                  <a:srgbClr val="000000"/>
                </a:solidFill>
                <a:latin typeface="CMTT10"/>
              </a:rPr>
              <a:t>, </a:t>
            </a:r>
            <a:r>
              <a:rPr lang="en-US" sz="2400" dirty="0">
                <a:solidFill>
                  <a:srgbClr val="FF0000"/>
                </a:solidFill>
                <a:latin typeface="F83"/>
              </a:rPr>
              <a:t>'</a:t>
            </a:r>
            <a:r>
              <a:rPr lang="en-US" sz="2400" dirty="0">
                <a:solidFill>
                  <a:srgbClr val="FF0000"/>
                </a:solidFill>
                <a:latin typeface="CMTT10"/>
              </a:rPr>
              <a:t>class</a:t>
            </a:r>
            <a:r>
              <a:rPr lang="en-US" sz="2400" dirty="0">
                <a:solidFill>
                  <a:srgbClr val="FF0000"/>
                </a:solidFill>
                <a:latin typeface="F83"/>
              </a:rPr>
              <a:t>'</a:t>
            </a:r>
            <a:r>
              <a:rPr lang="en-US" sz="2400" dirty="0">
                <a:solidFill>
                  <a:srgbClr val="000000"/>
                </a:solidFill>
                <a:latin typeface="CMTT10"/>
              </a:rPr>
              <a:t>]</a:t>
            </a:r>
          </a:p>
          <a:p>
            <a:pPr marL="0" indent="0">
              <a:buNone/>
            </a:pPr>
            <a:r>
              <a:rPr lang="en-US" sz="2400" dirty="0">
                <a:solidFill>
                  <a:srgbClr val="000000"/>
                </a:solidFill>
                <a:latin typeface="CMTT10"/>
              </a:rPr>
              <a:t>data = </a:t>
            </a:r>
            <a:r>
              <a:rPr lang="en-US" sz="2400" dirty="0" err="1">
                <a:solidFill>
                  <a:srgbClr val="000000"/>
                </a:solidFill>
                <a:latin typeface="CMTT10"/>
              </a:rPr>
              <a:t>read_csv</a:t>
            </a:r>
            <a:r>
              <a:rPr lang="en-US" sz="2400" dirty="0">
                <a:solidFill>
                  <a:srgbClr val="000000"/>
                </a:solidFill>
                <a:latin typeface="CMTT10"/>
              </a:rPr>
              <a:t>(filename, names=names)</a:t>
            </a:r>
          </a:p>
          <a:p>
            <a:pPr marL="0" indent="0">
              <a:buNone/>
            </a:pPr>
            <a:r>
              <a:rPr lang="en-US" sz="2400" dirty="0">
                <a:solidFill>
                  <a:srgbClr val="000000"/>
                </a:solidFill>
                <a:latin typeface="CMTT10"/>
              </a:rPr>
              <a:t>shape = </a:t>
            </a:r>
            <a:r>
              <a:rPr lang="en-US" sz="2400" dirty="0" err="1">
                <a:solidFill>
                  <a:srgbClr val="000000"/>
                </a:solidFill>
                <a:latin typeface="CMTT10"/>
              </a:rPr>
              <a:t>data.shape</a:t>
            </a:r>
            <a:endParaRPr lang="en-US" sz="2400" dirty="0">
              <a:solidFill>
                <a:srgbClr val="000000"/>
              </a:solidFill>
              <a:latin typeface="CMTT10"/>
            </a:endParaRPr>
          </a:p>
          <a:p>
            <a:pPr marL="0" indent="0">
              <a:buNone/>
            </a:pPr>
            <a:r>
              <a:rPr lang="en-US" sz="2400" dirty="0">
                <a:solidFill>
                  <a:srgbClr val="0000FF"/>
                </a:solidFill>
                <a:latin typeface="CMTT10"/>
              </a:rPr>
              <a:t>print</a:t>
            </a:r>
            <a:r>
              <a:rPr lang="en-US" sz="2400" dirty="0">
                <a:solidFill>
                  <a:srgbClr val="000000"/>
                </a:solidFill>
                <a:latin typeface="CMTT10"/>
              </a:rPr>
              <a:t>(shape)</a:t>
            </a:r>
            <a:endParaRPr lang="en-US" sz="2000" dirty="0"/>
          </a:p>
        </p:txBody>
      </p:sp>
      <p:sp>
        <p:nvSpPr>
          <p:cNvPr id="5" name="Text Placeholder 4">
            <a:extLst>
              <a:ext uri="{FF2B5EF4-FFF2-40B4-BE49-F238E27FC236}">
                <a16:creationId xmlns:a16="http://schemas.microsoft.com/office/drawing/2014/main" xmlns="" id="{4F4D9F13-C119-40D2-9B3B-8DCD9D0EA709}"/>
              </a:ext>
            </a:extLst>
          </p:cNvPr>
          <p:cNvSpPr txBox="1">
            <a:spLocks/>
          </p:cNvSpPr>
          <p:nvPr/>
        </p:nvSpPr>
        <p:spPr>
          <a:xfrm>
            <a:off x="4953000" y="4159654"/>
            <a:ext cx="2819400" cy="597304"/>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(768, 9)</a:t>
            </a:r>
            <a:endParaRPr lang="en-CA" sz="2800" dirty="0"/>
          </a:p>
        </p:txBody>
      </p:sp>
    </p:spTree>
    <p:extLst>
      <p:ext uri="{BB962C8B-B14F-4D97-AF65-F5344CB8AC3E}">
        <p14:creationId xmlns:p14="http://schemas.microsoft.com/office/powerpoint/2010/main" val="212579279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Data Type For Each Attribute</a:t>
            </a:r>
          </a:p>
        </p:txBody>
      </p:sp>
      <p:sp>
        <p:nvSpPr>
          <p:cNvPr id="3" name="Text Placeholder 2"/>
          <p:cNvSpPr>
            <a:spLocks noGrp="1"/>
          </p:cNvSpPr>
          <p:nvPr>
            <p:ph type="body" idx="1"/>
          </p:nvPr>
        </p:nvSpPr>
        <p:spPr/>
        <p:style>
          <a:lnRef idx="1">
            <a:schemeClr val="accent5"/>
          </a:lnRef>
          <a:fillRef idx="3">
            <a:schemeClr val="accent5"/>
          </a:fillRef>
          <a:effectRef idx="2">
            <a:schemeClr val="accent5"/>
          </a:effectRef>
          <a:fontRef idx="minor">
            <a:schemeClr val="lt1"/>
          </a:fontRef>
        </p:style>
        <p:txBody>
          <a:bodyPr vert="vert270" anchor="ctr">
            <a:normAutofit/>
          </a:bodyPr>
          <a:lstStyle/>
          <a:p>
            <a:pPr algn="ctr"/>
            <a:r>
              <a:rPr lang="en-US" sz="2400" dirty="0" err="1"/>
              <a:t>dtypes</a:t>
            </a:r>
            <a:r>
              <a:rPr lang="en-US" sz="2400" dirty="0"/>
              <a:t> property.</a:t>
            </a:r>
          </a:p>
        </p:txBody>
      </p:sp>
      <p:sp>
        <p:nvSpPr>
          <p:cNvPr id="4" name="Content Placeholder 3"/>
          <p:cNvSpPr>
            <a:spLocks noGrp="1"/>
          </p:cNvSpPr>
          <p:nvPr>
            <p:ph sz="quarter" idx="13"/>
          </p:nvPr>
        </p:nvSpPr>
        <p:spPr/>
        <p:txBody>
          <a:bodyPr/>
          <a:lstStyle/>
          <a:p>
            <a:pPr marL="0" indent="0">
              <a:buNone/>
            </a:pPr>
            <a:r>
              <a:rPr lang="en-US" sz="2000" dirty="0">
                <a:solidFill>
                  <a:srgbClr val="00E100"/>
                </a:solidFill>
                <a:latin typeface="CMTT10"/>
              </a:rPr>
              <a:t># Data Types for Each Attribute</a:t>
            </a: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en-US" sz="2000" dirty="0">
              <a:solidFill>
                <a:srgbClr val="000000"/>
              </a:solidFill>
              <a:latin typeface="CMTT10"/>
            </a:endParaRPr>
          </a:p>
          <a:p>
            <a:pPr marL="0" indent="0">
              <a:buNone/>
            </a:pPr>
            <a:r>
              <a:rPr lang="en-US" sz="2000" dirty="0">
                <a:solidFill>
                  <a:srgbClr val="000000"/>
                </a:solidFill>
                <a:latin typeface="CMTT10"/>
              </a:rPr>
              <a:t>filename = </a:t>
            </a:r>
            <a:r>
              <a:rPr lang="en-US" sz="2000" dirty="0">
                <a:solidFill>
                  <a:srgbClr val="FF0000"/>
                </a:solidFill>
                <a:latin typeface="CMTT10"/>
              </a:rPr>
              <a:t>"pima-indians-diabetes.data.csv"</a:t>
            </a:r>
          </a:p>
          <a:p>
            <a:pPr marL="0" indent="0">
              <a:buNone/>
            </a:pPr>
            <a:r>
              <a:rPr lang="en-US" sz="2000" dirty="0">
                <a:solidFill>
                  <a:srgbClr val="000000"/>
                </a:solidFill>
                <a:latin typeface="CMTT10"/>
              </a:rPr>
              <a:t>names = [</a:t>
            </a:r>
            <a:r>
              <a:rPr lang="en-US" sz="2000" dirty="0">
                <a:solidFill>
                  <a:srgbClr val="FF0000"/>
                </a:solidFill>
                <a:latin typeface="F83"/>
              </a:rPr>
              <a:t>'</a:t>
            </a:r>
            <a:r>
              <a:rPr lang="en-US" sz="2000" dirty="0" err="1">
                <a:solidFill>
                  <a:srgbClr val="FF0000"/>
                </a:solidFill>
                <a:latin typeface="CMTT10"/>
              </a:rPr>
              <a:t>preg</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plas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pres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skin</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test</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mass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pedi</a:t>
            </a:r>
            <a:r>
              <a:rPr lang="en-US" sz="2000" dirty="0">
                <a:solidFill>
                  <a:srgbClr val="FF0000"/>
                </a:solidFill>
                <a:latin typeface="F83"/>
              </a:rPr>
              <a:t>'</a:t>
            </a:r>
            <a:r>
              <a:rPr lang="en-US" sz="2000" dirty="0">
                <a:solidFill>
                  <a:srgbClr val="000000"/>
                </a:solidFill>
                <a:latin typeface="CMTT10"/>
              </a:rPr>
              <a:t>, </a:t>
            </a:r>
            <a:r>
              <a:rPr lang="en-US" sz="2000" dirty="0" smtClean="0">
                <a:solidFill>
                  <a:srgbClr val="000000"/>
                </a:solidFill>
                <a:latin typeface="CMTT10"/>
              </a:rPr>
              <a:t>	</a:t>
            </a:r>
            <a:r>
              <a:rPr lang="en-US" sz="2000" dirty="0" smtClean="0">
                <a:solidFill>
                  <a:srgbClr val="FF0000"/>
                </a:solidFill>
                <a:latin typeface="F83"/>
              </a:rPr>
              <a:t>'</a:t>
            </a:r>
            <a:r>
              <a:rPr lang="en-US" sz="2000" dirty="0" smtClean="0">
                <a:solidFill>
                  <a:srgbClr val="FF0000"/>
                </a:solidFill>
                <a:latin typeface="CMTT10"/>
              </a:rPr>
              <a:t>age</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class</a:t>
            </a:r>
            <a:r>
              <a:rPr lang="en-US" sz="2000" dirty="0">
                <a:solidFill>
                  <a:srgbClr val="FF0000"/>
                </a:solidFill>
                <a:latin typeface="F83"/>
              </a:rPr>
              <a:t>'</a:t>
            </a:r>
            <a:r>
              <a:rPr lang="en-US" sz="2000" dirty="0">
                <a:solidFill>
                  <a:srgbClr val="000000"/>
                </a:solidFill>
                <a:latin typeface="CMTT10"/>
              </a:rPr>
              <a:t>]</a:t>
            </a:r>
          </a:p>
          <a:p>
            <a:pPr marL="0" indent="0">
              <a:buNone/>
            </a:pPr>
            <a:r>
              <a:rPr lang="en-US" sz="2000" dirty="0">
                <a:solidFill>
                  <a:srgbClr val="000000"/>
                </a:solidFill>
                <a:latin typeface="CMTT10"/>
              </a:rPr>
              <a:t>data = </a:t>
            </a:r>
            <a:r>
              <a:rPr lang="en-US" sz="2000" dirty="0" err="1">
                <a:solidFill>
                  <a:srgbClr val="000000"/>
                </a:solidFill>
                <a:latin typeface="CMTT10"/>
              </a:rPr>
              <a:t>read_csv</a:t>
            </a:r>
            <a:r>
              <a:rPr lang="en-US" sz="2000" dirty="0">
                <a:solidFill>
                  <a:srgbClr val="000000"/>
                </a:solidFill>
                <a:latin typeface="CMTT10"/>
              </a:rPr>
              <a:t>(filename, names=names)</a:t>
            </a:r>
          </a:p>
          <a:p>
            <a:pPr marL="0" indent="0">
              <a:buNone/>
            </a:pPr>
            <a:r>
              <a:rPr lang="en-US" sz="2000" dirty="0">
                <a:solidFill>
                  <a:srgbClr val="000000"/>
                </a:solidFill>
                <a:latin typeface="CMTT10"/>
              </a:rPr>
              <a:t>types = </a:t>
            </a:r>
            <a:r>
              <a:rPr lang="en-US" sz="2000" dirty="0" err="1">
                <a:solidFill>
                  <a:srgbClr val="000000"/>
                </a:solidFill>
                <a:latin typeface="CMTT10"/>
              </a:rPr>
              <a:t>data.dtypes</a:t>
            </a:r>
            <a:endParaRPr lang="en-US" sz="2000" dirty="0">
              <a:solidFill>
                <a:srgbClr val="000000"/>
              </a:solidFill>
              <a:latin typeface="CMTT10"/>
            </a:endParaRPr>
          </a:p>
          <a:p>
            <a:pPr marL="0" indent="0">
              <a:buNone/>
            </a:pPr>
            <a:r>
              <a:rPr lang="en-US" sz="2000" dirty="0">
                <a:solidFill>
                  <a:srgbClr val="0000FF"/>
                </a:solidFill>
                <a:latin typeface="CMTT10"/>
              </a:rPr>
              <a:t>print</a:t>
            </a:r>
            <a:r>
              <a:rPr lang="en-US" sz="2000" dirty="0">
                <a:solidFill>
                  <a:srgbClr val="000000"/>
                </a:solidFill>
                <a:latin typeface="CMTT10"/>
              </a:rPr>
              <a:t>(types)</a:t>
            </a:r>
            <a:endParaRPr lang="en-US" sz="2000" dirty="0" smtClean="0"/>
          </a:p>
        </p:txBody>
      </p:sp>
      <p:sp>
        <p:nvSpPr>
          <p:cNvPr id="5" name="Text Placeholder 4">
            <a:extLst>
              <a:ext uri="{FF2B5EF4-FFF2-40B4-BE49-F238E27FC236}">
                <a16:creationId xmlns:a16="http://schemas.microsoft.com/office/drawing/2014/main" xmlns="" id="{4F4D9F13-C119-40D2-9B3B-8DCD9D0EA709}"/>
              </a:ext>
            </a:extLst>
          </p:cNvPr>
          <p:cNvSpPr txBox="1">
            <a:spLocks/>
          </p:cNvSpPr>
          <p:nvPr/>
        </p:nvSpPr>
        <p:spPr>
          <a:xfrm>
            <a:off x="5867400" y="1504950"/>
            <a:ext cx="2667000" cy="3386153"/>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err="1"/>
              <a:t>preg</a:t>
            </a:r>
            <a:r>
              <a:rPr lang="en-US" sz="1600" dirty="0"/>
              <a:t>       int64</a:t>
            </a:r>
          </a:p>
          <a:p>
            <a:r>
              <a:rPr lang="en-US" sz="1600" dirty="0" err="1"/>
              <a:t>plas</a:t>
            </a:r>
            <a:r>
              <a:rPr lang="en-US" sz="1600" dirty="0"/>
              <a:t>       int64</a:t>
            </a:r>
          </a:p>
          <a:p>
            <a:r>
              <a:rPr lang="en-US" sz="1600" dirty="0" err="1"/>
              <a:t>pres</a:t>
            </a:r>
            <a:r>
              <a:rPr lang="en-US" sz="1600" dirty="0"/>
              <a:t>       int64</a:t>
            </a:r>
          </a:p>
          <a:p>
            <a:r>
              <a:rPr lang="en-US" sz="1600" dirty="0"/>
              <a:t>skin       int64</a:t>
            </a:r>
          </a:p>
          <a:p>
            <a:r>
              <a:rPr lang="en-US" sz="1600" dirty="0"/>
              <a:t>test       int64</a:t>
            </a:r>
          </a:p>
          <a:p>
            <a:r>
              <a:rPr lang="en-US" sz="1600" dirty="0"/>
              <a:t>mass     float64</a:t>
            </a:r>
          </a:p>
          <a:p>
            <a:r>
              <a:rPr lang="en-US" sz="1600" dirty="0" err="1"/>
              <a:t>pedi</a:t>
            </a:r>
            <a:r>
              <a:rPr lang="en-US" sz="1600" dirty="0"/>
              <a:t>     float64</a:t>
            </a:r>
          </a:p>
          <a:p>
            <a:r>
              <a:rPr lang="en-US" sz="1600" dirty="0"/>
              <a:t>age        int64</a:t>
            </a:r>
          </a:p>
          <a:p>
            <a:r>
              <a:rPr lang="en-US" sz="1600" dirty="0"/>
              <a:t>class      int64</a:t>
            </a:r>
          </a:p>
          <a:p>
            <a:r>
              <a:rPr lang="en-US" sz="1600" dirty="0" err="1"/>
              <a:t>dtype</a:t>
            </a:r>
            <a:r>
              <a:rPr lang="en-US" sz="1600" dirty="0"/>
              <a:t>: object</a:t>
            </a:r>
            <a:endParaRPr lang="en-CA" sz="1600" dirty="0"/>
          </a:p>
        </p:txBody>
      </p:sp>
    </p:spTree>
    <p:extLst>
      <p:ext uri="{BB962C8B-B14F-4D97-AF65-F5344CB8AC3E}">
        <p14:creationId xmlns:p14="http://schemas.microsoft.com/office/powerpoint/2010/main" val="6682096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 Presentation">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Override1.xml><?xml version="1.0" encoding="utf-8"?>
<a:themeOverride xmlns:a="http://schemas.openxmlformats.org/drawingml/2006/main">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themeOverride>
</file>

<file path=ppt/theme/themeOverride2.xml><?xml version="1.0" encoding="utf-8"?>
<a:themeOverride xmlns:a="http://schemas.openxmlformats.org/drawingml/2006/main">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docProps/app.xml><?xml version="1.0" encoding="utf-8"?>
<Properties xmlns="http://schemas.openxmlformats.org/officeDocument/2006/extended-properties" xmlns:vt="http://schemas.openxmlformats.org/officeDocument/2006/docPropsVTypes">
  <Template/>
  <TotalTime>0</TotalTime>
  <Words>6031</Words>
  <Application>Microsoft Office PowerPoint</Application>
  <PresentationFormat>On-screen Show (16:9)</PresentationFormat>
  <Paragraphs>837</Paragraphs>
  <Slides>50</Slides>
  <Notes>33</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Widescreen Presentation</vt:lpstr>
      <vt:lpstr>Understand Your Data</vt:lpstr>
      <vt:lpstr>Data in machine learning</vt:lpstr>
      <vt:lpstr>Data in machine learning</vt:lpstr>
      <vt:lpstr>Models and Algorithms</vt:lpstr>
      <vt:lpstr>Learning a Function</vt:lpstr>
      <vt:lpstr>Peek at Your Data</vt:lpstr>
      <vt:lpstr>Dimensions of Your Data</vt:lpstr>
      <vt:lpstr>Dimensions of Your Data</vt:lpstr>
      <vt:lpstr>Data Type For Each Attribute</vt:lpstr>
      <vt:lpstr>Descriptive Statistics</vt:lpstr>
      <vt:lpstr>Descriptive Statistics</vt:lpstr>
      <vt:lpstr>Class Distribution (Classication Only)</vt:lpstr>
      <vt:lpstr>Descriptive Statistics</vt:lpstr>
      <vt:lpstr>Descriptive Statistics</vt:lpstr>
      <vt:lpstr>Understand Your Data With Visualization</vt:lpstr>
      <vt:lpstr>Understand Your Data With Visualization</vt:lpstr>
      <vt:lpstr>Understand Your Data With Visualization</vt:lpstr>
      <vt:lpstr>Understand Your Data With Visualization</vt:lpstr>
      <vt:lpstr>Understand Your Data With Visualization</vt:lpstr>
      <vt:lpstr>Understand Your Data With Visualization</vt:lpstr>
      <vt:lpstr>Prepare Your Data For Machine Learning</vt:lpstr>
      <vt:lpstr>Prepare Your Data For Machine Learning</vt:lpstr>
      <vt:lpstr>Prepare Your Data For Machine Learning</vt:lpstr>
      <vt:lpstr>Prepare Your Data For Machine Learning</vt:lpstr>
      <vt:lpstr>Prepare Your Data For Machine Learning</vt:lpstr>
      <vt:lpstr>Feature Selection For Machine Learning</vt:lpstr>
      <vt:lpstr>Feature Selection For Machine Learning</vt:lpstr>
      <vt:lpstr>Feature Selection For Machine Learning</vt:lpstr>
      <vt:lpstr>Feature Selection For Machine Learning</vt:lpstr>
      <vt:lpstr>Feature Selection For Machine Learning</vt:lpstr>
      <vt:lpstr>Feature Selection For Machine Learning</vt:lpstr>
      <vt:lpstr>Feature Selection For Machine Learning</vt:lpstr>
      <vt:lpstr>Evaluate the Performance with Resampling</vt:lpstr>
      <vt:lpstr>Evaluate Machine Learning Algorithms</vt:lpstr>
      <vt:lpstr>Evaluate Machine Learning Algorithms</vt:lpstr>
      <vt:lpstr>Evaluate Machine Learning Algorithms</vt:lpstr>
      <vt:lpstr>Evaluate Machine Learning Algorithms</vt:lpstr>
      <vt:lpstr>Evaluate Machine Learning Algorithms</vt:lpstr>
      <vt:lpstr>Evaluate Machine Learning Algorithms</vt:lpstr>
      <vt:lpstr>Machine Learning Algorithm Performance Metrics</vt:lpstr>
      <vt:lpstr>Machine Learning Algorithm Performance Metrics</vt:lpstr>
      <vt:lpstr>Performance Metrics</vt:lpstr>
      <vt:lpstr>Performance Metrics</vt:lpstr>
      <vt:lpstr>Performance Metrics</vt:lpstr>
      <vt:lpstr>Performance Metrics</vt:lpstr>
      <vt:lpstr>Performance Metrics</vt:lpstr>
      <vt:lpstr>Performance Metrics</vt:lpstr>
      <vt:lpstr>Performance Metrics</vt:lpstr>
      <vt:lpstr>Performance Metrics</vt:lpstr>
      <vt:lpstr>Performance Metrics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2020-07-10T21:43:43Z</dcterms:created>
  <dcterms:modified xsi:type="dcterms:W3CDTF">2020-07-28T13:52:08Z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