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331" r:id="rId3"/>
    <p:sldId id="347" r:id="rId4"/>
    <p:sldId id="348" r:id="rId5"/>
    <p:sldId id="370" r:id="rId6"/>
    <p:sldId id="376" r:id="rId7"/>
    <p:sldId id="371" r:id="rId8"/>
    <p:sldId id="372" r:id="rId9"/>
    <p:sldId id="373" r:id="rId10"/>
    <p:sldId id="374" r:id="rId11"/>
    <p:sldId id="37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79892" autoAdjust="0"/>
  </p:normalViewPr>
  <p:slideViewPr>
    <p:cSldViewPr>
      <p:cViewPr>
        <p:scale>
          <a:sx n="55" d="100"/>
          <a:sy n="55" d="100"/>
        </p:scale>
        <p:origin x="-1986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7/16/2020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7/16/2020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7/16/2020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extLst/>
          </a:lstStyle>
          <a:p>
            <a:pPr algn="ctr"/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Predictive Modeling </a:t>
            </a:r>
            <a:r>
              <a:rPr lang="en-US" sz="2400" b="1" i="1" dirty="0">
                <a:solidFill>
                  <a:srgbClr val="FFFF00"/>
                </a:solidFill>
              </a:rPr>
              <a:t>Project Template</a:t>
            </a:r>
            <a:endParaRPr lang="en-US" sz="2400" b="1" i="1" cap="none" dirty="0">
              <a:solidFill>
                <a:srgbClr val="FFFF00"/>
              </a:solidFill>
              <a:latin typeface="Ink Free" panose="03080402000500000000" pitchFamily="66" charset="0"/>
              <a:cs typeface="Arabic Typesetting" panose="03020402040406030203" pitchFamily="66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5563"/>
            <a:ext cx="7339012" cy="32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306166">
            <a:off x="609600" y="1428750"/>
            <a:ext cx="1600200" cy="3124200"/>
          </a:xfr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use the project template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Create </a:t>
            </a:r>
            <a:r>
              <a:rPr lang="en-US" sz="2400" b="1" i="1" dirty="0"/>
              <a:t>a new le for your project (e.g. project name.py).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Copy </a:t>
            </a:r>
            <a:r>
              <a:rPr lang="en-US" sz="2400" b="1" i="1" dirty="0"/>
              <a:t>the project template.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Paste </a:t>
            </a:r>
            <a:r>
              <a:rPr lang="en-US" sz="2400" b="1" i="1" dirty="0"/>
              <a:t>it into your empty project le.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Start </a:t>
            </a:r>
            <a:r>
              <a:rPr lang="en-US" sz="2400" b="1" i="1" dirty="0"/>
              <a:t>to </a:t>
            </a:r>
            <a:r>
              <a:rPr lang="en-US" sz="2400" b="1" i="1" dirty="0" smtClean="0"/>
              <a:t>fill </a:t>
            </a:r>
            <a:r>
              <a:rPr lang="en-US" sz="2400" b="1" i="1" dirty="0"/>
              <a:t>it in, using recipes from this book and others.</a:t>
            </a:r>
          </a:p>
        </p:txBody>
      </p:sp>
    </p:spTree>
    <p:extLst>
      <p:ext uri="{BB962C8B-B14F-4D97-AF65-F5344CB8AC3E}">
        <p14:creationId xmlns:p14="http://schemas.microsoft.com/office/powerpoint/2010/main" val="1076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306166">
            <a:off x="609600" y="1428750"/>
            <a:ext cx="1600200" cy="3124200"/>
          </a:xfr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use the project template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Create </a:t>
            </a:r>
            <a:r>
              <a:rPr lang="en-US" sz="2400" b="1" i="1" dirty="0"/>
              <a:t>a new le for your project (e.g. project name.py).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Copy </a:t>
            </a:r>
            <a:r>
              <a:rPr lang="en-US" sz="2400" b="1" i="1" dirty="0"/>
              <a:t>the project template.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Paste </a:t>
            </a:r>
            <a:r>
              <a:rPr lang="en-US" sz="2400" b="1" i="1" dirty="0"/>
              <a:t>it into your empty project le.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Start </a:t>
            </a:r>
            <a:r>
              <a:rPr lang="en-US" sz="2400" b="1" i="1" dirty="0"/>
              <a:t>to </a:t>
            </a:r>
            <a:r>
              <a:rPr lang="en-US" sz="2400" b="1" i="1" dirty="0" smtClean="0"/>
              <a:t>fill </a:t>
            </a:r>
            <a:r>
              <a:rPr lang="en-US" sz="2400" b="1" i="1" dirty="0"/>
              <a:t>it in, using recipes from this book and others.</a:t>
            </a:r>
          </a:p>
        </p:txBody>
      </p:sp>
    </p:spTree>
    <p:extLst>
      <p:ext uri="{BB962C8B-B14F-4D97-AF65-F5344CB8AC3E}">
        <p14:creationId xmlns:p14="http://schemas.microsoft.com/office/powerpoint/2010/main" val="1076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Stop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</a:rPr>
              <a:t>Predictive Modeling Project Template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237164">
            <a:off x="609600" y="1428750"/>
            <a:ext cx="1600200" cy="3124200"/>
          </a:xfr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anchor="ctr">
            <a:norm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use a structured step-by-step process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286000" y="1428750"/>
            <a:ext cx="6629400" cy="32004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Any predictive modeling machine learning project can be broken down into six common tasks: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Define </a:t>
            </a:r>
            <a:r>
              <a:rPr lang="en-US" dirty="0">
                <a:solidFill>
                  <a:srgbClr val="002060"/>
                </a:solidFill>
              </a:rPr>
              <a:t>Problem.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Summarize </a:t>
            </a:r>
            <a:r>
              <a:rPr lang="en-US" dirty="0">
                <a:solidFill>
                  <a:srgbClr val="002060"/>
                </a:solidFill>
              </a:rPr>
              <a:t>Data.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Prepare </a:t>
            </a:r>
            <a:r>
              <a:rPr lang="en-US" dirty="0">
                <a:solidFill>
                  <a:srgbClr val="002060"/>
                </a:solidFill>
              </a:rPr>
              <a:t>Data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Evaluate </a:t>
            </a:r>
            <a:r>
              <a:rPr lang="en-US" dirty="0">
                <a:solidFill>
                  <a:srgbClr val="002060"/>
                </a:solidFill>
              </a:rPr>
              <a:t>Algorithms.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Improve </a:t>
            </a:r>
            <a:r>
              <a:rPr lang="en-US" dirty="0">
                <a:solidFill>
                  <a:srgbClr val="002060"/>
                </a:solidFill>
              </a:rPr>
              <a:t>Results.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Present </a:t>
            </a:r>
            <a:r>
              <a:rPr lang="en-US" dirty="0">
                <a:solidFill>
                  <a:srgbClr val="002060"/>
                </a:solidFill>
              </a:rPr>
              <a:t>Results.</a:t>
            </a:r>
          </a:p>
        </p:txBody>
      </p:sp>
    </p:spTree>
    <p:extLst>
      <p:ext uri="{BB962C8B-B14F-4D97-AF65-F5344CB8AC3E}">
        <p14:creationId xmlns:p14="http://schemas.microsoft.com/office/powerpoint/2010/main" val="30477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Plain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B32C16">
                    <a:lumMod val="50000"/>
                  </a:srgbClr>
                </a:solidFill>
              </a:rPr>
              <a:t>Predictive Modeling Project Template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98536">
            <a:off x="609600" y="1428750"/>
            <a:ext cx="1600200" cy="3124200"/>
          </a:xfrm>
          <a:prstGeom prst="verticalScroll">
            <a:avLst/>
          </a:prstGeom>
          <a:blipFill>
            <a:blip r:embed="rId3"/>
            <a:tile tx="0" ty="0" sx="100000" sy="100000" flip="none" algn="tl"/>
          </a:blipFill>
        </p:spPr>
        <p:txBody>
          <a:bodyPr vert="vert270" anchor="ctr"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Template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62200" y="1276350"/>
            <a:ext cx="6400800" cy="37909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Python Project Template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1. Prepare Problem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a) Load libraries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b) Load </a:t>
            </a:r>
            <a:r>
              <a:rPr lang="en-US" sz="1800" dirty="0" smtClean="0">
                <a:solidFill>
                  <a:srgbClr val="00E100"/>
                </a:solidFill>
                <a:latin typeface="CMTT10"/>
              </a:rPr>
              <a:t>dataset</a:t>
            </a:r>
          </a:p>
          <a:p>
            <a:pPr marL="0" indent="0">
              <a:buNone/>
            </a:pPr>
            <a:endParaRPr lang="en-US" sz="500" dirty="0">
              <a:solidFill>
                <a:srgbClr val="00E1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2. Summarize Data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a) Descriptive statistics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b) Data </a:t>
            </a:r>
            <a:r>
              <a:rPr lang="en-US" sz="1800" dirty="0" smtClean="0">
                <a:solidFill>
                  <a:srgbClr val="00E100"/>
                </a:solidFill>
                <a:latin typeface="CMTT10"/>
              </a:rPr>
              <a:t>visualizations</a:t>
            </a:r>
          </a:p>
          <a:p>
            <a:pPr marL="0" indent="0">
              <a:buNone/>
            </a:pPr>
            <a:endParaRPr lang="en-US" sz="700" dirty="0">
              <a:solidFill>
                <a:srgbClr val="00E100"/>
              </a:solidFill>
              <a:latin typeface="CMTT1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E100"/>
                </a:solidFill>
                <a:latin typeface="CMTT10"/>
              </a:rPr>
              <a:t># </a:t>
            </a:r>
            <a:r>
              <a:rPr lang="en-US" sz="1800" dirty="0">
                <a:solidFill>
                  <a:srgbClr val="00E100"/>
                </a:solidFill>
                <a:latin typeface="CMTT10"/>
              </a:rPr>
              <a:t>3. Prepare Data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E100"/>
                </a:solidFill>
                <a:latin typeface="CMTT10"/>
              </a:rPr>
              <a:t># a) Data </a:t>
            </a:r>
            <a:r>
              <a:rPr lang="en-US" sz="1800" dirty="0" smtClean="0">
                <a:solidFill>
                  <a:srgbClr val="00E100"/>
                </a:solidFill>
                <a:latin typeface="CMTT10"/>
              </a:rPr>
              <a:t>Cleaning</a:t>
            </a:r>
            <a:endParaRPr lang="en-US" sz="1800" dirty="0">
              <a:solidFill>
                <a:srgbClr val="00E100"/>
              </a:solidFill>
              <a:latin typeface="CMTT1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823259"/>
            <a:ext cx="6019800" cy="4339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E100"/>
                </a:solidFill>
                <a:latin typeface="CMTT10"/>
              </a:rPr>
              <a:t># b) Feature Selection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c) Data </a:t>
            </a:r>
            <a:r>
              <a:rPr lang="en-US" dirty="0" smtClean="0">
                <a:solidFill>
                  <a:srgbClr val="00E100"/>
                </a:solidFill>
                <a:latin typeface="CMTT10"/>
              </a:rPr>
              <a:t>Transforms</a:t>
            </a:r>
          </a:p>
          <a:p>
            <a:endParaRPr lang="en-US" sz="800" dirty="0">
              <a:solidFill>
                <a:srgbClr val="00E100"/>
              </a:solidFill>
              <a:latin typeface="CMTT10"/>
            </a:endParaRPr>
          </a:p>
          <a:p>
            <a:r>
              <a:rPr lang="en-US" dirty="0" smtClean="0">
                <a:solidFill>
                  <a:srgbClr val="00E100"/>
                </a:solidFill>
                <a:latin typeface="CMTT10"/>
              </a:rPr>
              <a:t># </a:t>
            </a:r>
            <a:r>
              <a:rPr lang="en-US" dirty="0">
                <a:solidFill>
                  <a:srgbClr val="00E100"/>
                </a:solidFill>
                <a:latin typeface="CMTT10"/>
              </a:rPr>
              <a:t>4. Evaluate Algorithms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a) Split-out validation dataset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b) Test options and evaluation metric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c) Spot Check Algorithms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d) Compare </a:t>
            </a:r>
            <a:r>
              <a:rPr lang="en-US" dirty="0" smtClean="0">
                <a:solidFill>
                  <a:srgbClr val="00E100"/>
                </a:solidFill>
                <a:latin typeface="CMTT10"/>
              </a:rPr>
              <a:t>Algorithms</a:t>
            </a:r>
          </a:p>
          <a:p>
            <a:endParaRPr lang="en-US" sz="800" dirty="0">
              <a:solidFill>
                <a:srgbClr val="00E100"/>
              </a:solidFill>
              <a:latin typeface="CMTT10"/>
            </a:endParaRPr>
          </a:p>
          <a:p>
            <a:r>
              <a:rPr lang="en-US" dirty="0" smtClean="0">
                <a:solidFill>
                  <a:srgbClr val="00E100"/>
                </a:solidFill>
                <a:latin typeface="CMTT10"/>
              </a:rPr>
              <a:t># </a:t>
            </a:r>
            <a:r>
              <a:rPr lang="en-US" dirty="0">
                <a:solidFill>
                  <a:srgbClr val="00E100"/>
                </a:solidFill>
                <a:latin typeface="CMTT10"/>
              </a:rPr>
              <a:t>5. Improve Accuracy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a) Algorithm Tuning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b) </a:t>
            </a:r>
            <a:r>
              <a:rPr lang="en-US" dirty="0" smtClean="0">
                <a:solidFill>
                  <a:srgbClr val="00E100"/>
                </a:solidFill>
                <a:latin typeface="CMTT10"/>
              </a:rPr>
              <a:t>Ensembles</a:t>
            </a:r>
          </a:p>
          <a:p>
            <a:endParaRPr lang="en-US" sz="800" dirty="0">
              <a:solidFill>
                <a:srgbClr val="00E100"/>
              </a:solidFill>
              <a:latin typeface="CMTT10"/>
            </a:endParaRPr>
          </a:p>
          <a:p>
            <a:r>
              <a:rPr lang="en-US" dirty="0" smtClean="0">
                <a:solidFill>
                  <a:srgbClr val="00E100"/>
                </a:solidFill>
                <a:latin typeface="CMTT10"/>
              </a:rPr>
              <a:t># </a:t>
            </a:r>
            <a:r>
              <a:rPr lang="en-US" dirty="0">
                <a:solidFill>
                  <a:srgbClr val="00E100"/>
                </a:solidFill>
                <a:latin typeface="CMTT10"/>
              </a:rPr>
              <a:t>6. Finalize Model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a) Predictions on validation dataset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b) Create standalone model on entire training dataset</a:t>
            </a:r>
          </a:p>
          <a:p>
            <a:r>
              <a:rPr lang="en-US" dirty="0">
                <a:solidFill>
                  <a:srgbClr val="00E100"/>
                </a:solidFill>
                <a:latin typeface="CMTT10"/>
              </a:rPr>
              <a:t># c) Save model for later use</a:t>
            </a:r>
            <a:endParaRPr lang="en-US" dirty="0">
              <a:solidFill>
                <a:srgbClr val="000000"/>
              </a:solidFill>
              <a:latin typeface="CMTT10"/>
            </a:endParaRPr>
          </a:p>
        </p:txBody>
      </p:sp>
    </p:spTree>
    <p:extLst>
      <p:ext uri="{BB962C8B-B14F-4D97-AF65-F5344CB8AC3E}">
        <p14:creationId xmlns:p14="http://schemas.microsoft.com/office/powerpoint/2010/main" val="41943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306166">
            <a:off x="609600" y="1428750"/>
            <a:ext cx="1600200" cy="3124200"/>
          </a:xfr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use the project template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Create </a:t>
            </a:r>
            <a:r>
              <a:rPr lang="en-US" sz="2400" b="1" i="1" dirty="0"/>
              <a:t>a new le for your project (e.g. project name.py).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Copy </a:t>
            </a:r>
            <a:r>
              <a:rPr lang="en-US" sz="2400" b="1" i="1" dirty="0"/>
              <a:t>the project template.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Paste </a:t>
            </a:r>
            <a:r>
              <a:rPr lang="en-US" sz="2400" b="1" i="1" dirty="0"/>
              <a:t>it into your empty project le.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Start </a:t>
            </a:r>
            <a:r>
              <a:rPr lang="en-US" sz="2400" b="1" i="1" dirty="0"/>
              <a:t>to </a:t>
            </a:r>
            <a:r>
              <a:rPr lang="en-US" sz="2400" b="1" i="1" dirty="0" smtClean="0"/>
              <a:t>fill </a:t>
            </a:r>
            <a:r>
              <a:rPr lang="en-US" sz="2400" b="1" i="1" dirty="0"/>
              <a:t>it in, using recipes from this book and others.</a:t>
            </a:r>
          </a:p>
        </p:txBody>
      </p:sp>
    </p:spTree>
    <p:extLst>
      <p:ext uri="{BB962C8B-B14F-4D97-AF65-F5344CB8AC3E}">
        <p14:creationId xmlns:p14="http://schemas.microsoft.com/office/powerpoint/2010/main" val="4231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281567">
            <a:off x="100324" y="1296132"/>
            <a:ext cx="2377740" cy="3124200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Project Template Steps</a:t>
            </a:r>
            <a:endParaRPr lang="en-US" sz="24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0" y="1352550"/>
            <a:ext cx="6477000" cy="379095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</a:rPr>
              <a:t>Prepare </a:t>
            </a:r>
            <a:r>
              <a:rPr lang="en-US" sz="1600" dirty="0" smtClean="0">
                <a:solidFill>
                  <a:srgbClr val="0070C0"/>
                </a:solidFill>
              </a:rPr>
              <a:t>Problem</a:t>
            </a:r>
          </a:p>
          <a:p>
            <a:pPr lvl="2" algn="just"/>
            <a:r>
              <a:rPr lang="en-US" sz="1200" dirty="0"/>
              <a:t>Python modules, classes and functions that you intend to use.</a:t>
            </a:r>
          </a:p>
          <a:p>
            <a:pPr lvl="2" algn="just"/>
            <a:r>
              <a:rPr lang="en-US" sz="1200" dirty="0"/>
              <a:t>Loading your dataset from CSV.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</a:rPr>
              <a:t>Summarize </a:t>
            </a:r>
            <a:r>
              <a:rPr lang="en-US" sz="1600" dirty="0" smtClean="0">
                <a:solidFill>
                  <a:srgbClr val="0070C0"/>
                </a:solidFill>
              </a:rPr>
              <a:t>Data</a:t>
            </a:r>
          </a:p>
          <a:p>
            <a:pPr lvl="2" algn="just"/>
            <a:r>
              <a:rPr lang="en-US" sz="1200" dirty="0"/>
              <a:t>Descriptive statistics such as summaries.</a:t>
            </a:r>
          </a:p>
          <a:p>
            <a:pPr lvl="2" algn="just"/>
            <a:r>
              <a:rPr lang="en-US" sz="1200" dirty="0"/>
              <a:t>Data visualizations such as plots with </a:t>
            </a:r>
            <a:r>
              <a:rPr lang="en-US" sz="1200" dirty="0" err="1"/>
              <a:t>Matplotlib</a:t>
            </a:r>
            <a:r>
              <a:rPr lang="en-US" sz="1200" dirty="0"/>
              <a:t>, ideally using convenience functions from Pandas.</a:t>
            </a:r>
          </a:p>
          <a:p>
            <a:pPr marL="0" lvl="2" indent="0" algn="just">
              <a:lnSpc>
                <a:spcPct val="150000"/>
              </a:lnSpc>
              <a:spcBef>
                <a:spcPts val="700"/>
              </a:spcBef>
              <a:buSzPct val="60000"/>
              <a:buNone/>
            </a:pPr>
            <a:r>
              <a:rPr lang="en-US" sz="1600" dirty="0">
                <a:solidFill>
                  <a:srgbClr val="0070C0"/>
                </a:solidFill>
              </a:rPr>
              <a:t>Prepare </a:t>
            </a:r>
            <a:r>
              <a:rPr lang="en-US" sz="1600" dirty="0" smtClean="0">
                <a:solidFill>
                  <a:srgbClr val="0070C0"/>
                </a:solidFill>
              </a:rPr>
              <a:t>Data</a:t>
            </a:r>
          </a:p>
          <a:p>
            <a:pPr lvl="2" algn="just"/>
            <a:r>
              <a:rPr lang="en-US" sz="1200" dirty="0"/>
              <a:t>Cleaning data by removing duplicates, marking missing values and even imputing missing values</a:t>
            </a:r>
            <a:r>
              <a:rPr lang="en-US" sz="1200" dirty="0" smtClean="0"/>
              <a:t>.</a:t>
            </a:r>
          </a:p>
          <a:p>
            <a:pPr lvl="2" algn="just"/>
            <a:r>
              <a:rPr lang="en-US" sz="1200" dirty="0"/>
              <a:t>Feature selection where redundant features may be removed and new features developed.</a:t>
            </a:r>
          </a:p>
          <a:p>
            <a:pPr lvl="2" algn="just"/>
            <a:r>
              <a:rPr lang="en-US" sz="1200" dirty="0"/>
              <a:t>Data transforms where attributes are scaled or redistributed in order to best expose the structure of the problem later to learning algorithms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6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281567">
            <a:off x="100324" y="1296132"/>
            <a:ext cx="2377740" cy="3124200"/>
          </a:xfrm>
          <a:prstGeom prst="up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Project Template Steps</a:t>
            </a:r>
            <a:endParaRPr lang="en-US" sz="24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0" y="1276350"/>
            <a:ext cx="6477000" cy="37909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</a:rPr>
              <a:t>Evaluate Algorithms</a:t>
            </a:r>
          </a:p>
          <a:p>
            <a:pPr lvl="2" algn="just"/>
            <a:r>
              <a:rPr lang="en-US" sz="1200" dirty="0"/>
              <a:t>Separating out a validation dataset to use for later </a:t>
            </a:r>
            <a:r>
              <a:rPr lang="en-US" sz="1200" dirty="0" err="1"/>
              <a:t>conrmation</a:t>
            </a:r>
            <a:r>
              <a:rPr lang="en-US" sz="1200" dirty="0"/>
              <a:t> of the skill of your developed model.</a:t>
            </a:r>
          </a:p>
          <a:p>
            <a:pPr lvl="2" algn="just"/>
            <a:r>
              <a:rPr lang="en-US" sz="1200" dirty="0" smtClean="0"/>
              <a:t>Defining </a:t>
            </a:r>
            <a:r>
              <a:rPr lang="en-US" sz="1200" dirty="0"/>
              <a:t>test options using </a:t>
            </a:r>
            <a:r>
              <a:rPr lang="en-US" sz="1200" dirty="0" err="1"/>
              <a:t>scikit</a:t>
            </a:r>
            <a:r>
              <a:rPr lang="en-US" sz="1200" dirty="0"/>
              <a:t>-learn such as cross validation and the evaluation metric to use</a:t>
            </a:r>
            <a:r>
              <a:rPr lang="en-US" sz="1200" dirty="0" smtClean="0"/>
              <a:t>.</a:t>
            </a:r>
          </a:p>
          <a:p>
            <a:pPr lvl="2" algn="just"/>
            <a:r>
              <a:rPr lang="en-US" sz="1200" dirty="0"/>
              <a:t>Spot-checking a suite of linear and nonlinear machine learning algorithms</a:t>
            </a:r>
            <a:r>
              <a:rPr lang="en-US" sz="1200" dirty="0" smtClean="0"/>
              <a:t>.</a:t>
            </a:r>
          </a:p>
          <a:p>
            <a:pPr lvl="2" algn="just"/>
            <a:r>
              <a:rPr lang="en-US" sz="1200" dirty="0"/>
              <a:t>Comparing the estimated accuracy of algorithms.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70C0"/>
                </a:solidFill>
              </a:rPr>
              <a:t>Improve Accuracy</a:t>
            </a:r>
          </a:p>
          <a:p>
            <a:pPr lvl="2" algn="just"/>
            <a:r>
              <a:rPr lang="en-US" sz="1200" dirty="0"/>
              <a:t>Search for a combination of parameters for each algorithm using </a:t>
            </a:r>
            <a:r>
              <a:rPr lang="en-US" sz="1200" dirty="0" err="1"/>
              <a:t>scikit</a:t>
            </a:r>
            <a:r>
              <a:rPr lang="en-US" sz="1200" dirty="0"/>
              <a:t>-learn that </a:t>
            </a:r>
            <a:r>
              <a:rPr lang="en-US" sz="1200" dirty="0" smtClean="0"/>
              <a:t>yields the </a:t>
            </a:r>
            <a:r>
              <a:rPr lang="en-US" sz="1200" dirty="0"/>
              <a:t>best results</a:t>
            </a:r>
            <a:r>
              <a:rPr lang="en-US" sz="1200" dirty="0" smtClean="0"/>
              <a:t>.</a:t>
            </a:r>
          </a:p>
          <a:p>
            <a:pPr lvl="2" algn="just"/>
            <a:r>
              <a:rPr lang="en-US" sz="1100" dirty="0"/>
              <a:t>Combine the prediction of multiple models into an ensemble prediction using </a:t>
            </a:r>
            <a:r>
              <a:rPr lang="en-US" sz="1100" dirty="0" smtClean="0"/>
              <a:t>ensemble techniques</a:t>
            </a:r>
            <a:r>
              <a:rPr lang="en-US" sz="1100" dirty="0"/>
              <a:t>.</a:t>
            </a:r>
          </a:p>
          <a:p>
            <a:pPr marL="0" lvl="2" indent="0" algn="just">
              <a:lnSpc>
                <a:spcPct val="150000"/>
              </a:lnSpc>
              <a:spcBef>
                <a:spcPts val="700"/>
              </a:spcBef>
              <a:buSzPct val="60000"/>
              <a:buNone/>
            </a:pPr>
            <a:r>
              <a:rPr lang="en-US" sz="1600" dirty="0">
                <a:solidFill>
                  <a:srgbClr val="0070C0"/>
                </a:solidFill>
              </a:rPr>
              <a:t>Finalize Model</a:t>
            </a:r>
          </a:p>
          <a:p>
            <a:pPr lvl="2" algn="just"/>
            <a:r>
              <a:rPr lang="en-US" sz="1200" dirty="0"/>
              <a:t>Using an optimal model tuned by </a:t>
            </a:r>
            <a:r>
              <a:rPr lang="en-US" sz="1200" dirty="0" err="1"/>
              <a:t>scikit</a:t>
            </a:r>
            <a:r>
              <a:rPr lang="en-US" sz="1200" dirty="0"/>
              <a:t>-learn to make predictions on unseen data.</a:t>
            </a:r>
          </a:p>
          <a:p>
            <a:pPr lvl="2" algn="just"/>
            <a:r>
              <a:rPr lang="en-US" sz="1200" dirty="0"/>
              <a:t>Creating a standalone model using the parameters tuned by </a:t>
            </a:r>
            <a:r>
              <a:rPr lang="en-US" sz="1200" dirty="0" err="1"/>
              <a:t>scikit</a:t>
            </a:r>
            <a:r>
              <a:rPr lang="en-US" sz="1200" dirty="0"/>
              <a:t>-learn</a:t>
            </a:r>
            <a:r>
              <a:rPr lang="en-US" sz="1200" dirty="0" smtClean="0"/>
              <a:t>.</a:t>
            </a:r>
          </a:p>
          <a:p>
            <a:pPr lvl="2" algn="just"/>
            <a:r>
              <a:rPr lang="en-US" sz="1200" dirty="0"/>
              <a:t>Saving an optimal model to le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6633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/>
          </a:bodyPr>
          <a:lstStyle/>
          <a:p>
            <a:pPr algn="ctr"/>
            <a:r>
              <a:rPr lang="en-US" sz="2800" dirty="0" smtClean="0"/>
              <a:t>tips for using the template well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3400" y="1352550"/>
            <a:ext cx="8305800" cy="3790950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/>
              <a:t>Fast First Pass. </a:t>
            </a:r>
            <a:r>
              <a:rPr lang="en-US" sz="2400" dirty="0"/>
              <a:t>Make a </a:t>
            </a:r>
            <a:r>
              <a:rPr lang="en-US" sz="2400" dirty="0" smtClean="0"/>
              <a:t>first-pass </a:t>
            </a:r>
            <a:r>
              <a:rPr lang="en-US" sz="2400" dirty="0"/>
              <a:t>through the project steps as fast as possible. </a:t>
            </a:r>
            <a:endParaRPr lang="en-US" sz="2400" dirty="0" smtClean="0"/>
          </a:p>
          <a:p>
            <a:pPr algn="just">
              <a:spcAft>
                <a:spcPts val="600"/>
              </a:spcAft>
            </a:pPr>
            <a:r>
              <a:rPr lang="en-US" sz="2400" b="1" dirty="0"/>
              <a:t>Cycles</a:t>
            </a:r>
            <a:r>
              <a:rPr lang="en-US" sz="2400" dirty="0" smtClean="0"/>
              <a:t>. </a:t>
            </a:r>
            <a:r>
              <a:rPr lang="en-US" sz="2400" dirty="0"/>
              <a:t>The process in not linear but cyclic. You will loop between steps, and </a:t>
            </a:r>
            <a:r>
              <a:rPr lang="en-US" sz="2400" dirty="0" smtClean="0"/>
              <a:t>probably spend </a:t>
            </a:r>
            <a:r>
              <a:rPr lang="en-US" sz="2400" dirty="0"/>
              <a:t>most of your time in tight loops between steps 3-4 or 3-4-5 until you achieve a </a:t>
            </a:r>
            <a:r>
              <a:rPr lang="en-US" sz="2400" dirty="0" smtClean="0"/>
              <a:t>level of </a:t>
            </a:r>
            <a:r>
              <a:rPr lang="en-US" sz="2400" dirty="0"/>
              <a:t>accuracy that is </a:t>
            </a:r>
            <a:r>
              <a:rPr lang="en-US" sz="2400" dirty="0" smtClean="0"/>
              <a:t>sufficient </a:t>
            </a:r>
            <a:r>
              <a:rPr lang="en-US" sz="2400" dirty="0"/>
              <a:t>or you run out of time.</a:t>
            </a:r>
            <a:endParaRPr lang="en-US" sz="2400" dirty="0" smtClean="0"/>
          </a:p>
          <a:p>
            <a:pPr algn="just">
              <a:spcAft>
                <a:spcPts val="600"/>
              </a:spcAft>
            </a:pPr>
            <a:r>
              <a:rPr lang="en-US" sz="2400" b="1" dirty="0"/>
              <a:t>Attempt Every Step</a:t>
            </a:r>
            <a:r>
              <a:rPr lang="en-US" sz="2000" dirty="0"/>
              <a:t>. </a:t>
            </a:r>
            <a:r>
              <a:rPr lang="en-US" sz="2400" dirty="0"/>
              <a:t>It is easy to skip steps, especially if you are not confident or familiar with the tasks of that step. </a:t>
            </a:r>
          </a:p>
          <a:p>
            <a:pPr algn="just">
              <a:spcAft>
                <a:spcPts val="600"/>
              </a:spcAft>
            </a:pPr>
            <a:r>
              <a:rPr lang="en-US" sz="2400" b="1" dirty="0"/>
              <a:t>Ratchet Accuracy</a:t>
            </a:r>
            <a:r>
              <a:rPr lang="en-US" sz="2000" dirty="0"/>
              <a:t>. </a:t>
            </a:r>
            <a:r>
              <a:rPr lang="en-US" sz="2400" dirty="0"/>
              <a:t>The goal of the project is model accuracy. Every step contributes towards this goal. </a:t>
            </a:r>
          </a:p>
          <a:p>
            <a:pPr algn="just">
              <a:spcAft>
                <a:spcPts val="600"/>
              </a:spcAft>
            </a:pPr>
            <a:r>
              <a:rPr lang="en-US" sz="2400" b="1" dirty="0"/>
              <a:t>Adapt As Needed</a:t>
            </a:r>
            <a:r>
              <a:rPr lang="en-US" sz="2000" dirty="0"/>
              <a:t>. </a:t>
            </a:r>
            <a:r>
              <a:rPr lang="en-US" sz="2400" dirty="0"/>
              <a:t>Modify the steps as you need on a project, especially as you become more experienced with the template. </a:t>
            </a:r>
          </a:p>
        </p:txBody>
      </p:sp>
    </p:spTree>
    <p:extLst>
      <p:ext uri="{BB962C8B-B14F-4D97-AF65-F5344CB8AC3E}">
        <p14:creationId xmlns:p14="http://schemas.microsoft.com/office/powerpoint/2010/main" val="1076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306166">
            <a:off x="609600" y="1428750"/>
            <a:ext cx="1600200" cy="3124200"/>
          </a:xfr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use the project template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Create </a:t>
            </a:r>
            <a:r>
              <a:rPr lang="en-US" sz="2400" b="1" i="1" dirty="0"/>
              <a:t>a new le for your project (e.g. project name.py).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Copy </a:t>
            </a:r>
            <a:r>
              <a:rPr lang="en-US" sz="2400" b="1" i="1" dirty="0"/>
              <a:t>the project template.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Paste </a:t>
            </a:r>
            <a:r>
              <a:rPr lang="en-US" sz="2400" b="1" i="1" dirty="0"/>
              <a:t>it into your empty project le.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Start </a:t>
            </a:r>
            <a:r>
              <a:rPr lang="en-US" sz="2400" b="1" i="1" dirty="0"/>
              <a:t>to </a:t>
            </a:r>
            <a:r>
              <a:rPr lang="en-US" sz="2400" b="1" i="1" dirty="0" smtClean="0"/>
              <a:t>fill </a:t>
            </a:r>
            <a:r>
              <a:rPr lang="en-US" sz="2400" b="1" i="1" dirty="0"/>
              <a:t>it in, using recipes from this book and others.</a:t>
            </a:r>
          </a:p>
        </p:txBody>
      </p:sp>
    </p:spTree>
    <p:extLst>
      <p:ext uri="{BB962C8B-B14F-4D97-AF65-F5344CB8AC3E}">
        <p14:creationId xmlns:p14="http://schemas.microsoft.com/office/powerpoint/2010/main" val="1076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normAutofit fontScale="90000"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</a:rPr>
              <a:t>Predictive Modeling Project </a:t>
            </a:r>
            <a:r>
              <a:rPr lang="en-US" sz="3200" b="1" i="1" dirty="0">
                <a:solidFill>
                  <a:schemeClr val="accent3">
                    <a:lumMod val="75000"/>
                  </a:schemeClr>
                </a:solidFill>
              </a:rPr>
              <a:t>Template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306166">
            <a:off x="609600" y="1428750"/>
            <a:ext cx="1600200" cy="3124200"/>
          </a:xfrm>
          <a:blipFill>
            <a:blip r:embed="rId3"/>
            <a:tile tx="0" ty="0" sx="100000" sy="100000" flip="none" algn="tl"/>
          </a:blipFill>
          <a:ln>
            <a:solidFill>
              <a:srgbClr val="00B050"/>
            </a:solidFill>
          </a:ln>
        </p:spPr>
        <p:txBody>
          <a:bodyPr vert="vert27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use the project template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Create </a:t>
            </a:r>
            <a:r>
              <a:rPr lang="en-US" sz="2400" b="1" i="1" dirty="0"/>
              <a:t>a new le for your project (e.g. project name.py).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Copy </a:t>
            </a:r>
            <a:r>
              <a:rPr lang="en-US" sz="2400" b="1" i="1" dirty="0"/>
              <a:t>the project template.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Paste </a:t>
            </a:r>
            <a:r>
              <a:rPr lang="en-US" sz="2400" b="1" i="1" dirty="0"/>
              <a:t>it into your empty project le.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Start </a:t>
            </a:r>
            <a:r>
              <a:rPr lang="en-US" sz="2400" b="1" i="1" dirty="0"/>
              <a:t>to </a:t>
            </a:r>
            <a:r>
              <a:rPr lang="en-US" sz="2400" b="1" i="1" dirty="0" smtClean="0"/>
              <a:t>fill </a:t>
            </a:r>
            <a:r>
              <a:rPr lang="en-US" sz="2400" b="1" i="1" dirty="0"/>
              <a:t>it in, using recipes from this book and others.</a:t>
            </a:r>
          </a:p>
        </p:txBody>
      </p:sp>
    </p:spTree>
    <p:extLst>
      <p:ext uri="{BB962C8B-B14F-4D97-AF65-F5344CB8AC3E}">
        <p14:creationId xmlns:p14="http://schemas.microsoft.com/office/powerpoint/2010/main" val="1076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Predictive Modeling Project Template</vt:lpstr>
      <vt:lpstr>Predictive Modeling Project Template</vt:lpstr>
      <vt:lpstr>Predictive Modeling Project Template</vt:lpstr>
      <vt:lpstr>Predictive Modeling Project Template</vt:lpstr>
      <vt:lpstr>Predictive Modeling Project Template</vt:lpstr>
      <vt:lpstr>Predictive Modeling Project Template</vt:lpstr>
      <vt:lpstr>tips for using the template well</vt:lpstr>
      <vt:lpstr>Predictive Modeling Project Template</vt:lpstr>
      <vt:lpstr>Predictive Modeling Project Template</vt:lpstr>
      <vt:lpstr>Predictive Modeling Project Template</vt:lpstr>
      <vt:lpstr>Predictive Modeling Project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2020-07-10T21:43:43Z</dcterms:created>
  <dcterms:modified xsi:type="dcterms:W3CDTF">2020-07-16T19:46:24Z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