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8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2" r:id="rId2"/>
    <p:sldMasterId id="2147483684" r:id="rId3"/>
  </p:sldMasterIdLst>
  <p:notesMasterIdLst>
    <p:notesMasterId r:id="rId119"/>
  </p:notesMasterIdLst>
  <p:sldIdLst>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256" r:id="rId24"/>
    <p:sldId id="266" r:id="rId25"/>
    <p:sldId id="267" r:id="rId26"/>
    <p:sldId id="268" r:id="rId27"/>
    <p:sldId id="391" r:id="rId28"/>
    <p:sldId id="392" r:id="rId29"/>
    <p:sldId id="393" r:id="rId30"/>
    <p:sldId id="394" r:id="rId31"/>
    <p:sldId id="395" r:id="rId32"/>
    <p:sldId id="396" r:id="rId33"/>
    <p:sldId id="271" r:id="rId34"/>
    <p:sldId id="397" r:id="rId35"/>
    <p:sldId id="398" r:id="rId36"/>
    <p:sldId id="399" r:id="rId37"/>
    <p:sldId id="400" r:id="rId38"/>
    <p:sldId id="401" r:id="rId39"/>
    <p:sldId id="402" r:id="rId40"/>
    <p:sldId id="403" r:id="rId41"/>
    <p:sldId id="331" r:id="rId42"/>
    <p:sldId id="404" r:id="rId43"/>
    <p:sldId id="405" r:id="rId44"/>
    <p:sldId id="406" r:id="rId45"/>
    <p:sldId id="407" r:id="rId46"/>
    <p:sldId id="408" r:id="rId47"/>
    <p:sldId id="409" r:id="rId48"/>
    <p:sldId id="410" r:id="rId49"/>
    <p:sldId id="347" r:id="rId50"/>
    <p:sldId id="411" r:id="rId51"/>
    <p:sldId id="412" r:id="rId52"/>
    <p:sldId id="413" r:id="rId53"/>
    <p:sldId id="414" r:id="rId54"/>
    <p:sldId id="415" r:id="rId55"/>
    <p:sldId id="416" r:id="rId56"/>
    <p:sldId id="417" r:id="rId57"/>
    <p:sldId id="348" r:id="rId58"/>
    <p:sldId id="418" r:id="rId59"/>
    <p:sldId id="419" r:id="rId60"/>
    <p:sldId id="420" r:id="rId61"/>
    <p:sldId id="421" r:id="rId62"/>
    <p:sldId id="422" r:id="rId63"/>
    <p:sldId id="423" r:id="rId64"/>
    <p:sldId id="424" r:id="rId65"/>
    <p:sldId id="349" r:id="rId66"/>
    <p:sldId id="425" r:id="rId67"/>
    <p:sldId id="426" r:id="rId68"/>
    <p:sldId id="427" r:id="rId69"/>
    <p:sldId id="428" r:id="rId70"/>
    <p:sldId id="429" r:id="rId71"/>
    <p:sldId id="350" r:id="rId72"/>
    <p:sldId id="351" r:id="rId73"/>
    <p:sldId id="430" r:id="rId74"/>
    <p:sldId id="431" r:id="rId75"/>
    <p:sldId id="432" r:id="rId76"/>
    <p:sldId id="433" r:id="rId77"/>
    <p:sldId id="434" r:id="rId78"/>
    <p:sldId id="435" r:id="rId79"/>
    <p:sldId id="352" r:id="rId80"/>
    <p:sldId id="353" r:id="rId81"/>
    <p:sldId id="332" r:id="rId82"/>
    <p:sldId id="333" r:id="rId83"/>
    <p:sldId id="334" r:id="rId84"/>
    <p:sldId id="335" r:id="rId85"/>
    <p:sldId id="354" r:id="rId86"/>
    <p:sldId id="336" r:id="rId87"/>
    <p:sldId id="337" r:id="rId88"/>
    <p:sldId id="339" r:id="rId89"/>
    <p:sldId id="340" r:id="rId90"/>
    <p:sldId id="342" r:id="rId91"/>
    <p:sldId id="356" r:id="rId92"/>
    <p:sldId id="357" r:id="rId93"/>
    <p:sldId id="343" r:id="rId94"/>
    <p:sldId id="344" r:id="rId95"/>
    <p:sldId id="345" r:id="rId96"/>
    <p:sldId id="436" r:id="rId97"/>
    <p:sldId id="437" r:id="rId98"/>
    <p:sldId id="438" r:id="rId99"/>
    <p:sldId id="439" r:id="rId100"/>
    <p:sldId id="440" r:id="rId101"/>
    <p:sldId id="346" r:id="rId102"/>
    <p:sldId id="358" r:id="rId103"/>
    <p:sldId id="359" r:id="rId104"/>
    <p:sldId id="360" r:id="rId105"/>
    <p:sldId id="441" r:id="rId106"/>
    <p:sldId id="442" r:id="rId107"/>
    <p:sldId id="443" r:id="rId108"/>
    <p:sldId id="355" r:id="rId109"/>
    <p:sldId id="362" r:id="rId110"/>
    <p:sldId id="363" r:id="rId111"/>
    <p:sldId id="361" r:id="rId112"/>
    <p:sldId id="364" r:id="rId113"/>
    <p:sldId id="365" r:id="rId114"/>
    <p:sldId id="366" r:id="rId115"/>
    <p:sldId id="367" r:id="rId116"/>
    <p:sldId id="368" r:id="rId117"/>
    <p:sldId id="369" r:id="rId11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10" autoAdjust="0"/>
    <p:restoredTop sz="75088" autoAdjust="0"/>
  </p:normalViewPr>
  <p:slideViewPr>
    <p:cSldViewPr>
      <p:cViewPr>
        <p:scale>
          <a:sx n="55" d="100"/>
          <a:sy n="55" d="100"/>
        </p:scale>
        <p:origin x="-1986" y="-28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diagrams/_rels/data14.xml.rels><?xml version="1.0" encoding="UTF-8" standalone="yes"?>
<Relationships xmlns="http://schemas.openxmlformats.org/package/2006/relationships"><Relationship Id="rId1" Type="http://schemas.openxmlformats.org/officeDocument/2006/relationships/hyperlink" Target="https://www.google.com/search?q=Improve+Performance&amp;sxsrf=ALeKk03olfhX3VMcDy_jaWGNm19kJ_Ufsg:1594889569628&amp;source=lnms&amp;tbm=isch&amp;sa=X&amp;ved=2ahUKEwiWsYPSstHqAhUK1RoKHQuPDsAQ_AUoAXoECA8QAw#imgrc=cbDRVAS-BWKgOM" TargetMode="External"/></Relationships>
</file>

<file path=ppt/diagrams/_rels/data5.xml.rels><?xml version="1.0" encoding="UTF-8" standalone="yes"?>
<Relationships xmlns="http://schemas.openxmlformats.org/package/2006/relationships"><Relationship Id="rId1" Type="http://schemas.openxmlformats.org/officeDocument/2006/relationships/image" Target="../media/image1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C4BB8-1BD1-4C3B-A809-22E860964CB5}"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81A7A03-4AD9-40D9-9EEC-7D8B27505FF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smtClean="0"/>
            <a:t>Benefits of Parametric ML algorithms</a:t>
          </a:r>
          <a:endParaRPr lang="en-US" dirty="0"/>
        </a:p>
      </dgm:t>
    </dgm:pt>
    <dgm:pt modelId="{95BD9831-33FC-4697-B1E2-7AD367AFF262}" type="parTrans" cxnId="{B3B7DD2C-FABB-4790-BE38-1DADFDD0E66E}">
      <dgm:prSet/>
      <dgm:spPr/>
      <dgm:t>
        <a:bodyPr/>
        <a:lstStyle/>
        <a:p>
          <a:endParaRPr lang="en-US"/>
        </a:p>
      </dgm:t>
    </dgm:pt>
    <dgm:pt modelId="{F3BA29C7-875A-46D0-BF3B-F0392EB76CAE}" type="sibTrans" cxnId="{B3B7DD2C-FABB-4790-BE38-1DADFDD0E66E}">
      <dgm:prSet/>
      <dgm:spPr/>
      <dgm:t>
        <a:bodyPr/>
        <a:lstStyle/>
        <a:p>
          <a:endParaRPr lang="en-US"/>
        </a:p>
      </dgm:t>
    </dgm:pt>
    <dgm:pt modelId="{E481F841-AB9C-4B04-AD43-C73E56EB5F61}">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simpler</a:t>
          </a:r>
          <a:endParaRPr lang="en-US" dirty="0"/>
        </a:p>
      </dgm:t>
    </dgm:pt>
    <dgm:pt modelId="{C8A5015D-8F63-49E6-BF92-B19F77950376}" type="parTrans" cxnId="{72A4EE8F-2AE0-439A-B4B8-A69DFC22EA91}">
      <dgm:prSet/>
      <dgm:spPr/>
      <dgm:t>
        <a:bodyPr/>
        <a:lstStyle/>
        <a:p>
          <a:endParaRPr lang="en-US"/>
        </a:p>
      </dgm:t>
    </dgm:pt>
    <dgm:pt modelId="{05EE7656-1EFF-4272-ACF0-64CCAE3AF628}" type="sibTrans" cxnId="{72A4EE8F-2AE0-439A-B4B8-A69DFC22EA91}">
      <dgm:prSet/>
      <dgm:spPr/>
      <dgm:t>
        <a:bodyPr/>
        <a:lstStyle/>
        <a:p>
          <a:endParaRPr lang="en-US"/>
        </a:p>
      </dgm:t>
    </dgm:pt>
    <dgm:pt modelId="{B6F1B8C9-F52B-4E3E-8C76-54C3D952A62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speed</a:t>
          </a:r>
          <a:endParaRPr lang="en-US" dirty="0"/>
        </a:p>
      </dgm:t>
    </dgm:pt>
    <dgm:pt modelId="{037F0163-64D6-4E19-AC3F-2644E86083AC}" type="parTrans" cxnId="{C015A7B9-F77B-414E-8987-DC42E7B929F5}">
      <dgm:prSet/>
      <dgm:spPr/>
      <dgm:t>
        <a:bodyPr/>
        <a:lstStyle/>
        <a:p>
          <a:endParaRPr lang="en-US"/>
        </a:p>
      </dgm:t>
    </dgm:pt>
    <dgm:pt modelId="{F5C4DE41-2EC8-4117-A31A-9C5360DCE3E2}" type="sibTrans" cxnId="{C015A7B9-F77B-414E-8987-DC42E7B929F5}">
      <dgm:prSet/>
      <dgm:spPr/>
      <dgm:t>
        <a:bodyPr/>
        <a:lstStyle/>
        <a:p>
          <a:endParaRPr lang="en-US"/>
        </a:p>
      </dgm:t>
    </dgm:pt>
    <dgm:pt modelId="{FA7C7C9A-1BA6-4BD2-BCD7-62795FF4A18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Less data</a:t>
          </a:r>
          <a:endParaRPr lang="en-US" dirty="0"/>
        </a:p>
      </dgm:t>
    </dgm:pt>
    <dgm:pt modelId="{03BA01E3-0526-4569-8CB2-D470CE487FC3}" type="parTrans" cxnId="{CD7D5963-2EB6-4C35-A6B4-72108AA0F334}">
      <dgm:prSet/>
      <dgm:spPr/>
      <dgm:t>
        <a:bodyPr/>
        <a:lstStyle/>
        <a:p>
          <a:endParaRPr lang="en-US"/>
        </a:p>
      </dgm:t>
    </dgm:pt>
    <dgm:pt modelId="{E092FC52-A61A-433C-8CF4-EAB0E01AAAF5}" type="sibTrans" cxnId="{CD7D5963-2EB6-4C35-A6B4-72108AA0F334}">
      <dgm:prSet/>
      <dgm:spPr/>
      <dgm:t>
        <a:bodyPr/>
        <a:lstStyle/>
        <a:p>
          <a:endParaRPr lang="en-US"/>
        </a:p>
      </dgm:t>
    </dgm:pt>
    <dgm:pt modelId="{A980FC1F-A714-4CB3-8AEB-619D2E5EDA30}" type="pres">
      <dgm:prSet presAssocID="{4A7C4BB8-1BD1-4C3B-A809-22E860964CB5}" presName="composite" presStyleCnt="0">
        <dgm:presLayoutVars>
          <dgm:chMax val="1"/>
          <dgm:dir/>
          <dgm:resizeHandles val="exact"/>
        </dgm:presLayoutVars>
      </dgm:prSet>
      <dgm:spPr/>
      <dgm:t>
        <a:bodyPr/>
        <a:lstStyle/>
        <a:p>
          <a:endParaRPr lang="en-US"/>
        </a:p>
      </dgm:t>
    </dgm:pt>
    <dgm:pt modelId="{076CC0B8-CA0A-4107-B4D7-61FD298C3047}" type="pres">
      <dgm:prSet presAssocID="{4A7C4BB8-1BD1-4C3B-A809-22E860964CB5}" presName="radial" presStyleCnt="0">
        <dgm:presLayoutVars>
          <dgm:animLvl val="ctr"/>
        </dgm:presLayoutVars>
      </dgm:prSet>
      <dgm:spPr/>
    </dgm:pt>
    <dgm:pt modelId="{998F62DE-6603-4409-9E2C-08E0AD8ED065}" type="pres">
      <dgm:prSet presAssocID="{381A7A03-4AD9-40D9-9EEC-7D8B27505FF6}" presName="centerShape" presStyleLbl="vennNode1" presStyleIdx="0" presStyleCnt="4"/>
      <dgm:spPr/>
      <dgm:t>
        <a:bodyPr/>
        <a:lstStyle/>
        <a:p>
          <a:endParaRPr lang="en-US"/>
        </a:p>
      </dgm:t>
    </dgm:pt>
    <dgm:pt modelId="{E005FF18-05B7-4E9C-B3CB-61273943A2CB}" type="pres">
      <dgm:prSet presAssocID="{E481F841-AB9C-4B04-AD43-C73E56EB5F61}" presName="node" presStyleLbl="vennNode1" presStyleIdx="1" presStyleCnt="4">
        <dgm:presLayoutVars>
          <dgm:bulletEnabled val="1"/>
        </dgm:presLayoutVars>
      </dgm:prSet>
      <dgm:spPr/>
      <dgm:t>
        <a:bodyPr/>
        <a:lstStyle/>
        <a:p>
          <a:endParaRPr lang="en-US"/>
        </a:p>
      </dgm:t>
    </dgm:pt>
    <dgm:pt modelId="{C86A2C79-210A-4470-8AC5-714498C7145A}" type="pres">
      <dgm:prSet presAssocID="{B6F1B8C9-F52B-4E3E-8C76-54C3D952A622}" presName="node" presStyleLbl="vennNode1" presStyleIdx="2" presStyleCnt="4">
        <dgm:presLayoutVars>
          <dgm:bulletEnabled val="1"/>
        </dgm:presLayoutVars>
      </dgm:prSet>
      <dgm:spPr/>
      <dgm:t>
        <a:bodyPr/>
        <a:lstStyle/>
        <a:p>
          <a:endParaRPr lang="en-US"/>
        </a:p>
      </dgm:t>
    </dgm:pt>
    <dgm:pt modelId="{9A393E57-1E40-4FF1-A23F-B08927F9BB9F}" type="pres">
      <dgm:prSet presAssocID="{FA7C7C9A-1BA6-4BD2-BCD7-62795FF4A18E}" presName="node" presStyleLbl="vennNode1" presStyleIdx="3" presStyleCnt="4">
        <dgm:presLayoutVars>
          <dgm:bulletEnabled val="1"/>
        </dgm:presLayoutVars>
      </dgm:prSet>
      <dgm:spPr/>
      <dgm:t>
        <a:bodyPr/>
        <a:lstStyle/>
        <a:p>
          <a:endParaRPr lang="en-US"/>
        </a:p>
      </dgm:t>
    </dgm:pt>
  </dgm:ptLst>
  <dgm:cxnLst>
    <dgm:cxn modelId="{C015A7B9-F77B-414E-8987-DC42E7B929F5}" srcId="{381A7A03-4AD9-40D9-9EEC-7D8B27505FF6}" destId="{B6F1B8C9-F52B-4E3E-8C76-54C3D952A622}" srcOrd="1" destOrd="0" parTransId="{037F0163-64D6-4E19-AC3F-2644E86083AC}" sibTransId="{F5C4DE41-2EC8-4117-A31A-9C5360DCE3E2}"/>
    <dgm:cxn modelId="{3C4CD387-A9C5-42D0-9A6D-3B2B73784A65}" type="presOf" srcId="{B6F1B8C9-F52B-4E3E-8C76-54C3D952A622}" destId="{C86A2C79-210A-4470-8AC5-714498C7145A}" srcOrd="0" destOrd="0" presId="urn:microsoft.com/office/officeart/2005/8/layout/radial3"/>
    <dgm:cxn modelId="{22F5A726-0C57-4770-8860-46807563BEE2}" type="presOf" srcId="{4A7C4BB8-1BD1-4C3B-A809-22E860964CB5}" destId="{A980FC1F-A714-4CB3-8AEB-619D2E5EDA30}" srcOrd="0" destOrd="0" presId="urn:microsoft.com/office/officeart/2005/8/layout/radial3"/>
    <dgm:cxn modelId="{CD7D5963-2EB6-4C35-A6B4-72108AA0F334}" srcId="{381A7A03-4AD9-40D9-9EEC-7D8B27505FF6}" destId="{FA7C7C9A-1BA6-4BD2-BCD7-62795FF4A18E}" srcOrd="2" destOrd="0" parTransId="{03BA01E3-0526-4569-8CB2-D470CE487FC3}" sibTransId="{E092FC52-A61A-433C-8CF4-EAB0E01AAAF5}"/>
    <dgm:cxn modelId="{78DE79CA-F4E2-4FDA-99AA-8B5FBF358EE6}" type="presOf" srcId="{FA7C7C9A-1BA6-4BD2-BCD7-62795FF4A18E}" destId="{9A393E57-1E40-4FF1-A23F-B08927F9BB9F}" srcOrd="0" destOrd="0" presId="urn:microsoft.com/office/officeart/2005/8/layout/radial3"/>
    <dgm:cxn modelId="{6EEA82B1-2521-4FC1-82EA-5FBC78F0F783}" type="presOf" srcId="{E481F841-AB9C-4B04-AD43-C73E56EB5F61}" destId="{E005FF18-05B7-4E9C-B3CB-61273943A2CB}" srcOrd="0" destOrd="0" presId="urn:microsoft.com/office/officeart/2005/8/layout/radial3"/>
    <dgm:cxn modelId="{CF2D9EEC-AF9E-4671-B5EA-B54FB1EDE0A8}" type="presOf" srcId="{381A7A03-4AD9-40D9-9EEC-7D8B27505FF6}" destId="{998F62DE-6603-4409-9E2C-08E0AD8ED065}" srcOrd="0" destOrd="0" presId="urn:microsoft.com/office/officeart/2005/8/layout/radial3"/>
    <dgm:cxn modelId="{B3B7DD2C-FABB-4790-BE38-1DADFDD0E66E}" srcId="{4A7C4BB8-1BD1-4C3B-A809-22E860964CB5}" destId="{381A7A03-4AD9-40D9-9EEC-7D8B27505FF6}" srcOrd="0" destOrd="0" parTransId="{95BD9831-33FC-4697-B1E2-7AD367AFF262}" sibTransId="{F3BA29C7-875A-46D0-BF3B-F0392EB76CAE}"/>
    <dgm:cxn modelId="{72A4EE8F-2AE0-439A-B4B8-A69DFC22EA91}" srcId="{381A7A03-4AD9-40D9-9EEC-7D8B27505FF6}" destId="{E481F841-AB9C-4B04-AD43-C73E56EB5F61}" srcOrd="0" destOrd="0" parTransId="{C8A5015D-8F63-49E6-BF92-B19F77950376}" sibTransId="{05EE7656-1EFF-4272-ACF0-64CCAE3AF628}"/>
    <dgm:cxn modelId="{4597D98B-74D7-41E1-AD4B-5604B7AB710C}" type="presParOf" srcId="{A980FC1F-A714-4CB3-8AEB-619D2E5EDA30}" destId="{076CC0B8-CA0A-4107-B4D7-61FD298C3047}" srcOrd="0" destOrd="0" presId="urn:microsoft.com/office/officeart/2005/8/layout/radial3"/>
    <dgm:cxn modelId="{11F4F130-B756-4135-8F22-27783F025049}" type="presParOf" srcId="{076CC0B8-CA0A-4107-B4D7-61FD298C3047}" destId="{998F62DE-6603-4409-9E2C-08E0AD8ED065}" srcOrd="0" destOrd="0" presId="urn:microsoft.com/office/officeart/2005/8/layout/radial3"/>
    <dgm:cxn modelId="{4E9ACBEF-F153-45E9-9946-79094C5A7DC3}" type="presParOf" srcId="{076CC0B8-CA0A-4107-B4D7-61FD298C3047}" destId="{E005FF18-05B7-4E9C-B3CB-61273943A2CB}" srcOrd="1" destOrd="0" presId="urn:microsoft.com/office/officeart/2005/8/layout/radial3"/>
    <dgm:cxn modelId="{F7F37537-F96C-424A-83BA-B5D45A55A8AA}" type="presParOf" srcId="{076CC0B8-CA0A-4107-B4D7-61FD298C3047}" destId="{C86A2C79-210A-4470-8AC5-714498C7145A}" srcOrd="2" destOrd="0" presId="urn:microsoft.com/office/officeart/2005/8/layout/radial3"/>
    <dgm:cxn modelId="{31C6C874-EBB4-40E8-9699-F165065D7077}" type="presParOf" srcId="{076CC0B8-CA0A-4107-B4D7-61FD298C3047}" destId="{9A393E57-1E40-4FF1-A23F-B08927F9BB9F}"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C991B9-F74A-4C73-ACD7-F485D65FE5C0}"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en-US"/>
        </a:p>
      </dgm:t>
    </dgm:pt>
    <dgm:pt modelId="{04991F6D-27EC-40F8-B140-EF638B2C27F9}">
      <dgm:prSet phldrT="[Text]" custT="1">
        <dgm:style>
          <a:lnRef idx="0">
            <a:schemeClr val="accent1"/>
          </a:lnRef>
          <a:fillRef idx="3">
            <a:schemeClr val="accent1"/>
          </a:fillRef>
          <a:effectRef idx="3">
            <a:schemeClr val="accent1"/>
          </a:effectRef>
          <a:fontRef idx="minor">
            <a:schemeClr val="lt1"/>
          </a:fontRef>
        </dgm:style>
      </dgm:prSet>
      <dgm:spPr/>
      <dgm:t>
        <a:bodyPr>
          <a:prstTxWarp prst="textChevron">
            <a:avLst/>
          </a:prstTxWarp>
          <a:scene3d>
            <a:camera prst="orthographicFront"/>
            <a:lightRig rig="balanced" dir="t">
              <a:rot lat="0" lon="0" rev="2100000"/>
            </a:lightRig>
          </a:scene3d>
          <a:sp3d extrusionH="57150" prstMaterial="metal">
            <a:bevelT w="38100" h="25400"/>
            <a:contourClr>
              <a:schemeClr val="bg2"/>
            </a:contourClr>
          </a:sp3d>
        </a:bodyPr>
        <a:lstStyle/>
        <a:p>
          <a:r>
            <a:rPr lang="en-US" sz="900" b="1" cap="none" spc="0" dirty="0" smtClean="0">
              <a:ln w="50800"/>
              <a:solidFill>
                <a:schemeClr val="bg1">
                  <a:shade val="50000"/>
                </a:schemeClr>
              </a:solidFill>
              <a:effectLst/>
            </a:rPr>
            <a:t>Data For KNN</a:t>
          </a:r>
          <a:endParaRPr lang="en-US" sz="900" b="1" cap="none" spc="0" dirty="0">
            <a:ln w="50800"/>
            <a:solidFill>
              <a:schemeClr val="bg1">
                <a:shade val="50000"/>
              </a:schemeClr>
            </a:solidFill>
            <a:effectLst/>
          </a:endParaRPr>
        </a:p>
      </dgm:t>
    </dgm:pt>
    <dgm:pt modelId="{53931179-B4FA-4C79-B27A-8856D0927520}" type="parTrans" cxnId="{DD5C0A41-425A-4C6C-8AC9-C24D2A2F0D8E}">
      <dgm:prSet/>
      <dgm:spPr/>
      <dgm:t>
        <a:bodyPr/>
        <a:lstStyle/>
        <a:p>
          <a:endParaRPr lang="en-US"/>
        </a:p>
      </dgm:t>
    </dgm:pt>
    <dgm:pt modelId="{86EE6F22-4CCC-4B41-A9FC-C9F2710CD937}" type="sibTrans" cxnId="{DD5C0A41-425A-4C6C-8AC9-C24D2A2F0D8E}">
      <dgm:prSet/>
      <dgm:spPr/>
      <dgm:t>
        <a:bodyPr/>
        <a:lstStyle/>
        <a:p>
          <a:endParaRPr lang="en-US"/>
        </a:p>
      </dgm:t>
    </dgm:pt>
    <dgm:pt modelId="{DA479E0A-8095-427A-BF00-C6DA524CC2BA}">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Lower Dimensionality:</a:t>
          </a:r>
          <a:endParaRPr lang="en-US" dirty="0"/>
        </a:p>
      </dgm:t>
    </dgm:pt>
    <dgm:pt modelId="{4CF6D96D-7E2C-465A-9542-EE06BCF2AD74}" type="parTrans" cxnId="{66ADE23A-E0C4-4B8E-B6E9-FFFA0D527F3A}">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7BD9FE78-E52E-4776-8E54-13E3E08BF54A}" type="sibTrans" cxnId="{66ADE23A-E0C4-4B8E-B6E9-FFFA0D527F3A}">
      <dgm:prSet/>
      <dgm:spPr/>
      <dgm:t>
        <a:bodyPr/>
        <a:lstStyle/>
        <a:p>
          <a:endParaRPr lang="en-US"/>
        </a:p>
      </dgm:t>
    </dgm:pt>
    <dgm:pt modelId="{A6624F85-AB05-4185-987C-6D3A8F2CEB3C}">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Rescale Data:</a:t>
          </a:r>
          <a:endParaRPr lang="en-US" dirty="0"/>
        </a:p>
      </dgm:t>
    </dgm:pt>
    <dgm:pt modelId="{AE2D4E3D-04D2-4310-A9E1-99A222D0D141}" type="parTrans" cxnId="{87DE0934-FFAD-4C99-9AD1-F36ED6C82699}">
      <dgm:prSet>
        <dgm:style>
          <a:lnRef idx="3">
            <a:schemeClr val="accent4"/>
          </a:lnRef>
          <a:fillRef idx="0">
            <a:schemeClr val="accent4"/>
          </a:fillRef>
          <a:effectRef idx="2">
            <a:schemeClr val="accent4"/>
          </a:effectRef>
          <a:fontRef idx="minor">
            <a:schemeClr val="tx1"/>
          </a:fontRef>
        </dgm:style>
      </dgm:prSet>
      <dgm:spPr/>
      <dgm:t>
        <a:bodyPr/>
        <a:lstStyle/>
        <a:p>
          <a:endParaRPr lang="en-US"/>
        </a:p>
      </dgm:t>
    </dgm:pt>
    <dgm:pt modelId="{1F3919D3-CA4B-45AD-95D8-78824C40C7C5}" type="sibTrans" cxnId="{87DE0934-FFAD-4C99-9AD1-F36ED6C82699}">
      <dgm:prSet/>
      <dgm:spPr/>
      <dgm:t>
        <a:bodyPr/>
        <a:lstStyle/>
        <a:p>
          <a:endParaRPr lang="en-US"/>
        </a:p>
      </dgm:t>
    </dgm:pt>
    <dgm:pt modelId="{0C3CE5FD-0551-4CE9-819A-8BE53FE92EA3}">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Classification Problems:</a:t>
          </a:r>
          <a:endParaRPr lang="en-US" dirty="0"/>
        </a:p>
      </dgm:t>
    </dgm:pt>
    <dgm:pt modelId="{9679F9F3-F599-43C9-90B1-0D363F3D2253}" type="parTrans" cxnId="{BC706D59-A20F-42A3-9394-AB911677AEE0}">
      <dgm:prSet>
        <dgm:style>
          <a:lnRef idx="3">
            <a:schemeClr val="accent5"/>
          </a:lnRef>
          <a:fillRef idx="0">
            <a:schemeClr val="accent5"/>
          </a:fillRef>
          <a:effectRef idx="2">
            <a:schemeClr val="accent5"/>
          </a:effectRef>
          <a:fontRef idx="minor">
            <a:schemeClr val="tx1"/>
          </a:fontRef>
        </dgm:style>
      </dgm:prSet>
      <dgm:spPr/>
      <dgm:t>
        <a:bodyPr/>
        <a:lstStyle/>
        <a:p>
          <a:endParaRPr lang="en-US"/>
        </a:p>
      </dgm:t>
    </dgm:pt>
    <dgm:pt modelId="{4C2F7550-A8F8-457E-8557-33058AFCED59}" type="sibTrans" cxnId="{BC706D59-A20F-42A3-9394-AB911677AEE0}">
      <dgm:prSet/>
      <dgm:spPr/>
      <dgm:t>
        <a:bodyPr/>
        <a:lstStyle/>
        <a:p>
          <a:endParaRPr lang="en-US"/>
        </a:p>
      </dgm:t>
    </dgm:pt>
    <dgm:pt modelId="{D8F56B0E-4474-4F60-9E79-4462BF474E2B}" type="pres">
      <dgm:prSet presAssocID="{BCC991B9-F74A-4C73-ACD7-F485D65FE5C0}" presName="Name0" presStyleCnt="0">
        <dgm:presLayoutVars>
          <dgm:chMax val="1"/>
          <dgm:chPref val="1"/>
          <dgm:dir/>
          <dgm:animOne val="branch"/>
          <dgm:animLvl val="lvl"/>
        </dgm:presLayoutVars>
      </dgm:prSet>
      <dgm:spPr/>
      <dgm:t>
        <a:bodyPr/>
        <a:lstStyle/>
        <a:p>
          <a:endParaRPr lang="en-US"/>
        </a:p>
      </dgm:t>
    </dgm:pt>
    <dgm:pt modelId="{1949B1BE-0A21-40B2-9C26-53A3BBEC15A6}" type="pres">
      <dgm:prSet presAssocID="{04991F6D-27EC-40F8-B140-EF638B2C27F9}" presName="singleCycle" presStyleCnt="0"/>
      <dgm:spPr/>
    </dgm:pt>
    <dgm:pt modelId="{4FCA838D-502C-4784-9551-1CA325773A7A}" type="pres">
      <dgm:prSet presAssocID="{04991F6D-27EC-40F8-B140-EF638B2C27F9}" presName="singleCenter" presStyleLbl="node1" presStyleIdx="0" presStyleCnt="4" custScaleX="339357" custScaleY="119608" custLinFactNeighborX="418" custLinFactNeighborY="-12181">
        <dgm:presLayoutVars>
          <dgm:chMax val="7"/>
          <dgm:chPref val="7"/>
        </dgm:presLayoutVars>
      </dgm:prSet>
      <dgm:spPr/>
      <dgm:t>
        <a:bodyPr/>
        <a:lstStyle/>
        <a:p>
          <a:endParaRPr lang="en-US"/>
        </a:p>
      </dgm:t>
    </dgm:pt>
    <dgm:pt modelId="{07E12E28-1501-4BB9-AAA7-633AE396A0EE}" type="pres">
      <dgm:prSet presAssocID="{4CF6D96D-7E2C-465A-9542-EE06BCF2AD74}" presName="Name56" presStyleLbl="parChTrans1D2" presStyleIdx="0" presStyleCnt="3"/>
      <dgm:spPr/>
      <dgm:t>
        <a:bodyPr/>
        <a:lstStyle/>
        <a:p>
          <a:endParaRPr lang="en-US"/>
        </a:p>
      </dgm:t>
    </dgm:pt>
    <dgm:pt modelId="{F9FCE364-E17F-4FD8-981C-8357F82B2635}" type="pres">
      <dgm:prSet presAssocID="{DA479E0A-8095-427A-BF00-C6DA524CC2BA}" presName="text0" presStyleLbl="node1" presStyleIdx="1" presStyleCnt="4" custScaleX="288641">
        <dgm:presLayoutVars>
          <dgm:bulletEnabled val="1"/>
        </dgm:presLayoutVars>
      </dgm:prSet>
      <dgm:spPr/>
      <dgm:t>
        <a:bodyPr/>
        <a:lstStyle/>
        <a:p>
          <a:endParaRPr lang="en-US"/>
        </a:p>
      </dgm:t>
    </dgm:pt>
    <dgm:pt modelId="{82FAE813-B977-40BC-BDF6-AD9DFF9C0805}" type="pres">
      <dgm:prSet presAssocID="{AE2D4E3D-04D2-4310-A9E1-99A222D0D141}" presName="Name56" presStyleLbl="parChTrans1D2" presStyleIdx="1" presStyleCnt="3"/>
      <dgm:spPr/>
      <dgm:t>
        <a:bodyPr/>
        <a:lstStyle/>
        <a:p>
          <a:endParaRPr lang="en-US"/>
        </a:p>
      </dgm:t>
    </dgm:pt>
    <dgm:pt modelId="{298A4420-29E2-42CF-88E0-A83DEF1EB2C7}" type="pres">
      <dgm:prSet presAssocID="{A6624F85-AB05-4185-987C-6D3A8F2CEB3C}" presName="text0" presStyleLbl="node1" presStyleIdx="2" presStyleCnt="4" custScaleX="257262">
        <dgm:presLayoutVars>
          <dgm:bulletEnabled val="1"/>
        </dgm:presLayoutVars>
      </dgm:prSet>
      <dgm:spPr/>
      <dgm:t>
        <a:bodyPr/>
        <a:lstStyle/>
        <a:p>
          <a:endParaRPr lang="en-US"/>
        </a:p>
      </dgm:t>
    </dgm:pt>
    <dgm:pt modelId="{15917DAB-DBC8-43DE-BC15-6F2D7101C709}" type="pres">
      <dgm:prSet presAssocID="{9679F9F3-F599-43C9-90B1-0D363F3D2253}" presName="Name56" presStyleLbl="parChTrans1D2" presStyleIdx="2" presStyleCnt="3"/>
      <dgm:spPr/>
      <dgm:t>
        <a:bodyPr/>
        <a:lstStyle/>
        <a:p>
          <a:endParaRPr lang="en-US"/>
        </a:p>
      </dgm:t>
    </dgm:pt>
    <dgm:pt modelId="{CA48C690-AA36-4BDF-BDE7-FDB0B6519B5E}" type="pres">
      <dgm:prSet presAssocID="{0C3CE5FD-0551-4CE9-819A-8BE53FE92EA3}" presName="text0" presStyleLbl="node1" presStyleIdx="3" presStyleCnt="4" custScaleX="304777">
        <dgm:presLayoutVars>
          <dgm:bulletEnabled val="1"/>
        </dgm:presLayoutVars>
      </dgm:prSet>
      <dgm:spPr/>
      <dgm:t>
        <a:bodyPr/>
        <a:lstStyle/>
        <a:p>
          <a:endParaRPr lang="en-US"/>
        </a:p>
      </dgm:t>
    </dgm:pt>
  </dgm:ptLst>
  <dgm:cxnLst>
    <dgm:cxn modelId="{4944553A-EFDB-43CB-8751-FB255D12857D}" type="presOf" srcId="{A6624F85-AB05-4185-987C-6D3A8F2CEB3C}" destId="{298A4420-29E2-42CF-88E0-A83DEF1EB2C7}" srcOrd="0" destOrd="0" presId="urn:microsoft.com/office/officeart/2008/layout/RadialCluster"/>
    <dgm:cxn modelId="{D98423FD-BC26-4092-BBFD-884F51A2D856}" type="presOf" srcId="{9679F9F3-F599-43C9-90B1-0D363F3D2253}" destId="{15917DAB-DBC8-43DE-BC15-6F2D7101C709}" srcOrd="0" destOrd="0" presId="urn:microsoft.com/office/officeart/2008/layout/RadialCluster"/>
    <dgm:cxn modelId="{2C774469-D60C-4BB4-B50E-1FAE73016D26}" type="presOf" srcId="{0C3CE5FD-0551-4CE9-819A-8BE53FE92EA3}" destId="{CA48C690-AA36-4BDF-BDE7-FDB0B6519B5E}" srcOrd="0" destOrd="0" presId="urn:microsoft.com/office/officeart/2008/layout/RadialCluster"/>
    <dgm:cxn modelId="{87DE0934-FFAD-4C99-9AD1-F36ED6C82699}" srcId="{04991F6D-27EC-40F8-B140-EF638B2C27F9}" destId="{A6624F85-AB05-4185-987C-6D3A8F2CEB3C}" srcOrd="1" destOrd="0" parTransId="{AE2D4E3D-04D2-4310-A9E1-99A222D0D141}" sibTransId="{1F3919D3-CA4B-45AD-95D8-78824C40C7C5}"/>
    <dgm:cxn modelId="{C4AB7999-6BF4-4EE6-AA69-D8CB762E0CBA}" type="presOf" srcId="{AE2D4E3D-04D2-4310-A9E1-99A222D0D141}" destId="{82FAE813-B977-40BC-BDF6-AD9DFF9C0805}" srcOrd="0" destOrd="0" presId="urn:microsoft.com/office/officeart/2008/layout/RadialCluster"/>
    <dgm:cxn modelId="{8A96405A-250E-4463-A1D1-2E7F808E92DD}" type="presOf" srcId="{BCC991B9-F74A-4C73-ACD7-F485D65FE5C0}" destId="{D8F56B0E-4474-4F60-9E79-4462BF474E2B}" srcOrd="0" destOrd="0" presId="urn:microsoft.com/office/officeart/2008/layout/RadialCluster"/>
    <dgm:cxn modelId="{BC706D59-A20F-42A3-9394-AB911677AEE0}" srcId="{04991F6D-27EC-40F8-B140-EF638B2C27F9}" destId="{0C3CE5FD-0551-4CE9-819A-8BE53FE92EA3}" srcOrd="2" destOrd="0" parTransId="{9679F9F3-F599-43C9-90B1-0D363F3D2253}" sibTransId="{4C2F7550-A8F8-457E-8557-33058AFCED59}"/>
    <dgm:cxn modelId="{DD5C0A41-425A-4C6C-8AC9-C24D2A2F0D8E}" srcId="{BCC991B9-F74A-4C73-ACD7-F485D65FE5C0}" destId="{04991F6D-27EC-40F8-B140-EF638B2C27F9}" srcOrd="0" destOrd="0" parTransId="{53931179-B4FA-4C79-B27A-8856D0927520}" sibTransId="{86EE6F22-4CCC-4B41-A9FC-C9F2710CD937}"/>
    <dgm:cxn modelId="{455FB9EA-772D-4235-9D02-1B2D030E7775}" type="presOf" srcId="{DA479E0A-8095-427A-BF00-C6DA524CC2BA}" destId="{F9FCE364-E17F-4FD8-981C-8357F82B2635}" srcOrd="0" destOrd="0" presId="urn:microsoft.com/office/officeart/2008/layout/RadialCluster"/>
    <dgm:cxn modelId="{A07B7FDC-6BC3-442F-BD67-9545AC84400C}" type="presOf" srcId="{4CF6D96D-7E2C-465A-9542-EE06BCF2AD74}" destId="{07E12E28-1501-4BB9-AAA7-633AE396A0EE}" srcOrd="0" destOrd="0" presId="urn:microsoft.com/office/officeart/2008/layout/RadialCluster"/>
    <dgm:cxn modelId="{066CF38E-EC2D-4B09-929D-B69370CEAB60}" type="presOf" srcId="{04991F6D-27EC-40F8-B140-EF638B2C27F9}" destId="{4FCA838D-502C-4784-9551-1CA325773A7A}" srcOrd="0" destOrd="0" presId="urn:microsoft.com/office/officeart/2008/layout/RadialCluster"/>
    <dgm:cxn modelId="{66ADE23A-E0C4-4B8E-B6E9-FFFA0D527F3A}" srcId="{04991F6D-27EC-40F8-B140-EF638B2C27F9}" destId="{DA479E0A-8095-427A-BF00-C6DA524CC2BA}" srcOrd="0" destOrd="0" parTransId="{4CF6D96D-7E2C-465A-9542-EE06BCF2AD74}" sibTransId="{7BD9FE78-E52E-4776-8E54-13E3E08BF54A}"/>
    <dgm:cxn modelId="{86A3BFD2-4A3E-449B-B2BE-A6575D1026C4}" type="presParOf" srcId="{D8F56B0E-4474-4F60-9E79-4462BF474E2B}" destId="{1949B1BE-0A21-40B2-9C26-53A3BBEC15A6}" srcOrd="0" destOrd="0" presId="urn:microsoft.com/office/officeart/2008/layout/RadialCluster"/>
    <dgm:cxn modelId="{6327152B-D383-423A-887F-3E803D3F830E}" type="presParOf" srcId="{1949B1BE-0A21-40B2-9C26-53A3BBEC15A6}" destId="{4FCA838D-502C-4784-9551-1CA325773A7A}" srcOrd="0" destOrd="0" presId="urn:microsoft.com/office/officeart/2008/layout/RadialCluster"/>
    <dgm:cxn modelId="{66F96872-408A-4CEF-9C62-B2AEF4F9CD65}" type="presParOf" srcId="{1949B1BE-0A21-40B2-9C26-53A3BBEC15A6}" destId="{07E12E28-1501-4BB9-AAA7-633AE396A0EE}" srcOrd="1" destOrd="0" presId="urn:microsoft.com/office/officeart/2008/layout/RadialCluster"/>
    <dgm:cxn modelId="{12838F12-49DB-4713-9228-5A5A6C4F23CA}" type="presParOf" srcId="{1949B1BE-0A21-40B2-9C26-53A3BBEC15A6}" destId="{F9FCE364-E17F-4FD8-981C-8357F82B2635}" srcOrd="2" destOrd="0" presId="urn:microsoft.com/office/officeart/2008/layout/RadialCluster"/>
    <dgm:cxn modelId="{92D15B51-4C32-4BDB-95C7-53F9D77624CD}" type="presParOf" srcId="{1949B1BE-0A21-40B2-9C26-53A3BBEC15A6}" destId="{82FAE813-B977-40BC-BDF6-AD9DFF9C0805}" srcOrd="3" destOrd="0" presId="urn:microsoft.com/office/officeart/2008/layout/RadialCluster"/>
    <dgm:cxn modelId="{716E172D-24C1-40BC-A294-4156B1F37772}" type="presParOf" srcId="{1949B1BE-0A21-40B2-9C26-53A3BBEC15A6}" destId="{298A4420-29E2-42CF-88E0-A83DEF1EB2C7}" srcOrd="4" destOrd="0" presId="urn:microsoft.com/office/officeart/2008/layout/RadialCluster"/>
    <dgm:cxn modelId="{25A5AABD-3D60-479A-A9C7-90B8FD7F6547}" type="presParOf" srcId="{1949B1BE-0A21-40B2-9C26-53A3BBEC15A6}" destId="{15917DAB-DBC8-43DE-BC15-6F2D7101C709}" srcOrd="5" destOrd="0" presId="urn:microsoft.com/office/officeart/2008/layout/RadialCluster"/>
    <dgm:cxn modelId="{0C710D44-DFC3-4993-9053-4D1FA3BE4656}" type="presParOf" srcId="{1949B1BE-0A21-40B2-9C26-53A3BBEC15A6}" destId="{CA48C690-AA36-4BDF-BDE7-FDB0B6519B5E}"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C991B9-F74A-4C73-ACD7-F485D65FE5C0}"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en-US"/>
        </a:p>
      </dgm:t>
    </dgm:pt>
    <dgm:pt modelId="{04991F6D-27EC-40F8-B140-EF638B2C27F9}">
      <dgm:prSet phldrT="[Text]">
        <dgm:style>
          <a:lnRef idx="0">
            <a:schemeClr val="accent3"/>
          </a:lnRef>
          <a:fillRef idx="3">
            <a:schemeClr val="accent3"/>
          </a:fillRef>
          <a:effectRef idx="3">
            <a:schemeClr val="accent3"/>
          </a:effectRef>
          <a:fontRef idx="minor">
            <a:schemeClr val="lt1"/>
          </a:fontRef>
        </dgm:style>
      </dgm:prSet>
      <dgm:spPr/>
      <dgm:t>
        <a:bodyPr>
          <a:prstTxWarp prst="textChevron">
            <a:avLst/>
          </a:prstTxWarp>
          <a:scene3d>
            <a:camera prst="orthographicFront"/>
            <a:lightRig rig="balanced" dir="t">
              <a:rot lat="0" lon="0" rev="2100000"/>
            </a:lightRig>
          </a:scene3d>
          <a:sp3d extrusionH="57150" prstMaterial="metal">
            <a:bevelT w="38100" h="25400"/>
            <a:contourClr>
              <a:schemeClr val="bg2"/>
            </a:contourClr>
          </a:sp3d>
        </a:bodyPr>
        <a:lstStyle/>
        <a:p>
          <a:r>
            <a:rPr lang="en-US" b="1" cap="none" spc="0" dirty="0" smtClean="0">
              <a:ln w="50800"/>
              <a:solidFill>
                <a:schemeClr val="bg1">
                  <a:shade val="50000"/>
                </a:schemeClr>
              </a:solidFill>
              <a:effectLst/>
            </a:rPr>
            <a:t>Data For Naive Bayes</a:t>
          </a:r>
          <a:endParaRPr lang="en-US" b="1" cap="none" spc="0" dirty="0">
            <a:ln w="50800"/>
            <a:solidFill>
              <a:schemeClr val="bg1">
                <a:shade val="50000"/>
              </a:schemeClr>
            </a:solidFill>
            <a:effectLst/>
          </a:endParaRPr>
        </a:p>
      </dgm:t>
    </dgm:pt>
    <dgm:pt modelId="{53931179-B4FA-4C79-B27A-8856D0927520}" type="parTrans" cxnId="{DD5C0A41-425A-4C6C-8AC9-C24D2A2F0D8E}">
      <dgm:prSet/>
      <dgm:spPr/>
      <dgm:t>
        <a:bodyPr/>
        <a:lstStyle/>
        <a:p>
          <a:endParaRPr lang="en-US"/>
        </a:p>
      </dgm:t>
    </dgm:pt>
    <dgm:pt modelId="{86EE6F22-4CCC-4B41-A9FC-C9F2710CD937}" type="sibTrans" cxnId="{DD5C0A41-425A-4C6C-8AC9-C24D2A2F0D8E}">
      <dgm:prSet/>
      <dgm:spPr/>
      <dgm:t>
        <a:bodyPr/>
        <a:lstStyle/>
        <a:p>
          <a:endParaRPr lang="en-US"/>
        </a:p>
      </dgm:t>
    </dgm:pt>
    <dgm:pt modelId="{DA479E0A-8095-427A-BF00-C6DA524CC2BA}">
      <dgm:prSet phldrT="[Text]">
        <dgm:style>
          <a:lnRef idx="1">
            <a:schemeClr val="accent6"/>
          </a:lnRef>
          <a:fillRef idx="3">
            <a:schemeClr val="accent6"/>
          </a:fillRef>
          <a:effectRef idx="2">
            <a:schemeClr val="accent6"/>
          </a:effectRef>
          <a:fontRef idx="minor">
            <a:schemeClr val="lt1"/>
          </a:fontRef>
        </dgm:style>
      </dgm:prSet>
      <dgm:spPr/>
      <dgm:t>
        <a:bodyPr/>
        <a:lstStyle/>
        <a:p>
          <a:r>
            <a:rPr lang="en-US" dirty="0" smtClean="0"/>
            <a:t>Categorical Inputs</a:t>
          </a:r>
          <a:endParaRPr lang="en-US" dirty="0"/>
        </a:p>
      </dgm:t>
    </dgm:pt>
    <dgm:pt modelId="{4CF6D96D-7E2C-465A-9542-EE06BCF2AD74}" type="parTrans" cxnId="{66ADE23A-E0C4-4B8E-B6E9-FFFA0D527F3A}">
      <dgm:prSet/>
      <dgm:spPr/>
      <dgm:t>
        <a:bodyPr/>
        <a:lstStyle/>
        <a:p>
          <a:endParaRPr lang="en-US"/>
        </a:p>
      </dgm:t>
    </dgm:pt>
    <dgm:pt modelId="{7BD9FE78-E52E-4776-8E54-13E3E08BF54A}" type="sibTrans" cxnId="{66ADE23A-E0C4-4B8E-B6E9-FFFA0D527F3A}">
      <dgm:prSet/>
      <dgm:spPr/>
      <dgm:t>
        <a:bodyPr/>
        <a:lstStyle/>
        <a:p>
          <a:endParaRPr lang="en-US"/>
        </a:p>
      </dgm:t>
    </dgm:pt>
    <dgm:pt modelId="{A6624F85-AB05-4185-987C-6D3A8F2CEB3C}">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Gaussian Inputs</a:t>
          </a:r>
          <a:endParaRPr lang="en-US" dirty="0"/>
        </a:p>
      </dgm:t>
    </dgm:pt>
    <dgm:pt modelId="{AE2D4E3D-04D2-4310-A9E1-99A222D0D141}" type="parTrans" cxnId="{87DE0934-FFAD-4C99-9AD1-F36ED6C82699}">
      <dgm:prSet/>
      <dgm:spPr/>
      <dgm:t>
        <a:bodyPr/>
        <a:lstStyle/>
        <a:p>
          <a:endParaRPr lang="en-US"/>
        </a:p>
      </dgm:t>
    </dgm:pt>
    <dgm:pt modelId="{1F3919D3-CA4B-45AD-95D8-78824C40C7C5}" type="sibTrans" cxnId="{87DE0934-FFAD-4C99-9AD1-F36ED6C82699}">
      <dgm:prSet/>
      <dgm:spPr/>
      <dgm:t>
        <a:bodyPr/>
        <a:lstStyle/>
        <a:p>
          <a:endParaRPr lang="en-US"/>
        </a:p>
      </dgm:t>
    </dgm:pt>
    <dgm:pt modelId="{A4CA2C90-A412-48F9-A123-D71DDDA085A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Log Probabilities</a:t>
          </a:r>
          <a:endParaRPr lang="en-US" dirty="0"/>
        </a:p>
      </dgm:t>
    </dgm:pt>
    <dgm:pt modelId="{9A4A8A75-A829-49A6-8672-EFEB59F87304}" type="parTrans" cxnId="{91C96822-FE8A-40E6-AB80-F1CFD849199E}">
      <dgm:prSet/>
      <dgm:spPr/>
      <dgm:t>
        <a:bodyPr/>
        <a:lstStyle/>
        <a:p>
          <a:endParaRPr lang="en-US"/>
        </a:p>
      </dgm:t>
    </dgm:pt>
    <dgm:pt modelId="{CA380491-EEE3-4601-B1BE-FD85C498907A}" type="sibTrans" cxnId="{91C96822-FE8A-40E6-AB80-F1CFD849199E}">
      <dgm:prSet/>
      <dgm:spPr/>
      <dgm:t>
        <a:bodyPr/>
        <a:lstStyle/>
        <a:p>
          <a:endParaRPr lang="en-US"/>
        </a:p>
      </dgm:t>
    </dgm:pt>
    <dgm:pt modelId="{0C3CE5FD-0551-4CE9-819A-8BE53FE92EA3}">
      <dgm:prSet phldrT="[Text]">
        <dgm:style>
          <a:lnRef idx="0">
            <a:schemeClr val="accent5"/>
          </a:lnRef>
          <a:fillRef idx="3">
            <a:schemeClr val="accent5"/>
          </a:fillRef>
          <a:effectRef idx="3">
            <a:schemeClr val="accent5"/>
          </a:effectRef>
          <a:fontRef idx="minor">
            <a:schemeClr val="lt1"/>
          </a:fontRef>
        </dgm:style>
      </dgm:prSet>
      <dgm:spPr/>
      <dgm:t>
        <a:bodyPr/>
        <a:lstStyle/>
        <a:p>
          <a:r>
            <a:rPr lang="en-US" dirty="0" smtClean="0"/>
            <a:t>Classification Problems:</a:t>
          </a:r>
          <a:endParaRPr lang="en-US" dirty="0"/>
        </a:p>
      </dgm:t>
    </dgm:pt>
    <dgm:pt modelId="{9679F9F3-F599-43C9-90B1-0D363F3D2253}" type="parTrans" cxnId="{BC706D59-A20F-42A3-9394-AB911677AEE0}">
      <dgm:prSet/>
      <dgm:spPr/>
      <dgm:t>
        <a:bodyPr/>
        <a:lstStyle/>
        <a:p>
          <a:endParaRPr lang="en-US"/>
        </a:p>
      </dgm:t>
    </dgm:pt>
    <dgm:pt modelId="{4C2F7550-A8F8-457E-8557-33058AFCED59}" type="sibTrans" cxnId="{BC706D59-A20F-42A3-9394-AB911677AEE0}">
      <dgm:prSet/>
      <dgm:spPr/>
      <dgm:t>
        <a:bodyPr/>
        <a:lstStyle/>
        <a:p>
          <a:endParaRPr lang="en-US"/>
        </a:p>
      </dgm:t>
    </dgm:pt>
    <dgm:pt modelId="{F7949E4E-17D5-4360-A44D-327344B06218}">
      <dgm:prSet>
        <dgm:style>
          <a:lnRef idx="1">
            <a:schemeClr val="dk1"/>
          </a:lnRef>
          <a:fillRef idx="2">
            <a:schemeClr val="dk1"/>
          </a:fillRef>
          <a:effectRef idx="1">
            <a:schemeClr val="dk1"/>
          </a:effectRef>
          <a:fontRef idx="minor">
            <a:schemeClr val="dk1"/>
          </a:fontRef>
        </dgm:style>
      </dgm:prSet>
      <dgm:spPr/>
      <dgm:t>
        <a:bodyPr/>
        <a:lstStyle/>
        <a:p>
          <a:r>
            <a:rPr lang="en-US" dirty="0" smtClean="0"/>
            <a:t>Kernel Functions</a:t>
          </a:r>
          <a:endParaRPr lang="en-US" dirty="0"/>
        </a:p>
      </dgm:t>
    </dgm:pt>
    <dgm:pt modelId="{5DF668D4-6E26-443B-8127-E0C151E04B11}" type="parTrans" cxnId="{C1BE0094-F25A-4164-BB7F-A6E496E1E469}">
      <dgm:prSet/>
      <dgm:spPr/>
      <dgm:t>
        <a:bodyPr/>
        <a:lstStyle/>
        <a:p>
          <a:endParaRPr lang="en-US"/>
        </a:p>
      </dgm:t>
    </dgm:pt>
    <dgm:pt modelId="{1CC1E774-8207-4685-8DD1-5C6DEFDA75A1}" type="sibTrans" cxnId="{C1BE0094-F25A-4164-BB7F-A6E496E1E469}">
      <dgm:prSet/>
      <dgm:spPr/>
      <dgm:t>
        <a:bodyPr/>
        <a:lstStyle/>
        <a:p>
          <a:endParaRPr lang="en-US"/>
        </a:p>
      </dgm:t>
    </dgm:pt>
    <dgm:pt modelId="{D9F9B005-34C1-4D8B-9BD4-4CD22FF6E7CC}">
      <dgm:prSet>
        <dgm:style>
          <a:lnRef idx="1">
            <a:schemeClr val="accent4"/>
          </a:lnRef>
          <a:fillRef idx="3">
            <a:schemeClr val="accent4"/>
          </a:fillRef>
          <a:effectRef idx="2">
            <a:schemeClr val="accent4"/>
          </a:effectRef>
          <a:fontRef idx="minor">
            <a:schemeClr val="lt1"/>
          </a:fontRef>
        </dgm:style>
      </dgm:prSet>
      <dgm:spPr/>
      <dgm:t>
        <a:bodyPr/>
        <a:lstStyle/>
        <a:p>
          <a:r>
            <a:rPr lang="en-US" dirty="0" smtClean="0"/>
            <a:t>Update Probabilities</a:t>
          </a:r>
          <a:endParaRPr lang="en-US" dirty="0"/>
        </a:p>
      </dgm:t>
    </dgm:pt>
    <dgm:pt modelId="{9CA8F936-CC67-46C2-8C84-90CAF2A52509}" type="parTrans" cxnId="{D7BDA4ED-4981-4F35-AA11-E89C97315EF3}">
      <dgm:prSet/>
      <dgm:spPr/>
      <dgm:t>
        <a:bodyPr/>
        <a:lstStyle/>
        <a:p>
          <a:endParaRPr lang="en-US"/>
        </a:p>
      </dgm:t>
    </dgm:pt>
    <dgm:pt modelId="{048DA7B1-00D4-43EF-BC59-AF7CC7BAF4A0}" type="sibTrans" cxnId="{D7BDA4ED-4981-4F35-AA11-E89C97315EF3}">
      <dgm:prSet/>
      <dgm:spPr/>
      <dgm:t>
        <a:bodyPr/>
        <a:lstStyle/>
        <a:p>
          <a:endParaRPr lang="en-US"/>
        </a:p>
      </dgm:t>
    </dgm:pt>
    <dgm:pt modelId="{D8F56B0E-4474-4F60-9E79-4462BF474E2B}" type="pres">
      <dgm:prSet presAssocID="{BCC991B9-F74A-4C73-ACD7-F485D65FE5C0}" presName="Name0" presStyleCnt="0">
        <dgm:presLayoutVars>
          <dgm:chMax val="1"/>
          <dgm:chPref val="1"/>
          <dgm:dir/>
          <dgm:animOne val="branch"/>
          <dgm:animLvl val="lvl"/>
        </dgm:presLayoutVars>
      </dgm:prSet>
      <dgm:spPr/>
      <dgm:t>
        <a:bodyPr/>
        <a:lstStyle/>
        <a:p>
          <a:endParaRPr lang="en-US"/>
        </a:p>
      </dgm:t>
    </dgm:pt>
    <dgm:pt modelId="{1949B1BE-0A21-40B2-9C26-53A3BBEC15A6}" type="pres">
      <dgm:prSet presAssocID="{04991F6D-27EC-40F8-B140-EF638B2C27F9}" presName="singleCycle" presStyleCnt="0"/>
      <dgm:spPr/>
    </dgm:pt>
    <dgm:pt modelId="{4FCA838D-502C-4784-9551-1CA325773A7A}" type="pres">
      <dgm:prSet presAssocID="{04991F6D-27EC-40F8-B140-EF638B2C27F9}" presName="singleCenter" presStyleLbl="node1" presStyleIdx="0" presStyleCnt="7" custScaleX="152315">
        <dgm:presLayoutVars>
          <dgm:chMax val="7"/>
          <dgm:chPref val="7"/>
        </dgm:presLayoutVars>
      </dgm:prSet>
      <dgm:spPr/>
      <dgm:t>
        <a:bodyPr/>
        <a:lstStyle/>
        <a:p>
          <a:endParaRPr lang="en-US"/>
        </a:p>
      </dgm:t>
    </dgm:pt>
    <dgm:pt modelId="{07E12E28-1501-4BB9-AAA7-633AE396A0EE}" type="pres">
      <dgm:prSet presAssocID="{4CF6D96D-7E2C-465A-9542-EE06BCF2AD74}" presName="Name56" presStyleLbl="parChTrans1D2" presStyleIdx="0" presStyleCnt="6"/>
      <dgm:spPr/>
      <dgm:t>
        <a:bodyPr/>
        <a:lstStyle/>
        <a:p>
          <a:endParaRPr lang="en-US"/>
        </a:p>
      </dgm:t>
    </dgm:pt>
    <dgm:pt modelId="{F9FCE364-E17F-4FD8-981C-8357F82B2635}" type="pres">
      <dgm:prSet presAssocID="{DA479E0A-8095-427A-BF00-C6DA524CC2BA}" presName="text0" presStyleLbl="node1" presStyleIdx="1" presStyleCnt="7" custScaleX="183306">
        <dgm:presLayoutVars>
          <dgm:bulletEnabled val="1"/>
        </dgm:presLayoutVars>
      </dgm:prSet>
      <dgm:spPr/>
      <dgm:t>
        <a:bodyPr/>
        <a:lstStyle/>
        <a:p>
          <a:endParaRPr lang="en-US"/>
        </a:p>
      </dgm:t>
    </dgm:pt>
    <dgm:pt modelId="{82FAE813-B977-40BC-BDF6-AD9DFF9C0805}" type="pres">
      <dgm:prSet presAssocID="{AE2D4E3D-04D2-4310-A9E1-99A222D0D141}" presName="Name56" presStyleLbl="parChTrans1D2" presStyleIdx="1" presStyleCnt="6"/>
      <dgm:spPr/>
      <dgm:t>
        <a:bodyPr/>
        <a:lstStyle/>
        <a:p>
          <a:endParaRPr lang="en-US"/>
        </a:p>
      </dgm:t>
    </dgm:pt>
    <dgm:pt modelId="{298A4420-29E2-42CF-88E0-A83DEF1EB2C7}" type="pres">
      <dgm:prSet presAssocID="{A6624F85-AB05-4185-987C-6D3A8F2CEB3C}" presName="text0" presStyleLbl="node1" presStyleIdx="2" presStyleCnt="7" custScaleX="219178">
        <dgm:presLayoutVars>
          <dgm:bulletEnabled val="1"/>
        </dgm:presLayoutVars>
      </dgm:prSet>
      <dgm:spPr/>
      <dgm:t>
        <a:bodyPr/>
        <a:lstStyle/>
        <a:p>
          <a:endParaRPr lang="en-US"/>
        </a:p>
      </dgm:t>
    </dgm:pt>
    <dgm:pt modelId="{383F337C-E6EE-47DB-8101-F12F22237314}" type="pres">
      <dgm:prSet presAssocID="{9A4A8A75-A829-49A6-8672-EFEB59F87304}" presName="Name56" presStyleLbl="parChTrans1D2" presStyleIdx="2" presStyleCnt="6"/>
      <dgm:spPr/>
      <dgm:t>
        <a:bodyPr/>
        <a:lstStyle/>
        <a:p>
          <a:endParaRPr lang="en-US"/>
        </a:p>
      </dgm:t>
    </dgm:pt>
    <dgm:pt modelId="{A0858494-585F-4448-AE78-D86D439A2481}" type="pres">
      <dgm:prSet presAssocID="{A4CA2C90-A412-48F9-A123-D71DDDA085AA}" presName="text0" presStyleLbl="node1" presStyleIdx="3" presStyleCnt="7" custScaleX="219443">
        <dgm:presLayoutVars>
          <dgm:bulletEnabled val="1"/>
        </dgm:presLayoutVars>
      </dgm:prSet>
      <dgm:spPr/>
      <dgm:t>
        <a:bodyPr/>
        <a:lstStyle/>
        <a:p>
          <a:endParaRPr lang="en-US"/>
        </a:p>
      </dgm:t>
    </dgm:pt>
    <dgm:pt modelId="{15917DAB-DBC8-43DE-BC15-6F2D7101C709}" type="pres">
      <dgm:prSet presAssocID="{9679F9F3-F599-43C9-90B1-0D363F3D2253}" presName="Name56" presStyleLbl="parChTrans1D2" presStyleIdx="3" presStyleCnt="6"/>
      <dgm:spPr/>
      <dgm:t>
        <a:bodyPr/>
        <a:lstStyle/>
        <a:p>
          <a:endParaRPr lang="en-US"/>
        </a:p>
      </dgm:t>
    </dgm:pt>
    <dgm:pt modelId="{CA48C690-AA36-4BDF-BDE7-FDB0B6519B5E}" type="pres">
      <dgm:prSet presAssocID="{0C3CE5FD-0551-4CE9-819A-8BE53FE92EA3}" presName="text0" presStyleLbl="node1" presStyleIdx="4" presStyleCnt="7" custScaleX="241837">
        <dgm:presLayoutVars>
          <dgm:bulletEnabled val="1"/>
        </dgm:presLayoutVars>
      </dgm:prSet>
      <dgm:spPr/>
      <dgm:t>
        <a:bodyPr/>
        <a:lstStyle/>
        <a:p>
          <a:endParaRPr lang="en-US"/>
        </a:p>
      </dgm:t>
    </dgm:pt>
    <dgm:pt modelId="{567A6FAF-133D-4734-8FFA-35607FA38280}" type="pres">
      <dgm:prSet presAssocID="{9CA8F936-CC67-46C2-8C84-90CAF2A52509}" presName="Name56" presStyleLbl="parChTrans1D2" presStyleIdx="4" presStyleCnt="6"/>
      <dgm:spPr/>
      <dgm:t>
        <a:bodyPr/>
        <a:lstStyle/>
        <a:p>
          <a:endParaRPr lang="en-US"/>
        </a:p>
      </dgm:t>
    </dgm:pt>
    <dgm:pt modelId="{8737F113-55A5-444C-A725-F7BB6958C47E}" type="pres">
      <dgm:prSet presAssocID="{D9F9B005-34C1-4D8B-9BD4-4CD22FF6E7CC}" presName="text0" presStyleLbl="node1" presStyleIdx="5" presStyleCnt="7" custScaleX="218649">
        <dgm:presLayoutVars>
          <dgm:bulletEnabled val="1"/>
        </dgm:presLayoutVars>
      </dgm:prSet>
      <dgm:spPr/>
      <dgm:t>
        <a:bodyPr/>
        <a:lstStyle/>
        <a:p>
          <a:endParaRPr lang="en-US"/>
        </a:p>
      </dgm:t>
    </dgm:pt>
    <dgm:pt modelId="{640A6F5C-7630-433D-9C25-4CD8B6AD35DC}" type="pres">
      <dgm:prSet presAssocID="{5DF668D4-6E26-443B-8127-E0C151E04B11}" presName="Name56" presStyleLbl="parChTrans1D2" presStyleIdx="5" presStyleCnt="6"/>
      <dgm:spPr/>
      <dgm:t>
        <a:bodyPr/>
        <a:lstStyle/>
        <a:p>
          <a:endParaRPr lang="en-US"/>
        </a:p>
      </dgm:t>
    </dgm:pt>
    <dgm:pt modelId="{21127E2D-6B7C-4EE5-9D29-6CE00447FCCB}" type="pres">
      <dgm:prSet presAssocID="{F7949E4E-17D5-4360-A44D-327344B06218}" presName="text0" presStyleLbl="node1" presStyleIdx="6" presStyleCnt="7" custScaleX="218120">
        <dgm:presLayoutVars>
          <dgm:bulletEnabled val="1"/>
        </dgm:presLayoutVars>
      </dgm:prSet>
      <dgm:spPr/>
      <dgm:t>
        <a:bodyPr/>
        <a:lstStyle/>
        <a:p>
          <a:endParaRPr lang="en-US"/>
        </a:p>
      </dgm:t>
    </dgm:pt>
  </dgm:ptLst>
  <dgm:cxnLst>
    <dgm:cxn modelId="{D7BDA4ED-4981-4F35-AA11-E89C97315EF3}" srcId="{04991F6D-27EC-40F8-B140-EF638B2C27F9}" destId="{D9F9B005-34C1-4D8B-9BD4-4CD22FF6E7CC}" srcOrd="4" destOrd="0" parTransId="{9CA8F936-CC67-46C2-8C84-90CAF2A52509}" sibTransId="{048DA7B1-00D4-43EF-BC59-AF7CC7BAF4A0}"/>
    <dgm:cxn modelId="{7B599D1D-53D0-409E-8F80-BB87461D92C6}" type="presOf" srcId="{9A4A8A75-A829-49A6-8672-EFEB59F87304}" destId="{383F337C-E6EE-47DB-8101-F12F22237314}" srcOrd="0" destOrd="0" presId="urn:microsoft.com/office/officeart/2008/layout/RadialCluster"/>
    <dgm:cxn modelId="{A44575D4-9427-4AF8-AA98-E5A276EE74A6}" type="presOf" srcId="{9CA8F936-CC67-46C2-8C84-90CAF2A52509}" destId="{567A6FAF-133D-4734-8FFA-35607FA38280}" srcOrd="0" destOrd="0" presId="urn:microsoft.com/office/officeart/2008/layout/RadialCluster"/>
    <dgm:cxn modelId="{91C96822-FE8A-40E6-AB80-F1CFD849199E}" srcId="{04991F6D-27EC-40F8-B140-EF638B2C27F9}" destId="{A4CA2C90-A412-48F9-A123-D71DDDA085AA}" srcOrd="2" destOrd="0" parTransId="{9A4A8A75-A829-49A6-8672-EFEB59F87304}" sibTransId="{CA380491-EEE3-4601-B1BE-FD85C498907A}"/>
    <dgm:cxn modelId="{BBA52A67-A63D-4769-9663-EA8B99B12EA9}" type="presOf" srcId="{5DF668D4-6E26-443B-8127-E0C151E04B11}" destId="{640A6F5C-7630-433D-9C25-4CD8B6AD35DC}" srcOrd="0" destOrd="0" presId="urn:microsoft.com/office/officeart/2008/layout/RadialCluster"/>
    <dgm:cxn modelId="{10F214C2-734C-4D79-90E8-2F7CD86A3C56}" type="presOf" srcId="{D9F9B005-34C1-4D8B-9BD4-4CD22FF6E7CC}" destId="{8737F113-55A5-444C-A725-F7BB6958C47E}" srcOrd="0" destOrd="0" presId="urn:microsoft.com/office/officeart/2008/layout/RadialCluster"/>
    <dgm:cxn modelId="{DC58CE7E-AE09-4EF6-A848-E63AAAB52DF9}" type="presOf" srcId="{9679F9F3-F599-43C9-90B1-0D363F3D2253}" destId="{15917DAB-DBC8-43DE-BC15-6F2D7101C709}" srcOrd="0" destOrd="0" presId="urn:microsoft.com/office/officeart/2008/layout/RadialCluster"/>
    <dgm:cxn modelId="{87DE0934-FFAD-4C99-9AD1-F36ED6C82699}" srcId="{04991F6D-27EC-40F8-B140-EF638B2C27F9}" destId="{A6624F85-AB05-4185-987C-6D3A8F2CEB3C}" srcOrd="1" destOrd="0" parTransId="{AE2D4E3D-04D2-4310-A9E1-99A222D0D141}" sibTransId="{1F3919D3-CA4B-45AD-95D8-78824C40C7C5}"/>
    <dgm:cxn modelId="{DD5C0A41-425A-4C6C-8AC9-C24D2A2F0D8E}" srcId="{BCC991B9-F74A-4C73-ACD7-F485D65FE5C0}" destId="{04991F6D-27EC-40F8-B140-EF638B2C27F9}" srcOrd="0" destOrd="0" parTransId="{53931179-B4FA-4C79-B27A-8856D0927520}" sibTransId="{86EE6F22-4CCC-4B41-A9FC-C9F2710CD937}"/>
    <dgm:cxn modelId="{B2C0D171-BCC9-434C-A520-D8B6E5083041}" type="presOf" srcId="{04991F6D-27EC-40F8-B140-EF638B2C27F9}" destId="{4FCA838D-502C-4784-9551-1CA325773A7A}" srcOrd="0" destOrd="0" presId="urn:microsoft.com/office/officeart/2008/layout/RadialCluster"/>
    <dgm:cxn modelId="{0FEC0EBD-0A02-4597-B0C7-4881B6C7B031}" type="presOf" srcId="{AE2D4E3D-04D2-4310-A9E1-99A222D0D141}" destId="{82FAE813-B977-40BC-BDF6-AD9DFF9C0805}" srcOrd="0" destOrd="0" presId="urn:microsoft.com/office/officeart/2008/layout/RadialCluster"/>
    <dgm:cxn modelId="{66ADE23A-E0C4-4B8E-B6E9-FFFA0D527F3A}" srcId="{04991F6D-27EC-40F8-B140-EF638B2C27F9}" destId="{DA479E0A-8095-427A-BF00-C6DA524CC2BA}" srcOrd="0" destOrd="0" parTransId="{4CF6D96D-7E2C-465A-9542-EE06BCF2AD74}" sibTransId="{7BD9FE78-E52E-4776-8E54-13E3E08BF54A}"/>
    <dgm:cxn modelId="{87B1198D-9094-48B4-B1CD-B40D602F7860}" type="presOf" srcId="{A6624F85-AB05-4185-987C-6D3A8F2CEB3C}" destId="{298A4420-29E2-42CF-88E0-A83DEF1EB2C7}" srcOrd="0" destOrd="0" presId="urn:microsoft.com/office/officeart/2008/layout/RadialCluster"/>
    <dgm:cxn modelId="{BC729BE4-FC49-43C8-835F-DABFC490F744}" type="presOf" srcId="{A4CA2C90-A412-48F9-A123-D71DDDA085AA}" destId="{A0858494-585F-4448-AE78-D86D439A2481}" srcOrd="0" destOrd="0" presId="urn:microsoft.com/office/officeart/2008/layout/RadialCluster"/>
    <dgm:cxn modelId="{BC706D59-A20F-42A3-9394-AB911677AEE0}" srcId="{04991F6D-27EC-40F8-B140-EF638B2C27F9}" destId="{0C3CE5FD-0551-4CE9-819A-8BE53FE92EA3}" srcOrd="3" destOrd="0" parTransId="{9679F9F3-F599-43C9-90B1-0D363F3D2253}" sibTransId="{4C2F7550-A8F8-457E-8557-33058AFCED59}"/>
    <dgm:cxn modelId="{269FBE6A-0A2D-4B57-BB86-A3CDA763408C}" type="presOf" srcId="{0C3CE5FD-0551-4CE9-819A-8BE53FE92EA3}" destId="{CA48C690-AA36-4BDF-BDE7-FDB0B6519B5E}" srcOrd="0" destOrd="0" presId="urn:microsoft.com/office/officeart/2008/layout/RadialCluster"/>
    <dgm:cxn modelId="{0FA03BFF-B160-43F3-908B-FA0D91AFC889}" type="presOf" srcId="{4CF6D96D-7E2C-465A-9542-EE06BCF2AD74}" destId="{07E12E28-1501-4BB9-AAA7-633AE396A0EE}" srcOrd="0" destOrd="0" presId="urn:microsoft.com/office/officeart/2008/layout/RadialCluster"/>
    <dgm:cxn modelId="{FE0F5C13-5158-4C4A-827D-04510027E764}" type="presOf" srcId="{BCC991B9-F74A-4C73-ACD7-F485D65FE5C0}" destId="{D8F56B0E-4474-4F60-9E79-4462BF474E2B}" srcOrd="0" destOrd="0" presId="urn:microsoft.com/office/officeart/2008/layout/RadialCluster"/>
    <dgm:cxn modelId="{C1BE0094-F25A-4164-BB7F-A6E496E1E469}" srcId="{04991F6D-27EC-40F8-B140-EF638B2C27F9}" destId="{F7949E4E-17D5-4360-A44D-327344B06218}" srcOrd="5" destOrd="0" parTransId="{5DF668D4-6E26-443B-8127-E0C151E04B11}" sibTransId="{1CC1E774-8207-4685-8DD1-5C6DEFDA75A1}"/>
    <dgm:cxn modelId="{D62C78EB-25C7-4BDA-9327-46E32439FDBA}" type="presOf" srcId="{F7949E4E-17D5-4360-A44D-327344B06218}" destId="{21127E2D-6B7C-4EE5-9D29-6CE00447FCCB}" srcOrd="0" destOrd="0" presId="urn:microsoft.com/office/officeart/2008/layout/RadialCluster"/>
    <dgm:cxn modelId="{5CD67AF1-E568-417D-B1E6-16FD2217AC39}" type="presOf" srcId="{DA479E0A-8095-427A-BF00-C6DA524CC2BA}" destId="{F9FCE364-E17F-4FD8-981C-8357F82B2635}" srcOrd="0" destOrd="0" presId="urn:microsoft.com/office/officeart/2008/layout/RadialCluster"/>
    <dgm:cxn modelId="{655B2055-02EB-46C3-8D8B-126EB6BE0A29}" type="presParOf" srcId="{D8F56B0E-4474-4F60-9E79-4462BF474E2B}" destId="{1949B1BE-0A21-40B2-9C26-53A3BBEC15A6}" srcOrd="0" destOrd="0" presId="urn:microsoft.com/office/officeart/2008/layout/RadialCluster"/>
    <dgm:cxn modelId="{B9BB5A7E-3ADE-4889-B0C4-31E1F99CD36C}" type="presParOf" srcId="{1949B1BE-0A21-40B2-9C26-53A3BBEC15A6}" destId="{4FCA838D-502C-4784-9551-1CA325773A7A}" srcOrd="0" destOrd="0" presId="urn:microsoft.com/office/officeart/2008/layout/RadialCluster"/>
    <dgm:cxn modelId="{C86A3B7A-6217-44C3-863D-B27E8F95148B}" type="presParOf" srcId="{1949B1BE-0A21-40B2-9C26-53A3BBEC15A6}" destId="{07E12E28-1501-4BB9-AAA7-633AE396A0EE}" srcOrd="1" destOrd="0" presId="urn:microsoft.com/office/officeart/2008/layout/RadialCluster"/>
    <dgm:cxn modelId="{53125D8C-A61E-45CD-9B00-ED6DC9EB55EB}" type="presParOf" srcId="{1949B1BE-0A21-40B2-9C26-53A3BBEC15A6}" destId="{F9FCE364-E17F-4FD8-981C-8357F82B2635}" srcOrd="2" destOrd="0" presId="urn:microsoft.com/office/officeart/2008/layout/RadialCluster"/>
    <dgm:cxn modelId="{EBF34A18-AEDC-491C-9A23-B8F7A677F729}" type="presParOf" srcId="{1949B1BE-0A21-40B2-9C26-53A3BBEC15A6}" destId="{82FAE813-B977-40BC-BDF6-AD9DFF9C0805}" srcOrd="3" destOrd="0" presId="urn:microsoft.com/office/officeart/2008/layout/RadialCluster"/>
    <dgm:cxn modelId="{193A54AA-A3EB-4C3F-B53F-08CD02392A64}" type="presParOf" srcId="{1949B1BE-0A21-40B2-9C26-53A3BBEC15A6}" destId="{298A4420-29E2-42CF-88E0-A83DEF1EB2C7}" srcOrd="4" destOrd="0" presId="urn:microsoft.com/office/officeart/2008/layout/RadialCluster"/>
    <dgm:cxn modelId="{D1551276-786B-4F8D-8C41-BA50C9FAFEC6}" type="presParOf" srcId="{1949B1BE-0A21-40B2-9C26-53A3BBEC15A6}" destId="{383F337C-E6EE-47DB-8101-F12F22237314}" srcOrd="5" destOrd="0" presId="urn:microsoft.com/office/officeart/2008/layout/RadialCluster"/>
    <dgm:cxn modelId="{F1CDA157-D5A2-4E07-BCAF-F346CEB1E2C7}" type="presParOf" srcId="{1949B1BE-0A21-40B2-9C26-53A3BBEC15A6}" destId="{A0858494-585F-4448-AE78-D86D439A2481}" srcOrd="6" destOrd="0" presId="urn:microsoft.com/office/officeart/2008/layout/RadialCluster"/>
    <dgm:cxn modelId="{BA5A7799-D174-4275-A7A1-1F63DF9EDF71}" type="presParOf" srcId="{1949B1BE-0A21-40B2-9C26-53A3BBEC15A6}" destId="{15917DAB-DBC8-43DE-BC15-6F2D7101C709}" srcOrd="7" destOrd="0" presId="urn:microsoft.com/office/officeart/2008/layout/RadialCluster"/>
    <dgm:cxn modelId="{278360A3-21E3-4627-86B7-D68205C82FDC}" type="presParOf" srcId="{1949B1BE-0A21-40B2-9C26-53A3BBEC15A6}" destId="{CA48C690-AA36-4BDF-BDE7-FDB0B6519B5E}" srcOrd="8" destOrd="0" presId="urn:microsoft.com/office/officeart/2008/layout/RadialCluster"/>
    <dgm:cxn modelId="{DA519F1B-0188-4F98-A9FD-562E6E09B7E7}" type="presParOf" srcId="{1949B1BE-0A21-40B2-9C26-53A3BBEC15A6}" destId="{567A6FAF-133D-4734-8FFA-35607FA38280}" srcOrd="9" destOrd="0" presId="urn:microsoft.com/office/officeart/2008/layout/RadialCluster"/>
    <dgm:cxn modelId="{3618424A-75F1-4847-9E50-C4FF5A4E7C8C}" type="presParOf" srcId="{1949B1BE-0A21-40B2-9C26-53A3BBEC15A6}" destId="{8737F113-55A5-444C-A725-F7BB6958C47E}" srcOrd="10" destOrd="0" presId="urn:microsoft.com/office/officeart/2008/layout/RadialCluster"/>
    <dgm:cxn modelId="{6BADF004-27C9-4E40-B135-0DD4E16838AE}" type="presParOf" srcId="{1949B1BE-0A21-40B2-9C26-53A3BBEC15A6}" destId="{640A6F5C-7630-433D-9C25-4CD8B6AD35DC}" srcOrd="11" destOrd="0" presId="urn:microsoft.com/office/officeart/2008/layout/RadialCluster"/>
    <dgm:cxn modelId="{2FB0D9E9-8DBA-4758-8CAD-D189FD62D01B}" type="presParOf" srcId="{1949B1BE-0A21-40B2-9C26-53A3BBEC15A6}" destId="{21127E2D-6B7C-4EE5-9D29-6CE00447FCCB}"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136302-66E0-478D-B4A7-50781EDD3C0A}" type="doc">
      <dgm:prSet loTypeId="urn:microsoft.com/office/officeart/2009/3/layout/SubStepProcess" loCatId="process" qsTypeId="urn:microsoft.com/office/officeart/2005/8/quickstyle/3d1" qsCatId="3D" csTypeId="urn:microsoft.com/office/officeart/2005/8/colors/accent1_2" csCatId="accent1" phldr="1"/>
      <dgm:spPr/>
      <dgm:t>
        <a:bodyPr/>
        <a:lstStyle/>
        <a:p>
          <a:endParaRPr lang="en-US"/>
        </a:p>
      </dgm:t>
    </dgm:pt>
    <dgm:pt modelId="{F64D9502-A81B-43AC-BA21-E82A8F02C8C3}">
      <dgm:prSet phldrT="[Text]"/>
      <dgm:spPr/>
      <dgm:t>
        <a:bodyPr/>
        <a:lstStyle/>
        <a:p>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Remove Noise</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845DC1A1-DC37-4A58-B908-EAD90D7E4A5B}" type="parTrans" cxnId="{0589ED38-63DD-4394-941E-2188A8374131}">
      <dgm:prSet/>
      <dgm:spPr/>
      <dgm:t>
        <a:bodyPr/>
        <a:lstStyle/>
        <a:p>
          <a:endParaRPr lang="en-US"/>
        </a:p>
      </dgm:t>
    </dgm:pt>
    <dgm:pt modelId="{A9EB0B0C-AD6B-4E05-987A-1B6DD4F03F2E}" type="sibTrans" cxnId="{0589ED38-63DD-4394-941E-2188A8374131}">
      <dgm:prSet/>
      <dgm:spPr/>
      <dgm:t>
        <a:bodyPr/>
        <a:lstStyle/>
        <a:p>
          <a:endParaRPr lang="en-US"/>
        </a:p>
      </dgm:t>
    </dgm:pt>
    <dgm:pt modelId="{CA73391E-969B-47FF-B42B-A0240E2622A9}">
      <dgm:prSet phldrT="[Tex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spc="0" dirty="0" smtClean="0">
              <a:ln w="0"/>
              <a:solidFill>
                <a:schemeClr val="accent6">
                  <a:lumMod val="75000"/>
                </a:schemeClr>
              </a:solidFill>
              <a:effectLst>
                <a:reflection blurRad="12700" stA="50000" endPos="50000" dist="5000" dir="5400000" sy="-100000" rotWithShape="0"/>
              </a:effectLst>
            </a:rPr>
            <a:t>Linear Assumption</a:t>
          </a:r>
          <a:endParaRPr lang="en-US" b="1" cap="all" spc="0" dirty="0">
            <a:ln w="0"/>
            <a:solidFill>
              <a:schemeClr val="accent6">
                <a:lumMod val="75000"/>
              </a:schemeClr>
            </a:solidFill>
            <a:effectLst>
              <a:reflection blurRad="12700" stA="50000" endPos="50000" dist="5000" dir="5400000" sy="-100000" rotWithShape="0"/>
            </a:effectLst>
          </a:endParaRPr>
        </a:p>
      </dgm:t>
    </dgm:pt>
    <dgm:pt modelId="{FFC645B9-83AF-4959-9E2D-448641EFA3E9}" type="parTrans" cxnId="{423D0AE2-656D-4BE5-B379-AB0C4DFBC8C4}">
      <dgm:prSet/>
      <dgm:spPr/>
      <dgm:t>
        <a:bodyPr/>
        <a:lstStyle/>
        <a:p>
          <a:endParaRPr lang="en-US"/>
        </a:p>
      </dgm:t>
    </dgm:pt>
    <dgm:pt modelId="{67F33458-8682-4187-8C73-685C1FA81616}" type="sibTrans" cxnId="{423D0AE2-656D-4BE5-B379-AB0C4DFBC8C4}">
      <dgm:prSet/>
      <dgm:spPr/>
      <dgm:t>
        <a:bodyPr/>
        <a:lstStyle/>
        <a:p>
          <a:endParaRPr lang="en-US"/>
        </a:p>
      </dgm:t>
    </dgm:pt>
    <dgm:pt modelId="{BBB16C64-6314-4577-9961-0CB3AB3D6985}">
      <dgm:prSet phldrT="[Text]"/>
      <dgm:spPr/>
      <dgm:t>
        <a:bodyPr/>
        <a:lstStyle/>
        <a:p>
          <a:r>
            <a:rPr lang="en-US" dirty="0" smtClean="0"/>
            <a:t>Remove Collinearity</a:t>
          </a:r>
          <a:endParaRPr lang="en-US" dirty="0"/>
        </a:p>
      </dgm:t>
    </dgm:pt>
    <dgm:pt modelId="{F8217258-F064-47F5-87F0-1E4151DCB7DC}" type="parTrans" cxnId="{52EC1B65-E394-44A1-B053-32243FC2D80C}">
      <dgm:prSet/>
      <dgm:spPr/>
      <dgm:t>
        <a:bodyPr/>
        <a:lstStyle/>
        <a:p>
          <a:endParaRPr lang="en-US"/>
        </a:p>
      </dgm:t>
    </dgm:pt>
    <dgm:pt modelId="{74D2EA99-E595-43F7-893D-35A3C498EBAB}" type="sibTrans" cxnId="{52EC1B65-E394-44A1-B053-32243FC2D80C}">
      <dgm:prSet/>
      <dgm:spPr/>
      <dgm:t>
        <a:bodyPr/>
        <a:lstStyle/>
        <a:p>
          <a:endParaRPr lang="en-US"/>
        </a:p>
      </dgm:t>
    </dgm:pt>
    <dgm:pt modelId="{2B7189BA-6996-4C69-BAB9-04AE6CF22704}">
      <dgm:prSet phldrT="[Text]"/>
      <dgm:spPr/>
      <dgm:t>
        <a:bodyPr/>
        <a:lstStyle/>
        <a:p>
          <a:r>
            <a:rPr lang="en-US" dirty="0" smtClean="0">
              <a:solidFill>
                <a:srgbClr val="002060"/>
              </a:solidFill>
            </a:rPr>
            <a:t>Gaussian Distributions.</a:t>
          </a:r>
          <a:endParaRPr lang="en-US" dirty="0">
            <a:solidFill>
              <a:srgbClr val="002060"/>
            </a:solidFill>
          </a:endParaRPr>
        </a:p>
      </dgm:t>
    </dgm:pt>
    <dgm:pt modelId="{64277785-043C-440E-BC0B-D2761A4CD5E8}" type="parTrans" cxnId="{A8EB3A05-F9F9-4BE0-AA1F-988563D9059D}">
      <dgm:prSet/>
      <dgm:spPr/>
      <dgm:t>
        <a:bodyPr/>
        <a:lstStyle/>
        <a:p>
          <a:endParaRPr lang="en-US"/>
        </a:p>
      </dgm:t>
    </dgm:pt>
    <dgm:pt modelId="{C711B31C-631B-49B7-BF16-4414B22FCF12}" type="sibTrans" cxnId="{A8EB3A05-F9F9-4BE0-AA1F-988563D9059D}">
      <dgm:prSet/>
      <dgm:spPr/>
      <dgm:t>
        <a:bodyPr/>
        <a:lstStyle/>
        <a:p>
          <a:endParaRPr lang="en-US"/>
        </a:p>
      </dgm:t>
    </dgm:pt>
    <dgm:pt modelId="{B32B7D0F-AAE5-43F2-9A44-AA9B6742D6CF}">
      <dgm:prSet phldrT="[Text]"/>
      <dgm:spPr/>
      <dgm:t>
        <a:bodyPr/>
        <a:lstStyle/>
        <a:p>
          <a:r>
            <a:rPr lang="en-US" dirty="0" smtClean="0">
              <a:solidFill>
                <a:srgbClr val="FFFF00"/>
              </a:solidFill>
            </a:rPr>
            <a:t>Rescale Inputs</a:t>
          </a:r>
          <a:endParaRPr lang="en-US" dirty="0">
            <a:solidFill>
              <a:srgbClr val="FFFF00"/>
            </a:solidFill>
          </a:endParaRPr>
        </a:p>
      </dgm:t>
    </dgm:pt>
    <dgm:pt modelId="{8F7F9188-C117-425B-946F-366FEE63DBED}" type="parTrans" cxnId="{9F1E4AD4-0E2C-4CB1-9C4E-7463BCF6E86F}">
      <dgm:prSet/>
      <dgm:spPr/>
      <dgm:t>
        <a:bodyPr/>
        <a:lstStyle/>
        <a:p>
          <a:endParaRPr lang="en-US"/>
        </a:p>
      </dgm:t>
    </dgm:pt>
    <dgm:pt modelId="{49E578B2-76D9-4FBA-93C7-EA8CC99067BE}" type="sibTrans" cxnId="{9F1E4AD4-0E2C-4CB1-9C4E-7463BCF6E86F}">
      <dgm:prSet/>
      <dgm:spPr/>
      <dgm:t>
        <a:bodyPr/>
        <a:lstStyle/>
        <a:p>
          <a:endParaRPr lang="en-US"/>
        </a:p>
      </dgm:t>
    </dgm:pt>
    <dgm:pt modelId="{9255358C-13F1-4BA1-9712-9B6FCF438913}" type="pres">
      <dgm:prSet presAssocID="{F2136302-66E0-478D-B4A7-50781EDD3C0A}" presName="Name0" presStyleCnt="0">
        <dgm:presLayoutVars>
          <dgm:chMax val="7"/>
          <dgm:dir/>
          <dgm:animOne val="branch"/>
        </dgm:presLayoutVars>
      </dgm:prSet>
      <dgm:spPr/>
      <dgm:t>
        <a:bodyPr/>
        <a:lstStyle/>
        <a:p>
          <a:endParaRPr lang="en-US"/>
        </a:p>
      </dgm:t>
    </dgm:pt>
    <dgm:pt modelId="{BC98439C-8E99-48D4-8366-544B1A0F35AE}" type="pres">
      <dgm:prSet presAssocID="{F64D9502-A81B-43AC-BA21-E82A8F02C8C3}" presName="parTx1" presStyleLbl="node1" presStyleIdx="0" presStyleCnt="5"/>
      <dgm:spPr/>
      <dgm:t>
        <a:bodyPr/>
        <a:lstStyle/>
        <a:p>
          <a:endParaRPr lang="en-US"/>
        </a:p>
      </dgm:t>
    </dgm:pt>
    <dgm:pt modelId="{188E9682-9A45-431F-AB51-646E92476E69}" type="pres">
      <dgm:prSet presAssocID="{CA73391E-969B-47FF-B42B-A0240E2622A9}" presName="parTx2" presStyleLbl="node1" presStyleIdx="1" presStyleCnt="5"/>
      <dgm:spPr/>
      <dgm:t>
        <a:bodyPr/>
        <a:lstStyle/>
        <a:p>
          <a:endParaRPr lang="en-US"/>
        </a:p>
      </dgm:t>
    </dgm:pt>
    <dgm:pt modelId="{0F90AB26-0DCD-4135-900A-8C856569CC1A}" type="pres">
      <dgm:prSet presAssocID="{BBB16C64-6314-4577-9961-0CB3AB3D6985}" presName="parTx3" presStyleLbl="node1" presStyleIdx="2" presStyleCnt="5"/>
      <dgm:spPr/>
      <dgm:t>
        <a:bodyPr/>
        <a:lstStyle/>
        <a:p>
          <a:endParaRPr lang="en-US"/>
        </a:p>
      </dgm:t>
    </dgm:pt>
    <dgm:pt modelId="{8099CC3D-F441-4BB8-8B12-B1160510FEA1}" type="pres">
      <dgm:prSet presAssocID="{2B7189BA-6996-4C69-BAB9-04AE6CF22704}" presName="parTx4" presStyleLbl="node1" presStyleIdx="3" presStyleCnt="5"/>
      <dgm:spPr/>
      <dgm:t>
        <a:bodyPr/>
        <a:lstStyle/>
        <a:p>
          <a:endParaRPr lang="en-US"/>
        </a:p>
      </dgm:t>
    </dgm:pt>
    <dgm:pt modelId="{95C20D8F-797C-4FFE-AF12-935D6127600C}" type="pres">
      <dgm:prSet presAssocID="{B32B7D0F-AAE5-43F2-9A44-AA9B6742D6CF}" presName="parTx5" presStyleLbl="node1" presStyleIdx="4" presStyleCnt="5"/>
      <dgm:spPr/>
      <dgm:t>
        <a:bodyPr/>
        <a:lstStyle/>
        <a:p>
          <a:endParaRPr lang="en-US"/>
        </a:p>
      </dgm:t>
    </dgm:pt>
  </dgm:ptLst>
  <dgm:cxnLst>
    <dgm:cxn modelId="{9F1E4AD4-0E2C-4CB1-9C4E-7463BCF6E86F}" srcId="{F2136302-66E0-478D-B4A7-50781EDD3C0A}" destId="{B32B7D0F-AAE5-43F2-9A44-AA9B6742D6CF}" srcOrd="4" destOrd="0" parTransId="{8F7F9188-C117-425B-946F-366FEE63DBED}" sibTransId="{49E578B2-76D9-4FBA-93C7-EA8CC99067BE}"/>
    <dgm:cxn modelId="{423D0AE2-656D-4BE5-B379-AB0C4DFBC8C4}" srcId="{F2136302-66E0-478D-B4A7-50781EDD3C0A}" destId="{CA73391E-969B-47FF-B42B-A0240E2622A9}" srcOrd="1" destOrd="0" parTransId="{FFC645B9-83AF-4959-9E2D-448641EFA3E9}" sibTransId="{67F33458-8682-4187-8C73-685C1FA81616}"/>
    <dgm:cxn modelId="{BF8FD725-96F4-43F4-8865-C9571A1041B4}" type="presOf" srcId="{F2136302-66E0-478D-B4A7-50781EDD3C0A}" destId="{9255358C-13F1-4BA1-9712-9B6FCF438913}" srcOrd="0" destOrd="0" presId="urn:microsoft.com/office/officeart/2009/3/layout/SubStepProcess"/>
    <dgm:cxn modelId="{AB10A2DD-8DC5-4B87-A6BA-4ECA7BF595D1}" type="presOf" srcId="{B32B7D0F-AAE5-43F2-9A44-AA9B6742D6CF}" destId="{95C20D8F-797C-4FFE-AF12-935D6127600C}" srcOrd="0" destOrd="0" presId="urn:microsoft.com/office/officeart/2009/3/layout/SubStepProcess"/>
    <dgm:cxn modelId="{A8EB3A05-F9F9-4BE0-AA1F-988563D9059D}" srcId="{F2136302-66E0-478D-B4A7-50781EDD3C0A}" destId="{2B7189BA-6996-4C69-BAB9-04AE6CF22704}" srcOrd="3" destOrd="0" parTransId="{64277785-043C-440E-BC0B-D2761A4CD5E8}" sibTransId="{C711B31C-631B-49B7-BF16-4414B22FCF12}"/>
    <dgm:cxn modelId="{0589ED38-63DD-4394-941E-2188A8374131}" srcId="{F2136302-66E0-478D-B4A7-50781EDD3C0A}" destId="{F64D9502-A81B-43AC-BA21-E82A8F02C8C3}" srcOrd="0" destOrd="0" parTransId="{845DC1A1-DC37-4A58-B908-EAD90D7E4A5B}" sibTransId="{A9EB0B0C-AD6B-4E05-987A-1B6DD4F03F2E}"/>
    <dgm:cxn modelId="{2737DCD4-B6F1-4687-A8DA-1B06B46EC426}" type="presOf" srcId="{F64D9502-A81B-43AC-BA21-E82A8F02C8C3}" destId="{BC98439C-8E99-48D4-8366-544B1A0F35AE}" srcOrd="0" destOrd="0" presId="urn:microsoft.com/office/officeart/2009/3/layout/SubStepProcess"/>
    <dgm:cxn modelId="{10293BA1-6661-4F90-ACCF-B0F2B12C2E54}" type="presOf" srcId="{BBB16C64-6314-4577-9961-0CB3AB3D6985}" destId="{0F90AB26-0DCD-4135-900A-8C856569CC1A}" srcOrd="0" destOrd="0" presId="urn:microsoft.com/office/officeart/2009/3/layout/SubStepProcess"/>
    <dgm:cxn modelId="{52EC1B65-E394-44A1-B053-32243FC2D80C}" srcId="{F2136302-66E0-478D-B4A7-50781EDD3C0A}" destId="{BBB16C64-6314-4577-9961-0CB3AB3D6985}" srcOrd="2" destOrd="0" parTransId="{F8217258-F064-47F5-87F0-1E4151DCB7DC}" sibTransId="{74D2EA99-E595-43F7-893D-35A3C498EBAB}"/>
    <dgm:cxn modelId="{BF89BA94-1B6A-495B-93E1-15A8EAB721FC}" type="presOf" srcId="{2B7189BA-6996-4C69-BAB9-04AE6CF22704}" destId="{8099CC3D-F441-4BB8-8B12-B1160510FEA1}" srcOrd="0" destOrd="0" presId="urn:microsoft.com/office/officeart/2009/3/layout/SubStepProcess"/>
    <dgm:cxn modelId="{562FE2EB-CE30-4AC2-988D-E2A614F50D2C}" type="presOf" srcId="{CA73391E-969B-47FF-B42B-A0240E2622A9}" destId="{188E9682-9A45-431F-AB51-646E92476E69}" srcOrd="0" destOrd="0" presId="urn:microsoft.com/office/officeart/2009/3/layout/SubStepProcess"/>
    <dgm:cxn modelId="{61B0A3E0-AC62-488B-9C21-2D2DBEFC53C1}" type="presParOf" srcId="{9255358C-13F1-4BA1-9712-9B6FCF438913}" destId="{BC98439C-8E99-48D4-8366-544B1A0F35AE}" srcOrd="0" destOrd="0" presId="urn:microsoft.com/office/officeart/2009/3/layout/SubStepProcess"/>
    <dgm:cxn modelId="{7BD21CCD-7A4C-4CD9-A46F-CB589BCFBF84}" type="presParOf" srcId="{9255358C-13F1-4BA1-9712-9B6FCF438913}" destId="{188E9682-9A45-431F-AB51-646E92476E69}" srcOrd="1" destOrd="0" presId="urn:microsoft.com/office/officeart/2009/3/layout/SubStepProcess"/>
    <dgm:cxn modelId="{3DBEC2A2-09A1-4CA7-818F-6498535B2A3D}" type="presParOf" srcId="{9255358C-13F1-4BA1-9712-9B6FCF438913}" destId="{0F90AB26-0DCD-4135-900A-8C856569CC1A}" srcOrd="2" destOrd="0" presId="urn:microsoft.com/office/officeart/2009/3/layout/SubStepProcess"/>
    <dgm:cxn modelId="{477F9B2A-EB1A-48B7-B17F-E772ECB7C4A4}" type="presParOf" srcId="{9255358C-13F1-4BA1-9712-9B6FCF438913}" destId="{8099CC3D-F441-4BB8-8B12-B1160510FEA1}" srcOrd="3" destOrd="0" presId="urn:microsoft.com/office/officeart/2009/3/layout/SubStepProcess"/>
    <dgm:cxn modelId="{079AD052-E3CA-41C3-BE49-1EBA9F70487D}" type="presParOf" srcId="{9255358C-13F1-4BA1-9712-9B6FCF438913}" destId="{95C20D8F-797C-4FFE-AF12-935D6127600C}"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77B87BF-0F31-463F-9AE8-D4524E2DB95E}"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80113A1A-53C7-4655-899A-6C519E09C9F7}">
      <dgm:prSet phldrT="[Text]" custT="1"/>
      <dgm:spPr/>
      <dgm:t>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9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 Preparation and Modeling Pipeline</a:t>
          </a:r>
          <a:endParaRPr lang="en-US" sz="9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dgm:t>
    </dgm:pt>
    <dgm:pt modelId="{6B39D50A-AD8A-42DB-A580-14BC283FE820}" type="parTrans" cxnId="{3E29B5FB-8633-41BD-9E5E-D17F7206CF18}">
      <dgm:prSet/>
      <dgm:spPr/>
      <dgm:t>
        <a:bodyPr/>
        <a:lstStyle/>
        <a:p>
          <a:endParaRPr lang="en-US"/>
        </a:p>
      </dgm:t>
    </dgm:pt>
    <dgm:pt modelId="{A228C066-340C-4538-995D-3CD1AD932643}" type="sibTrans" cxnId="{3E29B5FB-8633-41BD-9E5E-D17F7206CF18}">
      <dgm:prSet/>
      <dgm:spPr/>
      <dgm:t>
        <a:bodyPr/>
        <a:lstStyle/>
        <a:p>
          <a:endParaRPr lang="en-US"/>
        </a:p>
      </dgm:t>
    </dgm:pt>
    <dgm:pt modelId="{0BBB93F3-8D0D-4E0C-9690-F39F62EC2BBB}">
      <dgm:prSet phldrT="[Text]"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en-US" sz="1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Standardize the data.</a:t>
          </a:r>
          <a:endParaRPr lang="en-US" sz="1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dgm:t>
    </dgm:pt>
    <dgm:pt modelId="{23F3273E-FD9E-4EB7-A5E4-9C5835261FB3}" type="parTrans" cxnId="{19C39F72-8765-4EFE-BE81-A369EFEC01AB}">
      <dgm:prSet/>
      <dgm:spPr/>
      <dgm:t>
        <a:bodyPr/>
        <a:lstStyle/>
        <a:p>
          <a:endParaRPr lang="en-US"/>
        </a:p>
      </dgm:t>
    </dgm:pt>
    <dgm:pt modelId="{C38B6DB7-54A4-4D36-982F-4E5309EFCEED}" type="sibTrans" cxnId="{19C39F72-8765-4EFE-BE81-A369EFEC01AB}">
      <dgm:prSet/>
      <dgm:spPr/>
      <dgm:t>
        <a:bodyPr/>
        <a:lstStyle/>
        <a:p>
          <a:endParaRPr lang="en-US"/>
        </a:p>
      </dgm:t>
    </dgm:pt>
    <dgm:pt modelId="{16DCCBC9-85F0-4FCF-92B3-455E1BC4033A}">
      <dgm:prSet phldrT="[Text]" custT="1"/>
      <dgm:spPr/>
      <dgm:t>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Learn a Linear Discriminant Analysis model.</a:t>
          </a:r>
          <a:endParaRPr lang="en-US" sz="1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dgm:t>
    </dgm:pt>
    <dgm:pt modelId="{807D10D4-BE01-4CCB-8DEB-A2A463BC640E}" type="parTrans" cxnId="{29B7174B-2E43-40FD-BBF0-F3882454FF95}">
      <dgm:prSet/>
      <dgm:spPr/>
      <dgm:t>
        <a:bodyPr/>
        <a:lstStyle/>
        <a:p>
          <a:endParaRPr lang="en-US"/>
        </a:p>
      </dgm:t>
    </dgm:pt>
    <dgm:pt modelId="{0162C700-4F6E-4705-A0C6-4619BBC86FA9}" type="sibTrans" cxnId="{29B7174B-2E43-40FD-BBF0-F3882454FF95}">
      <dgm:prSet/>
      <dgm:spPr/>
      <dgm:t>
        <a:bodyPr/>
        <a:lstStyle/>
        <a:p>
          <a:endParaRPr lang="en-US"/>
        </a:p>
      </dgm:t>
    </dgm:pt>
    <dgm:pt modelId="{058ED863-83E7-4830-88EF-9EB40D03F1E6}">
      <dgm:prSet phldrT="[Text]"/>
      <dgm:spPr/>
      <dgm:t>
        <a:bodyPr/>
        <a:lstStyle/>
        <a:p>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Feature Extraction and Modeling Pipeline</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EB689FF2-F203-4922-8CC1-BF58614222DD}" type="parTrans" cxnId="{334A61BF-DE23-4AB0-9151-CCC8B5E266E6}">
      <dgm:prSet/>
      <dgm:spPr/>
      <dgm:t>
        <a:bodyPr/>
        <a:lstStyle/>
        <a:p>
          <a:endParaRPr lang="en-US"/>
        </a:p>
      </dgm:t>
    </dgm:pt>
    <dgm:pt modelId="{45F51758-2A78-48B8-A6B4-22683B81B8DF}" type="sibTrans" cxnId="{334A61BF-DE23-4AB0-9151-CCC8B5E266E6}">
      <dgm:prSet/>
      <dgm:spPr/>
      <dgm:t>
        <a:bodyPr/>
        <a:lstStyle/>
        <a:p>
          <a:endParaRPr lang="en-US"/>
        </a:p>
      </dgm:t>
    </dgm:pt>
    <dgm:pt modelId="{C1B81C3F-AA2B-4915-A6D4-BDB7D11F64DA}">
      <dgm:prSet phldrT="[Text]" custT="1"/>
      <dgm:spPr/>
      <dgm:t>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12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Feature Extraction with Principal Component </a:t>
          </a:r>
          <a:r>
            <a:rPr lang="en-US" sz="9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Analysis</a:t>
          </a:r>
          <a:endParaRPr lang="en-US" sz="9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dgm:t>
    </dgm:pt>
    <dgm:pt modelId="{01312B86-1709-4901-83CB-B0B87496A999}" type="parTrans" cxnId="{D45A6EFE-1A6D-46D4-8FC1-82D409547296}">
      <dgm:prSet/>
      <dgm:spPr/>
      <dgm:t>
        <a:bodyPr/>
        <a:lstStyle/>
        <a:p>
          <a:endParaRPr lang="en-US"/>
        </a:p>
      </dgm:t>
    </dgm:pt>
    <dgm:pt modelId="{95045E9D-65A4-4AAF-966D-91744097DB6D}" type="sibTrans" cxnId="{D45A6EFE-1A6D-46D4-8FC1-82D409547296}">
      <dgm:prSet/>
      <dgm:spPr/>
      <dgm:t>
        <a:bodyPr/>
        <a:lstStyle/>
        <a:p>
          <a:endParaRPr lang="en-US"/>
        </a:p>
      </dgm:t>
    </dgm:pt>
    <dgm:pt modelId="{12079D95-FEA6-42AF-836C-6FD453C284AC}">
      <dgm:prSet phldrT="[Text]" custT="1"/>
      <dgm:spPr/>
      <dgm:t>
        <a:bodyPr/>
        <a:lstStyle/>
        <a:p>
          <a:r>
            <a:rPr lang="en-US" sz="1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a:t>
          </a:r>
          <a:r>
            <a:rPr lang="en-US" sz="1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Feature Ex</a:t>
          </a:r>
          <a:r>
            <a:rPr lang="en-US" sz="1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traction with </a:t>
          </a:r>
          <a:r>
            <a:rPr lang="en-US" sz="1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Statistical Selection</a:t>
          </a:r>
          <a:endParaRPr lang="en-US" sz="1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853EACBF-5FB8-4A9A-920E-D90A88ACFEAF}" type="parTrans" cxnId="{C23B8D49-3BDD-4672-9E9E-890A6CBB05F1}">
      <dgm:prSet/>
      <dgm:spPr/>
      <dgm:t>
        <a:bodyPr/>
        <a:lstStyle/>
        <a:p>
          <a:endParaRPr lang="en-US"/>
        </a:p>
      </dgm:t>
    </dgm:pt>
    <dgm:pt modelId="{99CDA5AF-5324-4D48-8D47-DC1E262EB258}" type="sibTrans" cxnId="{C23B8D49-3BDD-4672-9E9E-890A6CBB05F1}">
      <dgm:prSet/>
      <dgm:spPr/>
      <dgm:t>
        <a:bodyPr/>
        <a:lstStyle/>
        <a:p>
          <a:endParaRPr lang="en-US"/>
        </a:p>
      </dgm:t>
    </dgm:pt>
    <dgm:pt modelId="{DB1ACF82-E753-4AAA-B704-27A38B1B30A4}">
      <dgm:prSet custT="1"/>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1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Feature Union.</a:t>
          </a:r>
          <a:endParaRPr lang="en-US" sz="1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dgm:t>
    </dgm:pt>
    <dgm:pt modelId="{80489617-7F22-4975-9040-994D48DC2AA8}" type="parTrans" cxnId="{C28A814F-1114-4CF1-9465-1ED64E5455E8}">
      <dgm:prSet/>
      <dgm:spPr/>
      <dgm:t>
        <a:bodyPr/>
        <a:lstStyle/>
        <a:p>
          <a:endParaRPr lang="en-US"/>
        </a:p>
      </dgm:t>
    </dgm:pt>
    <dgm:pt modelId="{487BBB48-A1A0-4DE0-8945-EBAD15EE784F}" type="sibTrans" cxnId="{C28A814F-1114-4CF1-9465-1ED64E5455E8}">
      <dgm:prSet/>
      <dgm:spPr/>
      <dgm:t>
        <a:bodyPr/>
        <a:lstStyle/>
        <a:p>
          <a:endParaRPr lang="en-US"/>
        </a:p>
      </dgm:t>
    </dgm:pt>
    <dgm:pt modelId="{E05D3E44-4F74-41C8-A68D-E1D361813963}">
      <dgm:prSet custT="1"/>
      <dgm:spPr/>
      <dgm:t>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200" b="1" cap="none" spc="0" dirty="0" smtClean="0">
              <a:ln/>
              <a:solidFill>
                <a:schemeClr val="accent3"/>
              </a:solidFill>
              <a:effectLst/>
            </a:rPr>
            <a:t>Learn a Logistic Regression Model.</a:t>
          </a:r>
          <a:endParaRPr lang="en-US" sz="1200" b="1" cap="none" spc="0" dirty="0">
            <a:ln/>
            <a:solidFill>
              <a:schemeClr val="accent3"/>
            </a:solidFill>
            <a:effectLst/>
          </a:endParaRPr>
        </a:p>
      </dgm:t>
    </dgm:pt>
    <dgm:pt modelId="{A3C89F0F-00BE-4C52-A9A1-E5375683F689}" type="parTrans" cxnId="{E777A235-4B86-4ED9-A05F-EDF8A637AF98}">
      <dgm:prSet/>
      <dgm:spPr/>
      <dgm:t>
        <a:bodyPr/>
        <a:lstStyle/>
        <a:p>
          <a:endParaRPr lang="en-US"/>
        </a:p>
      </dgm:t>
    </dgm:pt>
    <dgm:pt modelId="{4F235C63-471C-43B0-A375-3A216EFC5465}" type="sibTrans" cxnId="{E777A235-4B86-4ED9-A05F-EDF8A637AF98}">
      <dgm:prSet/>
      <dgm:spPr/>
      <dgm:t>
        <a:bodyPr/>
        <a:lstStyle/>
        <a:p>
          <a:endParaRPr lang="en-US"/>
        </a:p>
      </dgm:t>
    </dgm:pt>
    <dgm:pt modelId="{434C2659-EA0D-4EE0-B1D4-9445CCEAE73E}" type="pres">
      <dgm:prSet presAssocID="{577B87BF-0F31-463F-9AE8-D4524E2DB95E}" presName="list" presStyleCnt="0">
        <dgm:presLayoutVars>
          <dgm:dir/>
          <dgm:animLvl val="lvl"/>
        </dgm:presLayoutVars>
      </dgm:prSet>
      <dgm:spPr/>
      <dgm:t>
        <a:bodyPr/>
        <a:lstStyle/>
        <a:p>
          <a:endParaRPr lang="en-US"/>
        </a:p>
      </dgm:t>
    </dgm:pt>
    <dgm:pt modelId="{AD0F10A4-A90F-4ED7-AF6C-8DC7C0F08321}" type="pres">
      <dgm:prSet presAssocID="{80113A1A-53C7-4655-899A-6C519E09C9F7}" presName="posSpace" presStyleCnt="0"/>
      <dgm:spPr/>
    </dgm:pt>
    <dgm:pt modelId="{28DF58FB-ECB8-486D-9234-63C03D4513E3}" type="pres">
      <dgm:prSet presAssocID="{80113A1A-53C7-4655-899A-6C519E09C9F7}" presName="vertFlow" presStyleCnt="0"/>
      <dgm:spPr/>
    </dgm:pt>
    <dgm:pt modelId="{4FD5F562-F417-42DB-BFBE-6FE7DF8A3B5D}" type="pres">
      <dgm:prSet presAssocID="{80113A1A-53C7-4655-899A-6C519E09C9F7}" presName="topSpace" presStyleCnt="0"/>
      <dgm:spPr/>
    </dgm:pt>
    <dgm:pt modelId="{53381605-3993-461D-A4DC-38CAD695F4B5}" type="pres">
      <dgm:prSet presAssocID="{80113A1A-53C7-4655-899A-6C519E09C9F7}" presName="firstComp" presStyleCnt="0"/>
      <dgm:spPr/>
    </dgm:pt>
    <dgm:pt modelId="{1E827E96-6962-4291-ADA7-7934B9CE64FE}" type="pres">
      <dgm:prSet presAssocID="{80113A1A-53C7-4655-899A-6C519E09C9F7}" presName="firstChild" presStyleLbl="bgAccFollowNode1" presStyleIdx="0" presStyleCnt="6" custScaleX="152155"/>
      <dgm:spPr/>
      <dgm:t>
        <a:bodyPr/>
        <a:lstStyle/>
        <a:p>
          <a:endParaRPr lang="en-US"/>
        </a:p>
      </dgm:t>
    </dgm:pt>
    <dgm:pt modelId="{74C01CBC-F671-4F32-B0FA-BB267E126BD4}" type="pres">
      <dgm:prSet presAssocID="{80113A1A-53C7-4655-899A-6C519E09C9F7}" presName="firstChildTx" presStyleLbl="bgAccFollowNode1" presStyleIdx="0" presStyleCnt="6">
        <dgm:presLayoutVars>
          <dgm:bulletEnabled val="1"/>
        </dgm:presLayoutVars>
      </dgm:prSet>
      <dgm:spPr/>
      <dgm:t>
        <a:bodyPr/>
        <a:lstStyle/>
        <a:p>
          <a:endParaRPr lang="en-US"/>
        </a:p>
      </dgm:t>
    </dgm:pt>
    <dgm:pt modelId="{16C309A9-12B2-436C-8603-A63118EFD184}" type="pres">
      <dgm:prSet presAssocID="{16DCCBC9-85F0-4FCF-92B3-455E1BC4033A}" presName="comp" presStyleCnt="0"/>
      <dgm:spPr/>
    </dgm:pt>
    <dgm:pt modelId="{933C7690-F42F-420D-8584-6B3FAC21EBDE}" type="pres">
      <dgm:prSet presAssocID="{16DCCBC9-85F0-4FCF-92B3-455E1BC4033A}" presName="child" presStyleLbl="bgAccFollowNode1" presStyleIdx="1" presStyleCnt="6" custScaleX="151980"/>
      <dgm:spPr/>
      <dgm:t>
        <a:bodyPr/>
        <a:lstStyle/>
        <a:p>
          <a:endParaRPr lang="en-US"/>
        </a:p>
      </dgm:t>
    </dgm:pt>
    <dgm:pt modelId="{47887342-2740-4DEF-8372-8E4BA3CC5A4F}" type="pres">
      <dgm:prSet presAssocID="{16DCCBC9-85F0-4FCF-92B3-455E1BC4033A}" presName="childTx" presStyleLbl="bgAccFollowNode1" presStyleIdx="1" presStyleCnt="6">
        <dgm:presLayoutVars>
          <dgm:bulletEnabled val="1"/>
        </dgm:presLayoutVars>
      </dgm:prSet>
      <dgm:spPr/>
      <dgm:t>
        <a:bodyPr/>
        <a:lstStyle/>
        <a:p>
          <a:endParaRPr lang="en-US"/>
        </a:p>
      </dgm:t>
    </dgm:pt>
    <dgm:pt modelId="{EE8648F6-7EAA-4218-9C1F-F06DB7EC5FB2}" type="pres">
      <dgm:prSet presAssocID="{80113A1A-53C7-4655-899A-6C519E09C9F7}" presName="negSpace" presStyleCnt="0"/>
      <dgm:spPr/>
    </dgm:pt>
    <dgm:pt modelId="{EB26D9F9-9237-42D6-BFB4-6FFCA471A3F8}" type="pres">
      <dgm:prSet presAssocID="{80113A1A-53C7-4655-899A-6C519E09C9F7}" presName="circle" presStyleLbl="node1" presStyleIdx="0" presStyleCnt="2" custScaleX="166963" custScaleY="122321" custLinFactX="-97347" custLinFactNeighborX="-100000" custLinFactNeighborY="11068"/>
      <dgm:spPr/>
      <dgm:t>
        <a:bodyPr/>
        <a:lstStyle/>
        <a:p>
          <a:endParaRPr lang="en-US"/>
        </a:p>
      </dgm:t>
    </dgm:pt>
    <dgm:pt modelId="{9F0E5368-547F-4D39-B5D6-12E3F1296B10}" type="pres">
      <dgm:prSet presAssocID="{A228C066-340C-4538-995D-3CD1AD932643}" presName="transSpace" presStyleCnt="0"/>
      <dgm:spPr/>
    </dgm:pt>
    <dgm:pt modelId="{F9859CA3-23EE-4F69-8052-DA4D7D5551F9}" type="pres">
      <dgm:prSet presAssocID="{058ED863-83E7-4830-88EF-9EB40D03F1E6}" presName="posSpace" presStyleCnt="0"/>
      <dgm:spPr/>
    </dgm:pt>
    <dgm:pt modelId="{A55E44BE-51A1-4FC2-ABFE-D1FBFD8EEC6B}" type="pres">
      <dgm:prSet presAssocID="{058ED863-83E7-4830-88EF-9EB40D03F1E6}" presName="vertFlow" presStyleCnt="0"/>
      <dgm:spPr/>
    </dgm:pt>
    <dgm:pt modelId="{A1980EFF-8439-450A-ADD3-05B49CB31914}" type="pres">
      <dgm:prSet presAssocID="{058ED863-83E7-4830-88EF-9EB40D03F1E6}" presName="topSpace" presStyleCnt="0"/>
      <dgm:spPr/>
    </dgm:pt>
    <dgm:pt modelId="{1FF1BD39-28BC-40CC-8279-16B25BE45FCA}" type="pres">
      <dgm:prSet presAssocID="{058ED863-83E7-4830-88EF-9EB40D03F1E6}" presName="firstComp" presStyleCnt="0"/>
      <dgm:spPr/>
    </dgm:pt>
    <dgm:pt modelId="{4CA2A18E-66CF-4F9A-A19B-522A00EFED33}" type="pres">
      <dgm:prSet presAssocID="{058ED863-83E7-4830-88EF-9EB40D03F1E6}" presName="firstChild" presStyleLbl="bgAccFollowNode1" presStyleIdx="2" presStyleCnt="6" custScaleX="124219" custScaleY="139495"/>
      <dgm:spPr/>
      <dgm:t>
        <a:bodyPr/>
        <a:lstStyle/>
        <a:p>
          <a:endParaRPr lang="en-US"/>
        </a:p>
      </dgm:t>
    </dgm:pt>
    <dgm:pt modelId="{BA7990F0-89BD-436E-A924-F4C17A848243}" type="pres">
      <dgm:prSet presAssocID="{058ED863-83E7-4830-88EF-9EB40D03F1E6}" presName="firstChildTx" presStyleLbl="bgAccFollowNode1" presStyleIdx="2" presStyleCnt="6">
        <dgm:presLayoutVars>
          <dgm:bulletEnabled val="1"/>
        </dgm:presLayoutVars>
      </dgm:prSet>
      <dgm:spPr/>
      <dgm:t>
        <a:bodyPr/>
        <a:lstStyle/>
        <a:p>
          <a:endParaRPr lang="en-US"/>
        </a:p>
      </dgm:t>
    </dgm:pt>
    <dgm:pt modelId="{186ACB12-D5C5-4699-9AF4-843EAC9C8B8B}" type="pres">
      <dgm:prSet presAssocID="{12079D95-FEA6-42AF-836C-6FD453C284AC}" presName="comp" presStyleCnt="0"/>
      <dgm:spPr/>
    </dgm:pt>
    <dgm:pt modelId="{BA4B1446-61B8-4B23-877C-6CD751965FFD}" type="pres">
      <dgm:prSet presAssocID="{12079D95-FEA6-42AF-836C-6FD453C284AC}" presName="child" presStyleLbl="bgAccFollowNode1" presStyleIdx="3" presStyleCnt="6" custScaleX="124346"/>
      <dgm:spPr/>
      <dgm:t>
        <a:bodyPr/>
        <a:lstStyle/>
        <a:p>
          <a:endParaRPr lang="en-US"/>
        </a:p>
      </dgm:t>
    </dgm:pt>
    <dgm:pt modelId="{7F9C4FA1-6FEB-4E8F-ABC5-27F3B829DE8A}" type="pres">
      <dgm:prSet presAssocID="{12079D95-FEA6-42AF-836C-6FD453C284AC}" presName="childTx" presStyleLbl="bgAccFollowNode1" presStyleIdx="3" presStyleCnt="6">
        <dgm:presLayoutVars>
          <dgm:bulletEnabled val="1"/>
        </dgm:presLayoutVars>
      </dgm:prSet>
      <dgm:spPr/>
      <dgm:t>
        <a:bodyPr/>
        <a:lstStyle/>
        <a:p>
          <a:endParaRPr lang="en-US"/>
        </a:p>
      </dgm:t>
    </dgm:pt>
    <dgm:pt modelId="{BE29339D-1097-4DB3-ADBF-589FBEC37F95}" type="pres">
      <dgm:prSet presAssocID="{DB1ACF82-E753-4AAA-B704-27A38B1B30A4}" presName="comp" presStyleCnt="0"/>
      <dgm:spPr/>
    </dgm:pt>
    <dgm:pt modelId="{D0BC76BA-5095-4B01-95BD-ECD991C928D5}" type="pres">
      <dgm:prSet presAssocID="{DB1ACF82-E753-4AAA-B704-27A38B1B30A4}" presName="child" presStyleLbl="bgAccFollowNode1" presStyleIdx="4" presStyleCnt="6" custScaleX="124346"/>
      <dgm:spPr/>
      <dgm:t>
        <a:bodyPr/>
        <a:lstStyle/>
        <a:p>
          <a:endParaRPr lang="en-US"/>
        </a:p>
      </dgm:t>
    </dgm:pt>
    <dgm:pt modelId="{40CE03F8-7F90-407A-A4DA-136161E079F2}" type="pres">
      <dgm:prSet presAssocID="{DB1ACF82-E753-4AAA-B704-27A38B1B30A4}" presName="childTx" presStyleLbl="bgAccFollowNode1" presStyleIdx="4" presStyleCnt="6">
        <dgm:presLayoutVars>
          <dgm:bulletEnabled val="1"/>
        </dgm:presLayoutVars>
      </dgm:prSet>
      <dgm:spPr/>
      <dgm:t>
        <a:bodyPr/>
        <a:lstStyle/>
        <a:p>
          <a:endParaRPr lang="en-US"/>
        </a:p>
      </dgm:t>
    </dgm:pt>
    <dgm:pt modelId="{5F86DE37-E22B-485B-8562-9D5D1BD8CBF9}" type="pres">
      <dgm:prSet presAssocID="{E05D3E44-4F74-41C8-A68D-E1D361813963}" presName="comp" presStyleCnt="0"/>
      <dgm:spPr/>
    </dgm:pt>
    <dgm:pt modelId="{B80924C2-C515-4C3F-A864-91ADF7CCE6CD}" type="pres">
      <dgm:prSet presAssocID="{E05D3E44-4F74-41C8-A68D-E1D361813963}" presName="child" presStyleLbl="bgAccFollowNode1" presStyleIdx="5" presStyleCnt="6" custScaleX="124346"/>
      <dgm:spPr/>
      <dgm:t>
        <a:bodyPr/>
        <a:lstStyle/>
        <a:p>
          <a:endParaRPr lang="en-US"/>
        </a:p>
      </dgm:t>
    </dgm:pt>
    <dgm:pt modelId="{8B2252B4-A7AC-455E-9285-03DAD77FCAED}" type="pres">
      <dgm:prSet presAssocID="{E05D3E44-4F74-41C8-A68D-E1D361813963}" presName="childTx" presStyleLbl="bgAccFollowNode1" presStyleIdx="5" presStyleCnt="6">
        <dgm:presLayoutVars>
          <dgm:bulletEnabled val="1"/>
        </dgm:presLayoutVars>
      </dgm:prSet>
      <dgm:spPr/>
      <dgm:t>
        <a:bodyPr/>
        <a:lstStyle/>
        <a:p>
          <a:endParaRPr lang="en-US"/>
        </a:p>
      </dgm:t>
    </dgm:pt>
    <dgm:pt modelId="{78F230A9-A115-47CC-BD40-63AD34B8CE98}" type="pres">
      <dgm:prSet presAssocID="{058ED863-83E7-4830-88EF-9EB40D03F1E6}" presName="negSpace" presStyleCnt="0"/>
      <dgm:spPr/>
    </dgm:pt>
    <dgm:pt modelId="{F15254D5-71A5-4522-B2C8-5F073215C9BB}" type="pres">
      <dgm:prSet presAssocID="{058ED863-83E7-4830-88EF-9EB40D03F1E6}" presName="circle" presStyleLbl="node1" presStyleIdx="1" presStyleCnt="2" custScaleX="193248" custScaleY="144643" custLinFactNeighborX="-72321" custLinFactNeighborY="-92"/>
      <dgm:spPr/>
      <dgm:t>
        <a:bodyPr/>
        <a:lstStyle/>
        <a:p>
          <a:endParaRPr lang="en-US"/>
        </a:p>
      </dgm:t>
    </dgm:pt>
  </dgm:ptLst>
  <dgm:cxnLst>
    <dgm:cxn modelId="{2589A1F8-4597-4B47-B41F-3D4A9CDF2D11}" type="presOf" srcId="{577B87BF-0F31-463F-9AE8-D4524E2DB95E}" destId="{434C2659-EA0D-4EE0-B1D4-9445CCEAE73E}" srcOrd="0" destOrd="0" presId="urn:microsoft.com/office/officeart/2005/8/layout/hList9"/>
    <dgm:cxn modelId="{E73F64DB-1212-4DC7-824F-DCAFA43D0432}" type="presOf" srcId="{C1B81C3F-AA2B-4915-A6D4-BDB7D11F64DA}" destId="{4CA2A18E-66CF-4F9A-A19B-522A00EFED33}" srcOrd="0" destOrd="0" presId="urn:microsoft.com/office/officeart/2005/8/layout/hList9"/>
    <dgm:cxn modelId="{E5AC77BF-2F37-4917-B42B-0CFE29650A6C}" type="presOf" srcId="{058ED863-83E7-4830-88EF-9EB40D03F1E6}" destId="{F15254D5-71A5-4522-B2C8-5F073215C9BB}" srcOrd="0" destOrd="0" presId="urn:microsoft.com/office/officeart/2005/8/layout/hList9"/>
    <dgm:cxn modelId="{3D6EEFD2-186D-438A-9232-2412758B0C57}" type="presOf" srcId="{E05D3E44-4F74-41C8-A68D-E1D361813963}" destId="{8B2252B4-A7AC-455E-9285-03DAD77FCAED}" srcOrd="1" destOrd="0" presId="urn:microsoft.com/office/officeart/2005/8/layout/hList9"/>
    <dgm:cxn modelId="{D45A6EFE-1A6D-46D4-8FC1-82D409547296}" srcId="{058ED863-83E7-4830-88EF-9EB40D03F1E6}" destId="{C1B81C3F-AA2B-4915-A6D4-BDB7D11F64DA}" srcOrd="0" destOrd="0" parTransId="{01312B86-1709-4901-83CB-B0B87496A999}" sibTransId="{95045E9D-65A4-4AAF-966D-91744097DB6D}"/>
    <dgm:cxn modelId="{29B7174B-2E43-40FD-BBF0-F3882454FF95}" srcId="{80113A1A-53C7-4655-899A-6C519E09C9F7}" destId="{16DCCBC9-85F0-4FCF-92B3-455E1BC4033A}" srcOrd="1" destOrd="0" parTransId="{807D10D4-BE01-4CCB-8DEB-A2A463BC640E}" sibTransId="{0162C700-4F6E-4705-A0C6-4619BBC86FA9}"/>
    <dgm:cxn modelId="{334A61BF-DE23-4AB0-9151-CCC8B5E266E6}" srcId="{577B87BF-0F31-463F-9AE8-D4524E2DB95E}" destId="{058ED863-83E7-4830-88EF-9EB40D03F1E6}" srcOrd="1" destOrd="0" parTransId="{EB689FF2-F203-4922-8CC1-BF58614222DD}" sibTransId="{45F51758-2A78-48B8-A6B4-22683B81B8DF}"/>
    <dgm:cxn modelId="{D7331A7A-916F-440B-AC29-C98BB5C39938}" type="presOf" srcId="{12079D95-FEA6-42AF-836C-6FD453C284AC}" destId="{7F9C4FA1-6FEB-4E8F-ABC5-27F3B829DE8A}" srcOrd="1" destOrd="0" presId="urn:microsoft.com/office/officeart/2005/8/layout/hList9"/>
    <dgm:cxn modelId="{92F24E26-326D-469B-BA59-84BC4DE84BB3}" type="presOf" srcId="{DB1ACF82-E753-4AAA-B704-27A38B1B30A4}" destId="{40CE03F8-7F90-407A-A4DA-136161E079F2}" srcOrd="1" destOrd="0" presId="urn:microsoft.com/office/officeart/2005/8/layout/hList9"/>
    <dgm:cxn modelId="{7C392819-3663-4D41-AA62-4639CCEC0FD6}" type="presOf" srcId="{16DCCBC9-85F0-4FCF-92B3-455E1BC4033A}" destId="{933C7690-F42F-420D-8584-6B3FAC21EBDE}" srcOrd="0" destOrd="0" presId="urn:microsoft.com/office/officeart/2005/8/layout/hList9"/>
    <dgm:cxn modelId="{C23B8D49-3BDD-4672-9E9E-890A6CBB05F1}" srcId="{058ED863-83E7-4830-88EF-9EB40D03F1E6}" destId="{12079D95-FEA6-42AF-836C-6FD453C284AC}" srcOrd="1" destOrd="0" parTransId="{853EACBF-5FB8-4A9A-920E-D90A88ACFEAF}" sibTransId="{99CDA5AF-5324-4D48-8D47-DC1E262EB258}"/>
    <dgm:cxn modelId="{48700A3B-1212-4D10-A8DB-B3DF2F051756}" type="presOf" srcId="{0BBB93F3-8D0D-4E0C-9690-F39F62EC2BBB}" destId="{1E827E96-6962-4291-ADA7-7934B9CE64FE}" srcOrd="0" destOrd="0" presId="urn:microsoft.com/office/officeart/2005/8/layout/hList9"/>
    <dgm:cxn modelId="{597E39D2-3933-4BA9-80AC-5EDA93EC60CE}" type="presOf" srcId="{E05D3E44-4F74-41C8-A68D-E1D361813963}" destId="{B80924C2-C515-4C3F-A864-91ADF7CCE6CD}" srcOrd="0" destOrd="0" presId="urn:microsoft.com/office/officeart/2005/8/layout/hList9"/>
    <dgm:cxn modelId="{3E29B5FB-8633-41BD-9E5E-D17F7206CF18}" srcId="{577B87BF-0F31-463F-9AE8-D4524E2DB95E}" destId="{80113A1A-53C7-4655-899A-6C519E09C9F7}" srcOrd="0" destOrd="0" parTransId="{6B39D50A-AD8A-42DB-A580-14BC283FE820}" sibTransId="{A228C066-340C-4538-995D-3CD1AD932643}"/>
    <dgm:cxn modelId="{CD828E70-B59B-4F13-9261-71F6817416F3}" type="presOf" srcId="{80113A1A-53C7-4655-899A-6C519E09C9F7}" destId="{EB26D9F9-9237-42D6-BFB4-6FFCA471A3F8}" srcOrd="0" destOrd="0" presId="urn:microsoft.com/office/officeart/2005/8/layout/hList9"/>
    <dgm:cxn modelId="{C28A814F-1114-4CF1-9465-1ED64E5455E8}" srcId="{058ED863-83E7-4830-88EF-9EB40D03F1E6}" destId="{DB1ACF82-E753-4AAA-B704-27A38B1B30A4}" srcOrd="2" destOrd="0" parTransId="{80489617-7F22-4975-9040-994D48DC2AA8}" sibTransId="{487BBB48-A1A0-4DE0-8945-EBAD15EE784F}"/>
    <dgm:cxn modelId="{19C39F72-8765-4EFE-BE81-A369EFEC01AB}" srcId="{80113A1A-53C7-4655-899A-6C519E09C9F7}" destId="{0BBB93F3-8D0D-4E0C-9690-F39F62EC2BBB}" srcOrd="0" destOrd="0" parTransId="{23F3273E-FD9E-4EB7-A5E4-9C5835261FB3}" sibTransId="{C38B6DB7-54A4-4D36-982F-4E5309EFCEED}"/>
    <dgm:cxn modelId="{E777A235-4B86-4ED9-A05F-EDF8A637AF98}" srcId="{058ED863-83E7-4830-88EF-9EB40D03F1E6}" destId="{E05D3E44-4F74-41C8-A68D-E1D361813963}" srcOrd="3" destOrd="0" parTransId="{A3C89F0F-00BE-4C52-A9A1-E5375683F689}" sibTransId="{4F235C63-471C-43B0-A375-3A216EFC5465}"/>
    <dgm:cxn modelId="{3148071B-67DB-44D9-8C53-260E5738664B}" type="presOf" srcId="{0BBB93F3-8D0D-4E0C-9690-F39F62EC2BBB}" destId="{74C01CBC-F671-4F32-B0FA-BB267E126BD4}" srcOrd="1" destOrd="0" presId="urn:microsoft.com/office/officeart/2005/8/layout/hList9"/>
    <dgm:cxn modelId="{145DB503-41A1-4066-ABFF-AD16EE8A1F5B}" type="presOf" srcId="{16DCCBC9-85F0-4FCF-92B3-455E1BC4033A}" destId="{47887342-2740-4DEF-8372-8E4BA3CC5A4F}" srcOrd="1" destOrd="0" presId="urn:microsoft.com/office/officeart/2005/8/layout/hList9"/>
    <dgm:cxn modelId="{785991A6-B798-469D-9499-91E0BD0D7BF3}" type="presOf" srcId="{12079D95-FEA6-42AF-836C-6FD453C284AC}" destId="{BA4B1446-61B8-4B23-877C-6CD751965FFD}" srcOrd="0" destOrd="0" presId="urn:microsoft.com/office/officeart/2005/8/layout/hList9"/>
    <dgm:cxn modelId="{5E6608D5-63BE-4FAB-9F1D-7E490E04C0AD}" type="presOf" srcId="{C1B81C3F-AA2B-4915-A6D4-BDB7D11F64DA}" destId="{BA7990F0-89BD-436E-A924-F4C17A848243}" srcOrd="1" destOrd="0" presId="urn:microsoft.com/office/officeart/2005/8/layout/hList9"/>
    <dgm:cxn modelId="{887E441A-0607-45D4-A600-4417161156AC}" type="presOf" srcId="{DB1ACF82-E753-4AAA-B704-27A38B1B30A4}" destId="{D0BC76BA-5095-4B01-95BD-ECD991C928D5}" srcOrd="0" destOrd="0" presId="urn:microsoft.com/office/officeart/2005/8/layout/hList9"/>
    <dgm:cxn modelId="{2429BF2A-BD1E-445E-AD2F-19AA0B078468}" type="presParOf" srcId="{434C2659-EA0D-4EE0-B1D4-9445CCEAE73E}" destId="{AD0F10A4-A90F-4ED7-AF6C-8DC7C0F08321}" srcOrd="0" destOrd="0" presId="urn:microsoft.com/office/officeart/2005/8/layout/hList9"/>
    <dgm:cxn modelId="{CA0A6032-87AE-44AA-ABC0-80CB85F2EB8A}" type="presParOf" srcId="{434C2659-EA0D-4EE0-B1D4-9445CCEAE73E}" destId="{28DF58FB-ECB8-486D-9234-63C03D4513E3}" srcOrd="1" destOrd="0" presId="urn:microsoft.com/office/officeart/2005/8/layout/hList9"/>
    <dgm:cxn modelId="{3D8453A7-4F2D-4515-99AE-3BB2176F5A35}" type="presParOf" srcId="{28DF58FB-ECB8-486D-9234-63C03D4513E3}" destId="{4FD5F562-F417-42DB-BFBE-6FE7DF8A3B5D}" srcOrd="0" destOrd="0" presId="urn:microsoft.com/office/officeart/2005/8/layout/hList9"/>
    <dgm:cxn modelId="{03B1767B-F18F-43A8-A9F3-7F81270E1D2E}" type="presParOf" srcId="{28DF58FB-ECB8-486D-9234-63C03D4513E3}" destId="{53381605-3993-461D-A4DC-38CAD695F4B5}" srcOrd="1" destOrd="0" presId="urn:microsoft.com/office/officeart/2005/8/layout/hList9"/>
    <dgm:cxn modelId="{AAF461C8-115B-44EC-A17A-512D76B6F028}" type="presParOf" srcId="{53381605-3993-461D-A4DC-38CAD695F4B5}" destId="{1E827E96-6962-4291-ADA7-7934B9CE64FE}" srcOrd="0" destOrd="0" presId="urn:microsoft.com/office/officeart/2005/8/layout/hList9"/>
    <dgm:cxn modelId="{E3C58B64-6BE8-4665-BEB0-9653989FFB9C}" type="presParOf" srcId="{53381605-3993-461D-A4DC-38CAD695F4B5}" destId="{74C01CBC-F671-4F32-B0FA-BB267E126BD4}" srcOrd="1" destOrd="0" presId="urn:microsoft.com/office/officeart/2005/8/layout/hList9"/>
    <dgm:cxn modelId="{A8F90D31-BCA0-4C3F-99DE-6AF6FF6D49DF}" type="presParOf" srcId="{28DF58FB-ECB8-486D-9234-63C03D4513E3}" destId="{16C309A9-12B2-436C-8603-A63118EFD184}" srcOrd="2" destOrd="0" presId="urn:microsoft.com/office/officeart/2005/8/layout/hList9"/>
    <dgm:cxn modelId="{84771651-6219-4202-BD05-C31B0ABFF096}" type="presParOf" srcId="{16C309A9-12B2-436C-8603-A63118EFD184}" destId="{933C7690-F42F-420D-8584-6B3FAC21EBDE}" srcOrd="0" destOrd="0" presId="urn:microsoft.com/office/officeart/2005/8/layout/hList9"/>
    <dgm:cxn modelId="{28C5FF8A-BCC9-4A35-8A6D-B5CB09671AEC}" type="presParOf" srcId="{16C309A9-12B2-436C-8603-A63118EFD184}" destId="{47887342-2740-4DEF-8372-8E4BA3CC5A4F}" srcOrd="1" destOrd="0" presId="urn:microsoft.com/office/officeart/2005/8/layout/hList9"/>
    <dgm:cxn modelId="{E0BBC487-E546-4B4E-9524-1665D2A2C1A9}" type="presParOf" srcId="{434C2659-EA0D-4EE0-B1D4-9445CCEAE73E}" destId="{EE8648F6-7EAA-4218-9C1F-F06DB7EC5FB2}" srcOrd="2" destOrd="0" presId="urn:microsoft.com/office/officeart/2005/8/layout/hList9"/>
    <dgm:cxn modelId="{B4183D0C-6F89-46A3-9EE2-C0FAF841494A}" type="presParOf" srcId="{434C2659-EA0D-4EE0-B1D4-9445CCEAE73E}" destId="{EB26D9F9-9237-42D6-BFB4-6FFCA471A3F8}" srcOrd="3" destOrd="0" presId="urn:microsoft.com/office/officeart/2005/8/layout/hList9"/>
    <dgm:cxn modelId="{D95D6ECF-3B84-44F5-8284-7F4234437EB4}" type="presParOf" srcId="{434C2659-EA0D-4EE0-B1D4-9445CCEAE73E}" destId="{9F0E5368-547F-4D39-B5D6-12E3F1296B10}" srcOrd="4" destOrd="0" presId="urn:microsoft.com/office/officeart/2005/8/layout/hList9"/>
    <dgm:cxn modelId="{1DF298EC-0564-429F-BE73-82D620FB77B4}" type="presParOf" srcId="{434C2659-EA0D-4EE0-B1D4-9445CCEAE73E}" destId="{F9859CA3-23EE-4F69-8052-DA4D7D5551F9}" srcOrd="5" destOrd="0" presId="urn:microsoft.com/office/officeart/2005/8/layout/hList9"/>
    <dgm:cxn modelId="{72832827-F51A-4C9E-9C21-7504F9393FA3}" type="presParOf" srcId="{434C2659-EA0D-4EE0-B1D4-9445CCEAE73E}" destId="{A55E44BE-51A1-4FC2-ABFE-D1FBFD8EEC6B}" srcOrd="6" destOrd="0" presId="urn:microsoft.com/office/officeart/2005/8/layout/hList9"/>
    <dgm:cxn modelId="{8727AFC8-5C7F-4646-8D17-294D0160688C}" type="presParOf" srcId="{A55E44BE-51A1-4FC2-ABFE-D1FBFD8EEC6B}" destId="{A1980EFF-8439-450A-ADD3-05B49CB31914}" srcOrd="0" destOrd="0" presId="urn:microsoft.com/office/officeart/2005/8/layout/hList9"/>
    <dgm:cxn modelId="{5C22DD25-9A82-45DF-A665-B81D487ADA3E}" type="presParOf" srcId="{A55E44BE-51A1-4FC2-ABFE-D1FBFD8EEC6B}" destId="{1FF1BD39-28BC-40CC-8279-16B25BE45FCA}" srcOrd="1" destOrd="0" presId="urn:microsoft.com/office/officeart/2005/8/layout/hList9"/>
    <dgm:cxn modelId="{C3D274C3-4197-414B-8DF0-3870595268B0}" type="presParOf" srcId="{1FF1BD39-28BC-40CC-8279-16B25BE45FCA}" destId="{4CA2A18E-66CF-4F9A-A19B-522A00EFED33}" srcOrd="0" destOrd="0" presId="urn:microsoft.com/office/officeart/2005/8/layout/hList9"/>
    <dgm:cxn modelId="{64A265AA-6BDF-4765-A411-64AFFEF246E6}" type="presParOf" srcId="{1FF1BD39-28BC-40CC-8279-16B25BE45FCA}" destId="{BA7990F0-89BD-436E-A924-F4C17A848243}" srcOrd="1" destOrd="0" presId="urn:microsoft.com/office/officeart/2005/8/layout/hList9"/>
    <dgm:cxn modelId="{6D5F1A38-F4F2-4C57-9FAC-327C75386D92}" type="presParOf" srcId="{A55E44BE-51A1-4FC2-ABFE-D1FBFD8EEC6B}" destId="{186ACB12-D5C5-4699-9AF4-843EAC9C8B8B}" srcOrd="2" destOrd="0" presId="urn:microsoft.com/office/officeart/2005/8/layout/hList9"/>
    <dgm:cxn modelId="{9EC2F44C-8130-4C48-9A3D-3A2C3F41AE11}" type="presParOf" srcId="{186ACB12-D5C5-4699-9AF4-843EAC9C8B8B}" destId="{BA4B1446-61B8-4B23-877C-6CD751965FFD}" srcOrd="0" destOrd="0" presId="urn:microsoft.com/office/officeart/2005/8/layout/hList9"/>
    <dgm:cxn modelId="{6153D267-4339-4025-84C1-E78BFF256850}" type="presParOf" srcId="{186ACB12-D5C5-4699-9AF4-843EAC9C8B8B}" destId="{7F9C4FA1-6FEB-4E8F-ABC5-27F3B829DE8A}" srcOrd="1" destOrd="0" presId="urn:microsoft.com/office/officeart/2005/8/layout/hList9"/>
    <dgm:cxn modelId="{C8413B45-2B09-4C9E-A9A3-634FB0F8CBEB}" type="presParOf" srcId="{A55E44BE-51A1-4FC2-ABFE-D1FBFD8EEC6B}" destId="{BE29339D-1097-4DB3-ADBF-589FBEC37F95}" srcOrd="3" destOrd="0" presId="urn:microsoft.com/office/officeart/2005/8/layout/hList9"/>
    <dgm:cxn modelId="{B46105F8-0B57-417A-B732-D9B909AA8A97}" type="presParOf" srcId="{BE29339D-1097-4DB3-ADBF-589FBEC37F95}" destId="{D0BC76BA-5095-4B01-95BD-ECD991C928D5}" srcOrd="0" destOrd="0" presId="urn:microsoft.com/office/officeart/2005/8/layout/hList9"/>
    <dgm:cxn modelId="{8D491C8F-0B3E-4BB5-9210-5BDC4CF2FF11}" type="presParOf" srcId="{BE29339D-1097-4DB3-ADBF-589FBEC37F95}" destId="{40CE03F8-7F90-407A-A4DA-136161E079F2}" srcOrd="1" destOrd="0" presId="urn:microsoft.com/office/officeart/2005/8/layout/hList9"/>
    <dgm:cxn modelId="{7DF9F169-D796-46F8-9B50-C2A90C0498BD}" type="presParOf" srcId="{A55E44BE-51A1-4FC2-ABFE-D1FBFD8EEC6B}" destId="{5F86DE37-E22B-485B-8562-9D5D1BD8CBF9}" srcOrd="4" destOrd="0" presId="urn:microsoft.com/office/officeart/2005/8/layout/hList9"/>
    <dgm:cxn modelId="{8366BBDF-D42A-4539-93FE-A7F29120B55E}" type="presParOf" srcId="{5F86DE37-E22B-485B-8562-9D5D1BD8CBF9}" destId="{B80924C2-C515-4C3F-A864-91ADF7CCE6CD}" srcOrd="0" destOrd="0" presId="urn:microsoft.com/office/officeart/2005/8/layout/hList9"/>
    <dgm:cxn modelId="{9A550EFE-6CD6-4F16-B8BB-0C305A938638}" type="presParOf" srcId="{5F86DE37-E22B-485B-8562-9D5D1BD8CBF9}" destId="{8B2252B4-A7AC-455E-9285-03DAD77FCAED}" srcOrd="1" destOrd="0" presId="urn:microsoft.com/office/officeart/2005/8/layout/hList9"/>
    <dgm:cxn modelId="{6A1E09F5-1E6E-4DBA-ADEE-A3328B8EF0B3}" type="presParOf" srcId="{434C2659-EA0D-4EE0-B1D4-9445CCEAE73E}" destId="{78F230A9-A115-47CC-BD40-63AD34B8CE98}" srcOrd="7" destOrd="0" presId="urn:microsoft.com/office/officeart/2005/8/layout/hList9"/>
    <dgm:cxn modelId="{A1F90015-9F51-46A7-94D3-0F62F70A2836}" type="presParOf" srcId="{434C2659-EA0D-4EE0-B1D4-9445CCEAE73E}" destId="{F15254D5-71A5-4522-B2C8-5F073215C9BB}"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2219BCB-8257-4CF0-80AC-4C86807BE766}" type="doc">
      <dgm:prSet loTypeId="urn:microsoft.com/office/officeart/2005/8/layout/radial5" loCatId="cycle" qsTypeId="urn:microsoft.com/office/officeart/2005/8/quickstyle/3d1" qsCatId="3D" csTypeId="urn:microsoft.com/office/officeart/2005/8/colors/colorful1" csCatId="colorful" phldr="1"/>
      <dgm:spPr/>
      <dgm:t>
        <a:bodyPr/>
        <a:lstStyle/>
        <a:p>
          <a:endParaRPr lang="en-US"/>
        </a:p>
      </dgm:t>
    </dgm:pt>
    <dgm:pt modelId="{6EAAA915-CF7F-49A3-9811-C130C59B4CFF}">
      <dgm:prSet phldrT="[Text]" custT="1"/>
      <dgm:spPr/>
      <dgm:t>
        <a:bodyPr/>
        <a:lstStyle/>
        <a:p>
          <a:r>
            <a:rPr lang="en-US" sz="2800" dirty="0" smtClean="0">
              <a:hlinkClick xmlns:r="http://schemas.openxmlformats.org/officeDocument/2006/relationships" r:id="rId1"/>
            </a:rPr>
            <a:t>Improve Performance</a:t>
          </a:r>
          <a:endParaRPr lang="en-US" sz="2800" dirty="0"/>
        </a:p>
      </dgm:t>
    </dgm:pt>
    <dgm:pt modelId="{F0EF197D-C4C4-4EEB-95A3-0649598FAD42}" type="parTrans" cxnId="{354A039E-936F-4FB5-9223-FED081DB0436}">
      <dgm:prSet/>
      <dgm:spPr/>
      <dgm:t>
        <a:bodyPr/>
        <a:lstStyle/>
        <a:p>
          <a:endParaRPr lang="en-US"/>
        </a:p>
      </dgm:t>
    </dgm:pt>
    <dgm:pt modelId="{1396A4B0-5405-4517-800E-5C933C1483AD}" type="sibTrans" cxnId="{354A039E-936F-4FB5-9223-FED081DB0436}">
      <dgm:prSet/>
      <dgm:spPr/>
      <dgm:t>
        <a:bodyPr/>
        <a:lstStyle/>
        <a:p>
          <a:endParaRPr lang="en-US"/>
        </a:p>
      </dgm:t>
    </dgm:pt>
    <dgm:pt modelId="{9951D24F-B00E-4E34-8F0E-2CAEC824963B}">
      <dgm:prSet phldrT="[Text]" custT="1"/>
      <dgm:spPr/>
      <dgm:t>
        <a:bodyPr/>
        <a:lstStyle/>
        <a:p>
          <a:r>
            <a:rPr lang="en-US" sz="2000" b="1" cap="none" spc="0" dirty="0" smtClean="0">
              <a:ln w="11430"/>
              <a:effectLst>
                <a:outerShdw blurRad="80000" dist="40000" dir="5040000" algn="tl">
                  <a:srgbClr val="000000">
                    <a:alpha val="30000"/>
                  </a:srgbClr>
                </a:outerShdw>
              </a:effectLst>
            </a:rPr>
            <a:t>with Ensembles</a:t>
          </a:r>
          <a:endParaRPr lang="en-US" sz="2000" b="1" cap="none" spc="0" dirty="0">
            <a:ln w="11430"/>
            <a:effectLst>
              <a:outerShdw blurRad="80000" dist="40000" dir="5040000" algn="tl">
                <a:srgbClr val="000000">
                  <a:alpha val="30000"/>
                </a:srgbClr>
              </a:outerShdw>
            </a:effectLst>
          </a:endParaRPr>
        </a:p>
      </dgm:t>
    </dgm:pt>
    <dgm:pt modelId="{463D31A0-481A-4306-A345-92DCB5FBA9CC}" type="parTrans" cxnId="{051DE9A1-FB97-46F3-A436-112E3E6597B2}">
      <dgm:prSet/>
      <dgm:spPr/>
      <dgm:t>
        <a:bodyPr/>
        <a:lstStyle/>
        <a:p>
          <a:endParaRPr lang="en-US"/>
        </a:p>
      </dgm:t>
    </dgm:pt>
    <dgm:pt modelId="{978B2334-8FA3-457E-8A3F-806CEA0DCE35}" type="sibTrans" cxnId="{051DE9A1-FB97-46F3-A436-112E3E6597B2}">
      <dgm:prSet/>
      <dgm:spPr/>
      <dgm:t>
        <a:bodyPr/>
        <a:lstStyle/>
        <a:p>
          <a:endParaRPr lang="en-US"/>
        </a:p>
      </dgm:t>
    </dgm:pt>
    <dgm:pt modelId="{B9C34DD4-602B-4253-A840-351F5869AF0B}">
      <dgm:prSet phldrT="[Text]" custT="1"/>
      <dgm:spPr/>
      <dgm:t>
        <a:bodyPr/>
        <a:lstStyle/>
        <a:p>
          <a:r>
            <a:rPr lang="en-US" sz="2000" b="1" cap="none" spc="0" smtClean="0">
              <a:ln w="11430"/>
              <a:effectLst>
                <a:outerShdw blurRad="50800" dist="39000" dir="5460000" algn="tl">
                  <a:srgbClr val="000000">
                    <a:alpha val="38000"/>
                  </a:srgbClr>
                </a:outerShdw>
              </a:effectLst>
            </a:rPr>
            <a:t>With Algorithm tuning</a:t>
          </a:r>
          <a:endParaRPr lang="en-US" sz="2000" b="1" cap="none" spc="0" dirty="0">
            <a:ln w="11430"/>
            <a:effectLst>
              <a:outerShdw blurRad="50800" dist="39000" dir="5460000" algn="tl">
                <a:srgbClr val="000000">
                  <a:alpha val="38000"/>
                </a:srgbClr>
              </a:outerShdw>
            </a:effectLst>
          </a:endParaRPr>
        </a:p>
      </dgm:t>
    </dgm:pt>
    <dgm:pt modelId="{2E78B589-3119-4508-9EAE-8EA7DD639C88}" type="parTrans" cxnId="{114957A9-EEC1-40CB-AF46-C71431374D80}">
      <dgm:prSet/>
      <dgm:spPr/>
      <dgm:t>
        <a:bodyPr/>
        <a:lstStyle/>
        <a:p>
          <a:endParaRPr lang="en-US"/>
        </a:p>
      </dgm:t>
    </dgm:pt>
    <dgm:pt modelId="{5157C5A1-C011-40B4-B18A-D29B5411F3E7}" type="sibTrans" cxnId="{114957A9-EEC1-40CB-AF46-C71431374D80}">
      <dgm:prSet/>
      <dgm:spPr/>
      <dgm:t>
        <a:bodyPr/>
        <a:lstStyle/>
        <a:p>
          <a:endParaRPr lang="en-US"/>
        </a:p>
      </dgm:t>
    </dgm:pt>
    <dgm:pt modelId="{3CBA76F8-57B5-461B-8E04-A63BF8B4E8CC}" type="pres">
      <dgm:prSet presAssocID="{22219BCB-8257-4CF0-80AC-4C86807BE766}" presName="Name0" presStyleCnt="0">
        <dgm:presLayoutVars>
          <dgm:chMax val="1"/>
          <dgm:dir/>
          <dgm:animLvl val="ctr"/>
          <dgm:resizeHandles val="exact"/>
        </dgm:presLayoutVars>
      </dgm:prSet>
      <dgm:spPr/>
      <dgm:t>
        <a:bodyPr/>
        <a:lstStyle/>
        <a:p>
          <a:endParaRPr lang="en-US"/>
        </a:p>
      </dgm:t>
    </dgm:pt>
    <dgm:pt modelId="{A3B54DEE-A835-4DFB-AC80-050E10EB0E29}" type="pres">
      <dgm:prSet presAssocID="{6EAAA915-CF7F-49A3-9811-C130C59B4CFF}" presName="centerShape" presStyleLbl="node0" presStyleIdx="0" presStyleCnt="1" custScaleX="360614" custScaleY="149421" custLinFactNeighborX="-1226" custLinFactNeighborY="-22129"/>
      <dgm:spPr/>
      <dgm:t>
        <a:bodyPr/>
        <a:lstStyle/>
        <a:p>
          <a:endParaRPr lang="en-US"/>
        </a:p>
      </dgm:t>
    </dgm:pt>
    <dgm:pt modelId="{9E72DF43-6B85-4463-B077-87F653EF7335}" type="pres">
      <dgm:prSet presAssocID="{463D31A0-481A-4306-A345-92DCB5FBA9CC}" presName="parTrans" presStyleLbl="sibTrans2D1" presStyleIdx="0" presStyleCnt="2"/>
      <dgm:spPr/>
      <dgm:t>
        <a:bodyPr/>
        <a:lstStyle/>
        <a:p>
          <a:endParaRPr lang="en-US"/>
        </a:p>
      </dgm:t>
    </dgm:pt>
    <dgm:pt modelId="{61AD98EB-F4FF-4D34-8808-519F56A748C8}" type="pres">
      <dgm:prSet presAssocID="{463D31A0-481A-4306-A345-92DCB5FBA9CC}" presName="connectorText" presStyleLbl="sibTrans2D1" presStyleIdx="0" presStyleCnt="2"/>
      <dgm:spPr/>
      <dgm:t>
        <a:bodyPr/>
        <a:lstStyle/>
        <a:p>
          <a:endParaRPr lang="en-US"/>
        </a:p>
      </dgm:t>
    </dgm:pt>
    <dgm:pt modelId="{CFDD0246-D9FA-4C5A-84B3-8531C293F0A1}" type="pres">
      <dgm:prSet presAssocID="{9951D24F-B00E-4E34-8F0E-2CAEC824963B}" presName="node" presStyleLbl="node1" presStyleIdx="0" presStyleCnt="2" custScaleX="287948" custScaleY="136357" custRadScaleRad="203067" custRadScaleInc="-124810">
        <dgm:presLayoutVars>
          <dgm:bulletEnabled val="1"/>
        </dgm:presLayoutVars>
      </dgm:prSet>
      <dgm:spPr/>
      <dgm:t>
        <a:bodyPr/>
        <a:lstStyle/>
        <a:p>
          <a:endParaRPr lang="en-US"/>
        </a:p>
      </dgm:t>
    </dgm:pt>
    <dgm:pt modelId="{83938D0B-79AC-4C42-8024-E907B3905731}" type="pres">
      <dgm:prSet presAssocID="{2E78B589-3119-4508-9EAE-8EA7DD639C88}" presName="parTrans" presStyleLbl="sibTrans2D1" presStyleIdx="1" presStyleCnt="2"/>
      <dgm:spPr/>
      <dgm:t>
        <a:bodyPr/>
        <a:lstStyle/>
        <a:p>
          <a:endParaRPr lang="en-US"/>
        </a:p>
      </dgm:t>
    </dgm:pt>
    <dgm:pt modelId="{10C186D8-2BAD-4605-8847-2D3459EAC5FA}" type="pres">
      <dgm:prSet presAssocID="{2E78B589-3119-4508-9EAE-8EA7DD639C88}" presName="connectorText" presStyleLbl="sibTrans2D1" presStyleIdx="1" presStyleCnt="2"/>
      <dgm:spPr/>
      <dgm:t>
        <a:bodyPr/>
        <a:lstStyle/>
        <a:p>
          <a:endParaRPr lang="en-US"/>
        </a:p>
      </dgm:t>
    </dgm:pt>
    <dgm:pt modelId="{D4225056-037E-4FAA-8941-CD1230EF3895}" type="pres">
      <dgm:prSet presAssocID="{B9C34DD4-602B-4253-A840-351F5869AF0B}" presName="node" presStyleLbl="node1" presStyleIdx="1" presStyleCnt="2" custScaleX="233713" custScaleY="136273" custRadScaleRad="182746" custRadScaleInc="-72265">
        <dgm:presLayoutVars>
          <dgm:bulletEnabled val="1"/>
        </dgm:presLayoutVars>
      </dgm:prSet>
      <dgm:spPr/>
      <dgm:t>
        <a:bodyPr/>
        <a:lstStyle/>
        <a:p>
          <a:endParaRPr lang="en-US"/>
        </a:p>
      </dgm:t>
    </dgm:pt>
  </dgm:ptLst>
  <dgm:cxnLst>
    <dgm:cxn modelId="{50915CF5-3E04-4982-B5B8-D99593140605}" type="presOf" srcId="{6EAAA915-CF7F-49A3-9811-C130C59B4CFF}" destId="{A3B54DEE-A835-4DFB-AC80-050E10EB0E29}" srcOrd="0" destOrd="0" presId="urn:microsoft.com/office/officeart/2005/8/layout/radial5"/>
    <dgm:cxn modelId="{ABC74B25-BDBF-473F-AF4E-03E39F264515}" type="presOf" srcId="{22219BCB-8257-4CF0-80AC-4C86807BE766}" destId="{3CBA76F8-57B5-461B-8E04-A63BF8B4E8CC}" srcOrd="0" destOrd="0" presId="urn:microsoft.com/office/officeart/2005/8/layout/radial5"/>
    <dgm:cxn modelId="{C375C2EE-DE8A-4474-BB38-7274D6BE87DC}" type="presOf" srcId="{B9C34DD4-602B-4253-A840-351F5869AF0B}" destId="{D4225056-037E-4FAA-8941-CD1230EF3895}" srcOrd="0" destOrd="0" presId="urn:microsoft.com/office/officeart/2005/8/layout/radial5"/>
    <dgm:cxn modelId="{D5316B91-E025-4DEC-B491-F9F2EA1AEEF7}" type="presOf" srcId="{463D31A0-481A-4306-A345-92DCB5FBA9CC}" destId="{61AD98EB-F4FF-4D34-8808-519F56A748C8}" srcOrd="1" destOrd="0" presId="urn:microsoft.com/office/officeart/2005/8/layout/radial5"/>
    <dgm:cxn modelId="{2F2F4905-5593-414A-83B6-465711A7C322}" type="presOf" srcId="{2E78B589-3119-4508-9EAE-8EA7DD639C88}" destId="{10C186D8-2BAD-4605-8847-2D3459EAC5FA}" srcOrd="1" destOrd="0" presId="urn:microsoft.com/office/officeart/2005/8/layout/radial5"/>
    <dgm:cxn modelId="{114957A9-EEC1-40CB-AF46-C71431374D80}" srcId="{6EAAA915-CF7F-49A3-9811-C130C59B4CFF}" destId="{B9C34DD4-602B-4253-A840-351F5869AF0B}" srcOrd="1" destOrd="0" parTransId="{2E78B589-3119-4508-9EAE-8EA7DD639C88}" sibTransId="{5157C5A1-C011-40B4-B18A-D29B5411F3E7}"/>
    <dgm:cxn modelId="{56DB4A71-AB70-4FC2-861E-0060F0FD66EB}" type="presOf" srcId="{9951D24F-B00E-4E34-8F0E-2CAEC824963B}" destId="{CFDD0246-D9FA-4C5A-84B3-8531C293F0A1}" srcOrd="0" destOrd="0" presId="urn:microsoft.com/office/officeart/2005/8/layout/radial5"/>
    <dgm:cxn modelId="{354A039E-936F-4FB5-9223-FED081DB0436}" srcId="{22219BCB-8257-4CF0-80AC-4C86807BE766}" destId="{6EAAA915-CF7F-49A3-9811-C130C59B4CFF}" srcOrd="0" destOrd="0" parTransId="{F0EF197D-C4C4-4EEB-95A3-0649598FAD42}" sibTransId="{1396A4B0-5405-4517-800E-5C933C1483AD}"/>
    <dgm:cxn modelId="{059ACA9C-FD47-4604-ABC0-3EF02F38B147}" type="presOf" srcId="{2E78B589-3119-4508-9EAE-8EA7DD639C88}" destId="{83938D0B-79AC-4C42-8024-E907B3905731}" srcOrd="0" destOrd="0" presId="urn:microsoft.com/office/officeart/2005/8/layout/radial5"/>
    <dgm:cxn modelId="{051DE9A1-FB97-46F3-A436-112E3E6597B2}" srcId="{6EAAA915-CF7F-49A3-9811-C130C59B4CFF}" destId="{9951D24F-B00E-4E34-8F0E-2CAEC824963B}" srcOrd="0" destOrd="0" parTransId="{463D31A0-481A-4306-A345-92DCB5FBA9CC}" sibTransId="{978B2334-8FA3-457E-8A3F-806CEA0DCE35}"/>
    <dgm:cxn modelId="{6C1B02BF-CC6D-4D56-AD0A-1A8B1E3B4998}" type="presOf" srcId="{463D31A0-481A-4306-A345-92DCB5FBA9CC}" destId="{9E72DF43-6B85-4463-B077-87F653EF7335}" srcOrd="0" destOrd="0" presId="urn:microsoft.com/office/officeart/2005/8/layout/radial5"/>
    <dgm:cxn modelId="{CB84E5ED-BFDA-4626-8309-9FAA08E00913}" type="presParOf" srcId="{3CBA76F8-57B5-461B-8E04-A63BF8B4E8CC}" destId="{A3B54DEE-A835-4DFB-AC80-050E10EB0E29}" srcOrd="0" destOrd="0" presId="urn:microsoft.com/office/officeart/2005/8/layout/radial5"/>
    <dgm:cxn modelId="{2A191748-C4B4-4795-9340-6A5A6D567FB9}" type="presParOf" srcId="{3CBA76F8-57B5-461B-8E04-A63BF8B4E8CC}" destId="{9E72DF43-6B85-4463-B077-87F653EF7335}" srcOrd="1" destOrd="0" presId="urn:microsoft.com/office/officeart/2005/8/layout/radial5"/>
    <dgm:cxn modelId="{7C862566-A0F6-482F-8DF3-C83D5D5C2C0F}" type="presParOf" srcId="{9E72DF43-6B85-4463-B077-87F653EF7335}" destId="{61AD98EB-F4FF-4D34-8808-519F56A748C8}" srcOrd="0" destOrd="0" presId="urn:microsoft.com/office/officeart/2005/8/layout/radial5"/>
    <dgm:cxn modelId="{63AF09FC-F025-49A0-BBA1-5B113A12EAB8}" type="presParOf" srcId="{3CBA76F8-57B5-461B-8E04-A63BF8B4E8CC}" destId="{CFDD0246-D9FA-4C5A-84B3-8531C293F0A1}" srcOrd="2" destOrd="0" presId="urn:microsoft.com/office/officeart/2005/8/layout/radial5"/>
    <dgm:cxn modelId="{F3E64190-A0C2-47F8-9841-11DA7B1027DB}" type="presParOf" srcId="{3CBA76F8-57B5-461B-8E04-A63BF8B4E8CC}" destId="{83938D0B-79AC-4C42-8024-E907B3905731}" srcOrd="3" destOrd="0" presId="urn:microsoft.com/office/officeart/2005/8/layout/radial5"/>
    <dgm:cxn modelId="{85D5C552-4835-4080-A7AE-DBC15A9183BA}" type="presParOf" srcId="{83938D0B-79AC-4C42-8024-E907B3905731}" destId="{10C186D8-2BAD-4605-8847-2D3459EAC5FA}" srcOrd="0" destOrd="0" presId="urn:microsoft.com/office/officeart/2005/8/layout/radial5"/>
    <dgm:cxn modelId="{1F2E3C48-BCD9-4954-933A-6DBB7D652E83}" type="presParOf" srcId="{3CBA76F8-57B5-461B-8E04-A63BF8B4E8CC}" destId="{D4225056-037E-4FAA-8941-CD1230EF3895}" srcOrd="4"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BFBACE-1A6D-4786-9CAD-6D25D53F4995}" type="doc">
      <dgm:prSet loTypeId="urn:microsoft.com/office/officeart/2005/8/layout/hierarchy2" loCatId="hierarchy" qsTypeId="urn:microsoft.com/office/officeart/2005/8/quickstyle/3d1" qsCatId="3D" csTypeId="urn:microsoft.com/office/officeart/2005/8/colors/colorful1" csCatId="colorful" phldr="1"/>
      <dgm:spPr/>
      <dgm:t>
        <a:bodyPr/>
        <a:lstStyle/>
        <a:p>
          <a:endParaRPr lang="en-US"/>
        </a:p>
      </dgm:t>
    </dgm:pt>
    <dgm:pt modelId="{F9EF4BF8-EDAE-4B18-B073-9F957D183D7D}">
      <dgm:prSet phldrT="[Text]"/>
      <dgm:spPr/>
      <dgm:t>
        <a:bodyPr/>
        <a:lstStyle/>
        <a:p>
          <a:r>
            <a:rPr lang="en-US" dirty="0" smtClean="0"/>
            <a:t>Ensembles methods</a:t>
          </a:r>
          <a:endParaRPr lang="en-US" dirty="0"/>
        </a:p>
      </dgm:t>
    </dgm:pt>
    <dgm:pt modelId="{5ACC48DF-3DCE-42E9-8091-42B463C26C17}" type="parTrans" cxnId="{553E5504-6E06-4A00-9195-40457D5AE7A3}">
      <dgm:prSet/>
      <dgm:spPr/>
      <dgm:t>
        <a:bodyPr/>
        <a:lstStyle/>
        <a:p>
          <a:endParaRPr lang="en-US"/>
        </a:p>
      </dgm:t>
    </dgm:pt>
    <dgm:pt modelId="{7D98E878-ED9D-4A3B-ADC7-6DD2CD3F4F12}" type="sibTrans" cxnId="{553E5504-6E06-4A00-9195-40457D5AE7A3}">
      <dgm:prSet/>
      <dgm:spPr/>
      <dgm:t>
        <a:bodyPr/>
        <a:lstStyle/>
        <a:p>
          <a:endParaRPr lang="en-US"/>
        </a:p>
      </dgm:t>
    </dgm:pt>
    <dgm:pt modelId="{1862A86E-05D0-44B4-9612-5E5C8F6925C4}">
      <dgm:prSet phldrT="[Text]"/>
      <dgm:spPr>
        <a:solidFill>
          <a:srgbClr val="7030A0"/>
        </a:solidFill>
      </dgm:spPr>
      <dgm:t>
        <a:bodyPr/>
        <a:lstStyle/>
        <a:p>
          <a:r>
            <a:rPr lang="en-US" dirty="0" smtClean="0">
              <a:solidFill>
                <a:srgbClr val="00B0F0"/>
              </a:solidFill>
            </a:rPr>
            <a:t>Bagging</a:t>
          </a:r>
          <a:endParaRPr lang="en-US" dirty="0">
            <a:solidFill>
              <a:srgbClr val="00B0F0"/>
            </a:solidFill>
          </a:endParaRPr>
        </a:p>
      </dgm:t>
    </dgm:pt>
    <dgm:pt modelId="{66DE61EC-DB60-47B9-8DAC-9D1417583B74}" type="parTrans" cxnId="{FB130494-9A32-495C-A203-E496F3CAB914}">
      <dgm:prSet/>
      <dgm:spPr/>
      <dgm:t>
        <a:bodyPr/>
        <a:lstStyle/>
        <a:p>
          <a:endParaRPr lang="en-US"/>
        </a:p>
      </dgm:t>
    </dgm:pt>
    <dgm:pt modelId="{8338A950-5DC7-4667-B161-06D31EF2E28A}" type="sibTrans" cxnId="{FB130494-9A32-495C-A203-E496F3CAB914}">
      <dgm:prSet/>
      <dgm:spPr/>
      <dgm:t>
        <a:bodyPr/>
        <a:lstStyle/>
        <a:p>
          <a:endParaRPr lang="en-US"/>
        </a:p>
      </dgm:t>
    </dgm:pt>
    <dgm:pt modelId="{77C6CEC9-78CC-4561-9AAC-4BA157561BED}">
      <dgm:prSet phldrT="[Text]"/>
      <dgm:spPr>
        <a:solidFill>
          <a:srgbClr val="002060"/>
        </a:solidFill>
      </dgm:spPr>
      <dgm:t>
        <a:bodyPr/>
        <a:lstStyle/>
        <a:p>
          <a:r>
            <a:rPr lang="en-US" dirty="0" smtClean="0">
              <a:solidFill>
                <a:srgbClr val="00B050"/>
              </a:solidFill>
            </a:rPr>
            <a:t>Boosting</a:t>
          </a:r>
          <a:endParaRPr lang="en-US" dirty="0">
            <a:solidFill>
              <a:srgbClr val="00B050"/>
            </a:solidFill>
          </a:endParaRPr>
        </a:p>
      </dgm:t>
    </dgm:pt>
    <dgm:pt modelId="{6DB362E1-E07A-4334-AD27-0EF1FBDD6047}" type="parTrans" cxnId="{6883DF49-C7AF-4762-B56C-BAA15DD010A2}">
      <dgm:prSet/>
      <dgm:spPr/>
      <dgm:t>
        <a:bodyPr/>
        <a:lstStyle/>
        <a:p>
          <a:endParaRPr lang="en-US"/>
        </a:p>
      </dgm:t>
    </dgm:pt>
    <dgm:pt modelId="{616FC35A-087A-45E6-99AC-6ED94B82BABD}" type="sibTrans" cxnId="{6883DF49-C7AF-4762-B56C-BAA15DD010A2}">
      <dgm:prSet/>
      <dgm:spPr/>
      <dgm:t>
        <a:bodyPr/>
        <a:lstStyle/>
        <a:p>
          <a:endParaRPr lang="en-US"/>
        </a:p>
      </dgm:t>
    </dgm:pt>
    <dgm:pt modelId="{B82291EE-ACB2-4C33-AE58-3F7A3034B2C1}">
      <dgm:prSet phldrT="[Text]"/>
      <dgm:spPr>
        <a:solidFill>
          <a:schemeClr val="accent3">
            <a:lumMod val="75000"/>
          </a:schemeClr>
        </a:solidFill>
      </dgm:spPr>
      <dgm:t>
        <a:bodyPr/>
        <a:lstStyle/>
        <a:p>
          <a:r>
            <a:rPr lang="en-US" dirty="0" smtClean="0">
              <a:solidFill>
                <a:srgbClr val="FFFF00"/>
              </a:solidFill>
            </a:rPr>
            <a:t>Voting</a:t>
          </a:r>
          <a:endParaRPr lang="en-US" dirty="0">
            <a:solidFill>
              <a:srgbClr val="FFFF00"/>
            </a:solidFill>
          </a:endParaRPr>
        </a:p>
      </dgm:t>
    </dgm:pt>
    <dgm:pt modelId="{9163A899-5A52-4725-8784-099183C336AB}" type="parTrans" cxnId="{B91D46F1-E077-419B-A47D-968227174290}">
      <dgm:prSet/>
      <dgm:spPr/>
      <dgm:t>
        <a:bodyPr/>
        <a:lstStyle/>
        <a:p>
          <a:endParaRPr lang="en-US"/>
        </a:p>
      </dgm:t>
    </dgm:pt>
    <dgm:pt modelId="{208F855F-A707-4197-81A6-DB305D84F7AD}" type="sibTrans" cxnId="{B91D46F1-E077-419B-A47D-968227174290}">
      <dgm:prSet/>
      <dgm:spPr/>
      <dgm:t>
        <a:bodyPr/>
        <a:lstStyle/>
        <a:p>
          <a:endParaRPr lang="en-US"/>
        </a:p>
      </dgm:t>
    </dgm:pt>
    <dgm:pt modelId="{32B593BD-29C6-434F-BF49-5C3958C8F411}" type="pres">
      <dgm:prSet presAssocID="{79BFBACE-1A6D-4786-9CAD-6D25D53F4995}" presName="diagram" presStyleCnt="0">
        <dgm:presLayoutVars>
          <dgm:chPref val="1"/>
          <dgm:dir/>
          <dgm:animOne val="branch"/>
          <dgm:animLvl val="lvl"/>
          <dgm:resizeHandles val="exact"/>
        </dgm:presLayoutVars>
      </dgm:prSet>
      <dgm:spPr/>
      <dgm:t>
        <a:bodyPr/>
        <a:lstStyle/>
        <a:p>
          <a:endParaRPr lang="en-US"/>
        </a:p>
      </dgm:t>
    </dgm:pt>
    <dgm:pt modelId="{A826FA17-A437-407A-A9F0-FB89E606E6F7}" type="pres">
      <dgm:prSet presAssocID="{F9EF4BF8-EDAE-4B18-B073-9F957D183D7D}" presName="root1" presStyleCnt="0"/>
      <dgm:spPr/>
    </dgm:pt>
    <dgm:pt modelId="{7CFF761E-CCAE-4DAE-B264-88E479CD3FFD}" type="pres">
      <dgm:prSet presAssocID="{F9EF4BF8-EDAE-4B18-B073-9F957D183D7D}" presName="LevelOneTextNode" presStyleLbl="node0" presStyleIdx="0" presStyleCnt="1" custLinFactNeighborX="-37296" custLinFactNeighborY="2811">
        <dgm:presLayoutVars>
          <dgm:chPref val="3"/>
        </dgm:presLayoutVars>
      </dgm:prSet>
      <dgm:spPr/>
      <dgm:t>
        <a:bodyPr/>
        <a:lstStyle/>
        <a:p>
          <a:endParaRPr lang="en-US"/>
        </a:p>
      </dgm:t>
    </dgm:pt>
    <dgm:pt modelId="{E3A20956-C987-4820-A338-9EE3A5DA8688}" type="pres">
      <dgm:prSet presAssocID="{F9EF4BF8-EDAE-4B18-B073-9F957D183D7D}" presName="level2hierChild" presStyleCnt="0"/>
      <dgm:spPr/>
    </dgm:pt>
    <dgm:pt modelId="{23550359-53E9-47B5-8023-12B66E4C8AE8}" type="pres">
      <dgm:prSet presAssocID="{66DE61EC-DB60-47B9-8DAC-9D1417583B74}" presName="conn2-1" presStyleLbl="parChTrans1D2" presStyleIdx="0" presStyleCnt="3"/>
      <dgm:spPr/>
      <dgm:t>
        <a:bodyPr/>
        <a:lstStyle/>
        <a:p>
          <a:endParaRPr lang="en-US"/>
        </a:p>
      </dgm:t>
    </dgm:pt>
    <dgm:pt modelId="{4547631E-3045-456D-90FC-3BEEFA13A062}" type="pres">
      <dgm:prSet presAssocID="{66DE61EC-DB60-47B9-8DAC-9D1417583B74}" presName="connTx" presStyleLbl="parChTrans1D2" presStyleIdx="0" presStyleCnt="3"/>
      <dgm:spPr/>
      <dgm:t>
        <a:bodyPr/>
        <a:lstStyle/>
        <a:p>
          <a:endParaRPr lang="en-US"/>
        </a:p>
      </dgm:t>
    </dgm:pt>
    <dgm:pt modelId="{9104674B-2DAA-4D2E-882E-2C80906A690E}" type="pres">
      <dgm:prSet presAssocID="{1862A86E-05D0-44B4-9612-5E5C8F6925C4}" presName="root2" presStyleCnt="0"/>
      <dgm:spPr/>
    </dgm:pt>
    <dgm:pt modelId="{808B8D22-ED8D-486D-888C-E32A447BC4E4}" type="pres">
      <dgm:prSet presAssocID="{1862A86E-05D0-44B4-9612-5E5C8F6925C4}" presName="LevelTwoTextNode" presStyleLbl="node2" presStyleIdx="0" presStyleCnt="3">
        <dgm:presLayoutVars>
          <dgm:chPref val="3"/>
        </dgm:presLayoutVars>
      </dgm:prSet>
      <dgm:spPr/>
      <dgm:t>
        <a:bodyPr/>
        <a:lstStyle/>
        <a:p>
          <a:endParaRPr lang="en-US"/>
        </a:p>
      </dgm:t>
    </dgm:pt>
    <dgm:pt modelId="{C2C611C9-9220-4BC2-BB77-DF1CCCA4BA80}" type="pres">
      <dgm:prSet presAssocID="{1862A86E-05D0-44B4-9612-5E5C8F6925C4}" presName="level3hierChild" presStyleCnt="0"/>
      <dgm:spPr/>
    </dgm:pt>
    <dgm:pt modelId="{CCEB0FD2-2BBE-4B95-A94C-E3605E868ED3}" type="pres">
      <dgm:prSet presAssocID="{6DB362E1-E07A-4334-AD27-0EF1FBDD6047}" presName="conn2-1" presStyleLbl="parChTrans1D2" presStyleIdx="1" presStyleCnt="3"/>
      <dgm:spPr/>
      <dgm:t>
        <a:bodyPr/>
        <a:lstStyle/>
        <a:p>
          <a:endParaRPr lang="en-US"/>
        </a:p>
      </dgm:t>
    </dgm:pt>
    <dgm:pt modelId="{0BD574DC-0365-4492-A279-68965C22ECB5}" type="pres">
      <dgm:prSet presAssocID="{6DB362E1-E07A-4334-AD27-0EF1FBDD6047}" presName="connTx" presStyleLbl="parChTrans1D2" presStyleIdx="1" presStyleCnt="3"/>
      <dgm:spPr/>
      <dgm:t>
        <a:bodyPr/>
        <a:lstStyle/>
        <a:p>
          <a:endParaRPr lang="en-US"/>
        </a:p>
      </dgm:t>
    </dgm:pt>
    <dgm:pt modelId="{4D60D15A-123D-411B-9B4F-591DDE44CC2C}" type="pres">
      <dgm:prSet presAssocID="{77C6CEC9-78CC-4561-9AAC-4BA157561BED}" presName="root2" presStyleCnt="0"/>
      <dgm:spPr/>
    </dgm:pt>
    <dgm:pt modelId="{275A3F01-802C-4874-864A-F2341726977D}" type="pres">
      <dgm:prSet presAssocID="{77C6CEC9-78CC-4561-9AAC-4BA157561BED}" presName="LevelTwoTextNode" presStyleLbl="node2" presStyleIdx="1" presStyleCnt="3">
        <dgm:presLayoutVars>
          <dgm:chPref val="3"/>
        </dgm:presLayoutVars>
      </dgm:prSet>
      <dgm:spPr/>
      <dgm:t>
        <a:bodyPr/>
        <a:lstStyle/>
        <a:p>
          <a:endParaRPr lang="en-US"/>
        </a:p>
      </dgm:t>
    </dgm:pt>
    <dgm:pt modelId="{8986BE47-4A9A-406F-B115-C63253CAB7C0}" type="pres">
      <dgm:prSet presAssocID="{77C6CEC9-78CC-4561-9AAC-4BA157561BED}" presName="level3hierChild" presStyleCnt="0"/>
      <dgm:spPr/>
    </dgm:pt>
    <dgm:pt modelId="{4346BD5B-610E-4AE3-B272-24D802D0D6C9}" type="pres">
      <dgm:prSet presAssocID="{9163A899-5A52-4725-8784-099183C336AB}" presName="conn2-1" presStyleLbl="parChTrans1D2" presStyleIdx="2" presStyleCnt="3"/>
      <dgm:spPr/>
      <dgm:t>
        <a:bodyPr/>
        <a:lstStyle/>
        <a:p>
          <a:endParaRPr lang="en-US"/>
        </a:p>
      </dgm:t>
    </dgm:pt>
    <dgm:pt modelId="{9D3136F6-D7A5-475D-9B3B-EAAF0601A6D3}" type="pres">
      <dgm:prSet presAssocID="{9163A899-5A52-4725-8784-099183C336AB}" presName="connTx" presStyleLbl="parChTrans1D2" presStyleIdx="2" presStyleCnt="3"/>
      <dgm:spPr/>
      <dgm:t>
        <a:bodyPr/>
        <a:lstStyle/>
        <a:p>
          <a:endParaRPr lang="en-US"/>
        </a:p>
      </dgm:t>
    </dgm:pt>
    <dgm:pt modelId="{869668D2-9960-4C7D-A045-A1122CF5777D}" type="pres">
      <dgm:prSet presAssocID="{B82291EE-ACB2-4C33-AE58-3F7A3034B2C1}" presName="root2" presStyleCnt="0"/>
      <dgm:spPr/>
    </dgm:pt>
    <dgm:pt modelId="{FAED9C95-0474-4B80-B598-7B62207B8AEF}" type="pres">
      <dgm:prSet presAssocID="{B82291EE-ACB2-4C33-AE58-3F7A3034B2C1}" presName="LevelTwoTextNode" presStyleLbl="node2" presStyleIdx="2" presStyleCnt="3">
        <dgm:presLayoutVars>
          <dgm:chPref val="3"/>
        </dgm:presLayoutVars>
      </dgm:prSet>
      <dgm:spPr/>
      <dgm:t>
        <a:bodyPr/>
        <a:lstStyle/>
        <a:p>
          <a:endParaRPr lang="en-US"/>
        </a:p>
      </dgm:t>
    </dgm:pt>
    <dgm:pt modelId="{3598C962-AF32-4E39-922B-C255E2C1B300}" type="pres">
      <dgm:prSet presAssocID="{B82291EE-ACB2-4C33-AE58-3F7A3034B2C1}" presName="level3hierChild" presStyleCnt="0"/>
      <dgm:spPr/>
    </dgm:pt>
  </dgm:ptLst>
  <dgm:cxnLst>
    <dgm:cxn modelId="{553E5504-6E06-4A00-9195-40457D5AE7A3}" srcId="{79BFBACE-1A6D-4786-9CAD-6D25D53F4995}" destId="{F9EF4BF8-EDAE-4B18-B073-9F957D183D7D}" srcOrd="0" destOrd="0" parTransId="{5ACC48DF-3DCE-42E9-8091-42B463C26C17}" sibTransId="{7D98E878-ED9D-4A3B-ADC7-6DD2CD3F4F12}"/>
    <dgm:cxn modelId="{2C6AC820-7B5B-4481-89A2-2D1D15F8AAFA}" type="presOf" srcId="{F9EF4BF8-EDAE-4B18-B073-9F957D183D7D}" destId="{7CFF761E-CCAE-4DAE-B264-88E479CD3FFD}" srcOrd="0" destOrd="0" presId="urn:microsoft.com/office/officeart/2005/8/layout/hierarchy2"/>
    <dgm:cxn modelId="{78C24CFF-8BB6-4B88-92DD-88E43AF8FB21}" type="presOf" srcId="{66DE61EC-DB60-47B9-8DAC-9D1417583B74}" destId="{23550359-53E9-47B5-8023-12B66E4C8AE8}" srcOrd="0" destOrd="0" presId="urn:microsoft.com/office/officeart/2005/8/layout/hierarchy2"/>
    <dgm:cxn modelId="{6883DF49-C7AF-4762-B56C-BAA15DD010A2}" srcId="{F9EF4BF8-EDAE-4B18-B073-9F957D183D7D}" destId="{77C6CEC9-78CC-4561-9AAC-4BA157561BED}" srcOrd="1" destOrd="0" parTransId="{6DB362E1-E07A-4334-AD27-0EF1FBDD6047}" sibTransId="{616FC35A-087A-45E6-99AC-6ED94B82BABD}"/>
    <dgm:cxn modelId="{B90E15E2-B375-4FC8-9771-F3E2D716D937}" type="presOf" srcId="{1862A86E-05D0-44B4-9612-5E5C8F6925C4}" destId="{808B8D22-ED8D-486D-888C-E32A447BC4E4}" srcOrd="0" destOrd="0" presId="urn:microsoft.com/office/officeart/2005/8/layout/hierarchy2"/>
    <dgm:cxn modelId="{C6D42832-3659-4A14-B941-692F5559BC06}" type="presOf" srcId="{9163A899-5A52-4725-8784-099183C336AB}" destId="{9D3136F6-D7A5-475D-9B3B-EAAF0601A6D3}" srcOrd="1" destOrd="0" presId="urn:microsoft.com/office/officeart/2005/8/layout/hierarchy2"/>
    <dgm:cxn modelId="{960C3ED6-0B74-4F27-B41B-BA459818DCC3}" type="presOf" srcId="{B82291EE-ACB2-4C33-AE58-3F7A3034B2C1}" destId="{FAED9C95-0474-4B80-B598-7B62207B8AEF}" srcOrd="0" destOrd="0" presId="urn:microsoft.com/office/officeart/2005/8/layout/hierarchy2"/>
    <dgm:cxn modelId="{FB130494-9A32-495C-A203-E496F3CAB914}" srcId="{F9EF4BF8-EDAE-4B18-B073-9F957D183D7D}" destId="{1862A86E-05D0-44B4-9612-5E5C8F6925C4}" srcOrd="0" destOrd="0" parTransId="{66DE61EC-DB60-47B9-8DAC-9D1417583B74}" sibTransId="{8338A950-5DC7-4667-B161-06D31EF2E28A}"/>
    <dgm:cxn modelId="{25E2000C-2B91-4E3A-A8FE-851B266AAEE7}" type="presOf" srcId="{66DE61EC-DB60-47B9-8DAC-9D1417583B74}" destId="{4547631E-3045-456D-90FC-3BEEFA13A062}" srcOrd="1" destOrd="0" presId="urn:microsoft.com/office/officeart/2005/8/layout/hierarchy2"/>
    <dgm:cxn modelId="{97950580-F42F-4CB0-BFDC-61308FB338F4}" type="presOf" srcId="{79BFBACE-1A6D-4786-9CAD-6D25D53F4995}" destId="{32B593BD-29C6-434F-BF49-5C3958C8F411}" srcOrd="0" destOrd="0" presId="urn:microsoft.com/office/officeart/2005/8/layout/hierarchy2"/>
    <dgm:cxn modelId="{2E8EDCB0-B076-47BD-A005-56004F125E20}" type="presOf" srcId="{9163A899-5A52-4725-8784-099183C336AB}" destId="{4346BD5B-610E-4AE3-B272-24D802D0D6C9}" srcOrd="0" destOrd="0" presId="urn:microsoft.com/office/officeart/2005/8/layout/hierarchy2"/>
    <dgm:cxn modelId="{620C2FFC-5343-4A43-9FFF-678CCFFB6035}" type="presOf" srcId="{77C6CEC9-78CC-4561-9AAC-4BA157561BED}" destId="{275A3F01-802C-4874-864A-F2341726977D}" srcOrd="0" destOrd="0" presId="urn:microsoft.com/office/officeart/2005/8/layout/hierarchy2"/>
    <dgm:cxn modelId="{C92308B2-5E0B-48DF-8AC8-90905FA84750}" type="presOf" srcId="{6DB362E1-E07A-4334-AD27-0EF1FBDD6047}" destId="{0BD574DC-0365-4492-A279-68965C22ECB5}" srcOrd="1" destOrd="0" presId="urn:microsoft.com/office/officeart/2005/8/layout/hierarchy2"/>
    <dgm:cxn modelId="{B91D46F1-E077-419B-A47D-968227174290}" srcId="{F9EF4BF8-EDAE-4B18-B073-9F957D183D7D}" destId="{B82291EE-ACB2-4C33-AE58-3F7A3034B2C1}" srcOrd="2" destOrd="0" parTransId="{9163A899-5A52-4725-8784-099183C336AB}" sibTransId="{208F855F-A707-4197-81A6-DB305D84F7AD}"/>
    <dgm:cxn modelId="{0C6F98A1-02CE-4E6D-91FF-7904BD8045C9}" type="presOf" srcId="{6DB362E1-E07A-4334-AD27-0EF1FBDD6047}" destId="{CCEB0FD2-2BBE-4B95-A94C-E3605E868ED3}" srcOrd="0" destOrd="0" presId="urn:microsoft.com/office/officeart/2005/8/layout/hierarchy2"/>
    <dgm:cxn modelId="{A9EBC22B-7423-4F29-8F9D-09A973B2AC77}" type="presParOf" srcId="{32B593BD-29C6-434F-BF49-5C3958C8F411}" destId="{A826FA17-A437-407A-A9F0-FB89E606E6F7}" srcOrd="0" destOrd="0" presId="urn:microsoft.com/office/officeart/2005/8/layout/hierarchy2"/>
    <dgm:cxn modelId="{C491B799-8DE4-4C57-B06C-19FE73791AEC}" type="presParOf" srcId="{A826FA17-A437-407A-A9F0-FB89E606E6F7}" destId="{7CFF761E-CCAE-4DAE-B264-88E479CD3FFD}" srcOrd="0" destOrd="0" presId="urn:microsoft.com/office/officeart/2005/8/layout/hierarchy2"/>
    <dgm:cxn modelId="{C30FFF28-C600-42E8-AA08-71950BA73A6F}" type="presParOf" srcId="{A826FA17-A437-407A-A9F0-FB89E606E6F7}" destId="{E3A20956-C987-4820-A338-9EE3A5DA8688}" srcOrd="1" destOrd="0" presId="urn:microsoft.com/office/officeart/2005/8/layout/hierarchy2"/>
    <dgm:cxn modelId="{E0528725-BFD6-4C43-A6DF-6A1425E09C8C}" type="presParOf" srcId="{E3A20956-C987-4820-A338-9EE3A5DA8688}" destId="{23550359-53E9-47B5-8023-12B66E4C8AE8}" srcOrd="0" destOrd="0" presId="urn:microsoft.com/office/officeart/2005/8/layout/hierarchy2"/>
    <dgm:cxn modelId="{5756C6B8-A4EF-420B-BDDD-BFD4A1A3AF79}" type="presParOf" srcId="{23550359-53E9-47B5-8023-12B66E4C8AE8}" destId="{4547631E-3045-456D-90FC-3BEEFA13A062}" srcOrd="0" destOrd="0" presId="urn:microsoft.com/office/officeart/2005/8/layout/hierarchy2"/>
    <dgm:cxn modelId="{68D2B95A-8B40-4E60-BF33-0FB822E0A308}" type="presParOf" srcId="{E3A20956-C987-4820-A338-9EE3A5DA8688}" destId="{9104674B-2DAA-4D2E-882E-2C80906A690E}" srcOrd="1" destOrd="0" presId="urn:microsoft.com/office/officeart/2005/8/layout/hierarchy2"/>
    <dgm:cxn modelId="{0502DD9F-5A2C-45AB-A21A-4E9494DE226D}" type="presParOf" srcId="{9104674B-2DAA-4D2E-882E-2C80906A690E}" destId="{808B8D22-ED8D-486D-888C-E32A447BC4E4}" srcOrd="0" destOrd="0" presId="urn:microsoft.com/office/officeart/2005/8/layout/hierarchy2"/>
    <dgm:cxn modelId="{BFF1ADD8-7F56-47D4-B97D-19A9377CFCB2}" type="presParOf" srcId="{9104674B-2DAA-4D2E-882E-2C80906A690E}" destId="{C2C611C9-9220-4BC2-BB77-DF1CCCA4BA80}" srcOrd="1" destOrd="0" presId="urn:microsoft.com/office/officeart/2005/8/layout/hierarchy2"/>
    <dgm:cxn modelId="{271483B4-5B9D-4E21-8117-E6FA2BA63960}" type="presParOf" srcId="{E3A20956-C987-4820-A338-9EE3A5DA8688}" destId="{CCEB0FD2-2BBE-4B95-A94C-E3605E868ED3}" srcOrd="2" destOrd="0" presId="urn:microsoft.com/office/officeart/2005/8/layout/hierarchy2"/>
    <dgm:cxn modelId="{F590CFB3-9CFC-4E65-BB71-235702DFD047}" type="presParOf" srcId="{CCEB0FD2-2BBE-4B95-A94C-E3605E868ED3}" destId="{0BD574DC-0365-4492-A279-68965C22ECB5}" srcOrd="0" destOrd="0" presId="urn:microsoft.com/office/officeart/2005/8/layout/hierarchy2"/>
    <dgm:cxn modelId="{FEF8CA25-325B-41FD-A4D0-3E12B197E729}" type="presParOf" srcId="{E3A20956-C987-4820-A338-9EE3A5DA8688}" destId="{4D60D15A-123D-411B-9B4F-591DDE44CC2C}" srcOrd="3" destOrd="0" presId="urn:microsoft.com/office/officeart/2005/8/layout/hierarchy2"/>
    <dgm:cxn modelId="{5359FA3D-AF3B-441A-8E3C-5D1452962305}" type="presParOf" srcId="{4D60D15A-123D-411B-9B4F-591DDE44CC2C}" destId="{275A3F01-802C-4874-864A-F2341726977D}" srcOrd="0" destOrd="0" presId="urn:microsoft.com/office/officeart/2005/8/layout/hierarchy2"/>
    <dgm:cxn modelId="{8855770F-C9B5-4DD6-93D9-785C8E7C8190}" type="presParOf" srcId="{4D60D15A-123D-411B-9B4F-591DDE44CC2C}" destId="{8986BE47-4A9A-406F-B115-C63253CAB7C0}" srcOrd="1" destOrd="0" presId="urn:microsoft.com/office/officeart/2005/8/layout/hierarchy2"/>
    <dgm:cxn modelId="{9C596134-CBDD-4D78-B89F-5A4839B14278}" type="presParOf" srcId="{E3A20956-C987-4820-A338-9EE3A5DA8688}" destId="{4346BD5B-610E-4AE3-B272-24D802D0D6C9}" srcOrd="4" destOrd="0" presId="urn:microsoft.com/office/officeart/2005/8/layout/hierarchy2"/>
    <dgm:cxn modelId="{B2E4D00F-BBD7-4FF4-BBE8-A3C47F0A2D9D}" type="presParOf" srcId="{4346BD5B-610E-4AE3-B272-24D802D0D6C9}" destId="{9D3136F6-D7A5-475D-9B3B-EAAF0601A6D3}" srcOrd="0" destOrd="0" presId="urn:microsoft.com/office/officeart/2005/8/layout/hierarchy2"/>
    <dgm:cxn modelId="{9FB8D3E6-AB49-484C-9A61-F40AFBA51736}" type="presParOf" srcId="{E3A20956-C987-4820-A338-9EE3A5DA8688}" destId="{869668D2-9960-4C7D-A045-A1122CF5777D}" srcOrd="5" destOrd="0" presId="urn:microsoft.com/office/officeart/2005/8/layout/hierarchy2"/>
    <dgm:cxn modelId="{D9700ED0-8769-44B2-94F9-8B36489B047E}" type="presParOf" srcId="{869668D2-9960-4C7D-A045-A1122CF5777D}" destId="{FAED9C95-0474-4B80-B598-7B62207B8AEF}" srcOrd="0" destOrd="0" presId="urn:microsoft.com/office/officeart/2005/8/layout/hierarchy2"/>
    <dgm:cxn modelId="{E8B115C3-4317-4606-93F0-9E555359635C}" type="presParOf" srcId="{869668D2-9960-4C7D-A045-A1122CF5777D}" destId="{3598C962-AF32-4E39-922B-C255E2C1B30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A579A1-A348-4BFF-8562-0DC735E9FB04}" type="doc">
      <dgm:prSet loTypeId="urn:microsoft.com/office/officeart/2005/8/layout/radial5" loCatId="relationship" qsTypeId="urn:microsoft.com/office/officeart/2005/8/quickstyle/3d1" qsCatId="3D" csTypeId="urn:microsoft.com/office/officeart/2005/8/colors/accent0_3" csCatId="mainScheme" phldr="1"/>
      <dgm:spPr/>
      <dgm:t>
        <a:bodyPr/>
        <a:lstStyle/>
        <a:p>
          <a:endParaRPr lang="en-US"/>
        </a:p>
      </dgm:t>
    </dgm:pt>
    <dgm:pt modelId="{3530628F-BBC9-4B9C-8BDA-9C14133F42EB}">
      <dgm:prSet phldrT="[Text]"/>
      <dgm:spPr/>
      <dgm:t>
        <a:bodyPr/>
        <a:lstStyle/>
        <a:p>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For </a:t>
          </a:r>
          <a:r>
            <a:rPr lang="en-US" b="1"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AdaBoost</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473A13B8-AC1C-47A7-9D66-A39EE8CB5DB6}" type="parTrans" cxnId="{A627CE13-D49C-45FA-AB60-94ED6F05AFBC}">
      <dgm:prSet/>
      <dgm:spPr/>
      <dgm:t>
        <a:bodyPr/>
        <a:lstStyle/>
        <a:p>
          <a:endParaRPr lang="en-US"/>
        </a:p>
      </dgm:t>
    </dgm:pt>
    <dgm:pt modelId="{604467AA-9AD1-478C-8D97-B7DAB2DB23FB}" type="sibTrans" cxnId="{A627CE13-D49C-45FA-AB60-94ED6F05AFBC}">
      <dgm:prSet/>
      <dgm:spPr/>
      <dgm:t>
        <a:bodyPr/>
        <a:lstStyle/>
        <a:p>
          <a:endParaRPr lang="en-US"/>
        </a:p>
      </dgm:t>
    </dgm:pt>
    <dgm:pt modelId="{FBB7095F-7288-4010-A255-A223F8FC7E42}">
      <dgm:prSet phldrT="[Text]"/>
      <dgm:spPr/>
      <dgm:t>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Quality Data</a:t>
          </a:r>
          <a:endParaRPr lang="en-US"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dgm:t>
    </dgm:pt>
    <dgm:pt modelId="{A372217F-27B1-401B-9892-05817DFB1B85}" type="parTrans" cxnId="{3D1CF291-054D-4D1A-B537-05B1EEF128DB}">
      <dgm:prSet/>
      <dgm:spPr/>
      <dgm:t>
        <a:bodyPr/>
        <a:lstStyle/>
        <a:p>
          <a:endParaRPr lang="en-US"/>
        </a:p>
      </dgm:t>
    </dgm:pt>
    <dgm:pt modelId="{0FF61B0C-B9C3-41D3-953E-D892E6DECBD9}" type="sibTrans" cxnId="{3D1CF291-054D-4D1A-B537-05B1EEF128DB}">
      <dgm:prSet/>
      <dgm:spPr/>
      <dgm:t>
        <a:bodyPr/>
        <a:lstStyle/>
        <a:p>
          <a:endParaRPr lang="en-US"/>
        </a:p>
      </dgm:t>
    </dgm:pt>
    <dgm:pt modelId="{2046D200-B15B-4DCF-9423-5F3106FF135A}">
      <dgm:prSet phldrT="[Tex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Outliers</a:t>
          </a:r>
          <a:endParaRPr lang="en-US"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dgm:t>
    </dgm:pt>
    <dgm:pt modelId="{72F440A7-EF4B-4AF7-BAD5-878479094ECA}" type="parTrans" cxnId="{DC1321F3-B0C4-496C-8531-4E53F6959DE6}">
      <dgm:prSet/>
      <dgm:spPr/>
      <dgm:t>
        <a:bodyPr/>
        <a:lstStyle/>
        <a:p>
          <a:endParaRPr lang="en-US"/>
        </a:p>
      </dgm:t>
    </dgm:pt>
    <dgm:pt modelId="{ACE88EA8-2B8B-4B53-B38A-15EA41FA32DB}" type="sibTrans" cxnId="{DC1321F3-B0C4-496C-8531-4E53F6959DE6}">
      <dgm:prSet/>
      <dgm:spPr/>
      <dgm:t>
        <a:bodyPr/>
        <a:lstStyle/>
        <a:p>
          <a:endParaRPr lang="en-US"/>
        </a:p>
      </dgm:t>
    </dgm:pt>
    <dgm:pt modelId="{F81C028F-C24A-4BAD-8549-451BD42B834B}">
      <dgm:prSet phldrT="[Text]"/>
      <dgm:spPr/>
      <dgm:t>
        <a:bodyPr/>
        <a:lstStyle/>
        <a:p>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Noisy Data</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dgm:t>
    </dgm:pt>
    <dgm:pt modelId="{017B31E8-752A-48C9-B96B-0EF093CA1B55}" type="parTrans" cxnId="{1E75CA43-A87D-4921-9DD1-69E4CCABCCCE}">
      <dgm:prSet/>
      <dgm:spPr/>
      <dgm:t>
        <a:bodyPr/>
        <a:lstStyle/>
        <a:p>
          <a:endParaRPr lang="en-US"/>
        </a:p>
      </dgm:t>
    </dgm:pt>
    <dgm:pt modelId="{1606B023-95ED-4D7E-A588-220F80290321}" type="sibTrans" cxnId="{1E75CA43-A87D-4921-9DD1-69E4CCABCCCE}">
      <dgm:prSet/>
      <dgm:spPr/>
      <dgm:t>
        <a:bodyPr/>
        <a:lstStyle/>
        <a:p>
          <a:endParaRPr lang="en-US"/>
        </a:p>
      </dgm:t>
    </dgm:pt>
    <dgm:pt modelId="{E8C079DD-9643-4DCA-9533-56ABE6E1F6B6}" type="pres">
      <dgm:prSet presAssocID="{C8A579A1-A348-4BFF-8562-0DC735E9FB04}" presName="Name0" presStyleCnt="0">
        <dgm:presLayoutVars>
          <dgm:chMax val="1"/>
          <dgm:dir/>
          <dgm:animLvl val="ctr"/>
          <dgm:resizeHandles val="exact"/>
        </dgm:presLayoutVars>
      </dgm:prSet>
      <dgm:spPr/>
      <dgm:t>
        <a:bodyPr/>
        <a:lstStyle/>
        <a:p>
          <a:endParaRPr lang="en-US"/>
        </a:p>
      </dgm:t>
    </dgm:pt>
    <dgm:pt modelId="{704637DF-BD8B-45F9-BA58-2F28159B250F}" type="pres">
      <dgm:prSet presAssocID="{3530628F-BBC9-4B9C-8BDA-9C14133F42EB}" presName="centerShape" presStyleLbl="node0" presStyleIdx="0" presStyleCnt="1"/>
      <dgm:spPr/>
      <dgm:t>
        <a:bodyPr/>
        <a:lstStyle/>
        <a:p>
          <a:endParaRPr lang="en-US"/>
        </a:p>
      </dgm:t>
    </dgm:pt>
    <dgm:pt modelId="{24E99D6E-2A1D-4CF5-A91C-C1B08BAA0C64}" type="pres">
      <dgm:prSet presAssocID="{A372217F-27B1-401B-9892-05817DFB1B85}" presName="parTrans" presStyleLbl="sibTrans2D1" presStyleIdx="0" presStyleCnt="3"/>
      <dgm:spPr/>
      <dgm:t>
        <a:bodyPr/>
        <a:lstStyle/>
        <a:p>
          <a:endParaRPr lang="en-US"/>
        </a:p>
      </dgm:t>
    </dgm:pt>
    <dgm:pt modelId="{F6ACB951-81BD-4208-84ED-5E62762A907D}" type="pres">
      <dgm:prSet presAssocID="{A372217F-27B1-401B-9892-05817DFB1B85}" presName="connectorText" presStyleLbl="sibTrans2D1" presStyleIdx="0" presStyleCnt="3"/>
      <dgm:spPr/>
      <dgm:t>
        <a:bodyPr/>
        <a:lstStyle/>
        <a:p>
          <a:endParaRPr lang="en-US"/>
        </a:p>
      </dgm:t>
    </dgm:pt>
    <dgm:pt modelId="{0C0654B8-0A3A-45D5-94E2-8CC118027EF5}" type="pres">
      <dgm:prSet presAssocID="{FBB7095F-7288-4010-A255-A223F8FC7E42}" presName="node" presStyleLbl="node1" presStyleIdx="0" presStyleCnt="3">
        <dgm:presLayoutVars>
          <dgm:bulletEnabled val="1"/>
        </dgm:presLayoutVars>
      </dgm:prSet>
      <dgm:spPr/>
      <dgm:t>
        <a:bodyPr/>
        <a:lstStyle/>
        <a:p>
          <a:endParaRPr lang="en-US"/>
        </a:p>
      </dgm:t>
    </dgm:pt>
    <dgm:pt modelId="{F983E2A7-E45F-41CF-9E38-29BD0C5248C1}" type="pres">
      <dgm:prSet presAssocID="{72F440A7-EF4B-4AF7-BAD5-878479094ECA}" presName="parTrans" presStyleLbl="sibTrans2D1" presStyleIdx="1" presStyleCnt="3"/>
      <dgm:spPr/>
      <dgm:t>
        <a:bodyPr/>
        <a:lstStyle/>
        <a:p>
          <a:endParaRPr lang="en-US"/>
        </a:p>
      </dgm:t>
    </dgm:pt>
    <dgm:pt modelId="{5608687D-A8E9-4981-A620-4C0C5FA87B5E}" type="pres">
      <dgm:prSet presAssocID="{72F440A7-EF4B-4AF7-BAD5-878479094ECA}" presName="connectorText" presStyleLbl="sibTrans2D1" presStyleIdx="1" presStyleCnt="3"/>
      <dgm:spPr/>
      <dgm:t>
        <a:bodyPr/>
        <a:lstStyle/>
        <a:p>
          <a:endParaRPr lang="en-US"/>
        </a:p>
      </dgm:t>
    </dgm:pt>
    <dgm:pt modelId="{7D9DC775-4F36-4B73-86E1-722C41B078B0}" type="pres">
      <dgm:prSet presAssocID="{2046D200-B15B-4DCF-9423-5F3106FF135A}" presName="node" presStyleLbl="node1" presStyleIdx="1" presStyleCnt="3">
        <dgm:presLayoutVars>
          <dgm:bulletEnabled val="1"/>
        </dgm:presLayoutVars>
      </dgm:prSet>
      <dgm:spPr/>
      <dgm:t>
        <a:bodyPr/>
        <a:lstStyle/>
        <a:p>
          <a:endParaRPr lang="en-US"/>
        </a:p>
      </dgm:t>
    </dgm:pt>
    <dgm:pt modelId="{49AAE45E-637A-435B-8EC7-A22A7153A1A6}" type="pres">
      <dgm:prSet presAssocID="{017B31E8-752A-48C9-B96B-0EF093CA1B55}" presName="parTrans" presStyleLbl="sibTrans2D1" presStyleIdx="2" presStyleCnt="3"/>
      <dgm:spPr/>
      <dgm:t>
        <a:bodyPr/>
        <a:lstStyle/>
        <a:p>
          <a:endParaRPr lang="en-US"/>
        </a:p>
      </dgm:t>
    </dgm:pt>
    <dgm:pt modelId="{311ABEC4-A667-4A3F-9029-31F5D37A4226}" type="pres">
      <dgm:prSet presAssocID="{017B31E8-752A-48C9-B96B-0EF093CA1B55}" presName="connectorText" presStyleLbl="sibTrans2D1" presStyleIdx="2" presStyleCnt="3"/>
      <dgm:spPr/>
      <dgm:t>
        <a:bodyPr/>
        <a:lstStyle/>
        <a:p>
          <a:endParaRPr lang="en-US"/>
        </a:p>
      </dgm:t>
    </dgm:pt>
    <dgm:pt modelId="{1C585283-FB93-4927-907B-2CDB4802EF9F}" type="pres">
      <dgm:prSet presAssocID="{F81C028F-C24A-4BAD-8549-451BD42B834B}" presName="node" presStyleLbl="node1" presStyleIdx="2" presStyleCnt="3">
        <dgm:presLayoutVars>
          <dgm:bulletEnabled val="1"/>
        </dgm:presLayoutVars>
      </dgm:prSet>
      <dgm:spPr/>
      <dgm:t>
        <a:bodyPr/>
        <a:lstStyle/>
        <a:p>
          <a:endParaRPr lang="en-US"/>
        </a:p>
      </dgm:t>
    </dgm:pt>
  </dgm:ptLst>
  <dgm:cxnLst>
    <dgm:cxn modelId="{C741D8F0-1F87-4854-8208-772983DD197C}" type="presOf" srcId="{3530628F-BBC9-4B9C-8BDA-9C14133F42EB}" destId="{704637DF-BD8B-45F9-BA58-2F28159B250F}" srcOrd="0" destOrd="0" presId="urn:microsoft.com/office/officeart/2005/8/layout/radial5"/>
    <dgm:cxn modelId="{582F5FFC-C958-48AB-A4BE-3132E2601EFD}" type="presOf" srcId="{FBB7095F-7288-4010-A255-A223F8FC7E42}" destId="{0C0654B8-0A3A-45D5-94E2-8CC118027EF5}" srcOrd="0" destOrd="0" presId="urn:microsoft.com/office/officeart/2005/8/layout/radial5"/>
    <dgm:cxn modelId="{83063981-3E02-4ED6-8F84-99BB86D2ABFE}" type="presOf" srcId="{2046D200-B15B-4DCF-9423-5F3106FF135A}" destId="{7D9DC775-4F36-4B73-86E1-722C41B078B0}" srcOrd="0" destOrd="0" presId="urn:microsoft.com/office/officeart/2005/8/layout/radial5"/>
    <dgm:cxn modelId="{BC8085D1-F018-4C00-9B63-AF313D5FCBED}" type="presOf" srcId="{72F440A7-EF4B-4AF7-BAD5-878479094ECA}" destId="{F983E2A7-E45F-41CF-9E38-29BD0C5248C1}" srcOrd="0" destOrd="0" presId="urn:microsoft.com/office/officeart/2005/8/layout/radial5"/>
    <dgm:cxn modelId="{1E75CA43-A87D-4921-9DD1-69E4CCABCCCE}" srcId="{3530628F-BBC9-4B9C-8BDA-9C14133F42EB}" destId="{F81C028F-C24A-4BAD-8549-451BD42B834B}" srcOrd="2" destOrd="0" parTransId="{017B31E8-752A-48C9-B96B-0EF093CA1B55}" sibTransId="{1606B023-95ED-4D7E-A588-220F80290321}"/>
    <dgm:cxn modelId="{45EEDEAF-F543-4552-AC22-C29E0E4A9962}" type="presOf" srcId="{017B31E8-752A-48C9-B96B-0EF093CA1B55}" destId="{311ABEC4-A667-4A3F-9029-31F5D37A4226}" srcOrd="1" destOrd="0" presId="urn:microsoft.com/office/officeart/2005/8/layout/radial5"/>
    <dgm:cxn modelId="{30922EA9-7F76-479E-B0DA-F267E95A28D4}" type="presOf" srcId="{A372217F-27B1-401B-9892-05817DFB1B85}" destId="{F6ACB951-81BD-4208-84ED-5E62762A907D}" srcOrd="1" destOrd="0" presId="urn:microsoft.com/office/officeart/2005/8/layout/radial5"/>
    <dgm:cxn modelId="{3D1CF291-054D-4D1A-B537-05B1EEF128DB}" srcId="{3530628F-BBC9-4B9C-8BDA-9C14133F42EB}" destId="{FBB7095F-7288-4010-A255-A223F8FC7E42}" srcOrd="0" destOrd="0" parTransId="{A372217F-27B1-401B-9892-05817DFB1B85}" sibTransId="{0FF61B0C-B9C3-41D3-953E-D892E6DECBD9}"/>
    <dgm:cxn modelId="{AFB70D76-A2B1-4F93-B461-0BE940FC59BD}" type="presOf" srcId="{F81C028F-C24A-4BAD-8549-451BD42B834B}" destId="{1C585283-FB93-4927-907B-2CDB4802EF9F}" srcOrd="0" destOrd="0" presId="urn:microsoft.com/office/officeart/2005/8/layout/radial5"/>
    <dgm:cxn modelId="{637452D3-398B-4EE7-9E34-302C7F9471EE}" type="presOf" srcId="{72F440A7-EF4B-4AF7-BAD5-878479094ECA}" destId="{5608687D-A8E9-4981-A620-4C0C5FA87B5E}" srcOrd="1" destOrd="0" presId="urn:microsoft.com/office/officeart/2005/8/layout/radial5"/>
    <dgm:cxn modelId="{A627CE13-D49C-45FA-AB60-94ED6F05AFBC}" srcId="{C8A579A1-A348-4BFF-8562-0DC735E9FB04}" destId="{3530628F-BBC9-4B9C-8BDA-9C14133F42EB}" srcOrd="0" destOrd="0" parTransId="{473A13B8-AC1C-47A7-9D66-A39EE8CB5DB6}" sibTransId="{604467AA-9AD1-478C-8D97-B7DAB2DB23FB}"/>
    <dgm:cxn modelId="{B5536F1A-3F67-4941-8AB5-DD8EC7F31C22}" type="presOf" srcId="{017B31E8-752A-48C9-B96B-0EF093CA1B55}" destId="{49AAE45E-637A-435B-8EC7-A22A7153A1A6}" srcOrd="0" destOrd="0" presId="urn:microsoft.com/office/officeart/2005/8/layout/radial5"/>
    <dgm:cxn modelId="{C188E83C-92C7-4E26-B7B5-72CDDEDE3D54}" type="presOf" srcId="{A372217F-27B1-401B-9892-05817DFB1B85}" destId="{24E99D6E-2A1D-4CF5-A91C-C1B08BAA0C64}" srcOrd="0" destOrd="0" presId="urn:microsoft.com/office/officeart/2005/8/layout/radial5"/>
    <dgm:cxn modelId="{9138249B-8966-4A2D-992E-5126AEC0D2EC}" type="presOf" srcId="{C8A579A1-A348-4BFF-8562-0DC735E9FB04}" destId="{E8C079DD-9643-4DCA-9533-56ABE6E1F6B6}" srcOrd="0" destOrd="0" presId="urn:microsoft.com/office/officeart/2005/8/layout/radial5"/>
    <dgm:cxn modelId="{DC1321F3-B0C4-496C-8531-4E53F6959DE6}" srcId="{3530628F-BBC9-4B9C-8BDA-9C14133F42EB}" destId="{2046D200-B15B-4DCF-9423-5F3106FF135A}" srcOrd="1" destOrd="0" parTransId="{72F440A7-EF4B-4AF7-BAD5-878479094ECA}" sibTransId="{ACE88EA8-2B8B-4B53-B38A-15EA41FA32DB}"/>
    <dgm:cxn modelId="{FFF69AAB-24C0-4745-B6C6-5C7DDD22DFE2}" type="presParOf" srcId="{E8C079DD-9643-4DCA-9533-56ABE6E1F6B6}" destId="{704637DF-BD8B-45F9-BA58-2F28159B250F}" srcOrd="0" destOrd="0" presId="urn:microsoft.com/office/officeart/2005/8/layout/radial5"/>
    <dgm:cxn modelId="{04EC4070-E257-4DAE-8384-6D9CDC009E95}" type="presParOf" srcId="{E8C079DD-9643-4DCA-9533-56ABE6E1F6B6}" destId="{24E99D6E-2A1D-4CF5-A91C-C1B08BAA0C64}" srcOrd="1" destOrd="0" presId="urn:microsoft.com/office/officeart/2005/8/layout/radial5"/>
    <dgm:cxn modelId="{37AE307B-88A4-4E76-93A0-17C738E53E93}" type="presParOf" srcId="{24E99D6E-2A1D-4CF5-A91C-C1B08BAA0C64}" destId="{F6ACB951-81BD-4208-84ED-5E62762A907D}" srcOrd="0" destOrd="0" presId="urn:microsoft.com/office/officeart/2005/8/layout/radial5"/>
    <dgm:cxn modelId="{73AFD023-E063-4614-B43D-108DEF9DAE0D}" type="presParOf" srcId="{E8C079DD-9643-4DCA-9533-56ABE6E1F6B6}" destId="{0C0654B8-0A3A-45D5-94E2-8CC118027EF5}" srcOrd="2" destOrd="0" presId="urn:microsoft.com/office/officeart/2005/8/layout/radial5"/>
    <dgm:cxn modelId="{CD02BA58-A005-495C-8081-CDE80CAA3CF0}" type="presParOf" srcId="{E8C079DD-9643-4DCA-9533-56ABE6E1F6B6}" destId="{F983E2A7-E45F-41CF-9E38-29BD0C5248C1}" srcOrd="3" destOrd="0" presId="urn:microsoft.com/office/officeart/2005/8/layout/radial5"/>
    <dgm:cxn modelId="{A3ADAAD3-0B9D-49D2-8289-FD31F7AD7A8D}" type="presParOf" srcId="{F983E2A7-E45F-41CF-9E38-29BD0C5248C1}" destId="{5608687D-A8E9-4981-A620-4C0C5FA87B5E}" srcOrd="0" destOrd="0" presId="urn:microsoft.com/office/officeart/2005/8/layout/radial5"/>
    <dgm:cxn modelId="{14EB0DD7-70F5-4894-8D22-610EF390B5F0}" type="presParOf" srcId="{E8C079DD-9643-4DCA-9533-56ABE6E1F6B6}" destId="{7D9DC775-4F36-4B73-86E1-722C41B078B0}" srcOrd="4" destOrd="0" presId="urn:microsoft.com/office/officeart/2005/8/layout/radial5"/>
    <dgm:cxn modelId="{727BBE19-C934-4F3E-B87E-F7233BC3B1AA}" type="presParOf" srcId="{E8C079DD-9643-4DCA-9533-56ABE6E1F6B6}" destId="{49AAE45E-637A-435B-8EC7-A22A7153A1A6}" srcOrd="5" destOrd="0" presId="urn:microsoft.com/office/officeart/2005/8/layout/radial5"/>
    <dgm:cxn modelId="{650F98F8-3851-416E-AAE0-54A8900951A6}" type="presParOf" srcId="{49AAE45E-637A-435B-8EC7-A22A7153A1A6}" destId="{311ABEC4-A667-4A3F-9029-31F5D37A4226}" srcOrd="0" destOrd="0" presId="urn:microsoft.com/office/officeart/2005/8/layout/radial5"/>
    <dgm:cxn modelId="{D9F94B32-8B85-4C4D-A385-43F28A46B868}" type="presParOf" srcId="{E8C079DD-9643-4DCA-9533-56ABE6E1F6B6}" destId="{1C585283-FB93-4927-907B-2CDB4802EF9F}"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7C4BB8-1BD1-4C3B-A809-22E860964CB5}"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381A7A03-4AD9-40D9-9EEC-7D8B27505FF6}">
      <dgm:prSet phldrT="[Text]">
        <dgm:style>
          <a:lnRef idx="1">
            <a:schemeClr val="accent3"/>
          </a:lnRef>
          <a:fillRef idx="3">
            <a:schemeClr val="accent3"/>
          </a:fillRef>
          <a:effectRef idx="2">
            <a:schemeClr val="accent3"/>
          </a:effectRef>
          <a:fontRef idx="minor">
            <a:schemeClr val="lt1"/>
          </a:fontRef>
        </dgm:style>
      </dgm:prSet>
      <dgm:spPr>
        <a:solidFill>
          <a:schemeClr val="accent2"/>
        </a:solidFill>
      </dgm:spPr>
      <dgm:t>
        <a:bodyPr/>
        <a:lstStyle/>
        <a:p>
          <a:r>
            <a:rPr lang="en-US" dirty="0" smtClean="0"/>
            <a:t>Limitations of Parametric ML algorithms</a:t>
          </a:r>
          <a:endParaRPr lang="en-US" dirty="0"/>
        </a:p>
      </dgm:t>
    </dgm:pt>
    <dgm:pt modelId="{95BD9831-33FC-4697-B1E2-7AD367AFF262}" type="parTrans" cxnId="{B3B7DD2C-FABB-4790-BE38-1DADFDD0E66E}">
      <dgm:prSet/>
      <dgm:spPr/>
      <dgm:t>
        <a:bodyPr/>
        <a:lstStyle/>
        <a:p>
          <a:endParaRPr lang="en-US"/>
        </a:p>
      </dgm:t>
    </dgm:pt>
    <dgm:pt modelId="{F3BA29C7-875A-46D0-BF3B-F0392EB76CAE}" type="sibTrans" cxnId="{B3B7DD2C-FABB-4790-BE38-1DADFDD0E66E}">
      <dgm:prSet/>
      <dgm:spPr/>
      <dgm:t>
        <a:bodyPr/>
        <a:lstStyle/>
        <a:p>
          <a:endParaRPr lang="en-US"/>
        </a:p>
      </dgm:t>
    </dgm:pt>
    <dgm:pt modelId="{8BEA7E3A-09B3-4A6A-9D27-DF0F49173636}">
      <dgm:prSet custT="1">
        <dgm:style>
          <a:lnRef idx="0">
            <a:schemeClr val="accent5"/>
          </a:lnRef>
          <a:fillRef idx="3">
            <a:schemeClr val="accent5"/>
          </a:fillRef>
          <a:effectRef idx="3">
            <a:schemeClr val="accent5"/>
          </a:effectRef>
          <a:fontRef idx="minor">
            <a:schemeClr val="lt1"/>
          </a:fontRef>
        </dgm:style>
      </dgm:prSet>
      <dgm:spPr/>
      <dgm:t>
        <a:bodyPr/>
        <a:lstStyle/>
        <a:p>
          <a:r>
            <a:rPr lang="en-US" sz="2400" dirty="0" smtClean="0"/>
            <a:t>Limited complexity</a:t>
          </a:r>
          <a:endParaRPr lang="en-US" sz="2400" dirty="0"/>
        </a:p>
      </dgm:t>
    </dgm:pt>
    <dgm:pt modelId="{70F75C1B-FFE0-429C-8101-6448B9AFB770}" type="parTrans" cxnId="{36238E83-5E9B-4882-B398-46A9DD8BCE97}">
      <dgm:prSet/>
      <dgm:spPr/>
      <dgm:t>
        <a:bodyPr/>
        <a:lstStyle/>
        <a:p>
          <a:endParaRPr lang="en-US"/>
        </a:p>
      </dgm:t>
    </dgm:pt>
    <dgm:pt modelId="{1CFE901E-A009-4EC6-851B-5FD310BD66B0}" type="sibTrans" cxnId="{36238E83-5E9B-4882-B398-46A9DD8BCE97}">
      <dgm:prSet/>
      <dgm:spPr/>
      <dgm:t>
        <a:bodyPr/>
        <a:lstStyle/>
        <a:p>
          <a:endParaRPr lang="en-US"/>
        </a:p>
      </dgm:t>
    </dgm:pt>
    <dgm:pt modelId="{9CEEF0FA-26F4-4D10-8C10-59267DE65C8A}">
      <dgm:prSet custT="1">
        <dgm:style>
          <a:lnRef idx="0">
            <a:schemeClr val="accent1"/>
          </a:lnRef>
          <a:fillRef idx="3">
            <a:schemeClr val="accent1"/>
          </a:fillRef>
          <a:effectRef idx="3">
            <a:schemeClr val="accent1"/>
          </a:effectRef>
          <a:fontRef idx="minor">
            <a:schemeClr val="lt1"/>
          </a:fontRef>
        </dgm:style>
      </dgm:prSet>
      <dgm:spPr/>
      <dgm:t>
        <a:bodyPr/>
        <a:lstStyle/>
        <a:p>
          <a:r>
            <a:rPr lang="en-US" sz="2800" dirty="0" smtClean="0"/>
            <a:t>Poor fit</a:t>
          </a:r>
          <a:endParaRPr lang="en-US" sz="2800" dirty="0"/>
        </a:p>
      </dgm:t>
    </dgm:pt>
    <dgm:pt modelId="{FC779470-8BED-445F-BE89-ABAB00C67FCD}" type="parTrans" cxnId="{0AAA25C9-2112-4FFC-96FB-098789A215A1}">
      <dgm:prSet/>
      <dgm:spPr/>
      <dgm:t>
        <a:bodyPr/>
        <a:lstStyle/>
        <a:p>
          <a:endParaRPr lang="en-US"/>
        </a:p>
      </dgm:t>
    </dgm:pt>
    <dgm:pt modelId="{F963D7C2-95F3-4EA9-AAF5-531056378721}" type="sibTrans" cxnId="{0AAA25C9-2112-4FFC-96FB-098789A215A1}">
      <dgm:prSet/>
      <dgm:spPr/>
      <dgm:t>
        <a:bodyPr/>
        <a:lstStyle/>
        <a:p>
          <a:endParaRPr lang="en-US"/>
        </a:p>
      </dgm:t>
    </dgm:pt>
    <dgm:pt modelId="{31B9DF9E-C266-4B3A-AE43-AF9D86C9C116}">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2400" dirty="0" smtClean="0"/>
            <a:t>constrained</a:t>
          </a:r>
          <a:endParaRPr lang="en-US" sz="1600" dirty="0"/>
        </a:p>
      </dgm:t>
    </dgm:pt>
    <dgm:pt modelId="{13962619-EED4-41DB-950A-4B555B089B42}" type="sibTrans" cxnId="{1894FD7B-D67D-4445-B0B9-74E4129A174D}">
      <dgm:prSet/>
      <dgm:spPr/>
      <dgm:t>
        <a:bodyPr/>
        <a:lstStyle/>
        <a:p>
          <a:endParaRPr lang="en-US"/>
        </a:p>
      </dgm:t>
    </dgm:pt>
    <dgm:pt modelId="{D60D51BF-6CF4-4C37-B62C-E53C7B196E7F}" type="parTrans" cxnId="{1894FD7B-D67D-4445-B0B9-74E4129A174D}">
      <dgm:prSet/>
      <dgm:spPr/>
      <dgm:t>
        <a:bodyPr/>
        <a:lstStyle/>
        <a:p>
          <a:endParaRPr lang="en-US"/>
        </a:p>
      </dgm:t>
    </dgm:pt>
    <dgm:pt modelId="{A980FC1F-A714-4CB3-8AEB-619D2E5EDA30}" type="pres">
      <dgm:prSet presAssocID="{4A7C4BB8-1BD1-4C3B-A809-22E860964CB5}" presName="composite" presStyleCnt="0">
        <dgm:presLayoutVars>
          <dgm:chMax val="1"/>
          <dgm:dir/>
          <dgm:resizeHandles val="exact"/>
        </dgm:presLayoutVars>
      </dgm:prSet>
      <dgm:spPr/>
      <dgm:t>
        <a:bodyPr/>
        <a:lstStyle/>
        <a:p>
          <a:endParaRPr lang="en-US"/>
        </a:p>
      </dgm:t>
    </dgm:pt>
    <dgm:pt modelId="{076CC0B8-CA0A-4107-B4D7-61FD298C3047}" type="pres">
      <dgm:prSet presAssocID="{4A7C4BB8-1BD1-4C3B-A809-22E860964CB5}" presName="radial" presStyleCnt="0">
        <dgm:presLayoutVars>
          <dgm:animLvl val="ctr"/>
        </dgm:presLayoutVars>
      </dgm:prSet>
      <dgm:spPr/>
    </dgm:pt>
    <dgm:pt modelId="{998F62DE-6603-4409-9E2C-08E0AD8ED065}" type="pres">
      <dgm:prSet presAssocID="{381A7A03-4AD9-40D9-9EEC-7D8B27505FF6}" presName="centerShape" presStyleLbl="vennNode1" presStyleIdx="0" presStyleCnt="4" custLinFactNeighborX="9230"/>
      <dgm:spPr/>
      <dgm:t>
        <a:bodyPr/>
        <a:lstStyle/>
        <a:p>
          <a:endParaRPr lang="en-US"/>
        </a:p>
      </dgm:t>
    </dgm:pt>
    <dgm:pt modelId="{53E6E4B3-1F92-414C-AB88-DD7CCF2AEE75}" type="pres">
      <dgm:prSet presAssocID="{31B9DF9E-C266-4B3A-AE43-AF9D86C9C116}" presName="node" presStyleLbl="vennNode1" presStyleIdx="1" presStyleCnt="4" custScaleX="233003" custRadScaleRad="109861" custRadScaleInc="7536">
        <dgm:presLayoutVars>
          <dgm:bulletEnabled val="1"/>
        </dgm:presLayoutVars>
      </dgm:prSet>
      <dgm:spPr/>
      <dgm:t>
        <a:bodyPr/>
        <a:lstStyle/>
        <a:p>
          <a:endParaRPr lang="en-US"/>
        </a:p>
      </dgm:t>
    </dgm:pt>
    <dgm:pt modelId="{63603469-E5FC-4531-B9F4-4BD65386969D}" type="pres">
      <dgm:prSet presAssocID="{8BEA7E3A-09B3-4A6A-9D27-DF0F49173636}" presName="node" presStyleLbl="vennNode1" presStyleIdx="2" presStyleCnt="4" custScaleX="228904" custRadScaleRad="160530" custRadScaleInc="7153">
        <dgm:presLayoutVars>
          <dgm:bulletEnabled val="1"/>
        </dgm:presLayoutVars>
      </dgm:prSet>
      <dgm:spPr/>
      <dgm:t>
        <a:bodyPr/>
        <a:lstStyle/>
        <a:p>
          <a:endParaRPr lang="en-US"/>
        </a:p>
      </dgm:t>
    </dgm:pt>
    <dgm:pt modelId="{1FED9885-70FC-4441-91E2-B4DD6B359A89}" type="pres">
      <dgm:prSet presAssocID="{9CEEF0FA-26F4-4D10-8C10-59267DE65C8A}" presName="node" presStyleLbl="vennNode1" presStyleIdx="3" presStyleCnt="4" custScaleX="251940" custRadScaleRad="140106" custRadScaleInc="3158">
        <dgm:presLayoutVars>
          <dgm:bulletEnabled val="1"/>
        </dgm:presLayoutVars>
      </dgm:prSet>
      <dgm:spPr/>
      <dgm:t>
        <a:bodyPr/>
        <a:lstStyle/>
        <a:p>
          <a:endParaRPr lang="en-US"/>
        </a:p>
      </dgm:t>
    </dgm:pt>
  </dgm:ptLst>
  <dgm:cxnLst>
    <dgm:cxn modelId="{0AAA25C9-2112-4FFC-96FB-098789A215A1}" srcId="{381A7A03-4AD9-40D9-9EEC-7D8B27505FF6}" destId="{9CEEF0FA-26F4-4D10-8C10-59267DE65C8A}" srcOrd="2" destOrd="0" parTransId="{FC779470-8BED-445F-BE89-ABAB00C67FCD}" sibTransId="{F963D7C2-95F3-4EA9-AAF5-531056378721}"/>
    <dgm:cxn modelId="{36238E83-5E9B-4882-B398-46A9DD8BCE97}" srcId="{381A7A03-4AD9-40D9-9EEC-7D8B27505FF6}" destId="{8BEA7E3A-09B3-4A6A-9D27-DF0F49173636}" srcOrd="1" destOrd="0" parTransId="{70F75C1B-FFE0-429C-8101-6448B9AFB770}" sibTransId="{1CFE901E-A009-4EC6-851B-5FD310BD66B0}"/>
    <dgm:cxn modelId="{C6C5778A-7114-47CF-8A8F-7C45A8E44582}" type="presOf" srcId="{4A7C4BB8-1BD1-4C3B-A809-22E860964CB5}" destId="{A980FC1F-A714-4CB3-8AEB-619D2E5EDA30}" srcOrd="0" destOrd="0" presId="urn:microsoft.com/office/officeart/2005/8/layout/radial3"/>
    <dgm:cxn modelId="{8BBB9232-AD54-4358-BA8D-DDFE5E86BA14}" type="presOf" srcId="{8BEA7E3A-09B3-4A6A-9D27-DF0F49173636}" destId="{63603469-E5FC-4531-B9F4-4BD65386969D}" srcOrd="0" destOrd="0" presId="urn:microsoft.com/office/officeart/2005/8/layout/radial3"/>
    <dgm:cxn modelId="{B3B7DD2C-FABB-4790-BE38-1DADFDD0E66E}" srcId="{4A7C4BB8-1BD1-4C3B-A809-22E860964CB5}" destId="{381A7A03-4AD9-40D9-9EEC-7D8B27505FF6}" srcOrd="0" destOrd="0" parTransId="{95BD9831-33FC-4697-B1E2-7AD367AFF262}" sibTransId="{F3BA29C7-875A-46D0-BF3B-F0392EB76CAE}"/>
    <dgm:cxn modelId="{D2565B0D-8431-4C11-8B63-96A6361D4A75}" type="presOf" srcId="{381A7A03-4AD9-40D9-9EEC-7D8B27505FF6}" destId="{998F62DE-6603-4409-9E2C-08E0AD8ED065}" srcOrd="0" destOrd="0" presId="urn:microsoft.com/office/officeart/2005/8/layout/radial3"/>
    <dgm:cxn modelId="{1894FD7B-D67D-4445-B0B9-74E4129A174D}" srcId="{381A7A03-4AD9-40D9-9EEC-7D8B27505FF6}" destId="{31B9DF9E-C266-4B3A-AE43-AF9D86C9C116}" srcOrd="0" destOrd="0" parTransId="{D60D51BF-6CF4-4C37-B62C-E53C7B196E7F}" sibTransId="{13962619-EED4-41DB-950A-4B555B089B42}"/>
    <dgm:cxn modelId="{4D7D5050-045C-47BA-B7AA-F4B9C52B6755}" type="presOf" srcId="{9CEEF0FA-26F4-4D10-8C10-59267DE65C8A}" destId="{1FED9885-70FC-4441-91E2-B4DD6B359A89}" srcOrd="0" destOrd="0" presId="urn:microsoft.com/office/officeart/2005/8/layout/radial3"/>
    <dgm:cxn modelId="{9D9F96BB-FF89-4357-9CBB-651DEDC33441}" type="presOf" srcId="{31B9DF9E-C266-4B3A-AE43-AF9D86C9C116}" destId="{53E6E4B3-1F92-414C-AB88-DD7CCF2AEE75}" srcOrd="0" destOrd="0" presId="urn:microsoft.com/office/officeart/2005/8/layout/radial3"/>
    <dgm:cxn modelId="{B26DD4B0-E912-47C1-B450-F5DE16A4778C}" type="presParOf" srcId="{A980FC1F-A714-4CB3-8AEB-619D2E5EDA30}" destId="{076CC0B8-CA0A-4107-B4D7-61FD298C3047}" srcOrd="0" destOrd="0" presId="urn:microsoft.com/office/officeart/2005/8/layout/radial3"/>
    <dgm:cxn modelId="{CEC7A39C-BFE9-4C18-ADA2-02C68D0F43B6}" type="presParOf" srcId="{076CC0B8-CA0A-4107-B4D7-61FD298C3047}" destId="{998F62DE-6603-4409-9E2C-08E0AD8ED065}" srcOrd="0" destOrd="0" presId="urn:microsoft.com/office/officeart/2005/8/layout/radial3"/>
    <dgm:cxn modelId="{5AD04F1A-1A92-4D63-8518-7C759C0E8886}" type="presParOf" srcId="{076CC0B8-CA0A-4107-B4D7-61FD298C3047}" destId="{53E6E4B3-1F92-414C-AB88-DD7CCF2AEE75}" srcOrd="1" destOrd="0" presId="urn:microsoft.com/office/officeart/2005/8/layout/radial3"/>
    <dgm:cxn modelId="{D6A07338-A662-43E7-B2C1-E33EE830ACE1}" type="presParOf" srcId="{076CC0B8-CA0A-4107-B4D7-61FD298C3047}" destId="{63603469-E5FC-4531-B9F4-4BD65386969D}" srcOrd="2" destOrd="0" presId="urn:microsoft.com/office/officeart/2005/8/layout/radial3"/>
    <dgm:cxn modelId="{A98A1E97-A0A7-4593-8776-1E61EB273335}" type="presParOf" srcId="{076CC0B8-CA0A-4107-B4D7-61FD298C3047}" destId="{1FED9885-70FC-4441-91E2-B4DD6B359A89}"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7C4BB8-1BD1-4C3B-A809-22E860964CB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81A7A03-4AD9-40D9-9EEC-7D8B27505FF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smtClean="0"/>
            <a:t>Benefits of Parametric ML algorithms</a:t>
          </a:r>
          <a:endParaRPr lang="en-US" dirty="0"/>
        </a:p>
      </dgm:t>
    </dgm:pt>
    <dgm:pt modelId="{95BD9831-33FC-4697-B1E2-7AD367AFF262}" type="parTrans" cxnId="{B3B7DD2C-FABB-4790-BE38-1DADFDD0E66E}">
      <dgm:prSet/>
      <dgm:spPr/>
      <dgm:t>
        <a:bodyPr/>
        <a:lstStyle/>
        <a:p>
          <a:endParaRPr lang="en-US"/>
        </a:p>
      </dgm:t>
    </dgm:pt>
    <dgm:pt modelId="{F3BA29C7-875A-46D0-BF3B-F0392EB76CAE}" type="sibTrans" cxnId="{B3B7DD2C-FABB-4790-BE38-1DADFDD0E66E}">
      <dgm:prSet/>
      <dgm:spPr/>
      <dgm:t>
        <a:bodyPr/>
        <a:lstStyle/>
        <a:p>
          <a:endParaRPr lang="en-US"/>
        </a:p>
      </dgm:t>
    </dgm:pt>
    <dgm:pt modelId="{E481F841-AB9C-4B04-AD43-C73E56EB5F61}">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Flexibility</a:t>
          </a:r>
          <a:endParaRPr lang="en-US" sz="1400" dirty="0"/>
        </a:p>
      </dgm:t>
    </dgm:pt>
    <dgm:pt modelId="{C8A5015D-8F63-49E6-BF92-B19F77950376}" type="parTrans" cxnId="{72A4EE8F-2AE0-439A-B4B8-A69DFC22EA91}">
      <dgm:prSet/>
      <dgm:spPr/>
      <dgm:t>
        <a:bodyPr/>
        <a:lstStyle/>
        <a:p>
          <a:endParaRPr lang="en-US"/>
        </a:p>
      </dgm:t>
    </dgm:pt>
    <dgm:pt modelId="{05EE7656-1EFF-4272-ACF0-64CCAE3AF628}" type="sibTrans" cxnId="{72A4EE8F-2AE0-439A-B4B8-A69DFC22EA91}">
      <dgm:prSet/>
      <dgm:spPr/>
      <dgm:t>
        <a:bodyPr/>
        <a:lstStyle/>
        <a:p>
          <a:endParaRPr lang="en-US"/>
        </a:p>
      </dgm:t>
    </dgm:pt>
    <dgm:pt modelId="{B6F1B8C9-F52B-4E3E-8C76-54C3D952A622}">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800" dirty="0" smtClean="0"/>
            <a:t>Power</a:t>
          </a:r>
          <a:endParaRPr lang="en-US" sz="1800" dirty="0"/>
        </a:p>
      </dgm:t>
    </dgm:pt>
    <dgm:pt modelId="{037F0163-64D6-4E19-AC3F-2644E86083AC}" type="parTrans" cxnId="{C015A7B9-F77B-414E-8987-DC42E7B929F5}">
      <dgm:prSet/>
      <dgm:spPr/>
      <dgm:t>
        <a:bodyPr/>
        <a:lstStyle/>
        <a:p>
          <a:endParaRPr lang="en-US"/>
        </a:p>
      </dgm:t>
    </dgm:pt>
    <dgm:pt modelId="{F5C4DE41-2EC8-4117-A31A-9C5360DCE3E2}" type="sibTrans" cxnId="{C015A7B9-F77B-414E-8987-DC42E7B929F5}">
      <dgm:prSet/>
      <dgm:spPr/>
      <dgm:t>
        <a:bodyPr/>
        <a:lstStyle/>
        <a:p>
          <a:endParaRPr lang="en-US"/>
        </a:p>
      </dgm:t>
    </dgm:pt>
    <dgm:pt modelId="{FA7C7C9A-1BA6-4BD2-BCD7-62795FF4A18E}">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dirty="0" smtClean="0"/>
            <a:t>Performance</a:t>
          </a:r>
          <a:endParaRPr lang="en-US" sz="1600" dirty="0"/>
        </a:p>
      </dgm:t>
    </dgm:pt>
    <dgm:pt modelId="{03BA01E3-0526-4569-8CB2-D470CE487FC3}" type="parTrans" cxnId="{CD7D5963-2EB6-4C35-A6B4-72108AA0F334}">
      <dgm:prSet/>
      <dgm:spPr/>
      <dgm:t>
        <a:bodyPr/>
        <a:lstStyle/>
        <a:p>
          <a:endParaRPr lang="en-US"/>
        </a:p>
      </dgm:t>
    </dgm:pt>
    <dgm:pt modelId="{E092FC52-A61A-433C-8CF4-EAB0E01AAAF5}" type="sibTrans" cxnId="{CD7D5963-2EB6-4C35-A6B4-72108AA0F334}">
      <dgm:prSet/>
      <dgm:spPr/>
      <dgm:t>
        <a:bodyPr/>
        <a:lstStyle/>
        <a:p>
          <a:endParaRPr lang="en-US"/>
        </a:p>
      </dgm:t>
    </dgm:pt>
    <dgm:pt modelId="{B001A6B6-D974-4F80-A508-D668441EBAB2}" type="pres">
      <dgm:prSet presAssocID="{4A7C4BB8-1BD1-4C3B-A809-22E860964CB5}" presName="Name0" presStyleCnt="0">
        <dgm:presLayoutVars>
          <dgm:chMax val="1"/>
          <dgm:chPref val="1"/>
          <dgm:dir/>
          <dgm:animOne val="branch"/>
          <dgm:animLvl val="lvl"/>
        </dgm:presLayoutVars>
      </dgm:prSet>
      <dgm:spPr/>
      <dgm:t>
        <a:bodyPr/>
        <a:lstStyle/>
        <a:p>
          <a:endParaRPr lang="en-US"/>
        </a:p>
      </dgm:t>
    </dgm:pt>
    <dgm:pt modelId="{76ACBCE0-3D4E-4F79-8C47-6C5836DC0D1B}" type="pres">
      <dgm:prSet presAssocID="{381A7A03-4AD9-40D9-9EEC-7D8B27505FF6}" presName="singleCycle" presStyleCnt="0"/>
      <dgm:spPr/>
    </dgm:pt>
    <dgm:pt modelId="{5E441266-8A85-4F8E-AF43-928F5D3C851E}" type="pres">
      <dgm:prSet presAssocID="{381A7A03-4AD9-40D9-9EEC-7D8B27505FF6}" presName="singleCenter" presStyleLbl="node1" presStyleIdx="0" presStyleCnt="4" custScaleX="142830">
        <dgm:presLayoutVars>
          <dgm:chMax val="7"/>
          <dgm:chPref val="7"/>
        </dgm:presLayoutVars>
      </dgm:prSet>
      <dgm:spPr/>
      <dgm:t>
        <a:bodyPr/>
        <a:lstStyle/>
        <a:p>
          <a:endParaRPr lang="en-US"/>
        </a:p>
      </dgm:t>
    </dgm:pt>
    <dgm:pt modelId="{5C7341B7-8AC7-4BA2-9ECD-963CB25898E2}" type="pres">
      <dgm:prSet presAssocID="{C8A5015D-8F63-49E6-BF92-B19F77950376}" presName="Name56" presStyleLbl="parChTrans1D2" presStyleIdx="0" presStyleCnt="3"/>
      <dgm:spPr/>
      <dgm:t>
        <a:bodyPr/>
        <a:lstStyle/>
        <a:p>
          <a:endParaRPr lang="en-US"/>
        </a:p>
      </dgm:t>
    </dgm:pt>
    <dgm:pt modelId="{608A8762-C358-4ED5-9603-36FEA7BD036F}" type="pres">
      <dgm:prSet presAssocID="{E481F841-AB9C-4B04-AD43-C73E56EB5F61}" presName="text0" presStyleLbl="node1" presStyleIdx="1" presStyleCnt="4" custScaleX="178203">
        <dgm:presLayoutVars>
          <dgm:bulletEnabled val="1"/>
        </dgm:presLayoutVars>
      </dgm:prSet>
      <dgm:spPr/>
      <dgm:t>
        <a:bodyPr/>
        <a:lstStyle/>
        <a:p>
          <a:endParaRPr lang="en-US"/>
        </a:p>
      </dgm:t>
    </dgm:pt>
    <dgm:pt modelId="{C069B87F-10FD-4545-B3A0-67F20BFCB004}" type="pres">
      <dgm:prSet presAssocID="{037F0163-64D6-4E19-AC3F-2644E86083AC}" presName="Name56" presStyleLbl="parChTrans1D2" presStyleIdx="1" presStyleCnt="3"/>
      <dgm:spPr/>
      <dgm:t>
        <a:bodyPr/>
        <a:lstStyle/>
        <a:p>
          <a:endParaRPr lang="en-US"/>
        </a:p>
      </dgm:t>
    </dgm:pt>
    <dgm:pt modelId="{03A19662-5F16-4233-B5F6-815D208A8208}" type="pres">
      <dgm:prSet presAssocID="{B6F1B8C9-F52B-4E3E-8C76-54C3D952A622}" presName="text0" presStyleLbl="node1" presStyleIdx="2" presStyleCnt="4" custScaleX="177333">
        <dgm:presLayoutVars>
          <dgm:bulletEnabled val="1"/>
        </dgm:presLayoutVars>
      </dgm:prSet>
      <dgm:spPr/>
      <dgm:t>
        <a:bodyPr/>
        <a:lstStyle/>
        <a:p>
          <a:endParaRPr lang="en-US"/>
        </a:p>
      </dgm:t>
    </dgm:pt>
    <dgm:pt modelId="{438AFA27-36B7-4371-8AD6-3F4AAE8531F0}" type="pres">
      <dgm:prSet presAssocID="{03BA01E3-0526-4569-8CB2-D470CE487FC3}" presName="Name56" presStyleLbl="parChTrans1D2" presStyleIdx="2" presStyleCnt="3"/>
      <dgm:spPr/>
      <dgm:t>
        <a:bodyPr/>
        <a:lstStyle/>
        <a:p>
          <a:endParaRPr lang="en-US"/>
        </a:p>
      </dgm:t>
    </dgm:pt>
    <dgm:pt modelId="{9F6E5862-B1A0-41DE-9B38-29200D21A390}" type="pres">
      <dgm:prSet presAssocID="{FA7C7C9A-1BA6-4BD2-BCD7-62795FF4A18E}" presName="text0" presStyleLbl="node1" presStyleIdx="3" presStyleCnt="4" custScaleX="211610" custRadScaleRad="112320" custRadScaleInc="4592">
        <dgm:presLayoutVars>
          <dgm:bulletEnabled val="1"/>
        </dgm:presLayoutVars>
      </dgm:prSet>
      <dgm:spPr/>
      <dgm:t>
        <a:bodyPr/>
        <a:lstStyle/>
        <a:p>
          <a:endParaRPr lang="en-US"/>
        </a:p>
      </dgm:t>
    </dgm:pt>
  </dgm:ptLst>
  <dgm:cxnLst>
    <dgm:cxn modelId="{F3F93F06-5D35-44EA-84C0-042CCBD5C04B}" type="presOf" srcId="{4A7C4BB8-1BD1-4C3B-A809-22E860964CB5}" destId="{B001A6B6-D974-4F80-A508-D668441EBAB2}" srcOrd="0" destOrd="0" presId="urn:microsoft.com/office/officeart/2008/layout/RadialCluster"/>
    <dgm:cxn modelId="{CB479BC4-6F2A-48BC-9AF4-1474EF0A48F6}" type="presOf" srcId="{381A7A03-4AD9-40D9-9EEC-7D8B27505FF6}" destId="{5E441266-8A85-4F8E-AF43-928F5D3C851E}" srcOrd="0" destOrd="0" presId="urn:microsoft.com/office/officeart/2008/layout/RadialCluster"/>
    <dgm:cxn modelId="{45818085-5F74-4A53-B81F-28C0C0BA73B6}" type="presOf" srcId="{03BA01E3-0526-4569-8CB2-D470CE487FC3}" destId="{438AFA27-36B7-4371-8AD6-3F4AAE8531F0}" srcOrd="0" destOrd="0" presId="urn:microsoft.com/office/officeart/2008/layout/RadialCluster"/>
    <dgm:cxn modelId="{72A4EE8F-2AE0-439A-B4B8-A69DFC22EA91}" srcId="{381A7A03-4AD9-40D9-9EEC-7D8B27505FF6}" destId="{E481F841-AB9C-4B04-AD43-C73E56EB5F61}" srcOrd="0" destOrd="0" parTransId="{C8A5015D-8F63-49E6-BF92-B19F77950376}" sibTransId="{05EE7656-1EFF-4272-ACF0-64CCAE3AF628}"/>
    <dgm:cxn modelId="{E5289E19-6ABF-4F26-B23B-AF4F43DE4AFE}" type="presOf" srcId="{FA7C7C9A-1BA6-4BD2-BCD7-62795FF4A18E}" destId="{9F6E5862-B1A0-41DE-9B38-29200D21A390}" srcOrd="0" destOrd="0" presId="urn:microsoft.com/office/officeart/2008/layout/RadialCluster"/>
    <dgm:cxn modelId="{B3B7DD2C-FABB-4790-BE38-1DADFDD0E66E}" srcId="{4A7C4BB8-1BD1-4C3B-A809-22E860964CB5}" destId="{381A7A03-4AD9-40D9-9EEC-7D8B27505FF6}" srcOrd="0" destOrd="0" parTransId="{95BD9831-33FC-4697-B1E2-7AD367AFF262}" sibTransId="{F3BA29C7-875A-46D0-BF3B-F0392EB76CAE}"/>
    <dgm:cxn modelId="{E2C63E2E-42E1-488F-AF5B-56C097CA707F}" type="presOf" srcId="{C8A5015D-8F63-49E6-BF92-B19F77950376}" destId="{5C7341B7-8AC7-4BA2-9ECD-963CB25898E2}" srcOrd="0" destOrd="0" presId="urn:microsoft.com/office/officeart/2008/layout/RadialCluster"/>
    <dgm:cxn modelId="{452C491F-4965-4562-BE33-174C636E4F42}" type="presOf" srcId="{E481F841-AB9C-4B04-AD43-C73E56EB5F61}" destId="{608A8762-C358-4ED5-9603-36FEA7BD036F}" srcOrd="0" destOrd="0" presId="urn:microsoft.com/office/officeart/2008/layout/RadialCluster"/>
    <dgm:cxn modelId="{CD7D5963-2EB6-4C35-A6B4-72108AA0F334}" srcId="{381A7A03-4AD9-40D9-9EEC-7D8B27505FF6}" destId="{FA7C7C9A-1BA6-4BD2-BCD7-62795FF4A18E}" srcOrd="2" destOrd="0" parTransId="{03BA01E3-0526-4569-8CB2-D470CE487FC3}" sibTransId="{E092FC52-A61A-433C-8CF4-EAB0E01AAAF5}"/>
    <dgm:cxn modelId="{C015A7B9-F77B-414E-8987-DC42E7B929F5}" srcId="{381A7A03-4AD9-40D9-9EEC-7D8B27505FF6}" destId="{B6F1B8C9-F52B-4E3E-8C76-54C3D952A622}" srcOrd="1" destOrd="0" parTransId="{037F0163-64D6-4E19-AC3F-2644E86083AC}" sibTransId="{F5C4DE41-2EC8-4117-A31A-9C5360DCE3E2}"/>
    <dgm:cxn modelId="{C5761FFD-6820-47F0-B65C-0C1457ED9DB5}" type="presOf" srcId="{B6F1B8C9-F52B-4E3E-8C76-54C3D952A622}" destId="{03A19662-5F16-4233-B5F6-815D208A8208}" srcOrd="0" destOrd="0" presId="urn:microsoft.com/office/officeart/2008/layout/RadialCluster"/>
    <dgm:cxn modelId="{D9A1D7E4-49AA-459A-905C-1EA3CF43F634}" type="presOf" srcId="{037F0163-64D6-4E19-AC3F-2644E86083AC}" destId="{C069B87F-10FD-4545-B3A0-67F20BFCB004}" srcOrd="0" destOrd="0" presId="urn:microsoft.com/office/officeart/2008/layout/RadialCluster"/>
    <dgm:cxn modelId="{3FB01393-735C-425D-9EB4-9555278C6079}" type="presParOf" srcId="{B001A6B6-D974-4F80-A508-D668441EBAB2}" destId="{76ACBCE0-3D4E-4F79-8C47-6C5836DC0D1B}" srcOrd="0" destOrd="0" presId="urn:microsoft.com/office/officeart/2008/layout/RadialCluster"/>
    <dgm:cxn modelId="{29E010E5-1967-4803-A83E-E764F8E60675}" type="presParOf" srcId="{76ACBCE0-3D4E-4F79-8C47-6C5836DC0D1B}" destId="{5E441266-8A85-4F8E-AF43-928F5D3C851E}" srcOrd="0" destOrd="0" presId="urn:microsoft.com/office/officeart/2008/layout/RadialCluster"/>
    <dgm:cxn modelId="{29824770-282E-4EAC-AAC6-6EF463DE5DC5}" type="presParOf" srcId="{76ACBCE0-3D4E-4F79-8C47-6C5836DC0D1B}" destId="{5C7341B7-8AC7-4BA2-9ECD-963CB25898E2}" srcOrd="1" destOrd="0" presId="urn:microsoft.com/office/officeart/2008/layout/RadialCluster"/>
    <dgm:cxn modelId="{22F2AAC3-8989-4827-871B-16B115E4654F}" type="presParOf" srcId="{76ACBCE0-3D4E-4F79-8C47-6C5836DC0D1B}" destId="{608A8762-C358-4ED5-9603-36FEA7BD036F}" srcOrd="2" destOrd="0" presId="urn:microsoft.com/office/officeart/2008/layout/RadialCluster"/>
    <dgm:cxn modelId="{4656893C-2519-4392-A0DA-B92FDDD1DF4B}" type="presParOf" srcId="{76ACBCE0-3D4E-4F79-8C47-6C5836DC0D1B}" destId="{C069B87F-10FD-4545-B3A0-67F20BFCB004}" srcOrd="3" destOrd="0" presId="urn:microsoft.com/office/officeart/2008/layout/RadialCluster"/>
    <dgm:cxn modelId="{EF9F4E57-B961-46B7-B5B8-EA7C4A3393A9}" type="presParOf" srcId="{76ACBCE0-3D4E-4F79-8C47-6C5836DC0D1B}" destId="{03A19662-5F16-4233-B5F6-815D208A8208}" srcOrd="4" destOrd="0" presId="urn:microsoft.com/office/officeart/2008/layout/RadialCluster"/>
    <dgm:cxn modelId="{59F788A8-3305-4D02-B24D-32DAA30E9507}" type="presParOf" srcId="{76ACBCE0-3D4E-4F79-8C47-6C5836DC0D1B}" destId="{438AFA27-36B7-4371-8AD6-3F4AAE8531F0}" srcOrd="5" destOrd="0" presId="urn:microsoft.com/office/officeart/2008/layout/RadialCluster"/>
    <dgm:cxn modelId="{D8638BA0-8DB8-49C5-985C-E0941A362EDD}" type="presParOf" srcId="{76ACBCE0-3D4E-4F79-8C47-6C5836DC0D1B}" destId="{9F6E5862-B1A0-41DE-9B38-29200D21A39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7C4BB8-1BD1-4C3B-A809-22E860964CB5}"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81A7A03-4AD9-40D9-9EEC-7D8B27505FF6}">
      <dgm:prSet phldrT="[Text]">
        <dgm:style>
          <a:lnRef idx="1">
            <a:schemeClr val="accent3"/>
          </a:lnRef>
          <a:fillRef idx="3">
            <a:schemeClr val="accent3"/>
          </a:fillRef>
          <a:effectRef idx="2">
            <a:schemeClr val="accent3"/>
          </a:effectRef>
          <a:fontRef idx="minor">
            <a:schemeClr val="lt1"/>
          </a:fontRef>
        </dgm:style>
      </dgm:prSet>
      <dgm:spPr>
        <a:solidFill>
          <a:schemeClr val="accent2"/>
        </a:solidFill>
      </dgm:spPr>
      <dgm:t>
        <a:bodyPr/>
        <a:lstStyle/>
        <a:p>
          <a:r>
            <a:rPr lang="en-US" dirty="0" smtClean="0"/>
            <a:t>Limitations of Parametric ML algorithms</a:t>
          </a:r>
          <a:endParaRPr lang="en-US" dirty="0"/>
        </a:p>
      </dgm:t>
    </dgm:pt>
    <dgm:pt modelId="{95BD9831-33FC-4697-B1E2-7AD367AFF262}" type="parTrans" cxnId="{B3B7DD2C-FABB-4790-BE38-1DADFDD0E66E}">
      <dgm:prSet/>
      <dgm:spPr/>
      <dgm:t>
        <a:bodyPr/>
        <a:lstStyle/>
        <a:p>
          <a:endParaRPr lang="en-US"/>
        </a:p>
      </dgm:t>
    </dgm:pt>
    <dgm:pt modelId="{F3BA29C7-875A-46D0-BF3B-F0392EB76CAE}" type="sibTrans" cxnId="{B3B7DD2C-FABB-4790-BE38-1DADFDD0E66E}">
      <dgm:prSet/>
      <dgm:spPr/>
      <dgm:t>
        <a:bodyPr/>
        <a:lstStyle/>
        <a:p>
          <a:endParaRPr lang="en-US"/>
        </a:p>
      </dgm:t>
    </dgm:pt>
    <dgm:pt modelId="{31B9DF9E-C266-4B3A-AE43-AF9D86C9C116}">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1800" dirty="0" smtClean="0"/>
            <a:t>More data</a:t>
          </a:r>
          <a:endParaRPr lang="en-US" sz="1800" dirty="0"/>
        </a:p>
      </dgm:t>
    </dgm:pt>
    <dgm:pt modelId="{D60D51BF-6CF4-4C37-B62C-E53C7B196E7F}" type="parTrans" cxnId="{1894FD7B-D67D-4445-B0B9-74E4129A174D}">
      <dgm:prSet/>
      <dgm:spPr/>
      <dgm:t>
        <a:bodyPr/>
        <a:lstStyle/>
        <a:p>
          <a:endParaRPr lang="en-US"/>
        </a:p>
      </dgm:t>
    </dgm:pt>
    <dgm:pt modelId="{13962619-EED4-41DB-950A-4B555B089B42}" type="sibTrans" cxnId="{1894FD7B-D67D-4445-B0B9-74E4129A174D}">
      <dgm:prSet/>
      <dgm:spPr/>
      <dgm:t>
        <a:bodyPr/>
        <a:lstStyle/>
        <a:p>
          <a:endParaRPr lang="en-US"/>
        </a:p>
      </dgm:t>
    </dgm:pt>
    <dgm:pt modelId="{8BEA7E3A-09B3-4A6A-9D27-DF0F49173636}">
      <dgm:prSe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err="1" smtClean="0"/>
            <a:t>Overftting</a:t>
          </a:r>
          <a:endParaRPr lang="en-US" sz="1800" dirty="0"/>
        </a:p>
      </dgm:t>
    </dgm:pt>
    <dgm:pt modelId="{70F75C1B-FFE0-429C-8101-6448B9AFB770}" type="parTrans" cxnId="{36238E83-5E9B-4882-B398-46A9DD8BCE97}">
      <dgm:prSet/>
      <dgm:spPr/>
      <dgm:t>
        <a:bodyPr/>
        <a:lstStyle/>
        <a:p>
          <a:endParaRPr lang="en-US"/>
        </a:p>
      </dgm:t>
    </dgm:pt>
    <dgm:pt modelId="{1CFE901E-A009-4EC6-851B-5FD310BD66B0}" type="sibTrans" cxnId="{36238E83-5E9B-4882-B398-46A9DD8BCE97}">
      <dgm:prSet/>
      <dgm:spPr/>
      <dgm:t>
        <a:bodyPr/>
        <a:lstStyle/>
        <a:p>
          <a:endParaRPr lang="en-US"/>
        </a:p>
      </dgm:t>
    </dgm:pt>
    <dgm:pt modelId="{9CEEF0FA-26F4-4D10-8C10-59267DE65C8A}">
      <dgm:prSe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Slower</a:t>
          </a:r>
          <a:endParaRPr lang="en-US" sz="2000" dirty="0"/>
        </a:p>
      </dgm:t>
    </dgm:pt>
    <dgm:pt modelId="{FC779470-8BED-445F-BE89-ABAB00C67FCD}" type="parTrans" cxnId="{0AAA25C9-2112-4FFC-96FB-098789A215A1}">
      <dgm:prSet/>
      <dgm:spPr/>
      <dgm:t>
        <a:bodyPr/>
        <a:lstStyle/>
        <a:p>
          <a:endParaRPr lang="en-US"/>
        </a:p>
      </dgm:t>
    </dgm:pt>
    <dgm:pt modelId="{F963D7C2-95F3-4EA9-AAF5-531056378721}" type="sibTrans" cxnId="{0AAA25C9-2112-4FFC-96FB-098789A215A1}">
      <dgm:prSet/>
      <dgm:spPr/>
      <dgm:t>
        <a:bodyPr/>
        <a:lstStyle/>
        <a:p>
          <a:endParaRPr lang="en-US"/>
        </a:p>
      </dgm:t>
    </dgm:pt>
    <dgm:pt modelId="{7B18542A-835A-46E0-9F61-2CC60F865F22}" type="pres">
      <dgm:prSet presAssocID="{4A7C4BB8-1BD1-4C3B-A809-22E860964CB5}" presName="cycle" presStyleCnt="0">
        <dgm:presLayoutVars>
          <dgm:chMax val="1"/>
          <dgm:dir/>
          <dgm:animLvl val="ctr"/>
          <dgm:resizeHandles val="exact"/>
        </dgm:presLayoutVars>
      </dgm:prSet>
      <dgm:spPr/>
      <dgm:t>
        <a:bodyPr/>
        <a:lstStyle/>
        <a:p>
          <a:endParaRPr lang="en-US"/>
        </a:p>
      </dgm:t>
    </dgm:pt>
    <dgm:pt modelId="{E8E6BE2B-1B42-4784-81C9-1A7D4B33EFF8}" type="pres">
      <dgm:prSet presAssocID="{381A7A03-4AD9-40D9-9EEC-7D8B27505FF6}" presName="centerShape" presStyleLbl="node0" presStyleIdx="0" presStyleCnt="1" custScaleX="158136" custLinFactNeighborX="1990" custLinFactNeighborY="-4113"/>
      <dgm:spPr/>
      <dgm:t>
        <a:bodyPr/>
        <a:lstStyle/>
        <a:p>
          <a:endParaRPr lang="en-US"/>
        </a:p>
      </dgm:t>
    </dgm:pt>
    <dgm:pt modelId="{39A1498B-3ED3-4185-8D58-B4D756461A1C}" type="pres">
      <dgm:prSet presAssocID="{D60D51BF-6CF4-4C37-B62C-E53C7B196E7F}" presName="Name9" presStyleLbl="parChTrans1D2" presStyleIdx="0" presStyleCnt="3"/>
      <dgm:spPr/>
      <dgm:t>
        <a:bodyPr/>
        <a:lstStyle/>
        <a:p>
          <a:endParaRPr lang="en-US"/>
        </a:p>
      </dgm:t>
    </dgm:pt>
    <dgm:pt modelId="{65F753EE-1245-4714-8418-28B82F373DEC}" type="pres">
      <dgm:prSet presAssocID="{D60D51BF-6CF4-4C37-B62C-E53C7B196E7F}" presName="connTx" presStyleLbl="parChTrans1D2" presStyleIdx="0" presStyleCnt="3"/>
      <dgm:spPr/>
      <dgm:t>
        <a:bodyPr/>
        <a:lstStyle/>
        <a:p>
          <a:endParaRPr lang="en-US"/>
        </a:p>
      </dgm:t>
    </dgm:pt>
    <dgm:pt modelId="{26DB7EC8-AB80-4E53-BCB7-77555CC196B7}" type="pres">
      <dgm:prSet presAssocID="{31B9DF9E-C266-4B3A-AE43-AF9D86C9C116}" presName="node" presStyleLbl="node1" presStyleIdx="0" presStyleCnt="3">
        <dgm:presLayoutVars>
          <dgm:bulletEnabled val="1"/>
        </dgm:presLayoutVars>
      </dgm:prSet>
      <dgm:spPr/>
      <dgm:t>
        <a:bodyPr/>
        <a:lstStyle/>
        <a:p>
          <a:endParaRPr lang="en-US"/>
        </a:p>
      </dgm:t>
    </dgm:pt>
    <dgm:pt modelId="{EBFB5291-BD44-43B3-A0E5-F1E1B116C633}" type="pres">
      <dgm:prSet presAssocID="{70F75C1B-FFE0-429C-8101-6448B9AFB770}" presName="Name9" presStyleLbl="parChTrans1D2" presStyleIdx="1" presStyleCnt="3"/>
      <dgm:spPr/>
      <dgm:t>
        <a:bodyPr/>
        <a:lstStyle/>
        <a:p>
          <a:endParaRPr lang="en-US"/>
        </a:p>
      </dgm:t>
    </dgm:pt>
    <dgm:pt modelId="{0E6B80E1-B057-48BE-A5AD-F1C85DF7BD76}" type="pres">
      <dgm:prSet presAssocID="{70F75C1B-FFE0-429C-8101-6448B9AFB770}" presName="connTx" presStyleLbl="parChTrans1D2" presStyleIdx="1" presStyleCnt="3"/>
      <dgm:spPr/>
      <dgm:t>
        <a:bodyPr/>
        <a:lstStyle/>
        <a:p>
          <a:endParaRPr lang="en-US"/>
        </a:p>
      </dgm:t>
    </dgm:pt>
    <dgm:pt modelId="{9BC2C41D-BD3A-430B-9AE6-26775CCBBED0}" type="pres">
      <dgm:prSet presAssocID="{8BEA7E3A-09B3-4A6A-9D27-DF0F49173636}" presName="node" presStyleLbl="node1" presStyleIdx="1" presStyleCnt="3">
        <dgm:presLayoutVars>
          <dgm:bulletEnabled val="1"/>
        </dgm:presLayoutVars>
      </dgm:prSet>
      <dgm:spPr/>
      <dgm:t>
        <a:bodyPr/>
        <a:lstStyle/>
        <a:p>
          <a:endParaRPr lang="en-US"/>
        </a:p>
      </dgm:t>
    </dgm:pt>
    <dgm:pt modelId="{0CA326AE-734E-4F42-908B-4B36C8DBE73B}" type="pres">
      <dgm:prSet presAssocID="{FC779470-8BED-445F-BE89-ABAB00C67FCD}" presName="Name9" presStyleLbl="parChTrans1D2" presStyleIdx="2" presStyleCnt="3"/>
      <dgm:spPr/>
      <dgm:t>
        <a:bodyPr/>
        <a:lstStyle/>
        <a:p>
          <a:endParaRPr lang="en-US"/>
        </a:p>
      </dgm:t>
    </dgm:pt>
    <dgm:pt modelId="{DB6E8DEC-4E36-4F22-8A6F-B71EEDB0A6D0}" type="pres">
      <dgm:prSet presAssocID="{FC779470-8BED-445F-BE89-ABAB00C67FCD}" presName="connTx" presStyleLbl="parChTrans1D2" presStyleIdx="2" presStyleCnt="3"/>
      <dgm:spPr/>
      <dgm:t>
        <a:bodyPr/>
        <a:lstStyle/>
        <a:p>
          <a:endParaRPr lang="en-US"/>
        </a:p>
      </dgm:t>
    </dgm:pt>
    <dgm:pt modelId="{B4081AB4-F62A-4CA6-9466-6FDED8624B6E}" type="pres">
      <dgm:prSet presAssocID="{9CEEF0FA-26F4-4D10-8C10-59267DE65C8A}" presName="node" presStyleLbl="node1" presStyleIdx="2" presStyleCnt="3">
        <dgm:presLayoutVars>
          <dgm:bulletEnabled val="1"/>
        </dgm:presLayoutVars>
      </dgm:prSet>
      <dgm:spPr/>
      <dgm:t>
        <a:bodyPr/>
        <a:lstStyle/>
        <a:p>
          <a:endParaRPr lang="en-US"/>
        </a:p>
      </dgm:t>
    </dgm:pt>
  </dgm:ptLst>
  <dgm:cxnLst>
    <dgm:cxn modelId="{EEB64ED7-E6CE-40A3-9AD5-D64C701E060C}" type="presOf" srcId="{70F75C1B-FFE0-429C-8101-6448B9AFB770}" destId="{0E6B80E1-B057-48BE-A5AD-F1C85DF7BD76}" srcOrd="1" destOrd="0" presId="urn:microsoft.com/office/officeart/2005/8/layout/radial1"/>
    <dgm:cxn modelId="{10E0BE30-11B2-41C8-B6D2-E5C2C1800B37}" type="presOf" srcId="{FC779470-8BED-445F-BE89-ABAB00C67FCD}" destId="{0CA326AE-734E-4F42-908B-4B36C8DBE73B}" srcOrd="0" destOrd="0" presId="urn:microsoft.com/office/officeart/2005/8/layout/radial1"/>
    <dgm:cxn modelId="{1894FD7B-D67D-4445-B0B9-74E4129A174D}" srcId="{381A7A03-4AD9-40D9-9EEC-7D8B27505FF6}" destId="{31B9DF9E-C266-4B3A-AE43-AF9D86C9C116}" srcOrd="0" destOrd="0" parTransId="{D60D51BF-6CF4-4C37-B62C-E53C7B196E7F}" sibTransId="{13962619-EED4-41DB-950A-4B555B089B42}"/>
    <dgm:cxn modelId="{B3B7DD2C-FABB-4790-BE38-1DADFDD0E66E}" srcId="{4A7C4BB8-1BD1-4C3B-A809-22E860964CB5}" destId="{381A7A03-4AD9-40D9-9EEC-7D8B27505FF6}" srcOrd="0" destOrd="0" parTransId="{95BD9831-33FC-4697-B1E2-7AD367AFF262}" sibTransId="{F3BA29C7-875A-46D0-BF3B-F0392EB76CAE}"/>
    <dgm:cxn modelId="{DE84C7A5-820A-4B01-8696-8FC1C9CA7DA7}" type="presOf" srcId="{8BEA7E3A-09B3-4A6A-9D27-DF0F49173636}" destId="{9BC2C41D-BD3A-430B-9AE6-26775CCBBED0}" srcOrd="0" destOrd="0" presId="urn:microsoft.com/office/officeart/2005/8/layout/radial1"/>
    <dgm:cxn modelId="{50471BB0-6124-486C-AE5A-BF6893E0E26A}" type="presOf" srcId="{70F75C1B-FFE0-429C-8101-6448B9AFB770}" destId="{EBFB5291-BD44-43B3-A0E5-F1E1B116C633}" srcOrd="0" destOrd="0" presId="urn:microsoft.com/office/officeart/2005/8/layout/radial1"/>
    <dgm:cxn modelId="{ACB225CB-E24B-4FBD-BB13-83AB35AE814C}" type="presOf" srcId="{FC779470-8BED-445F-BE89-ABAB00C67FCD}" destId="{DB6E8DEC-4E36-4F22-8A6F-B71EEDB0A6D0}" srcOrd="1" destOrd="0" presId="urn:microsoft.com/office/officeart/2005/8/layout/radial1"/>
    <dgm:cxn modelId="{36238E83-5E9B-4882-B398-46A9DD8BCE97}" srcId="{381A7A03-4AD9-40D9-9EEC-7D8B27505FF6}" destId="{8BEA7E3A-09B3-4A6A-9D27-DF0F49173636}" srcOrd="1" destOrd="0" parTransId="{70F75C1B-FFE0-429C-8101-6448B9AFB770}" sibTransId="{1CFE901E-A009-4EC6-851B-5FD310BD66B0}"/>
    <dgm:cxn modelId="{FCF3A720-711F-403F-98D9-A8A45D204728}" type="presOf" srcId="{D60D51BF-6CF4-4C37-B62C-E53C7B196E7F}" destId="{39A1498B-3ED3-4185-8D58-B4D756461A1C}" srcOrd="0" destOrd="0" presId="urn:microsoft.com/office/officeart/2005/8/layout/radial1"/>
    <dgm:cxn modelId="{6C7EA4F6-4653-4C3C-A631-966CFCB5C10B}" type="presOf" srcId="{D60D51BF-6CF4-4C37-B62C-E53C7B196E7F}" destId="{65F753EE-1245-4714-8418-28B82F373DEC}" srcOrd="1" destOrd="0" presId="urn:microsoft.com/office/officeart/2005/8/layout/radial1"/>
    <dgm:cxn modelId="{5B4F6531-73B9-4332-B01F-B3742BD02797}" type="presOf" srcId="{9CEEF0FA-26F4-4D10-8C10-59267DE65C8A}" destId="{B4081AB4-F62A-4CA6-9466-6FDED8624B6E}" srcOrd="0" destOrd="0" presId="urn:microsoft.com/office/officeart/2005/8/layout/radial1"/>
    <dgm:cxn modelId="{1E2CC2BD-5212-48F1-AA51-89246667DDE3}" type="presOf" srcId="{31B9DF9E-C266-4B3A-AE43-AF9D86C9C116}" destId="{26DB7EC8-AB80-4E53-BCB7-77555CC196B7}" srcOrd="0" destOrd="0" presId="urn:microsoft.com/office/officeart/2005/8/layout/radial1"/>
    <dgm:cxn modelId="{0AAA25C9-2112-4FFC-96FB-098789A215A1}" srcId="{381A7A03-4AD9-40D9-9EEC-7D8B27505FF6}" destId="{9CEEF0FA-26F4-4D10-8C10-59267DE65C8A}" srcOrd="2" destOrd="0" parTransId="{FC779470-8BED-445F-BE89-ABAB00C67FCD}" sibTransId="{F963D7C2-95F3-4EA9-AAF5-531056378721}"/>
    <dgm:cxn modelId="{293312F2-0915-4FAF-B69A-D18E8F7D7F40}" type="presOf" srcId="{381A7A03-4AD9-40D9-9EEC-7D8B27505FF6}" destId="{E8E6BE2B-1B42-4784-81C9-1A7D4B33EFF8}" srcOrd="0" destOrd="0" presId="urn:microsoft.com/office/officeart/2005/8/layout/radial1"/>
    <dgm:cxn modelId="{CF1BB841-C590-4670-B2F0-1DA94D4328C4}" type="presOf" srcId="{4A7C4BB8-1BD1-4C3B-A809-22E860964CB5}" destId="{7B18542A-835A-46E0-9F61-2CC60F865F22}" srcOrd="0" destOrd="0" presId="urn:microsoft.com/office/officeart/2005/8/layout/radial1"/>
    <dgm:cxn modelId="{53D17996-2A49-4117-A4B0-4E689F9A58DE}" type="presParOf" srcId="{7B18542A-835A-46E0-9F61-2CC60F865F22}" destId="{E8E6BE2B-1B42-4784-81C9-1A7D4B33EFF8}" srcOrd="0" destOrd="0" presId="urn:microsoft.com/office/officeart/2005/8/layout/radial1"/>
    <dgm:cxn modelId="{B7D60A98-296C-45E1-9865-8B0B4659CCFD}" type="presParOf" srcId="{7B18542A-835A-46E0-9F61-2CC60F865F22}" destId="{39A1498B-3ED3-4185-8D58-B4D756461A1C}" srcOrd="1" destOrd="0" presId="urn:microsoft.com/office/officeart/2005/8/layout/radial1"/>
    <dgm:cxn modelId="{E52F14E2-1DB0-446E-9C07-2D0AF4E2E257}" type="presParOf" srcId="{39A1498B-3ED3-4185-8D58-B4D756461A1C}" destId="{65F753EE-1245-4714-8418-28B82F373DEC}" srcOrd="0" destOrd="0" presId="urn:microsoft.com/office/officeart/2005/8/layout/radial1"/>
    <dgm:cxn modelId="{0B6E886F-35E1-45E0-8460-947D64CB2625}" type="presParOf" srcId="{7B18542A-835A-46E0-9F61-2CC60F865F22}" destId="{26DB7EC8-AB80-4E53-BCB7-77555CC196B7}" srcOrd="2" destOrd="0" presId="urn:microsoft.com/office/officeart/2005/8/layout/radial1"/>
    <dgm:cxn modelId="{8DCF1B4A-0D13-4BF3-BECF-78E195C06543}" type="presParOf" srcId="{7B18542A-835A-46E0-9F61-2CC60F865F22}" destId="{EBFB5291-BD44-43B3-A0E5-F1E1B116C633}" srcOrd="3" destOrd="0" presId="urn:microsoft.com/office/officeart/2005/8/layout/radial1"/>
    <dgm:cxn modelId="{72E33CD2-6750-46D3-8473-D3EABC5E0FC6}" type="presParOf" srcId="{EBFB5291-BD44-43B3-A0E5-F1E1B116C633}" destId="{0E6B80E1-B057-48BE-A5AD-F1C85DF7BD76}" srcOrd="0" destOrd="0" presId="urn:microsoft.com/office/officeart/2005/8/layout/radial1"/>
    <dgm:cxn modelId="{557D80E3-4BA0-4904-907B-59A74A199A5A}" type="presParOf" srcId="{7B18542A-835A-46E0-9F61-2CC60F865F22}" destId="{9BC2C41D-BD3A-430B-9AE6-26775CCBBED0}" srcOrd="4" destOrd="0" presId="urn:microsoft.com/office/officeart/2005/8/layout/radial1"/>
    <dgm:cxn modelId="{2E84DDE3-427D-47C1-878A-BBC1D254AAA9}" type="presParOf" srcId="{7B18542A-835A-46E0-9F61-2CC60F865F22}" destId="{0CA326AE-734E-4F42-908B-4B36C8DBE73B}" srcOrd="5" destOrd="0" presId="urn:microsoft.com/office/officeart/2005/8/layout/radial1"/>
    <dgm:cxn modelId="{C9A5BC08-4551-4D7F-8E19-12C8FD3BCD36}" type="presParOf" srcId="{0CA326AE-734E-4F42-908B-4B36C8DBE73B}" destId="{DB6E8DEC-4E36-4F22-8A6F-B71EEDB0A6D0}" srcOrd="0" destOrd="0" presId="urn:microsoft.com/office/officeart/2005/8/layout/radial1"/>
    <dgm:cxn modelId="{A0044CF0-8CEE-407A-B600-178059BD3F1F}" type="presParOf" srcId="{7B18542A-835A-46E0-9F61-2CC60F865F22}" destId="{B4081AB4-F62A-4CA6-9466-6FDED8624B6E}" srcOrd="6"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7C4BB8-1BD1-4C3B-A809-22E860964CB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81A7A03-4AD9-40D9-9EEC-7D8B27505FF6}">
      <dgm:prSet phldrT="[Text]">
        <dgm:style>
          <a:lnRef idx="3">
            <a:schemeClr val="lt1"/>
          </a:lnRef>
          <a:fillRef idx="1">
            <a:schemeClr val="accent3"/>
          </a:fillRef>
          <a:effectRef idx="1">
            <a:schemeClr val="accent3"/>
          </a:effectRef>
          <a:fontRef idx="minor">
            <a:schemeClr val="lt1"/>
          </a:fontRef>
        </dgm:style>
      </dgm:prSet>
      <dgm:spPr>
        <a:blipFill rotWithShape="0">
          <a:blip xmlns:r="http://schemas.openxmlformats.org/officeDocument/2006/relationships" r:embed="rId1"/>
          <a:tile tx="0" ty="0" sx="100000" sy="100000" flip="none" algn="tl"/>
        </a:blipFill>
      </dgm:spPr>
      <dgm:t>
        <a:bodyPr/>
        <a:lstStyle/>
        <a:p>
          <a:r>
            <a:rPr lang="en-US" dirty="0" smtClean="0"/>
            <a:t>Gradient Descent</a:t>
          </a:r>
          <a:endParaRPr lang="en-US" dirty="0"/>
        </a:p>
      </dgm:t>
    </dgm:pt>
    <dgm:pt modelId="{95BD9831-33FC-4697-B1E2-7AD367AFF262}" type="parTrans" cxnId="{B3B7DD2C-FABB-4790-BE38-1DADFDD0E66E}">
      <dgm:prSet/>
      <dgm:spPr/>
      <dgm:t>
        <a:bodyPr/>
        <a:lstStyle/>
        <a:p>
          <a:endParaRPr lang="en-US"/>
        </a:p>
      </dgm:t>
    </dgm:pt>
    <dgm:pt modelId="{F3BA29C7-875A-46D0-BF3B-F0392EB76CAE}" type="sibTrans" cxnId="{B3B7DD2C-FABB-4790-BE38-1DADFDD0E66E}">
      <dgm:prSet/>
      <dgm:spPr/>
      <dgm:t>
        <a:bodyPr/>
        <a:lstStyle/>
        <a:p>
          <a:endParaRPr lang="en-US"/>
        </a:p>
      </dgm:t>
    </dgm:pt>
    <dgm:pt modelId="{E481F841-AB9C-4B04-AD43-C73E56EB5F61}">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dirty="0" smtClean="0"/>
            <a:t>Plot Cost versus Time</a:t>
          </a:r>
          <a:endParaRPr lang="en-US" sz="1200" dirty="0"/>
        </a:p>
      </dgm:t>
    </dgm:pt>
    <dgm:pt modelId="{C8A5015D-8F63-49E6-BF92-B19F77950376}" type="parTrans" cxnId="{72A4EE8F-2AE0-439A-B4B8-A69DFC22EA91}">
      <dgm:prSet/>
      <dgm:spPr/>
      <dgm:t>
        <a:bodyPr/>
        <a:lstStyle/>
        <a:p>
          <a:endParaRPr lang="en-US"/>
        </a:p>
      </dgm:t>
    </dgm:pt>
    <dgm:pt modelId="{05EE7656-1EFF-4272-ACF0-64CCAE3AF628}" type="sibTrans" cxnId="{72A4EE8F-2AE0-439A-B4B8-A69DFC22EA91}">
      <dgm:prSet/>
      <dgm:spPr/>
      <dgm:t>
        <a:bodyPr/>
        <a:lstStyle/>
        <a:p>
          <a:endParaRPr lang="en-US"/>
        </a:p>
      </dgm:t>
    </dgm:pt>
    <dgm:pt modelId="{9618884F-3FED-42FE-8E1D-E8C6D468ACF8}">
      <dgm:prSet>
        <dgm:style>
          <a:lnRef idx="3">
            <a:schemeClr val="lt1"/>
          </a:lnRef>
          <a:fillRef idx="1">
            <a:schemeClr val="accent2"/>
          </a:fillRef>
          <a:effectRef idx="1">
            <a:schemeClr val="accent2"/>
          </a:effectRef>
          <a:fontRef idx="minor">
            <a:schemeClr val="lt1"/>
          </a:fontRef>
        </dgm:style>
      </dgm:prSet>
      <dgm:spPr/>
      <dgm:t>
        <a:bodyPr/>
        <a:lstStyle/>
        <a:p>
          <a:r>
            <a:rPr lang="en-US" dirty="0" smtClean="0"/>
            <a:t>Learning Rate</a:t>
          </a:r>
          <a:endParaRPr lang="en-US" dirty="0"/>
        </a:p>
      </dgm:t>
    </dgm:pt>
    <dgm:pt modelId="{269B33EE-0E82-4ACE-8F29-EAF423CECDC2}" type="parTrans" cxnId="{04F15F5F-F8DA-4BC3-AC6F-8E9F4BC5AA2C}">
      <dgm:prSet/>
      <dgm:spPr/>
      <dgm:t>
        <a:bodyPr/>
        <a:lstStyle/>
        <a:p>
          <a:endParaRPr lang="en-US"/>
        </a:p>
      </dgm:t>
    </dgm:pt>
    <dgm:pt modelId="{63292776-66E7-4E30-A1CB-36F8233E358E}" type="sibTrans" cxnId="{04F15F5F-F8DA-4BC3-AC6F-8E9F4BC5AA2C}">
      <dgm:prSet/>
      <dgm:spPr/>
      <dgm:t>
        <a:bodyPr/>
        <a:lstStyle/>
        <a:p>
          <a:endParaRPr lang="en-US"/>
        </a:p>
      </dgm:t>
    </dgm:pt>
    <dgm:pt modelId="{872453A1-C20C-4FAF-ABA1-58A3F804C5FD}">
      <dgm:prSet>
        <dgm:style>
          <a:lnRef idx="3">
            <a:schemeClr val="lt1"/>
          </a:lnRef>
          <a:fillRef idx="1">
            <a:schemeClr val="accent5"/>
          </a:fillRef>
          <a:effectRef idx="1">
            <a:schemeClr val="accent5"/>
          </a:effectRef>
          <a:fontRef idx="minor">
            <a:schemeClr val="lt1"/>
          </a:fontRef>
        </dgm:style>
      </dgm:prSet>
      <dgm:spPr/>
      <dgm:t>
        <a:bodyPr/>
        <a:lstStyle/>
        <a:p>
          <a:r>
            <a:rPr lang="en-US" smtClean="0"/>
            <a:t>Rescale Inputs</a:t>
          </a:r>
          <a:endParaRPr lang="en-US"/>
        </a:p>
      </dgm:t>
    </dgm:pt>
    <dgm:pt modelId="{A8708708-7884-49FD-98EF-75A03C230A0E}" type="parTrans" cxnId="{249ED227-F4F5-44EC-A27A-51EAF8D4D1D1}">
      <dgm:prSet/>
      <dgm:spPr/>
      <dgm:t>
        <a:bodyPr/>
        <a:lstStyle/>
        <a:p>
          <a:endParaRPr lang="en-US"/>
        </a:p>
      </dgm:t>
    </dgm:pt>
    <dgm:pt modelId="{1293BD52-1A23-4909-9512-8E4B716AA273}" type="sibTrans" cxnId="{249ED227-F4F5-44EC-A27A-51EAF8D4D1D1}">
      <dgm:prSet/>
      <dgm:spPr/>
      <dgm:t>
        <a:bodyPr/>
        <a:lstStyle/>
        <a:p>
          <a:endParaRPr lang="en-US"/>
        </a:p>
      </dgm:t>
    </dgm:pt>
    <dgm:pt modelId="{E3E85481-A22E-4DCD-92CE-86C247481554}">
      <dgm:prSet>
        <dgm:style>
          <a:lnRef idx="3">
            <a:schemeClr val="lt1"/>
          </a:lnRef>
          <a:fillRef idx="1">
            <a:schemeClr val="accent1"/>
          </a:fillRef>
          <a:effectRef idx="1">
            <a:schemeClr val="accent1"/>
          </a:effectRef>
          <a:fontRef idx="minor">
            <a:schemeClr val="lt1"/>
          </a:fontRef>
        </dgm:style>
      </dgm:prSet>
      <dgm:spPr/>
      <dgm:t>
        <a:bodyPr/>
        <a:lstStyle/>
        <a:p>
          <a:r>
            <a:rPr lang="en-US" dirty="0" smtClean="0"/>
            <a:t>Few Passes</a:t>
          </a:r>
          <a:endParaRPr lang="en-US" dirty="0"/>
        </a:p>
      </dgm:t>
    </dgm:pt>
    <dgm:pt modelId="{D1C63805-08B1-41AE-9EE4-C5A46DAC5D8F}" type="parTrans" cxnId="{0756289E-9C7A-468B-8104-AF74541A1274}">
      <dgm:prSet/>
      <dgm:spPr/>
      <dgm:t>
        <a:bodyPr/>
        <a:lstStyle/>
        <a:p>
          <a:endParaRPr lang="en-US"/>
        </a:p>
      </dgm:t>
    </dgm:pt>
    <dgm:pt modelId="{27AD7037-D3C4-4DC3-9020-790F8624E3F1}" type="sibTrans" cxnId="{0756289E-9C7A-468B-8104-AF74541A1274}">
      <dgm:prSet/>
      <dgm:spPr/>
      <dgm:t>
        <a:bodyPr/>
        <a:lstStyle/>
        <a:p>
          <a:endParaRPr lang="en-US"/>
        </a:p>
      </dgm:t>
    </dgm:pt>
    <dgm:pt modelId="{54A54B0C-F5FC-4233-91EB-733070E68A1C}">
      <dgm:prSet>
        <dgm:style>
          <a:lnRef idx="3">
            <a:schemeClr val="lt1"/>
          </a:lnRef>
          <a:fillRef idx="1">
            <a:schemeClr val="accent3"/>
          </a:fillRef>
          <a:effectRef idx="1">
            <a:schemeClr val="accent3"/>
          </a:effectRef>
          <a:fontRef idx="minor">
            <a:schemeClr val="lt1"/>
          </a:fontRef>
        </dgm:style>
      </dgm:prSet>
      <dgm:spPr/>
      <dgm:t>
        <a:bodyPr/>
        <a:lstStyle/>
        <a:p>
          <a:r>
            <a:rPr lang="en-US" smtClean="0"/>
            <a:t>Plot Mean Cost</a:t>
          </a:r>
          <a:endParaRPr lang="en-US"/>
        </a:p>
      </dgm:t>
    </dgm:pt>
    <dgm:pt modelId="{53A36A2A-1C08-444E-8043-6F631222E975}" type="parTrans" cxnId="{44EF1271-A3B1-4791-AED2-41879C40B014}">
      <dgm:prSet/>
      <dgm:spPr/>
      <dgm:t>
        <a:bodyPr/>
        <a:lstStyle/>
        <a:p>
          <a:endParaRPr lang="en-US"/>
        </a:p>
      </dgm:t>
    </dgm:pt>
    <dgm:pt modelId="{3577F481-E38F-4049-8BE6-F0BDD1A51229}" type="sibTrans" cxnId="{44EF1271-A3B1-4791-AED2-41879C40B014}">
      <dgm:prSet/>
      <dgm:spPr/>
      <dgm:t>
        <a:bodyPr/>
        <a:lstStyle/>
        <a:p>
          <a:endParaRPr lang="en-US"/>
        </a:p>
      </dgm:t>
    </dgm:pt>
    <dgm:pt modelId="{B001A6B6-D974-4F80-A508-D668441EBAB2}" type="pres">
      <dgm:prSet presAssocID="{4A7C4BB8-1BD1-4C3B-A809-22E860964CB5}" presName="Name0" presStyleCnt="0">
        <dgm:presLayoutVars>
          <dgm:chMax val="1"/>
          <dgm:chPref val="1"/>
          <dgm:dir/>
          <dgm:animOne val="branch"/>
          <dgm:animLvl val="lvl"/>
        </dgm:presLayoutVars>
      </dgm:prSet>
      <dgm:spPr/>
      <dgm:t>
        <a:bodyPr/>
        <a:lstStyle/>
        <a:p>
          <a:endParaRPr lang="en-US"/>
        </a:p>
      </dgm:t>
    </dgm:pt>
    <dgm:pt modelId="{76ACBCE0-3D4E-4F79-8C47-6C5836DC0D1B}" type="pres">
      <dgm:prSet presAssocID="{381A7A03-4AD9-40D9-9EEC-7D8B27505FF6}" presName="singleCycle" presStyleCnt="0"/>
      <dgm:spPr/>
    </dgm:pt>
    <dgm:pt modelId="{5E441266-8A85-4F8E-AF43-928F5D3C851E}" type="pres">
      <dgm:prSet presAssocID="{381A7A03-4AD9-40D9-9EEC-7D8B27505FF6}" presName="singleCenter" presStyleLbl="node1" presStyleIdx="0" presStyleCnt="6">
        <dgm:presLayoutVars>
          <dgm:chMax val="7"/>
          <dgm:chPref val="7"/>
        </dgm:presLayoutVars>
      </dgm:prSet>
      <dgm:spPr/>
      <dgm:t>
        <a:bodyPr/>
        <a:lstStyle/>
        <a:p>
          <a:endParaRPr lang="en-US"/>
        </a:p>
      </dgm:t>
    </dgm:pt>
    <dgm:pt modelId="{5C7341B7-8AC7-4BA2-9ECD-963CB25898E2}" type="pres">
      <dgm:prSet presAssocID="{C8A5015D-8F63-49E6-BF92-B19F77950376}" presName="Name56" presStyleLbl="parChTrans1D2" presStyleIdx="0" presStyleCnt="5"/>
      <dgm:spPr/>
      <dgm:t>
        <a:bodyPr/>
        <a:lstStyle/>
        <a:p>
          <a:endParaRPr lang="en-US"/>
        </a:p>
      </dgm:t>
    </dgm:pt>
    <dgm:pt modelId="{608A8762-C358-4ED5-9603-36FEA7BD036F}" type="pres">
      <dgm:prSet presAssocID="{E481F841-AB9C-4B04-AD43-C73E56EB5F61}" presName="text0" presStyleLbl="node1" presStyleIdx="1" presStyleCnt="6" custScaleX="251211">
        <dgm:presLayoutVars>
          <dgm:bulletEnabled val="1"/>
        </dgm:presLayoutVars>
      </dgm:prSet>
      <dgm:spPr>
        <a:prstGeom prst="snip2DiagRect">
          <a:avLst/>
        </a:prstGeom>
      </dgm:spPr>
      <dgm:t>
        <a:bodyPr/>
        <a:lstStyle/>
        <a:p>
          <a:endParaRPr lang="en-US"/>
        </a:p>
      </dgm:t>
    </dgm:pt>
    <dgm:pt modelId="{4F6D77EF-8C94-4BEC-A20C-46AA364C2932}" type="pres">
      <dgm:prSet presAssocID="{53A36A2A-1C08-444E-8043-6F631222E975}" presName="Name56" presStyleLbl="parChTrans1D2" presStyleIdx="1" presStyleCnt="5"/>
      <dgm:spPr/>
      <dgm:t>
        <a:bodyPr/>
        <a:lstStyle/>
        <a:p>
          <a:endParaRPr lang="en-US"/>
        </a:p>
      </dgm:t>
    </dgm:pt>
    <dgm:pt modelId="{FFDEECAF-A3D9-4883-9303-3B6863086271}" type="pres">
      <dgm:prSet presAssocID="{54A54B0C-F5FC-4233-91EB-733070E68A1C}" presName="text0" presStyleLbl="node1" presStyleIdx="2" presStyleCnt="6" custScaleX="200324">
        <dgm:presLayoutVars>
          <dgm:bulletEnabled val="1"/>
        </dgm:presLayoutVars>
      </dgm:prSet>
      <dgm:spPr>
        <a:prstGeom prst="round2SameRect">
          <a:avLst/>
        </a:prstGeom>
      </dgm:spPr>
      <dgm:t>
        <a:bodyPr/>
        <a:lstStyle/>
        <a:p>
          <a:endParaRPr lang="en-US"/>
        </a:p>
      </dgm:t>
    </dgm:pt>
    <dgm:pt modelId="{B5DD13D4-095B-4E03-805D-CFD0C89FFF28}" type="pres">
      <dgm:prSet presAssocID="{D1C63805-08B1-41AE-9EE4-C5A46DAC5D8F}" presName="Name56" presStyleLbl="parChTrans1D2" presStyleIdx="2" presStyleCnt="5"/>
      <dgm:spPr/>
      <dgm:t>
        <a:bodyPr/>
        <a:lstStyle/>
        <a:p>
          <a:endParaRPr lang="en-US"/>
        </a:p>
      </dgm:t>
    </dgm:pt>
    <dgm:pt modelId="{FCCBDAF3-0D86-46AA-A6E0-A3BD19B933AD}" type="pres">
      <dgm:prSet presAssocID="{E3E85481-A22E-4DCD-92CE-86C247481554}" presName="text0" presStyleLbl="node1" presStyleIdx="3" presStyleCnt="6" custScaleX="177162">
        <dgm:presLayoutVars>
          <dgm:bulletEnabled val="1"/>
        </dgm:presLayoutVars>
      </dgm:prSet>
      <dgm:spPr>
        <a:prstGeom prst="flowChartTerminator">
          <a:avLst/>
        </a:prstGeom>
      </dgm:spPr>
      <dgm:t>
        <a:bodyPr/>
        <a:lstStyle/>
        <a:p>
          <a:endParaRPr lang="en-US"/>
        </a:p>
      </dgm:t>
    </dgm:pt>
    <dgm:pt modelId="{16DA8DD6-DE9B-4755-ABD5-63805D0BE305}" type="pres">
      <dgm:prSet presAssocID="{A8708708-7884-49FD-98EF-75A03C230A0E}" presName="Name56" presStyleLbl="parChTrans1D2" presStyleIdx="3" presStyleCnt="5"/>
      <dgm:spPr/>
      <dgm:t>
        <a:bodyPr/>
        <a:lstStyle/>
        <a:p>
          <a:endParaRPr lang="en-US"/>
        </a:p>
      </dgm:t>
    </dgm:pt>
    <dgm:pt modelId="{2C45D95E-5943-494D-B6AE-523BE7D1A609}" type="pres">
      <dgm:prSet presAssocID="{872453A1-C20C-4FAF-ABA1-58A3F804C5FD}" presName="text0" presStyleLbl="node1" presStyleIdx="4" presStyleCnt="6" custScaleX="189497" custScaleY="110000">
        <dgm:presLayoutVars>
          <dgm:bulletEnabled val="1"/>
        </dgm:presLayoutVars>
      </dgm:prSet>
      <dgm:spPr>
        <a:prstGeom prst="flowChartTerminator">
          <a:avLst/>
        </a:prstGeom>
      </dgm:spPr>
      <dgm:t>
        <a:bodyPr/>
        <a:lstStyle/>
        <a:p>
          <a:endParaRPr lang="en-US"/>
        </a:p>
      </dgm:t>
    </dgm:pt>
    <dgm:pt modelId="{CF4BBE81-6CCD-4DFC-98D0-08561590F018}" type="pres">
      <dgm:prSet presAssocID="{269B33EE-0E82-4ACE-8F29-EAF423CECDC2}" presName="Name56" presStyleLbl="parChTrans1D2" presStyleIdx="4" presStyleCnt="5"/>
      <dgm:spPr/>
      <dgm:t>
        <a:bodyPr/>
        <a:lstStyle/>
        <a:p>
          <a:endParaRPr lang="en-US"/>
        </a:p>
      </dgm:t>
    </dgm:pt>
    <dgm:pt modelId="{CC904042-ACBE-4ED0-8044-627C1DB97C15}" type="pres">
      <dgm:prSet presAssocID="{9618884F-3FED-42FE-8E1D-E8C6D468ACF8}" presName="text0" presStyleLbl="node1" presStyleIdx="5" presStyleCnt="6" custScaleX="172797">
        <dgm:presLayoutVars>
          <dgm:bulletEnabled val="1"/>
        </dgm:presLayoutVars>
      </dgm:prSet>
      <dgm:spPr>
        <a:prstGeom prst="round2SameRect">
          <a:avLst/>
        </a:prstGeom>
      </dgm:spPr>
      <dgm:t>
        <a:bodyPr/>
        <a:lstStyle/>
        <a:p>
          <a:endParaRPr lang="en-US"/>
        </a:p>
      </dgm:t>
    </dgm:pt>
  </dgm:ptLst>
  <dgm:cxnLst>
    <dgm:cxn modelId="{249ED227-F4F5-44EC-A27A-51EAF8D4D1D1}" srcId="{381A7A03-4AD9-40D9-9EEC-7D8B27505FF6}" destId="{872453A1-C20C-4FAF-ABA1-58A3F804C5FD}" srcOrd="3" destOrd="0" parTransId="{A8708708-7884-49FD-98EF-75A03C230A0E}" sibTransId="{1293BD52-1A23-4909-9512-8E4B716AA273}"/>
    <dgm:cxn modelId="{16D98E72-AA11-43BB-A3E9-9887BA0716CB}" type="presOf" srcId="{54A54B0C-F5FC-4233-91EB-733070E68A1C}" destId="{FFDEECAF-A3D9-4883-9303-3B6863086271}" srcOrd="0" destOrd="0" presId="urn:microsoft.com/office/officeart/2008/layout/RadialCluster"/>
    <dgm:cxn modelId="{21115475-2254-4F2C-AFFB-8C033EFAAB78}" type="presOf" srcId="{381A7A03-4AD9-40D9-9EEC-7D8B27505FF6}" destId="{5E441266-8A85-4F8E-AF43-928F5D3C851E}" srcOrd="0" destOrd="0" presId="urn:microsoft.com/office/officeart/2008/layout/RadialCluster"/>
    <dgm:cxn modelId="{72A4EE8F-2AE0-439A-B4B8-A69DFC22EA91}" srcId="{381A7A03-4AD9-40D9-9EEC-7D8B27505FF6}" destId="{E481F841-AB9C-4B04-AD43-C73E56EB5F61}" srcOrd="0" destOrd="0" parTransId="{C8A5015D-8F63-49E6-BF92-B19F77950376}" sibTransId="{05EE7656-1EFF-4272-ACF0-64CCAE3AF628}"/>
    <dgm:cxn modelId="{0FD2FC39-E1F4-4499-83A4-271FA01884C8}" type="presOf" srcId="{872453A1-C20C-4FAF-ABA1-58A3F804C5FD}" destId="{2C45D95E-5943-494D-B6AE-523BE7D1A609}" srcOrd="0" destOrd="0" presId="urn:microsoft.com/office/officeart/2008/layout/RadialCluster"/>
    <dgm:cxn modelId="{44EF1271-A3B1-4791-AED2-41879C40B014}" srcId="{381A7A03-4AD9-40D9-9EEC-7D8B27505FF6}" destId="{54A54B0C-F5FC-4233-91EB-733070E68A1C}" srcOrd="1" destOrd="0" parTransId="{53A36A2A-1C08-444E-8043-6F631222E975}" sibTransId="{3577F481-E38F-4049-8BE6-F0BDD1A51229}"/>
    <dgm:cxn modelId="{0EB54B49-4337-46C4-A3EF-8A550423E1AB}" type="presOf" srcId="{9618884F-3FED-42FE-8E1D-E8C6D468ACF8}" destId="{CC904042-ACBE-4ED0-8044-627C1DB97C15}" srcOrd="0" destOrd="0" presId="urn:microsoft.com/office/officeart/2008/layout/RadialCluster"/>
    <dgm:cxn modelId="{80B0D018-F261-4B49-A6D9-252A2BA9C484}" type="presOf" srcId="{4A7C4BB8-1BD1-4C3B-A809-22E860964CB5}" destId="{B001A6B6-D974-4F80-A508-D668441EBAB2}" srcOrd="0" destOrd="0" presId="urn:microsoft.com/office/officeart/2008/layout/RadialCluster"/>
    <dgm:cxn modelId="{04F15F5F-F8DA-4BC3-AC6F-8E9F4BC5AA2C}" srcId="{381A7A03-4AD9-40D9-9EEC-7D8B27505FF6}" destId="{9618884F-3FED-42FE-8E1D-E8C6D468ACF8}" srcOrd="4" destOrd="0" parTransId="{269B33EE-0E82-4ACE-8F29-EAF423CECDC2}" sibTransId="{63292776-66E7-4E30-A1CB-36F8233E358E}"/>
    <dgm:cxn modelId="{B3B7DD2C-FABB-4790-BE38-1DADFDD0E66E}" srcId="{4A7C4BB8-1BD1-4C3B-A809-22E860964CB5}" destId="{381A7A03-4AD9-40D9-9EEC-7D8B27505FF6}" srcOrd="0" destOrd="0" parTransId="{95BD9831-33FC-4697-B1E2-7AD367AFF262}" sibTransId="{F3BA29C7-875A-46D0-BF3B-F0392EB76CAE}"/>
    <dgm:cxn modelId="{0756289E-9C7A-468B-8104-AF74541A1274}" srcId="{381A7A03-4AD9-40D9-9EEC-7D8B27505FF6}" destId="{E3E85481-A22E-4DCD-92CE-86C247481554}" srcOrd="2" destOrd="0" parTransId="{D1C63805-08B1-41AE-9EE4-C5A46DAC5D8F}" sibTransId="{27AD7037-D3C4-4DC3-9020-790F8624E3F1}"/>
    <dgm:cxn modelId="{2560E4B0-7081-456C-B687-0C37FA41466D}" type="presOf" srcId="{269B33EE-0E82-4ACE-8F29-EAF423CECDC2}" destId="{CF4BBE81-6CCD-4DFC-98D0-08561590F018}" srcOrd="0" destOrd="0" presId="urn:microsoft.com/office/officeart/2008/layout/RadialCluster"/>
    <dgm:cxn modelId="{96105F3D-8744-43D9-8802-B0A68EA78167}" type="presOf" srcId="{A8708708-7884-49FD-98EF-75A03C230A0E}" destId="{16DA8DD6-DE9B-4755-ABD5-63805D0BE305}" srcOrd="0" destOrd="0" presId="urn:microsoft.com/office/officeart/2008/layout/RadialCluster"/>
    <dgm:cxn modelId="{BA02DD8E-87F9-4278-BFD7-CCEAFC79C3C9}" type="presOf" srcId="{D1C63805-08B1-41AE-9EE4-C5A46DAC5D8F}" destId="{B5DD13D4-095B-4E03-805D-CFD0C89FFF28}" srcOrd="0" destOrd="0" presId="urn:microsoft.com/office/officeart/2008/layout/RadialCluster"/>
    <dgm:cxn modelId="{5560CAA9-0B97-421D-8F36-538078E353E8}" type="presOf" srcId="{E3E85481-A22E-4DCD-92CE-86C247481554}" destId="{FCCBDAF3-0D86-46AA-A6E0-A3BD19B933AD}" srcOrd="0" destOrd="0" presId="urn:microsoft.com/office/officeart/2008/layout/RadialCluster"/>
    <dgm:cxn modelId="{280809CE-5A40-4059-B71D-46EB74ACBE10}" type="presOf" srcId="{53A36A2A-1C08-444E-8043-6F631222E975}" destId="{4F6D77EF-8C94-4BEC-A20C-46AA364C2932}" srcOrd="0" destOrd="0" presId="urn:microsoft.com/office/officeart/2008/layout/RadialCluster"/>
    <dgm:cxn modelId="{F7DBE587-80DD-49E3-81B5-A2CF79EB2172}" type="presOf" srcId="{E481F841-AB9C-4B04-AD43-C73E56EB5F61}" destId="{608A8762-C358-4ED5-9603-36FEA7BD036F}" srcOrd="0" destOrd="0" presId="urn:microsoft.com/office/officeart/2008/layout/RadialCluster"/>
    <dgm:cxn modelId="{B4F5B5B0-E961-48C2-82F7-2C8B5A3C1E58}" type="presOf" srcId="{C8A5015D-8F63-49E6-BF92-B19F77950376}" destId="{5C7341B7-8AC7-4BA2-9ECD-963CB25898E2}" srcOrd="0" destOrd="0" presId="urn:microsoft.com/office/officeart/2008/layout/RadialCluster"/>
    <dgm:cxn modelId="{B02052B9-99BF-4462-B702-9BF1BE040715}" type="presParOf" srcId="{B001A6B6-D974-4F80-A508-D668441EBAB2}" destId="{76ACBCE0-3D4E-4F79-8C47-6C5836DC0D1B}" srcOrd="0" destOrd="0" presId="urn:microsoft.com/office/officeart/2008/layout/RadialCluster"/>
    <dgm:cxn modelId="{7D6016C0-CD63-4342-8084-BEA241AA2F84}" type="presParOf" srcId="{76ACBCE0-3D4E-4F79-8C47-6C5836DC0D1B}" destId="{5E441266-8A85-4F8E-AF43-928F5D3C851E}" srcOrd="0" destOrd="0" presId="urn:microsoft.com/office/officeart/2008/layout/RadialCluster"/>
    <dgm:cxn modelId="{E7AD1612-E2B4-4C2E-8ABF-68CB91DEE04C}" type="presParOf" srcId="{76ACBCE0-3D4E-4F79-8C47-6C5836DC0D1B}" destId="{5C7341B7-8AC7-4BA2-9ECD-963CB25898E2}" srcOrd="1" destOrd="0" presId="urn:microsoft.com/office/officeart/2008/layout/RadialCluster"/>
    <dgm:cxn modelId="{92D55CFF-CD24-4149-AA82-96E8B86EFB32}" type="presParOf" srcId="{76ACBCE0-3D4E-4F79-8C47-6C5836DC0D1B}" destId="{608A8762-C358-4ED5-9603-36FEA7BD036F}" srcOrd="2" destOrd="0" presId="urn:microsoft.com/office/officeart/2008/layout/RadialCluster"/>
    <dgm:cxn modelId="{C2EB5F12-D33E-4239-8FF4-090C6D6D2276}" type="presParOf" srcId="{76ACBCE0-3D4E-4F79-8C47-6C5836DC0D1B}" destId="{4F6D77EF-8C94-4BEC-A20C-46AA364C2932}" srcOrd="3" destOrd="0" presId="urn:microsoft.com/office/officeart/2008/layout/RadialCluster"/>
    <dgm:cxn modelId="{74EA3EB0-F2A6-4B6E-A4EF-5D82B4E73E35}" type="presParOf" srcId="{76ACBCE0-3D4E-4F79-8C47-6C5836DC0D1B}" destId="{FFDEECAF-A3D9-4883-9303-3B6863086271}" srcOrd="4" destOrd="0" presId="urn:microsoft.com/office/officeart/2008/layout/RadialCluster"/>
    <dgm:cxn modelId="{F2EBB55F-F4C8-492F-9EE7-280D452D0CBE}" type="presParOf" srcId="{76ACBCE0-3D4E-4F79-8C47-6C5836DC0D1B}" destId="{B5DD13D4-095B-4E03-805D-CFD0C89FFF28}" srcOrd="5" destOrd="0" presId="urn:microsoft.com/office/officeart/2008/layout/RadialCluster"/>
    <dgm:cxn modelId="{4C652131-0BD7-416C-AF14-B927F69B9895}" type="presParOf" srcId="{76ACBCE0-3D4E-4F79-8C47-6C5836DC0D1B}" destId="{FCCBDAF3-0D86-46AA-A6E0-A3BD19B933AD}" srcOrd="6" destOrd="0" presId="urn:microsoft.com/office/officeart/2008/layout/RadialCluster"/>
    <dgm:cxn modelId="{8D37F904-8F38-47B2-8D0C-7A6F0753DB09}" type="presParOf" srcId="{76ACBCE0-3D4E-4F79-8C47-6C5836DC0D1B}" destId="{16DA8DD6-DE9B-4755-ABD5-63805D0BE305}" srcOrd="7" destOrd="0" presId="urn:microsoft.com/office/officeart/2008/layout/RadialCluster"/>
    <dgm:cxn modelId="{62739F6B-084D-4F54-9847-7181CDE75C45}" type="presParOf" srcId="{76ACBCE0-3D4E-4F79-8C47-6C5836DC0D1B}" destId="{2C45D95E-5943-494D-B6AE-523BE7D1A609}" srcOrd="8" destOrd="0" presId="urn:microsoft.com/office/officeart/2008/layout/RadialCluster"/>
    <dgm:cxn modelId="{ADCD0CBC-C862-4F88-B93B-D6659F2BF152}" type="presParOf" srcId="{76ACBCE0-3D4E-4F79-8C47-6C5836DC0D1B}" destId="{CF4BBE81-6CCD-4DFC-98D0-08561590F018}" srcOrd="9" destOrd="0" presId="urn:microsoft.com/office/officeart/2008/layout/RadialCluster"/>
    <dgm:cxn modelId="{F0487770-6F4F-4ABE-9399-D26D989900B7}" type="presParOf" srcId="{76ACBCE0-3D4E-4F79-8C47-6C5836DC0D1B}" destId="{CC904042-ACBE-4ED0-8044-627C1DB97C15}"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136302-66E0-478D-B4A7-50781EDD3C0A}" type="doc">
      <dgm:prSet loTypeId="urn:microsoft.com/office/officeart/2009/3/layout/SubStepProcess" loCatId="process" qsTypeId="urn:microsoft.com/office/officeart/2005/8/quickstyle/3d1" qsCatId="3D" csTypeId="urn:microsoft.com/office/officeart/2005/8/colors/accent1_2" csCatId="accent1" phldr="1"/>
      <dgm:spPr/>
      <dgm:t>
        <a:bodyPr/>
        <a:lstStyle/>
        <a:p>
          <a:endParaRPr lang="en-US"/>
        </a:p>
      </dgm:t>
    </dgm:pt>
    <dgm:pt modelId="{F64D9502-A81B-43AC-BA21-E82A8F02C8C3}">
      <dgm:prSet phldrT="[Text]"/>
      <dgm:spPr/>
      <dgm:t>
        <a:bodyPr/>
        <a:lstStyle/>
        <a:p>
          <a:r>
            <a:rPr lang="en-US"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Binary Output Variable</a:t>
          </a:r>
          <a:endParaRPr 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845DC1A1-DC37-4A58-B908-EAD90D7E4A5B}" type="parTrans" cxnId="{0589ED38-63DD-4394-941E-2188A8374131}">
      <dgm:prSet/>
      <dgm:spPr/>
      <dgm:t>
        <a:bodyPr/>
        <a:lstStyle/>
        <a:p>
          <a:endParaRPr lang="en-US"/>
        </a:p>
      </dgm:t>
    </dgm:pt>
    <dgm:pt modelId="{A9EB0B0C-AD6B-4E05-987A-1B6DD4F03F2E}" type="sibTrans" cxnId="{0589ED38-63DD-4394-941E-2188A8374131}">
      <dgm:prSet/>
      <dgm:spPr/>
      <dgm:t>
        <a:bodyPr/>
        <a:lstStyle/>
        <a:p>
          <a:endParaRPr lang="en-US"/>
        </a:p>
      </dgm:t>
    </dgm:pt>
    <dgm:pt modelId="{CA73391E-969B-47FF-B42B-A0240E2622A9}">
      <dgm:prSet phldrT="[Tex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spc="0" dirty="0" smtClean="0">
              <a:ln w="0"/>
              <a:solidFill>
                <a:schemeClr val="accent6">
                  <a:lumMod val="75000"/>
                </a:schemeClr>
              </a:solidFill>
              <a:effectLst>
                <a:reflection blurRad="12700" stA="50000" endPos="50000" dist="5000" dir="5400000" sy="-100000" rotWithShape="0"/>
              </a:effectLst>
            </a:rPr>
            <a:t>Remove Noise</a:t>
          </a:r>
          <a:endParaRPr lang="en-US" b="1" cap="all" spc="0" dirty="0">
            <a:ln w="0"/>
            <a:solidFill>
              <a:schemeClr val="accent6">
                <a:lumMod val="75000"/>
              </a:schemeClr>
            </a:solidFill>
            <a:effectLst>
              <a:reflection blurRad="12700" stA="50000" endPos="50000" dist="5000" dir="5400000" sy="-100000" rotWithShape="0"/>
            </a:effectLst>
          </a:endParaRPr>
        </a:p>
      </dgm:t>
    </dgm:pt>
    <dgm:pt modelId="{FFC645B9-83AF-4959-9E2D-448641EFA3E9}" type="parTrans" cxnId="{423D0AE2-656D-4BE5-B379-AB0C4DFBC8C4}">
      <dgm:prSet/>
      <dgm:spPr/>
      <dgm:t>
        <a:bodyPr/>
        <a:lstStyle/>
        <a:p>
          <a:endParaRPr lang="en-US"/>
        </a:p>
      </dgm:t>
    </dgm:pt>
    <dgm:pt modelId="{67F33458-8682-4187-8C73-685C1FA81616}" type="sibTrans" cxnId="{423D0AE2-656D-4BE5-B379-AB0C4DFBC8C4}">
      <dgm:prSet/>
      <dgm:spPr/>
      <dgm:t>
        <a:bodyPr/>
        <a:lstStyle/>
        <a:p>
          <a:endParaRPr lang="en-US"/>
        </a:p>
      </dgm:t>
    </dgm:pt>
    <dgm:pt modelId="{BBB16C64-6314-4577-9961-0CB3AB3D6985}">
      <dgm:prSet phldrT="[Text]"/>
      <dgm:spPr/>
      <dgm:t>
        <a:bodyPr/>
        <a:lstStyle/>
        <a:p>
          <a:r>
            <a:rPr lang="en-US" dirty="0" smtClean="0"/>
            <a:t>Gaussian Distribution</a:t>
          </a:r>
          <a:endParaRPr lang="en-US" dirty="0"/>
        </a:p>
      </dgm:t>
    </dgm:pt>
    <dgm:pt modelId="{F8217258-F064-47F5-87F0-1E4151DCB7DC}" type="parTrans" cxnId="{52EC1B65-E394-44A1-B053-32243FC2D80C}">
      <dgm:prSet/>
      <dgm:spPr/>
      <dgm:t>
        <a:bodyPr/>
        <a:lstStyle/>
        <a:p>
          <a:endParaRPr lang="en-US"/>
        </a:p>
      </dgm:t>
    </dgm:pt>
    <dgm:pt modelId="{74D2EA99-E595-43F7-893D-35A3C498EBAB}" type="sibTrans" cxnId="{52EC1B65-E394-44A1-B053-32243FC2D80C}">
      <dgm:prSet/>
      <dgm:spPr/>
      <dgm:t>
        <a:bodyPr/>
        <a:lstStyle/>
        <a:p>
          <a:endParaRPr lang="en-US"/>
        </a:p>
      </dgm:t>
    </dgm:pt>
    <dgm:pt modelId="{2B7189BA-6996-4C69-BAB9-04AE6CF22704}">
      <dgm:prSet phldrT="[Text]"/>
      <dgm:spPr/>
      <dgm:t>
        <a:bodyPr/>
        <a:lstStyle/>
        <a:p>
          <a:r>
            <a:rPr lang="en-US" dirty="0" smtClean="0">
              <a:solidFill>
                <a:srgbClr val="002060"/>
              </a:solidFill>
            </a:rPr>
            <a:t>Remove Correlated Inputs</a:t>
          </a:r>
          <a:endParaRPr lang="en-US" dirty="0">
            <a:solidFill>
              <a:srgbClr val="002060"/>
            </a:solidFill>
          </a:endParaRPr>
        </a:p>
      </dgm:t>
    </dgm:pt>
    <dgm:pt modelId="{64277785-043C-440E-BC0B-D2761A4CD5E8}" type="parTrans" cxnId="{A8EB3A05-F9F9-4BE0-AA1F-988563D9059D}">
      <dgm:prSet/>
      <dgm:spPr/>
      <dgm:t>
        <a:bodyPr/>
        <a:lstStyle/>
        <a:p>
          <a:endParaRPr lang="en-US"/>
        </a:p>
      </dgm:t>
    </dgm:pt>
    <dgm:pt modelId="{C711B31C-631B-49B7-BF16-4414B22FCF12}" type="sibTrans" cxnId="{A8EB3A05-F9F9-4BE0-AA1F-988563D9059D}">
      <dgm:prSet/>
      <dgm:spPr/>
      <dgm:t>
        <a:bodyPr/>
        <a:lstStyle/>
        <a:p>
          <a:endParaRPr lang="en-US"/>
        </a:p>
      </dgm:t>
    </dgm:pt>
    <dgm:pt modelId="{B32B7D0F-AAE5-43F2-9A44-AA9B6742D6CF}">
      <dgm:prSet phldrT="[Text]"/>
      <dgm:spPr/>
      <dgm:t>
        <a:bodyPr/>
        <a:lstStyle/>
        <a:p>
          <a:r>
            <a:rPr lang="en-US" dirty="0" smtClean="0">
              <a:solidFill>
                <a:srgbClr val="FFFF00"/>
              </a:solidFill>
            </a:rPr>
            <a:t>Fail to Converge</a:t>
          </a:r>
          <a:endParaRPr lang="en-US" dirty="0">
            <a:solidFill>
              <a:srgbClr val="FFFF00"/>
            </a:solidFill>
          </a:endParaRPr>
        </a:p>
      </dgm:t>
    </dgm:pt>
    <dgm:pt modelId="{8F7F9188-C117-425B-946F-366FEE63DBED}" type="parTrans" cxnId="{9F1E4AD4-0E2C-4CB1-9C4E-7463BCF6E86F}">
      <dgm:prSet/>
      <dgm:spPr/>
      <dgm:t>
        <a:bodyPr/>
        <a:lstStyle/>
        <a:p>
          <a:endParaRPr lang="en-US"/>
        </a:p>
      </dgm:t>
    </dgm:pt>
    <dgm:pt modelId="{49E578B2-76D9-4FBA-93C7-EA8CC99067BE}" type="sibTrans" cxnId="{9F1E4AD4-0E2C-4CB1-9C4E-7463BCF6E86F}">
      <dgm:prSet/>
      <dgm:spPr/>
      <dgm:t>
        <a:bodyPr/>
        <a:lstStyle/>
        <a:p>
          <a:endParaRPr lang="en-US"/>
        </a:p>
      </dgm:t>
    </dgm:pt>
    <dgm:pt modelId="{9255358C-13F1-4BA1-9712-9B6FCF438913}" type="pres">
      <dgm:prSet presAssocID="{F2136302-66E0-478D-B4A7-50781EDD3C0A}" presName="Name0" presStyleCnt="0">
        <dgm:presLayoutVars>
          <dgm:chMax val="7"/>
          <dgm:dir/>
          <dgm:animOne val="branch"/>
        </dgm:presLayoutVars>
      </dgm:prSet>
      <dgm:spPr/>
      <dgm:t>
        <a:bodyPr/>
        <a:lstStyle/>
        <a:p>
          <a:endParaRPr lang="en-US"/>
        </a:p>
      </dgm:t>
    </dgm:pt>
    <dgm:pt modelId="{BC98439C-8E99-48D4-8366-544B1A0F35AE}" type="pres">
      <dgm:prSet presAssocID="{F64D9502-A81B-43AC-BA21-E82A8F02C8C3}" presName="parTx1" presStyleLbl="node1" presStyleIdx="0" presStyleCnt="5"/>
      <dgm:spPr/>
      <dgm:t>
        <a:bodyPr/>
        <a:lstStyle/>
        <a:p>
          <a:endParaRPr lang="en-US"/>
        </a:p>
      </dgm:t>
    </dgm:pt>
    <dgm:pt modelId="{188E9682-9A45-431F-AB51-646E92476E69}" type="pres">
      <dgm:prSet presAssocID="{CA73391E-969B-47FF-B42B-A0240E2622A9}" presName="parTx2" presStyleLbl="node1" presStyleIdx="1" presStyleCnt="5"/>
      <dgm:spPr/>
      <dgm:t>
        <a:bodyPr/>
        <a:lstStyle/>
        <a:p>
          <a:endParaRPr lang="en-US"/>
        </a:p>
      </dgm:t>
    </dgm:pt>
    <dgm:pt modelId="{0F90AB26-0DCD-4135-900A-8C856569CC1A}" type="pres">
      <dgm:prSet presAssocID="{BBB16C64-6314-4577-9961-0CB3AB3D6985}" presName="parTx3" presStyleLbl="node1" presStyleIdx="2" presStyleCnt="5"/>
      <dgm:spPr/>
      <dgm:t>
        <a:bodyPr/>
        <a:lstStyle/>
        <a:p>
          <a:endParaRPr lang="en-US"/>
        </a:p>
      </dgm:t>
    </dgm:pt>
    <dgm:pt modelId="{8099CC3D-F441-4BB8-8B12-B1160510FEA1}" type="pres">
      <dgm:prSet presAssocID="{2B7189BA-6996-4C69-BAB9-04AE6CF22704}" presName="parTx4" presStyleLbl="node1" presStyleIdx="3" presStyleCnt="5"/>
      <dgm:spPr/>
      <dgm:t>
        <a:bodyPr/>
        <a:lstStyle/>
        <a:p>
          <a:endParaRPr lang="en-US"/>
        </a:p>
      </dgm:t>
    </dgm:pt>
    <dgm:pt modelId="{95C20D8F-797C-4FFE-AF12-935D6127600C}" type="pres">
      <dgm:prSet presAssocID="{B32B7D0F-AAE5-43F2-9A44-AA9B6742D6CF}" presName="parTx5" presStyleLbl="node1" presStyleIdx="4" presStyleCnt="5"/>
      <dgm:spPr/>
      <dgm:t>
        <a:bodyPr/>
        <a:lstStyle/>
        <a:p>
          <a:endParaRPr lang="en-US"/>
        </a:p>
      </dgm:t>
    </dgm:pt>
  </dgm:ptLst>
  <dgm:cxnLst>
    <dgm:cxn modelId="{19D29CBC-61CB-413D-A36A-D369BDD1CB35}" type="presOf" srcId="{F64D9502-A81B-43AC-BA21-E82A8F02C8C3}" destId="{BC98439C-8E99-48D4-8366-544B1A0F35AE}" srcOrd="0" destOrd="0" presId="urn:microsoft.com/office/officeart/2009/3/layout/SubStepProcess"/>
    <dgm:cxn modelId="{A8EB3A05-F9F9-4BE0-AA1F-988563D9059D}" srcId="{F2136302-66E0-478D-B4A7-50781EDD3C0A}" destId="{2B7189BA-6996-4C69-BAB9-04AE6CF22704}" srcOrd="3" destOrd="0" parTransId="{64277785-043C-440E-BC0B-D2761A4CD5E8}" sibTransId="{C711B31C-631B-49B7-BF16-4414B22FCF12}"/>
    <dgm:cxn modelId="{0589ED38-63DD-4394-941E-2188A8374131}" srcId="{F2136302-66E0-478D-B4A7-50781EDD3C0A}" destId="{F64D9502-A81B-43AC-BA21-E82A8F02C8C3}" srcOrd="0" destOrd="0" parTransId="{845DC1A1-DC37-4A58-B908-EAD90D7E4A5B}" sibTransId="{A9EB0B0C-AD6B-4E05-987A-1B6DD4F03F2E}"/>
    <dgm:cxn modelId="{B7FAA877-957F-4754-8911-4830F8178657}" type="presOf" srcId="{CA73391E-969B-47FF-B42B-A0240E2622A9}" destId="{188E9682-9A45-431F-AB51-646E92476E69}" srcOrd="0" destOrd="0" presId="urn:microsoft.com/office/officeart/2009/3/layout/SubStepProcess"/>
    <dgm:cxn modelId="{423D0AE2-656D-4BE5-B379-AB0C4DFBC8C4}" srcId="{F2136302-66E0-478D-B4A7-50781EDD3C0A}" destId="{CA73391E-969B-47FF-B42B-A0240E2622A9}" srcOrd="1" destOrd="0" parTransId="{FFC645B9-83AF-4959-9E2D-448641EFA3E9}" sibTransId="{67F33458-8682-4187-8C73-685C1FA81616}"/>
    <dgm:cxn modelId="{1DEB7E48-8548-4DDC-B2CF-49C9D677BC31}" type="presOf" srcId="{2B7189BA-6996-4C69-BAB9-04AE6CF22704}" destId="{8099CC3D-F441-4BB8-8B12-B1160510FEA1}" srcOrd="0" destOrd="0" presId="urn:microsoft.com/office/officeart/2009/3/layout/SubStepProcess"/>
    <dgm:cxn modelId="{9F1E4AD4-0E2C-4CB1-9C4E-7463BCF6E86F}" srcId="{F2136302-66E0-478D-B4A7-50781EDD3C0A}" destId="{B32B7D0F-AAE5-43F2-9A44-AA9B6742D6CF}" srcOrd="4" destOrd="0" parTransId="{8F7F9188-C117-425B-946F-366FEE63DBED}" sibTransId="{49E578B2-76D9-4FBA-93C7-EA8CC99067BE}"/>
    <dgm:cxn modelId="{52EC1B65-E394-44A1-B053-32243FC2D80C}" srcId="{F2136302-66E0-478D-B4A7-50781EDD3C0A}" destId="{BBB16C64-6314-4577-9961-0CB3AB3D6985}" srcOrd="2" destOrd="0" parTransId="{F8217258-F064-47F5-87F0-1E4151DCB7DC}" sibTransId="{74D2EA99-E595-43F7-893D-35A3C498EBAB}"/>
    <dgm:cxn modelId="{653FA716-AFE4-43E5-92BE-DE95323909DB}" type="presOf" srcId="{F2136302-66E0-478D-B4A7-50781EDD3C0A}" destId="{9255358C-13F1-4BA1-9712-9B6FCF438913}" srcOrd="0" destOrd="0" presId="urn:microsoft.com/office/officeart/2009/3/layout/SubStepProcess"/>
    <dgm:cxn modelId="{70D4A011-EE0E-44A6-A63F-E9559B74CF45}" type="presOf" srcId="{B32B7D0F-AAE5-43F2-9A44-AA9B6742D6CF}" destId="{95C20D8F-797C-4FFE-AF12-935D6127600C}" srcOrd="0" destOrd="0" presId="urn:microsoft.com/office/officeart/2009/3/layout/SubStepProcess"/>
    <dgm:cxn modelId="{F836B1DF-BF55-4FEA-A389-2A979435C1D1}" type="presOf" srcId="{BBB16C64-6314-4577-9961-0CB3AB3D6985}" destId="{0F90AB26-0DCD-4135-900A-8C856569CC1A}" srcOrd="0" destOrd="0" presId="urn:microsoft.com/office/officeart/2009/3/layout/SubStepProcess"/>
    <dgm:cxn modelId="{D602C80E-00B7-4E75-8984-086DF1026C37}" type="presParOf" srcId="{9255358C-13F1-4BA1-9712-9B6FCF438913}" destId="{BC98439C-8E99-48D4-8366-544B1A0F35AE}" srcOrd="0" destOrd="0" presId="urn:microsoft.com/office/officeart/2009/3/layout/SubStepProcess"/>
    <dgm:cxn modelId="{49332BC9-3DA7-4CF8-B2B4-55B3AB525077}" type="presParOf" srcId="{9255358C-13F1-4BA1-9712-9B6FCF438913}" destId="{188E9682-9A45-431F-AB51-646E92476E69}" srcOrd="1" destOrd="0" presId="urn:microsoft.com/office/officeart/2009/3/layout/SubStepProcess"/>
    <dgm:cxn modelId="{D3D6B5B4-FDA0-4811-AB3F-577C3FB7E250}" type="presParOf" srcId="{9255358C-13F1-4BA1-9712-9B6FCF438913}" destId="{0F90AB26-0DCD-4135-900A-8C856569CC1A}" srcOrd="2" destOrd="0" presId="urn:microsoft.com/office/officeart/2009/3/layout/SubStepProcess"/>
    <dgm:cxn modelId="{834825B0-D288-4717-BF77-071F125E2668}" type="presParOf" srcId="{9255358C-13F1-4BA1-9712-9B6FCF438913}" destId="{8099CC3D-F441-4BB8-8B12-B1160510FEA1}" srcOrd="3" destOrd="0" presId="urn:microsoft.com/office/officeart/2009/3/layout/SubStepProcess"/>
    <dgm:cxn modelId="{A72D0186-E6D9-4973-ADC5-287806FDC5D1}" type="presParOf" srcId="{9255358C-13F1-4BA1-9712-9B6FCF438913}" destId="{95C20D8F-797C-4FFE-AF12-935D6127600C}"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136302-66E0-478D-B4A7-50781EDD3C0A}" type="doc">
      <dgm:prSet loTypeId="urn:microsoft.com/office/officeart/2009/3/layout/SubStepProcess" loCatId="process" qsTypeId="urn:microsoft.com/office/officeart/2005/8/quickstyle/3d1" qsCatId="3D" csTypeId="urn:microsoft.com/office/officeart/2005/8/colors/colorful3" csCatId="colorful" phldr="1"/>
      <dgm:spPr/>
      <dgm:t>
        <a:bodyPr/>
        <a:lstStyle/>
        <a:p>
          <a:endParaRPr lang="en-US"/>
        </a:p>
      </dgm:t>
    </dgm:pt>
    <dgm:pt modelId="{F64D9502-A81B-43AC-BA21-E82A8F02C8C3}">
      <dgm:prSet phldrT="[Text]"/>
      <dgm:spPr/>
      <dgm:t>
        <a:bodyPr/>
        <a:lstStyle/>
        <a:p>
          <a:r>
            <a:rPr lang="en-US" b="1" cap="none" spc="0" smtClean="0">
              <a:ln w="1905"/>
              <a:effectLst>
                <a:innerShdw blurRad="69850" dist="43180" dir="5400000">
                  <a:srgbClr val="000000">
                    <a:alpha val="65000"/>
                  </a:srgbClr>
                </a:innerShdw>
              </a:effectLst>
            </a:rPr>
            <a:t>Two-Class Problems.</a:t>
          </a:r>
          <a:endParaRPr lang="en-US" b="1" cap="none" spc="0" dirty="0">
            <a:ln w="1905"/>
            <a:effectLst>
              <a:innerShdw blurRad="69850" dist="43180" dir="5400000">
                <a:srgbClr val="000000">
                  <a:alpha val="65000"/>
                </a:srgbClr>
              </a:innerShdw>
            </a:effectLst>
          </a:endParaRPr>
        </a:p>
      </dgm:t>
    </dgm:pt>
    <dgm:pt modelId="{845DC1A1-DC37-4A58-B908-EAD90D7E4A5B}" type="parTrans" cxnId="{0589ED38-63DD-4394-941E-2188A8374131}">
      <dgm:prSet/>
      <dgm:spPr/>
      <dgm:t>
        <a:bodyPr/>
        <a:lstStyle/>
        <a:p>
          <a:endParaRPr lang="en-US"/>
        </a:p>
      </dgm:t>
    </dgm:pt>
    <dgm:pt modelId="{A9EB0B0C-AD6B-4E05-987A-1B6DD4F03F2E}" type="sibTrans" cxnId="{0589ED38-63DD-4394-941E-2188A8374131}">
      <dgm:prSet/>
      <dgm:spPr/>
      <dgm:t>
        <a:bodyPr/>
        <a:lstStyle/>
        <a:p>
          <a:endParaRPr lang="en-US"/>
        </a:p>
      </dgm:t>
    </dgm:pt>
    <dgm:pt modelId="{CA73391E-969B-47FF-B42B-A0240E2622A9}">
      <dgm:prSet phldrT="[Tex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spc="0" dirty="0" smtClean="0">
              <a:ln w="0"/>
              <a:effectLst>
                <a:reflection blurRad="12700" stA="50000" endPos="50000" dist="5000" dir="5400000" sy="-100000" rotWithShape="0"/>
              </a:effectLst>
            </a:rPr>
            <a:t>Unstable With Well Separated</a:t>
          </a:r>
          <a:endParaRPr lang="en-US" b="1" cap="all" spc="0" dirty="0">
            <a:ln w="0"/>
            <a:effectLst>
              <a:reflection blurRad="12700" stA="50000" endPos="50000" dist="5000" dir="5400000" sy="-100000" rotWithShape="0"/>
            </a:effectLst>
          </a:endParaRPr>
        </a:p>
      </dgm:t>
    </dgm:pt>
    <dgm:pt modelId="{FFC645B9-83AF-4959-9E2D-448641EFA3E9}" type="parTrans" cxnId="{423D0AE2-656D-4BE5-B379-AB0C4DFBC8C4}">
      <dgm:prSet/>
      <dgm:spPr/>
      <dgm:t>
        <a:bodyPr/>
        <a:lstStyle/>
        <a:p>
          <a:endParaRPr lang="en-US"/>
        </a:p>
      </dgm:t>
    </dgm:pt>
    <dgm:pt modelId="{67F33458-8682-4187-8C73-685C1FA81616}" type="sibTrans" cxnId="{423D0AE2-656D-4BE5-B379-AB0C4DFBC8C4}">
      <dgm:prSet/>
      <dgm:spPr/>
      <dgm:t>
        <a:bodyPr/>
        <a:lstStyle/>
        <a:p>
          <a:endParaRPr lang="en-US"/>
        </a:p>
      </dgm:t>
    </dgm:pt>
    <dgm:pt modelId="{2B7189BA-6996-4C69-BAB9-04AE6CF22704}">
      <dgm:prSet phldrT="[Text]"/>
      <dgm:spPr/>
      <dgm:t>
        <a:bodyPr/>
        <a:lstStyle/>
        <a:p>
          <a:r>
            <a:rPr lang="en-US" smtClean="0"/>
            <a:t>Unstable With Few Examples.</a:t>
          </a:r>
          <a:endParaRPr lang="en-US" dirty="0"/>
        </a:p>
      </dgm:t>
    </dgm:pt>
    <dgm:pt modelId="{64277785-043C-440E-BC0B-D2761A4CD5E8}" type="parTrans" cxnId="{A8EB3A05-F9F9-4BE0-AA1F-988563D9059D}">
      <dgm:prSet/>
      <dgm:spPr/>
      <dgm:t>
        <a:bodyPr/>
        <a:lstStyle/>
        <a:p>
          <a:endParaRPr lang="en-US"/>
        </a:p>
      </dgm:t>
    </dgm:pt>
    <dgm:pt modelId="{C711B31C-631B-49B7-BF16-4414B22FCF12}" type="sibTrans" cxnId="{A8EB3A05-F9F9-4BE0-AA1F-988563D9059D}">
      <dgm:prSet/>
      <dgm:spPr/>
      <dgm:t>
        <a:bodyPr/>
        <a:lstStyle/>
        <a:p>
          <a:endParaRPr lang="en-US"/>
        </a:p>
      </dgm:t>
    </dgm:pt>
    <dgm:pt modelId="{9255358C-13F1-4BA1-9712-9B6FCF438913}" type="pres">
      <dgm:prSet presAssocID="{F2136302-66E0-478D-B4A7-50781EDD3C0A}" presName="Name0" presStyleCnt="0">
        <dgm:presLayoutVars>
          <dgm:chMax val="7"/>
          <dgm:dir/>
          <dgm:animOne val="branch"/>
        </dgm:presLayoutVars>
      </dgm:prSet>
      <dgm:spPr/>
      <dgm:t>
        <a:bodyPr/>
        <a:lstStyle/>
        <a:p>
          <a:endParaRPr lang="en-US"/>
        </a:p>
      </dgm:t>
    </dgm:pt>
    <dgm:pt modelId="{BC98439C-8E99-48D4-8366-544B1A0F35AE}" type="pres">
      <dgm:prSet presAssocID="{F64D9502-A81B-43AC-BA21-E82A8F02C8C3}" presName="parTx1" presStyleLbl="node1" presStyleIdx="0" presStyleCnt="3"/>
      <dgm:spPr/>
      <dgm:t>
        <a:bodyPr/>
        <a:lstStyle/>
        <a:p>
          <a:endParaRPr lang="en-US"/>
        </a:p>
      </dgm:t>
    </dgm:pt>
    <dgm:pt modelId="{188E9682-9A45-431F-AB51-646E92476E69}" type="pres">
      <dgm:prSet presAssocID="{CA73391E-969B-47FF-B42B-A0240E2622A9}" presName="parTx2" presStyleLbl="node1" presStyleIdx="1" presStyleCnt="3"/>
      <dgm:spPr/>
      <dgm:t>
        <a:bodyPr/>
        <a:lstStyle/>
        <a:p>
          <a:endParaRPr lang="en-US"/>
        </a:p>
      </dgm:t>
    </dgm:pt>
    <dgm:pt modelId="{E067219D-5598-464E-A6A9-A52A723330EC}" type="pres">
      <dgm:prSet presAssocID="{2B7189BA-6996-4C69-BAB9-04AE6CF22704}" presName="parTx3" presStyleLbl="node1" presStyleIdx="2" presStyleCnt="3"/>
      <dgm:spPr/>
      <dgm:t>
        <a:bodyPr/>
        <a:lstStyle/>
        <a:p>
          <a:endParaRPr lang="en-US"/>
        </a:p>
      </dgm:t>
    </dgm:pt>
  </dgm:ptLst>
  <dgm:cxnLst>
    <dgm:cxn modelId="{A8EB3A05-F9F9-4BE0-AA1F-988563D9059D}" srcId="{F2136302-66E0-478D-B4A7-50781EDD3C0A}" destId="{2B7189BA-6996-4C69-BAB9-04AE6CF22704}" srcOrd="2" destOrd="0" parTransId="{64277785-043C-440E-BC0B-D2761A4CD5E8}" sibTransId="{C711B31C-631B-49B7-BF16-4414B22FCF12}"/>
    <dgm:cxn modelId="{0589ED38-63DD-4394-941E-2188A8374131}" srcId="{F2136302-66E0-478D-B4A7-50781EDD3C0A}" destId="{F64D9502-A81B-43AC-BA21-E82A8F02C8C3}" srcOrd="0" destOrd="0" parTransId="{845DC1A1-DC37-4A58-B908-EAD90D7E4A5B}" sibTransId="{A9EB0B0C-AD6B-4E05-987A-1B6DD4F03F2E}"/>
    <dgm:cxn modelId="{0EB659F2-22E5-41B3-AA5C-9403602CAD56}" type="presOf" srcId="{F2136302-66E0-478D-B4A7-50781EDD3C0A}" destId="{9255358C-13F1-4BA1-9712-9B6FCF438913}" srcOrd="0" destOrd="0" presId="urn:microsoft.com/office/officeart/2009/3/layout/SubStepProcess"/>
    <dgm:cxn modelId="{EE48F308-603D-4842-AE55-F497B847ED76}" type="presOf" srcId="{2B7189BA-6996-4C69-BAB9-04AE6CF22704}" destId="{E067219D-5598-464E-A6A9-A52A723330EC}" srcOrd="0" destOrd="0" presId="urn:microsoft.com/office/officeart/2009/3/layout/SubStepProcess"/>
    <dgm:cxn modelId="{D1051493-4B58-4D7F-B8A4-2429ADAA5126}" type="presOf" srcId="{CA73391E-969B-47FF-B42B-A0240E2622A9}" destId="{188E9682-9A45-431F-AB51-646E92476E69}" srcOrd="0" destOrd="0" presId="urn:microsoft.com/office/officeart/2009/3/layout/SubStepProcess"/>
    <dgm:cxn modelId="{423D0AE2-656D-4BE5-B379-AB0C4DFBC8C4}" srcId="{F2136302-66E0-478D-B4A7-50781EDD3C0A}" destId="{CA73391E-969B-47FF-B42B-A0240E2622A9}" srcOrd="1" destOrd="0" parTransId="{FFC645B9-83AF-4959-9E2D-448641EFA3E9}" sibTransId="{67F33458-8682-4187-8C73-685C1FA81616}"/>
    <dgm:cxn modelId="{549542F9-C56D-4FAF-B4A3-484E7CF79210}" type="presOf" srcId="{F64D9502-A81B-43AC-BA21-E82A8F02C8C3}" destId="{BC98439C-8E99-48D4-8366-544B1A0F35AE}" srcOrd="0" destOrd="0" presId="urn:microsoft.com/office/officeart/2009/3/layout/SubStepProcess"/>
    <dgm:cxn modelId="{DE5E009B-DEC6-45CB-A0A4-E1777149D4FD}" type="presParOf" srcId="{9255358C-13F1-4BA1-9712-9B6FCF438913}" destId="{BC98439C-8E99-48D4-8366-544B1A0F35AE}" srcOrd="0" destOrd="0" presId="urn:microsoft.com/office/officeart/2009/3/layout/SubStepProcess"/>
    <dgm:cxn modelId="{069A1D89-8646-4715-8AD3-BC93A5FD0CE9}" type="presParOf" srcId="{9255358C-13F1-4BA1-9712-9B6FCF438913}" destId="{188E9682-9A45-431F-AB51-646E92476E69}" srcOrd="1" destOrd="0" presId="urn:microsoft.com/office/officeart/2009/3/layout/SubStepProcess"/>
    <dgm:cxn modelId="{06F2F27C-3BD3-425A-A2C0-4B33F3FD9CEB}" type="presParOf" srcId="{9255358C-13F1-4BA1-9712-9B6FCF438913}" destId="{E067219D-5598-464E-A6A9-A52A723330EC}"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136302-66E0-478D-B4A7-50781EDD3C0A}" type="doc">
      <dgm:prSet loTypeId="urn:microsoft.com/office/officeart/2005/8/layout/vList6" loCatId="process" qsTypeId="urn:microsoft.com/office/officeart/2005/8/quickstyle/3d3" qsCatId="3D" csTypeId="urn:microsoft.com/office/officeart/2005/8/colors/accent1_2" csCatId="accent1" phldr="1"/>
      <dgm:spPr/>
      <dgm:t>
        <a:bodyPr/>
        <a:lstStyle/>
        <a:p>
          <a:endParaRPr lang="en-US"/>
        </a:p>
      </dgm:t>
    </dgm:pt>
    <dgm:pt modelId="{F64D9502-A81B-43AC-BA21-E82A8F02C8C3}">
      <dgm:prSet phldrT="[Text]"/>
      <dgm:spPr/>
      <dgm:t>
        <a:bodyPr/>
        <a:lstStyle/>
        <a:p>
          <a:r>
            <a:rPr lang="en-US" b="1" cap="none" spc="0" dirty="0" smtClean="0">
              <a:ln w="1905"/>
              <a:solidFill>
                <a:sysClr val="windowText" lastClr="000000"/>
              </a:solidFill>
              <a:effectLst>
                <a:innerShdw blurRad="69850" dist="43180" dir="5400000">
                  <a:srgbClr val="000000">
                    <a:alpha val="65000"/>
                  </a:srgbClr>
                </a:innerShdw>
              </a:effectLst>
            </a:rPr>
            <a:t>Classification Problems.</a:t>
          </a:r>
          <a:endParaRPr lang="en-US" b="1" cap="none" spc="0" dirty="0">
            <a:ln w="1905"/>
            <a:solidFill>
              <a:sysClr val="windowText" lastClr="000000"/>
            </a:solidFill>
            <a:effectLst>
              <a:innerShdw blurRad="69850" dist="43180" dir="5400000">
                <a:srgbClr val="000000">
                  <a:alpha val="65000"/>
                </a:srgbClr>
              </a:innerShdw>
            </a:effectLst>
          </a:endParaRPr>
        </a:p>
      </dgm:t>
    </dgm:pt>
    <dgm:pt modelId="{845DC1A1-DC37-4A58-B908-EAD90D7E4A5B}" type="parTrans" cxnId="{0589ED38-63DD-4394-941E-2188A8374131}">
      <dgm:prSet/>
      <dgm:spPr/>
      <dgm:t>
        <a:bodyPr/>
        <a:lstStyle/>
        <a:p>
          <a:endParaRPr lang="en-US"/>
        </a:p>
      </dgm:t>
    </dgm:pt>
    <dgm:pt modelId="{A9EB0B0C-AD6B-4E05-987A-1B6DD4F03F2E}" type="sibTrans" cxnId="{0589ED38-63DD-4394-941E-2188A8374131}">
      <dgm:prSet/>
      <dgm:spPr/>
      <dgm:t>
        <a:bodyPr/>
        <a:lstStyle/>
        <a:p>
          <a:endParaRPr lang="en-US"/>
        </a:p>
      </dgm:t>
    </dgm:pt>
    <dgm:pt modelId="{CA73391E-969B-47FF-B42B-A0240E2622A9}">
      <dgm:prSet phldrT="[Text]">
        <dgm:style>
          <a:lnRef idx="0">
            <a:schemeClr val="accent4"/>
          </a:lnRef>
          <a:fillRef idx="3">
            <a:schemeClr val="accent4"/>
          </a:fillRef>
          <a:effectRef idx="3">
            <a:schemeClr val="accent4"/>
          </a:effectRef>
          <a:fontRef idx="minor">
            <a:schemeClr val="lt1"/>
          </a:fontRef>
        </dgm:style>
      </dgm:prSet>
      <dgm:spPr/>
      <dgm:t>
        <a:bodyPr/>
        <a:lstStyle/>
        <a:p>
          <a:r>
            <a:rPr lang="en-US" b="1" cap="all" spc="0" dirty="0" smtClean="0">
              <a:ln w="0"/>
              <a:solidFill>
                <a:srgbClr val="002060"/>
              </a:solidFill>
              <a:effectLst/>
            </a:rPr>
            <a:t>Gaussian Distribution.</a:t>
          </a:r>
          <a:endParaRPr lang="en-US" b="1" cap="all" spc="0" dirty="0">
            <a:ln w="0"/>
            <a:solidFill>
              <a:srgbClr val="002060"/>
            </a:solidFill>
            <a:effectLst/>
          </a:endParaRPr>
        </a:p>
      </dgm:t>
    </dgm:pt>
    <dgm:pt modelId="{FFC645B9-83AF-4959-9E2D-448641EFA3E9}" type="parTrans" cxnId="{423D0AE2-656D-4BE5-B379-AB0C4DFBC8C4}">
      <dgm:prSet/>
      <dgm:spPr/>
      <dgm:t>
        <a:bodyPr/>
        <a:lstStyle/>
        <a:p>
          <a:endParaRPr lang="en-US"/>
        </a:p>
      </dgm:t>
    </dgm:pt>
    <dgm:pt modelId="{67F33458-8682-4187-8C73-685C1FA81616}" type="sibTrans" cxnId="{423D0AE2-656D-4BE5-B379-AB0C4DFBC8C4}">
      <dgm:prSet/>
      <dgm:spPr/>
      <dgm:t>
        <a:bodyPr/>
        <a:lstStyle/>
        <a:p>
          <a:endParaRPr lang="en-US"/>
        </a:p>
      </dgm:t>
    </dgm:pt>
    <dgm:pt modelId="{2B7189BA-6996-4C69-BAB9-04AE6CF22704}">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cap="none" spc="0" dirty="0" smtClean="0">
              <a:ln w="1905"/>
              <a:solidFill>
                <a:srgbClr val="FFFF00"/>
              </a:solidFill>
              <a:effectLst>
                <a:innerShdw blurRad="69850" dist="43180" dir="5400000">
                  <a:srgbClr val="000000">
                    <a:alpha val="65000"/>
                  </a:srgbClr>
                </a:innerShdw>
              </a:effectLst>
            </a:rPr>
            <a:t>Remove Outliers</a:t>
          </a:r>
          <a:r>
            <a:rPr lang="en-US" dirty="0" smtClean="0">
              <a:solidFill>
                <a:srgbClr val="FFFF00"/>
              </a:solidFill>
            </a:rPr>
            <a:t>.</a:t>
          </a:r>
          <a:endParaRPr lang="en-US" dirty="0">
            <a:solidFill>
              <a:srgbClr val="FFFF00"/>
            </a:solidFill>
          </a:endParaRPr>
        </a:p>
      </dgm:t>
    </dgm:pt>
    <dgm:pt modelId="{64277785-043C-440E-BC0B-D2761A4CD5E8}" type="parTrans" cxnId="{A8EB3A05-F9F9-4BE0-AA1F-988563D9059D}">
      <dgm:prSet/>
      <dgm:spPr/>
      <dgm:t>
        <a:bodyPr/>
        <a:lstStyle/>
        <a:p>
          <a:endParaRPr lang="en-US"/>
        </a:p>
      </dgm:t>
    </dgm:pt>
    <dgm:pt modelId="{C711B31C-631B-49B7-BF16-4414B22FCF12}" type="sibTrans" cxnId="{A8EB3A05-F9F9-4BE0-AA1F-988563D9059D}">
      <dgm:prSet/>
      <dgm:spPr/>
      <dgm:t>
        <a:bodyPr/>
        <a:lstStyle/>
        <a:p>
          <a:endParaRPr lang="en-US"/>
        </a:p>
      </dgm:t>
    </dgm:pt>
    <dgm:pt modelId="{6FA1C07C-88EE-4D85-91C7-A3AF4B9E3012}">
      <dgm:prSet>
        <dgm:style>
          <a:lnRef idx="0">
            <a:schemeClr val="accent5"/>
          </a:lnRef>
          <a:fillRef idx="3">
            <a:schemeClr val="accent5"/>
          </a:fillRef>
          <a:effectRef idx="3">
            <a:schemeClr val="accent5"/>
          </a:effectRef>
          <a:fontRef idx="minor">
            <a:schemeClr val="lt1"/>
          </a:fontRef>
        </dgm:style>
      </dgm:prSet>
      <dgm:spPr/>
      <dgm:t>
        <a:bodyPr/>
        <a:lstStyle/>
        <a:p>
          <a:r>
            <a:rPr lang="en-US" b="1" cap="none" spc="0" dirty="0" smtClean="0">
              <a:ln w="1905"/>
              <a:solidFill>
                <a:srgbClr val="7030A0"/>
              </a:solidFill>
              <a:effectLst>
                <a:innerShdw blurRad="69850" dist="43180" dir="5400000">
                  <a:srgbClr val="000000">
                    <a:alpha val="65000"/>
                  </a:srgbClr>
                </a:innerShdw>
              </a:effectLst>
            </a:rPr>
            <a:t>Same Variance</a:t>
          </a:r>
          <a:r>
            <a:rPr lang="en-US" dirty="0" smtClean="0">
              <a:solidFill>
                <a:srgbClr val="7030A0"/>
              </a:solidFill>
            </a:rPr>
            <a:t>.</a:t>
          </a:r>
          <a:endParaRPr lang="en-US" dirty="0">
            <a:solidFill>
              <a:srgbClr val="7030A0"/>
            </a:solidFill>
          </a:endParaRPr>
        </a:p>
      </dgm:t>
    </dgm:pt>
    <dgm:pt modelId="{BAC46D21-23E9-47FC-8A18-61604FD3AA8C}" type="parTrans" cxnId="{EF9ECB04-F135-4FEE-93C2-E54EFA95E253}">
      <dgm:prSet/>
      <dgm:spPr/>
      <dgm:t>
        <a:bodyPr/>
        <a:lstStyle/>
        <a:p>
          <a:endParaRPr lang="en-US"/>
        </a:p>
      </dgm:t>
    </dgm:pt>
    <dgm:pt modelId="{DEF31C78-5025-4BAE-B2C5-41F97A5CB161}" type="sibTrans" cxnId="{EF9ECB04-F135-4FEE-93C2-E54EFA95E253}">
      <dgm:prSet/>
      <dgm:spPr/>
      <dgm:t>
        <a:bodyPr/>
        <a:lstStyle/>
        <a:p>
          <a:endParaRPr lang="en-US"/>
        </a:p>
      </dgm:t>
    </dgm:pt>
    <dgm:pt modelId="{DBAF7FCE-EE62-4D31-9C4F-6833D2D96EB5}" type="pres">
      <dgm:prSet presAssocID="{F2136302-66E0-478D-B4A7-50781EDD3C0A}" presName="Name0" presStyleCnt="0">
        <dgm:presLayoutVars>
          <dgm:dir/>
          <dgm:animLvl val="lvl"/>
          <dgm:resizeHandles/>
        </dgm:presLayoutVars>
      </dgm:prSet>
      <dgm:spPr/>
      <dgm:t>
        <a:bodyPr/>
        <a:lstStyle/>
        <a:p>
          <a:endParaRPr lang="en-US"/>
        </a:p>
      </dgm:t>
    </dgm:pt>
    <dgm:pt modelId="{15917F5A-C513-4A53-830A-9B538ACA0212}" type="pres">
      <dgm:prSet presAssocID="{F64D9502-A81B-43AC-BA21-E82A8F02C8C3}" presName="linNode" presStyleCnt="0"/>
      <dgm:spPr/>
      <dgm:t>
        <a:bodyPr/>
        <a:lstStyle/>
        <a:p>
          <a:endParaRPr lang="en-US"/>
        </a:p>
      </dgm:t>
    </dgm:pt>
    <dgm:pt modelId="{50E59D1D-2189-4711-B92B-CB4398282E1D}" type="pres">
      <dgm:prSet presAssocID="{F64D9502-A81B-43AC-BA21-E82A8F02C8C3}" presName="parentShp" presStyleLbl="node1" presStyleIdx="0" presStyleCnt="4">
        <dgm:presLayoutVars>
          <dgm:bulletEnabled val="1"/>
        </dgm:presLayoutVars>
      </dgm:prSet>
      <dgm:spPr/>
      <dgm:t>
        <a:bodyPr/>
        <a:lstStyle/>
        <a:p>
          <a:endParaRPr lang="en-US"/>
        </a:p>
      </dgm:t>
    </dgm:pt>
    <dgm:pt modelId="{721724CF-CF89-4AD3-A2C8-14B427A91196}" type="pres">
      <dgm:prSet presAssocID="{F64D9502-A81B-43AC-BA21-E82A8F02C8C3}" presName="childShp" presStyleLbl="bgAccFollowNode1" presStyleIdx="0" presStyleCnt="4">
        <dgm:presLayoutVars>
          <dgm:bulletEnabled val="1"/>
        </dgm:presLayoutVars>
      </dgm:prSet>
      <dgm:spPr/>
      <dgm:t>
        <a:bodyPr/>
        <a:lstStyle/>
        <a:p>
          <a:endParaRPr lang="en-US"/>
        </a:p>
      </dgm:t>
    </dgm:pt>
    <dgm:pt modelId="{548F5A06-D54A-4D82-87AB-4FB0A5F912CB}" type="pres">
      <dgm:prSet presAssocID="{A9EB0B0C-AD6B-4E05-987A-1B6DD4F03F2E}" presName="spacing" presStyleCnt="0"/>
      <dgm:spPr/>
      <dgm:t>
        <a:bodyPr/>
        <a:lstStyle/>
        <a:p>
          <a:endParaRPr lang="en-US"/>
        </a:p>
      </dgm:t>
    </dgm:pt>
    <dgm:pt modelId="{D437A241-93C9-4D4F-9D14-8E0E13542369}" type="pres">
      <dgm:prSet presAssocID="{CA73391E-969B-47FF-B42B-A0240E2622A9}" presName="linNode" presStyleCnt="0"/>
      <dgm:spPr/>
      <dgm:t>
        <a:bodyPr/>
        <a:lstStyle/>
        <a:p>
          <a:endParaRPr lang="en-US"/>
        </a:p>
      </dgm:t>
    </dgm:pt>
    <dgm:pt modelId="{C57CAB2D-B24E-44BA-9B7A-426534BFD799}" type="pres">
      <dgm:prSet presAssocID="{CA73391E-969B-47FF-B42B-A0240E2622A9}" presName="parentShp" presStyleLbl="node1" presStyleIdx="1" presStyleCnt="4">
        <dgm:presLayoutVars>
          <dgm:bulletEnabled val="1"/>
        </dgm:presLayoutVars>
      </dgm:prSet>
      <dgm:spPr/>
      <dgm:t>
        <a:bodyPr/>
        <a:lstStyle/>
        <a:p>
          <a:endParaRPr lang="en-US"/>
        </a:p>
      </dgm:t>
    </dgm:pt>
    <dgm:pt modelId="{B0B8E365-05FE-40DC-BFB4-B86B9BE4D348}" type="pres">
      <dgm:prSet presAssocID="{CA73391E-969B-47FF-B42B-A0240E2622A9}" presName="childShp" presStyleLbl="bgAccFollowNode1" presStyleIdx="1" presStyleCnt="4">
        <dgm:presLayoutVars>
          <dgm:bulletEnabled val="1"/>
        </dgm:presLayoutVars>
      </dgm:prSet>
      <dgm:spPr/>
      <dgm:t>
        <a:bodyPr/>
        <a:lstStyle/>
        <a:p>
          <a:endParaRPr lang="en-US"/>
        </a:p>
      </dgm:t>
    </dgm:pt>
    <dgm:pt modelId="{B1688C06-B7A3-46C7-801C-B3015524E5A6}" type="pres">
      <dgm:prSet presAssocID="{67F33458-8682-4187-8C73-685C1FA81616}" presName="spacing" presStyleCnt="0"/>
      <dgm:spPr/>
      <dgm:t>
        <a:bodyPr/>
        <a:lstStyle/>
        <a:p>
          <a:endParaRPr lang="en-US"/>
        </a:p>
      </dgm:t>
    </dgm:pt>
    <dgm:pt modelId="{355C4EFA-66EE-4B60-B9BB-49A45DEA4084}" type="pres">
      <dgm:prSet presAssocID="{2B7189BA-6996-4C69-BAB9-04AE6CF22704}" presName="linNode" presStyleCnt="0"/>
      <dgm:spPr/>
      <dgm:t>
        <a:bodyPr/>
        <a:lstStyle/>
        <a:p>
          <a:endParaRPr lang="en-US"/>
        </a:p>
      </dgm:t>
    </dgm:pt>
    <dgm:pt modelId="{0BE3B26F-D7D3-438A-AB8F-31D9944D34DA}" type="pres">
      <dgm:prSet presAssocID="{2B7189BA-6996-4C69-BAB9-04AE6CF22704}" presName="parentShp" presStyleLbl="node1" presStyleIdx="2" presStyleCnt="4">
        <dgm:presLayoutVars>
          <dgm:bulletEnabled val="1"/>
        </dgm:presLayoutVars>
      </dgm:prSet>
      <dgm:spPr/>
      <dgm:t>
        <a:bodyPr/>
        <a:lstStyle/>
        <a:p>
          <a:endParaRPr lang="en-US"/>
        </a:p>
      </dgm:t>
    </dgm:pt>
    <dgm:pt modelId="{5FA01036-2330-4C82-B4C6-57CC7B4F0ED0}" type="pres">
      <dgm:prSet presAssocID="{2B7189BA-6996-4C69-BAB9-04AE6CF22704}" presName="childShp" presStyleLbl="bgAccFollowNode1" presStyleIdx="2" presStyleCnt="4">
        <dgm:presLayoutVars>
          <dgm:bulletEnabled val="1"/>
        </dgm:presLayoutVars>
      </dgm:prSet>
      <dgm:spPr/>
      <dgm:t>
        <a:bodyPr/>
        <a:lstStyle/>
        <a:p>
          <a:endParaRPr lang="en-US"/>
        </a:p>
      </dgm:t>
    </dgm:pt>
    <dgm:pt modelId="{56473927-C207-4890-90A1-915AAAB56879}" type="pres">
      <dgm:prSet presAssocID="{C711B31C-631B-49B7-BF16-4414B22FCF12}" presName="spacing" presStyleCnt="0"/>
      <dgm:spPr/>
      <dgm:t>
        <a:bodyPr/>
        <a:lstStyle/>
        <a:p>
          <a:endParaRPr lang="en-US"/>
        </a:p>
      </dgm:t>
    </dgm:pt>
    <dgm:pt modelId="{064A1DD0-BC88-4CD9-B6DC-C3289F29C352}" type="pres">
      <dgm:prSet presAssocID="{6FA1C07C-88EE-4D85-91C7-A3AF4B9E3012}" presName="linNode" presStyleCnt="0"/>
      <dgm:spPr/>
      <dgm:t>
        <a:bodyPr/>
        <a:lstStyle/>
        <a:p>
          <a:endParaRPr lang="en-US"/>
        </a:p>
      </dgm:t>
    </dgm:pt>
    <dgm:pt modelId="{9EBD6106-5F31-47FD-AA1B-249F7B48CC2B}" type="pres">
      <dgm:prSet presAssocID="{6FA1C07C-88EE-4D85-91C7-A3AF4B9E3012}" presName="parentShp" presStyleLbl="node1" presStyleIdx="3" presStyleCnt="4">
        <dgm:presLayoutVars>
          <dgm:bulletEnabled val="1"/>
        </dgm:presLayoutVars>
      </dgm:prSet>
      <dgm:spPr/>
      <dgm:t>
        <a:bodyPr/>
        <a:lstStyle/>
        <a:p>
          <a:endParaRPr lang="en-US"/>
        </a:p>
      </dgm:t>
    </dgm:pt>
    <dgm:pt modelId="{52F76813-7B53-483D-AA32-97AD773B83E2}" type="pres">
      <dgm:prSet presAssocID="{6FA1C07C-88EE-4D85-91C7-A3AF4B9E3012}" presName="childShp" presStyleLbl="bgAccFollowNode1" presStyleIdx="3" presStyleCnt="4">
        <dgm:presLayoutVars>
          <dgm:bulletEnabled val="1"/>
        </dgm:presLayoutVars>
      </dgm:prSet>
      <dgm:spPr/>
      <dgm:t>
        <a:bodyPr/>
        <a:lstStyle/>
        <a:p>
          <a:endParaRPr lang="en-US"/>
        </a:p>
      </dgm:t>
    </dgm:pt>
  </dgm:ptLst>
  <dgm:cxnLst>
    <dgm:cxn modelId="{495A33E8-248B-4DCB-B6D3-C90F81922686}" type="presOf" srcId="{F2136302-66E0-478D-B4A7-50781EDD3C0A}" destId="{DBAF7FCE-EE62-4D31-9C4F-6833D2D96EB5}" srcOrd="0" destOrd="0" presId="urn:microsoft.com/office/officeart/2005/8/layout/vList6"/>
    <dgm:cxn modelId="{2D85BEB3-7B9E-403D-8B4C-A03FE0E212F1}" type="presOf" srcId="{6FA1C07C-88EE-4D85-91C7-A3AF4B9E3012}" destId="{9EBD6106-5F31-47FD-AA1B-249F7B48CC2B}" srcOrd="0" destOrd="0" presId="urn:microsoft.com/office/officeart/2005/8/layout/vList6"/>
    <dgm:cxn modelId="{0589ED38-63DD-4394-941E-2188A8374131}" srcId="{F2136302-66E0-478D-B4A7-50781EDD3C0A}" destId="{F64D9502-A81B-43AC-BA21-E82A8F02C8C3}" srcOrd="0" destOrd="0" parTransId="{845DC1A1-DC37-4A58-B908-EAD90D7E4A5B}" sibTransId="{A9EB0B0C-AD6B-4E05-987A-1B6DD4F03F2E}"/>
    <dgm:cxn modelId="{A801C995-7120-4589-95F2-CED68C027BC7}" type="presOf" srcId="{F64D9502-A81B-43AC-BA21-E82A8F02C8C3}" destId="{50E59D1D-2189-4711-B92B-CB4398282E1D}" srcOrd="0" destOrd="0" presId="urn:microsoft.com/office/officeart/2005/8/layout/vList6"/>
    <dgm:cxn modelId="{A8EB3A05-F9F9-4BE0-AA1F-988563D9059D}" srcId="{F2136302-66E0-478D-B4A7-50781EDD3C0A}" destId="{2B7189BA-6996-4C69-BAB9-04AE6CF22704}" srcOrd="2" destOrd="0" parTransId="{64277785-043C-440E-BC0B-D2761A4CD5E8}" sibTransId="{C711B31C-631B-49B7-BF16-4414B22FCF12}"/>
    <dgm:cxn modelId="{423610F6-B8C3-4E09-8AE2-014EA8D8F534}" type="presOf" srcId="{CA73391E-969B-47FF-B42B-A0240E2622A9}" destId="{C57CAB2D-B24E-44BA-9B7A-426534BFD799}" srcOrd="0" destOrd="0" presId="urn:microsoft.com/office/officeart/2005/8/layout/vList6"/>
    <dgm:cxn modelId="{EF9ECB04-F135-4FEE-93C2-E54EFA95E253}" srcId="{F2136302-66E0-478D-B4A7-50781EDD3C0A}" destId="{6FA1C07C-88EE-4D85-91C7-A3AF4B9E3012}" srcOrd="3" destOrd="0" parTransId="{BAC46D21-23E9-47FC-8A18-61604FD3AA8C}" sibTransId="{DEF31C78-5025-4BAE-B2C5-41F97A5CB161}"/>
    <dgm:cxn modelId="{B88A10C1-088C-45EB-8EFD-1D47932723E4}" type="presOf" srcId="{2B7189BA-6996-4C69-BAB9-04AE6CF22704}" destId="{0BE3B26F-D7D3-438A-AB8F-31D9944D34DA}" srcOrd="0" destOrd="0" presId="urn:microsoft.com/office/officeart/2005/8/layout/vList6"/>
    <dgm:cxn modelId="{423D0AE2-656D-4BE5-B379-AB0C4DFBC8C4}" srcId="{F2136302-66E0-478D-B4A7-50781EDD3C0A}" destId="{CA73391E-969B-47FF-B42B-A0240E2622A9}" srcOrd="1" destOrd="0" parTransId="{FFC645B9-83AF-4959-9E2D-448641EFA3E9}" sibTransId="{67F33458-8682-4187-8C73-685C1FA81616}"/>
    <dgm:cxn modelId="{80C9C163-3659-4255-B848-83E987BD909C}" type="presParOf" srcId="{DBAF7FCE-EE62-4D31-9C4F-6833D2D96EB5}" destId="{15917F5A-C513-4A53-830A-9B538ACA0212}" srcOrd="0" destOrd="0" presId="urn:microsoft.com/office/officeart/2005/8/layout/vList6"/>
    <dgm:cxn modelId="{6EF3C359-E660-4281-83F0-DC25FF5E1E64}" type="presParOf" srcId="{15917F5A-C513-4A53-830A-9B538ACA0212}" destId="{50E59D1D-2189-4711-B92B-CB4398282E1D}" srcOrd="0" destOrd="0" presId="urn:microsoft.com/office/officeart/2005/8/layout/vList6"/>
    <dgm:cxn modelId="{3BA5BF7A-6A18-46D1-B5C9-95AF93BC04A2}" type="presParOf" srcId="{15917F5A-C513-4A53-830A-9B538ACA0212}" destId="{721724CF-CF89-4AD3-A2C8-14B427A91196}" srcOrd="1" destOrd="0" presId="urn:microsoft.com/office/officeart/2005/8/layout/vList6"/>
    <dgm:cxn modelId="{79A17C31-0891-4814-9616-20DED5C1E25A}" type="presParOf" srcId="{DBAF7FCE-EE62-4D31-9C4F-6833D2D96EB5}" destId="{548F5A06-D54A-4D82-87AB-4FB0A5F912CB}" srcOrd="1" destOrd="0" presId="urn:microsoft.com/office/officeart/2005/8/layout/vList6"/>
    <dgm:cxn modelId="{E5C65BC9-CEA0-45D0-B48A-32E192CF912D}" type="presParOf" srcId="{DBAF7FCE-EE62-4D31-9C4F-6833D2D96EB5}" destId="{D437A241-93C9-4D4F-9D14-8E0E13542369}" srcOrd="2" destOrd="0" presId="urn:microsoft.com/office/officeart/2005/8/layout/vList6"/>
    <dgm:cxn modelId="{D6ECE5B5-C51A-464A-8775-B4238A30A739}" type="presParOf" srcId="{D437A241-93C9-4D4F-9D14-8E0E13542369}" destId="{C57CAB2D-B24E-44BA-9B7A-426534BFD799}" srcOrd="0" destOrd="0" presId="urn:microsoft.com/office/officeart/2005/8/layout/vList6"/>
    <dgm:cxn modelId="{6BCD3917-9E44-494C-BBCE-2224D8AE07E3}" type="presParOf" srcId="{D437A241-93C9-4D4F-9D14-8E0E13542369}" destId="{B0B8E365-05FE-40DC-BFB4-B86B9BE4D348}" srcOrd="1" destOrd="0" presId="urn:microsoft.com/office/officeart/2005/8/layout/vList6"/>
    <dgm:cxn modelId="{9A9E601E-5A3D-4C31-86F6-C1EB5D451A20}" type="presParOf" srcId="{DBAF7FCE-EE62-4D31-9C4F-6833D2D96EB5}" destId="{B1688C06-B7A3-46C7-801C-B3015524E5A6}" srcOrd="3" destOrd="0" presId="urn:microsoft.com/office/officeart/2005/8/layout/vList6"/>
    <dgm:cxn modelId="{3A3D8094-6DB2-4F5D-8828-1742254738A2}" type="presParOf" srcId="{DBAF7FCE-EE62-4D31-9C4F-6833D2D96EB5}" destId="{355C4EFA-66EE-4B60-B9BB-49A45DEA4084}" srcOrd="4" destOrd="0" presId="urn:microsoft.com/office/officeart/2005/8/layout/vList6"/>
    <dgm:cxn modelId="{9F813C39-4283-4FAA-AD0B-076450FA0A9F}" type="presParOf" srcId="{355C4EFA-66EE-4B60-B9BB-49A45DEA4084}" destId="{0BE3B26F-D7D3-438A-AB8F-31D9944D34DA}" srcOrd="0" destOrd="0" presId="urn:microsoft.com/office/officeart/2005/8/layout/vList6"/>
    <dgm:cxn modelId="{593CB241-F1D7-4FD3-B108-74147686F7B0}" type="presParOf" srcId="{355C4EFA-66EE-4B60-B9BB-49A45DEA4084}" destId="{5FA01036-2330-4C82-B4C6-57CC7B4F0ED0}" srcOrd="1" destOrd="0" presId="urn:microsoft.com/office/officeart/2005/8/layout/vList6"/>
    <dgm:cxn modelId="{B95881A1-692D-429C-970B-AB8EFBDC2EF8}" type="presParOf" srcId="{DBAF7FCE-EE62-4D31-9C4F-6833D2D96EB5}" destId="{56473927-C207-4890-90A1-915AAAB56879}" srcOrd="5" destOrd="0" presId="urn:microsoft.com/office/officeart/2005/8/layout/vList6"/>
    <dgm:cxn modelId="{1BD4ACA6-FE21-425C-A198-80644FEFCE2D}" type="presParOf" srcId="{DBAF7FCE-EE62-4D31-9C4F-6833D2D96EB5}" destId="{064A1DD0-BC88-4CD9-B6DC-C3289F29C352}" srcOrd="6" destOrd="0" presId="urn:microsoft.com/office/officeart/2005/8/layout/vList6"/>
    <dgm:cxn modelId="{73FEE45A-731E-47E6-8361-7D7EF3C53ED1}" type="presParOf" srcId="{064A1DD0-BC88-4CD9-B6DC-C3289F29C352}" destId="{9EBD6106-5F31-47FD-AA1B-249F7B48CC2B}" srcOrd="0" destOrd="0" presId="urn:microsoft.com/office/officeart/2005/8/layout/vList6"/>
    <dgm:cxn modelId="{C49BC1B4-ACA4-41BA-882A-3AAED6655513}" type="presParOf" srcId="{064A1DD0-BC88-4CD9-B6DC-C3289F29C352}" destId="{52F76813-7B53-483D-AA32-97AD773B83E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AA71FB-A3BF-4FE6-98CA-85DB4FDCC5B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CD46FCD-AEEF-4368-9916-3D511AA5F53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4400" dirty="0" smtClean="0">
              <a:solidFill>
                <a:schemeClr val="accent6">
                  <a:lumMod val="50000"/>
                </a:schemeClr>
              </a:solidFill>
            </a:rPr>
            <a:t>Extensions to LDA</a:t>
          </a:r>
          <a:endParaRPr lang="en-US" sz="4400" dirty="0">
            <a:solidFill>
              <a:schemeClr val="accent6">
                <a:lumMod val="50000"/>
              </a:schemeClr>
            </a:solidFill>
          </a:endParaRPr>
        </a:p>
      </dgm:t>
    </dgm:pt>
    <dgm:pt modelId="{497B5D77-59F6-4718-BF68-F2BFAB7E3228}" type="parTrans" cxnId="{A04DBFD1-6E6D-49F5-AE3C-C9311D3E644D}">
      <dgm:prSet/>
      <dgm:spPr/>
      <dgm:t>
        <a:bodyPr/>
        <a:lstStyle/>
        <a:p>
          <a:endParaRPr lang="en-US"/>
        </a:p>
      </dgm:t>
    </dgm:pt>
    <dgm:pt modelId="{4CB3BD7F-744E-40BF-904F-3B3BF118DDB3}" type="sibTrans" cxnId="{A04DBFD1-6E6D-49F5-AE3C-C9311D3E644D}">
      <dgm:prSet/>
      <dgm:spPr/>
      <dgm:t>
        <a:bodyPr/>
        <a:lstStyle/>
        <a:p>
          <a:endParaRPr lang="en-US"/>
        </a:p>
      </dgm:t>
    </dgm:pt>
    <dgm:pt modelId="{1F478518-A8A6-4768-8CFF-84A5452144FD}">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solidFill>
            </a:rPr>
            <a:t>Quadratic Discriminant Analysis</a:t>
          </a:r>
          <a:endParaRPr lang="en-US" dirty="0">
            <a:solidFill>
              <a:schemeClr val="bg1"/>
            </a:solidFill>
          </a:endParaRPr>
        </a:p>
      </dgm:t>
    </dgm:pt>
    <dgm:pt modelId="{D2E19594-A1C1-4E8F-A8EE-073CDE7E262A}" type="parTrans" cxnId="{173AF858-82F4-4BC5-8111-CAFCDE45B16F}">
      <dgm:prSet>
        <dgm:style>
          <a:lnRef idx="3">
            <a:schemeClr val="accent5"/>
          </a:lnRef>
          <a:fillRef idx="0">
            <a:schemeClr val="accent5"/>
          </a:fillRef>
          <a:effectRef idx="2">
            <a:schemeClr val="accent5"/>
          </a:effectRef>
          <a:fontRef idx="minor">
            <a:schemeClr val="tx1"/>
          </a:fontRef>
        </dgm:style>
      </dgm:prSet>
      <dgm:spPr/>
      <dgm:t>
        <a:bodyPr/>
        <a:lstStyle/>
        <a:p>
          <a:endParaRPr lang="en-US"/>
        </a:p>
      </dgm:t>
    </dgm:pt>
    <dgm:pt modelId="{27003559-D159-49E2-9815-068C45022BD5}" type="sibTrans" cxnId="{173AF858-82F4-4BC5-8111-CAFCDE45B16F}">
      <dgm:prSet/>
      <dgm:spPr/>
      <dgm:t>
        <a:bodyPr/>
        <a:lstStyle/>
        <a:p>
          <a:endParaRPr lang="en-US"/>
        </a:p>
      </dgm:t>
    </dgm:pt>
    <dgm:pt modelId="{993D0E1B-2FAA-45E3-B0BF-1506215884C1}">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Flexible Discriminant Analysis</a:t>
          </a:r>
          <a:endParaRPr lang="en-US" dirty="0"/>
        </a:p>
      </dgm:t>
    </dgm:pt>
    <dgm:pt modelId="{D56847E3-1261-4839-9202-4700E1B20162}" type="parTrans" cxnId="{CA8BC997-27FD-4C10-9AB7-A9C02992EAD2}">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87894ED7-E370-4BA8-B377-82124F560735}" type="sibTrans" cxnId="{CA8BC997-27FD-4C10-9AB7-A9C02992EAD2}">
      <dgm:prSet/>
      <dgm:spPr/>
      <dgm:t>
        <a:bodyPr/>
        <a:lstStyle/>
        <a:p>
          <a:endParaRPr lang="en-US"/>
        </a:p>
      </dgm:t>
    </dgm:pt>
    <dgm:pt modelId="{0C439CDF-C340-4E5F-BF4E-9329F2D52A50}">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Regularized Discriminant Analysis</a:t>
          </a:r>
          <a:endParaRPr lang="en-US" dirty="0"/>
        </a:p>
      </dgm:t>
    </dgm:pt>
    <dgm:pt modelId="{9CE2DC62-156C-4EEF-8EE5-662867D628A3}" type="parTrans" cxnId="{A320B56F-005C-4756-A63A-8AE17930B1C9}">
      <dgm:prSet>
        <dgm:style>
          <a:lnRef idx="3">
            <a:schemeClr val="accent3"/>
          </a:lnRef>
          <a:fillRef idx="0">
            <a:schemeClr val="accent3"/>
          </a:fillRef>
          <a:effectRef idx="2">
            <a:schemeClr val="accent3"/>
          </a:effectRef>
          <a:fontRef idx="minor">
            <a:schemeClr val="tx1"/>
          </a:fontRef>
        </dgm:style>
      </dgm:prSet>
      <dgm:spPr/>
      <dgm:t>
        <a:bodyPr/>
        <a:lstStyle/>
        <a:p>
          <a:endParaRPr lang="en-US"/>
        </a:p>
      </dgm:t>
    </dgm:pt>
    <dgm:pt modelId="{69B0EA79-59A5-44D7-96E4-14F888640E2F}" type="sibTrans" cxnId="{A320B56F-005C-4756-A63A-8AE17930B1C9}">
      <dgm:prSet/>
      <dgm:spPr/>
      <dgm:t>
        <a:bodyPr/>
        <a:lstStyle/>
        <a:p>
          <a:endParaRPr lang="en-US"/>
        </a:p>
      </dgm:t>
    </dgm:pt>
    <dgm:pt modelId="{0BBE4207-C299-454D-84E6-B42B8B28715D}" type="pres">
      <dgm:prSet presAssocID="{AFAA71FB-A3BF-4FE6-98CA-85DB4FDCC5BC}" presName="hierChild1" presStyleCnt="0">
        <dgm:presLayoutVars>
          <dgm:orgChart val="1"/>
          <dgm:chPref val="1"/>
          <dgm:dir/>
          <dgm:animOne val="branch"/>
          <dgm:animLvl val="lvl"/>
          <dgm:resizeHandles/>
        </dgm:presLayoutVars>
      </dgm:prSet>
      <dgm:spPr/>
      <dgm:t>
        <a:bodyPr/>
        <a:lstStyle/>
        <a:p>
          <a:endParaRPr lang="en-US"/>
        </a:p>
      </dgm:t>
    </dgm:pt>
    <dgm:pt modelId="{4B19D2BD-CBAF-4F77-BF04-91A1990680DE}" type="pres">
      <dgm:prSet presAssocID="{8CD46FCD-AEEF-4368-9916-3D511AA5F532}" presName="hierRoot1" presStyleCnt="0">
        <dgm:presLayoutVars>
          <dgm:hierBranch val="init"/>
        </dgm:presLayoutVars>
      </dgm:prSet>
      <dgm:spPr/>
    </dgm:pt>
    <dgm:pt modelId="{E1A41139-C549-485D-9110-B9AF81D9F1CC}" type="pres">
      <dgm:prSet presAssocID="{8CD46FCD-AEEF-4368-9916-3D511AA5F532}" presName="rootComposite1" presStyleCnt="0"/>
      <dgm:spPr/>
    </dgm:pt>
    <dgm:pt modelId="{22B0F6A9-EEAE-401A-B901-2907196CAE64}" type="pres">
      <dgm:prSet presAssocID="{8CD46FCD-AEEF-4368-9916-3D511AA5F532}" presName="rootText1" presStyleLbl="node0" presStyleIdx="0" presStyleCnt="1" custScaleX="303962">
        <dgm:presLayoutVars>
          <dgm:chPref val="3"/>
        </dgm:presLayoutVars>
      </dgm:prSet>
      <dgm:spPr/>
      <dgm:t>
        <a:bodyPr/>
        <a:lstStyle/>
        <a:p>
          <a:endParaRPr lang="en-US"/>
        </a:p>
      </dgm:t>
    </dgm:pt>
    <dgm:pt modelId="{CF87450D-BB1A-4909-BBB8-F1D4817AE072}" type="pres">
      <dgm:prSet presAssocID="{8CD46FCD-AEEF-4368-9916-3D511AA5F532}" presName="rootConnector1" presStyleLbl="node1" presStyleIdx="0" presStyleCnt="0"/>
      <dgm:spPr/>
      <dgm:t>
        <a:bodyPr/>
        <a:lstStyle/>
        <a:p>
          <a:endParaRPr lang="en-US"/>
        </a:p>
      </dgm:t>
    </dgm:pt>
    <dgm:pt modelId="{7C76C8A8-DE45-45A9-8BA6-3C7075A3BD45}" type="pres">
      <dgm:prSet presAssocID="{8CD46FCD-AEEF-4368-9916-3D511AA5F532}" presName="hierChild2" presStyleCnt="0"/>
      <dgm:spPr/>
    </dgm:pt>
    <dgm:pt modelId="{CA782E09-B540-4B3B-AE0E-087B0586149E}" type="pres">
      <dgm:prSet presAssocID="{D2E19594-A1C1-4E8F-A8EE-073CDE7E262A}" presName="Name37" presStyleLbl="parChTrans1D2" presStyleIdx="0" presStyleCnt="3"/>
      <dgm:spPr/>
      <dgm:t>
        <a:bodyPr/>
        <a:lstStyle/>
        <a:p>
          <a:endParaRPr lang="en-US"/>
        </a:p>
      </dgm:t>
    </dgm:pt>
    <dgm:pt modelId="{F0EDDDD8-9C9B-4417-9BD4-CAD8D6BC0A45}" type="pres">
      <dgm:prSet presAssocID="{1F478518-A8A6-4768-8CFF-84A5452144FD}" presName="hierRoot2" presStyleCnt="0">
        <dgm:presLayoutVars>
          <dgm:hierBranch val="init"/>
        </dgm:presLayoutVars>
      </dgm:prSet>
      <dgm:spPr/>
    </dgm:pt>
    <dgm:pt modelId="{BA0023A0-2C17-435C-8CFA-9DB0965FD4D0}" type="pres">
      <dgm:prSet presAssocID="{1F478518-A8A6-4768-8CFF-84A5452144FD}" presName="rootComposite" presStyleCnt="0"/>
      <dgm:spPr/>
    </dgm:pt>
    <dgm:pt modelId="{67CA745D-DCAE-4D12-9527-AC30F35F11D0}" type="pres">
      <dgm:prSet presAssocID="{1F478518-A8A6-4768-8CFF-84A5452144FD}" presName="rootText" presStyleLbl="node2" presStyleIdx="0" presStyleCnt="3">
        <dgm:presLayoutVars>
          <dgm:chPref val="3"/>
        </dgm:presLayoutVars>
      </dgm:prSet>
      <dgm:spPr/>
      <dgm:t>
        <a:bodyPr/>
        <a:lstStyle/>
        <a:p>
          <a:endParaRPr lang="en-US"/>
        </a:p>
      </dgm:t>
    </dgm:pt>
    <dgm:pt modelId="{82F3C626-0C4C-4605-9BB6-B5939CFAB9D7}" type="pres">
      <dgm:prSet presAssocID="{1F478518-A8A6-4768-8CFF-84A5452144FD}" presName="rootConnector" presStyleLbl="node2" presStyleIdx="0" presStyleCnt="3"/>
      <dgm:spPr/>
      <dgm:t>
        <a:bodyPr/>
        <a:lstStyle/>
        <a:p>
          <a:endParaRPr lang="en-US"/>
        </a:p>
      </dgm:t>
    </dgm:pt>
    <dgm:pt modelId="{7E3271B5-8EA4-4D5D-B5D9-C9F7051BC484}" type="pres">
      <dgm:prSet presAssocID="{1F478518-A8A6-4768-8CFF-84A5452144FD}" presName="hierChild4" presStyleCnt="0"/>
      <dgm:spPr/>
    </dgm:pt>
    <dgm:pt modelId="{2B3DE385-3622-4D75-BFD0-1B33D20CA3AA}" type="pres">
      <dgm:prSet presAssocID="{1F478518-A8A6-4768-8CFF-84A5452144FD}" presName="hierChild5" presStyleCnt="0"/>
      <dgm:spPr/>
    </dgm:pt>
    <dgm:pt modelId="{2A0F20B9-98E9-4619-B418-9B8D46267A72}" type="pres">
      <dgm:prSet presAssocID="{D56847E3-1261-4839-9202-4700E1B20162}" presName="Name37" presStyleLbl="parChTrans1D2" presStyleIdx="1" presStyleCnt="3"/>
      <dgm:spPr/>
      <dgm:t>
        <a:bodyPr/>
        <a:lstStyle/>
        <a:p>
          <a:endParaRPr lang="en-US"/>
        </a:p>
      </dgm:t>
    </dgm:pt>
    <dgm:pt modelId="{C6F4342E-C2D9-400B-8166-3A23DAE06F51}" type="pres">
      <dgm:prSet presAssocID="{993D0E1B-2FAA-45E3-B0BF-1506215884C1}" presName="hierRoot2" presStyleCnt="0">
        <dgm:presLayoutVars>
          <dgm:hierBranch val="init"/>
        </dgm:presLayoutVars>
      </dgm:prSet>
      <dgm:spPr/>
    </dgm:pt>
    <dgm:pt modelId="{ABE41EA9-0DD9-4668-95BE-7F12CA58212F}" type="pres">
      <dgm:prSet presAssocID="{993D0E1B-2FAA-45E3-B0BF-1506215884C1}" presName="rootComposite" presStyleCnt="0"/>
      <dgm:spPr/>
    </dgm:pt>
    <dgm:pt modelId="{13DC4774-DB94-4B96-B5C3-4A26FAC1FD00}" type="pres">
      <dgm:prSet presAssocID="{993D0E1B-2FAA-45E3-B0BF-1506215884C1}" presName="rootText" presStyleLbl="node2" presStyleIdx="1" presStyleCnt="3">
        <dgm:presLayoutVars>
          <dgm:chPref val="3"/>
        </dgm:presLayoutVars>
      </dgm:prSet>
      <dgm:spPr/>
      <dgm:t>
        <a:bodyPr/>
        <a:lstStyle/>
        <a:p>
          <a:endParaRPr lang="en-US"/>
        </a:p>
      </dgm:t>
    </dgm:pt>
    <dgm:pt modelId="{5C8C2B7E-5D08-4104-B31D-0DA00A16A2D2}" type="pres">
      <dgm:prSet presAssocID="{993D0E1B-2FAA-45E3-B0BF-1506215884C1}" presName="rootConnector" presStyleLbl="node2" presStyleIdx="1" presStyleCnt="3"/>
      <dgm:spPr/>
      <dgm:t>
        <a:bodyPr/>
        <a:lstStyle/>
        <a:p>
          <a:endParaRPr lang="en-US"/>
        </a:p>
      </dgm:t>
    </dgm:pt>
    <dgm:pt modelId="{C7597AD9-E0A2-4BC5-9FCA-14FB6FBFCD64}" type="pres">
      <dgm:prSet presAssocID="{993D0E1B-2FAA-45E3-B0BF-1506215884C1}" presName="hierChild4" presStyleCnt="0"/>
      <dgm:spPr/>
    </dgm:pt>
    <dgm:pt modelId="{DA9EDEA5-FF2A-4ABF-9562-5FC3F1820095}" type="pres">
      <dgm:prSet presAssocID="{993D0E1B-2FAA-45E3-B0BF-1506215884C1}" presName="hierChild5" presStyleCnt="0"/>
      <dgm:spPr/>
    </dgm:pt>
    <dgm:pt modelId="{62CDB8F5-EFD4-4213-9593-CD1FE3690F9B}" type="pres">
      <dgm:prSet presAssocID="{9CE2DC62-156C-4EEF-8EE5-662867D628A3}" presName="Name37" presStyleLbl="parChTrans1D2" presStyleIdx="2" presStyleCnt="3"/>
      <dgm:spPr/>
      <dgm:t>
        <a:bodyPr/>
        <a:lstStyle/>
        <a:p>
          <a:endParaRPr lang="en-US"/>
        </a:p>
      </dgm:t>
    </dgm:pt>
    <dgm:pt modelId="{0D941B41-5DE6-4BCB-A196-066668490DB9}" type="pres">
      <dgm:prSet presAssocID="{0C439CDF-C340-4E5F-BF4E-9329F2D52A50}" presName="hierRoot2" presStyleCnt="0">
        <dgm:presLayoutVars>
          <dgm:hierBranch val="init"/>
        </dgm:presLayoutVars>
      </dgm:prSet>
      <dgm:spPr/>
    </dgm:pt>
    <dgm:pt modelId="{2D67695C-14E3-4BB5-B682-DDCB1D28B07E}" type="pres">
      <dgm:prSet presAssocID="{0C439CDF-C340-4E5F-BF4E-9329F2D52A50}" presName="rootComposite" presStyleCnt="0"/>
      <dgm:spPr/>
    </dgm:pt>
    <dgm:pt modelId="{2E81CA20-931C-4EDB-99C4-6062A6BAA08D}" type="pres">
      <dgm:prSet presAssocID="{0C439CDF-C340-4E5F-BF4E-9329F2D52A50}" presName="rootText" presStyleLbl="node2" presStyleIdx="2" presStyleCnt="3">
        <dgm:presLayoutVars>
          <dgm:chPref val="3"/>
        </dgm:presLayoutVars>
      </dgm:prSet>
      <dgm:spPr/>
      <dgm:t>
        <a:bodyPr/>
        <a:lstStyle/>
        <a:p>
          <a:endParaRPr lang="en-US"/>
        </a:p>
      </dgm:t>
    </dgm:pt>
    <dgm:pt modelId="{1D817817-BC82-4C7E-9C12-0A29820A754A}" type="pres">
      <dgm:prSet presAssocID="{0C439CDF-C340-4E5F-BF4E-9329F2D52A50}" presName="rootConnector" presStyleLbl="node2" presStyleIdx="2" presStyleCnt="3"/>
      <dgm:spPr/>
      <dgm:t>
        <a:bodyPr/>
        <a:lstStyle/>
        <a:p>
          <a:endParaRPr lang="en-US"/>
        </a:p>
      </dgm:t>
    </dgm:pt>
    <dgm:pt modelId="{E04AB749-AC74-48E1-93C4-CC776704FBFD}" type="pres">
      <dgm:prSet presAssocID="{0C439CDF-C340-4E5F-BF4E-9329F2D52A50}" presName="hierChild4" presStyleCnt="0"/>
      <dgm:spPr/>
    </dgm:pt>
    <dgm:pt modelId="{24D0B4C7-0F4E-45C4-A569-4B96B117B20A}" type="pres">
      <dgm:prSet presAssocID="{0C439CDF-C340-4E5F-BF4E-9329F2D52A50}" presName="hierChild5" presStyleCnt="0"/>
      <dgm:spPr/>
    </dgm:pt>
    <dgm:pt modelId="{6F2F84C0-FA56-4CE6-BC40-3720132F71FA}" type="pres">
      <dgm:prSet presAssocID="{8CD46FCD-AEEF-4368-9916-3D511AA5F532}" presName="hierChild3" presStyleCnt="0"/>
      <dgm:spPr/>
    </dgm:pt>
  </dgm:ptLst>
  <dgm:cxnLst>
    <dgm:cxn modelId="{265962C9-145D-4C8A-B370-2F524DA95F72}" type="presOf" srcId="{1F478518-A8A6-4768-8CFF-84A5452144FD}" destId="{67CA745D-DCAE-4D12-9527-AC30F35F11D0}" srcOrd="0" destOrd="0" presId="urn:microsoft.com/office/officeart/2005/8/layout/orgChart1"/>
    <dgm:cxn modelId="{A04DBFD1-6E6D-49F5-AE3C-C9311D3E644D}" srcId="{AFAA71FB-A3BF-4FE6-98CA-85DB4FDCC5BC}" destId="{8CD46FCD-AEEF-4368-9916-3D511AA5F532}" srcOrd="0" destOrd="0" parTransId="{497B5D77-59F6-4718-BF68-F2BFAB7E3228}" sibTransId="{4CB3BD7F-744E-40BF-904F-3B3BF118DDB3}"/>
    <dgm:cxn modelId="{6BD51767-C733-4152-A435-8F8C0C869F23}" type="presOf" srcId="{D2E19594-A1C1-4E8F-A8EE-073CDE7E262A}" destId="{CA782E09-B540-4B3B-AE0E-087B0586149E}" srcOrd="0" destOrd="0" presId="urn:microsoft.com/office/officeart/2005/8/layout/orgChart1"/>
    <dgm:cxn modelId="{A320B56F-005C-4756-A63A-8AE17930B1C9}" srcId="{8CD46FCD-AEEF-4368-9916-3D511AA5F532}" destId="{0C439CDF-C340-4E5F-BF4E-9329F2D52A50}" srcOrd="2" destOrd="0" parTransId="{9CE2DC62-156C-4EEF-8EE5-662867D628A3}" sibTransId="{69B0EA79-59A5-44D7-96E4-14F888640E2F}"/>
    <dgm:cxn modelId="{C24D7A7A-07C5-4964-8A8B-48387825D542}" type="presOf" srcId="{D56847E3-1261-4839-9202-4700E1B20162}" destId="{2A0F20B9-98E9-4619-B418-9B8D46267A72}" srcOrd="0" destOrd="0" presId="urn:microsoft.com/office/officeart/2005/8/layout/orgChart1"/>
    <dgm:cxn modelId="{F82DEB16-DF66-47CF-8537-5E938F6564BF}" type="presOf" srcId="{0C439CDF-C340-4E5F-BF4E-9329F2D52A50}" destId="{2E81CA20-931C-4EDB-99C4-6062A6BAA08D}" srcOrd="0" destOrd="0" presId="urn:microsoft.com/office/officeart/2005/8/layout/orgChart1"/>
    <dgm:cxn modelId="{92D50CAB-D7F5-4630-B5F8-5C2D0C8AE751}" type="presOf" srcId="{0C439CDF-C340-4E5F-BF4E-9329F2D52A50}" destId="{1D817817-BC82-4C7E-9C12-0A29820A754A}" srcOrd="1" destOrd="0" presId="urn:microsoft.com/office/officeart/2005/8/layout/orgChart1"/>
    <dgm:cxn modelId="{C63FDF5C-DD22-4554-80EE-74303FD5E933}" type="presOf" srcId="{993D0E1B-2FAA-45E3-B0BF-1506215884C1}" destId="{5C8C2B7E-5D08-4104-B31D-0DA00A16A2D2}" srcOrd="1" destOrd="0" presId="urn:microsoft.com/office/officeart/2005/8/layout/orgChart1"/>
    <dgm:cxn modelId="{9790F6AC-8256-4E18-9551-51850BC37C56}" type="presOf" srcId="{8CD46FCD-AEEF-4368-9916-3D511AA5F532}" destId="{22B0F6A9-EEAE-401A-B901-2907196CAE64}" srcOrd="0" destOrd="0" presId="urn:microsoft.com/office/officeart/2005/8/layout/orgChart1"/>
    <dgm:cxn modelId="{CA8BC997-27FD-4C10-9AB7-A9C02992EAD2}" srcId="{8CD46FCD-AEEF-4368-9916-3D511AA5F532}" destId="{993D0E1B-2FAA-45E3-B0BF-1506215884C1}" srcOrd="1" destOrd="0" parTransId="{D56847E3-1261-4839-9202-4700E1B20162}" sibTransId="{87894ED7-E370-4BA8-B377-82124F560735}"/>
    <dgm:cxn modelId="{AC6C4A43-6BBA-4502-AEC3-356C8C8FBEE5}" type="presOf" srcId="{1F478518-A8A6-4768-8CFF-84A5452144FD}" destId="{82F3C626-0C4C-4605-9BB6-B5939CFAB9D7}" srcOrd="1" destOrd="0" presId="urn:microsoft.com/office/officeart/2005/8/layout/orgChart1"/>
    <dgm:cxn modelId="{173AF858-82F4-4BC5-8111-CAFCDE45B16F}" srcId="{8CD46FCD-AEEF-4368-9916-3D511AA5F532}" destId="{1F478518-A8A6-4768-8CFF-84A5452144FD}" srcOrd="0" destOrd="0" parTransId="{D2E19594-A1C1-4E8F-A8EE-073CDE7E262A}" sibTransId="{27003559-D159-49E2-9815-068C45022BD5}"/>
    <dgm:cxn modelId="{ACDB2093-1CC6-4DB4-8380-65CFA0CAFAB7}" type="presOf" srcId="{8CD46FCD-AEEF-4368-9916-3D511AA5F532}" destId="{CF87450D-BB1A-4909-BBB8-F1D4817AE072}" srcOrd="1" destOrd="0" presId="urn:microsoft.com/office/officeart/2005/8/layout/orgChart1"/>
    <dgm:cxn modelId="{345C804D-9884-4895-8B64-227878EF8525}" type="presOf" srcId="{AFAA71FB-A3BF-4FE6-98CA-85DB4FDCC5BC}" destId="{0BBE4207-C299-454D-84E6-B42B8B28715D}" srcOrd="0" destOrd="0" presId="urn:microsoft.com/office/officeart/2005/8/layout/orgChart1"/>
    <dgm:cxn modelId="{E8DE30F3-47DE-4892-9FF7-30894373FF04}" type="presOf" srcId="{9CE2DC62-156C-4EEF-8EE5-662867D628A3}" destId="{62CDB8F5-EFD4-4213-9593-CD1FE3690F9B}" srcOrd="0" destOrd="0" presId="urn:microsoft.com/office/officeart/2005/8/layout/orgChart1"/>
    <dgm:cxn modelId="{2A7EFF1A-BB2C-4754-BACA-50D196D8CC9B}" type="presOf" srcId="{993D0E1B-2FAA-45E3-B0BF-1506215884C1}" destId="{13DC4774-DB94-4B96-B5C3-4A26FAC1FD00}" srcOrd="0" destOrd="0" presId="urn:microsoft.com/office/officeart/2005/8/layout/orgChart1"/>
    <dgm:cxn modelId="{9C714D9A-F20C-4E0B-87C5-A39FD0FC9A89}" type="presParOf" srcId="{0BBE4207-C299-454D-84E6-B42B8B28715D}" destId="{4B19D2BD-CBAF-4F77-BF04-91A1990680DE}" srcOrd="0" destOrd="0" presId="urn:microsoft.com/office/officeart/2005/8/layout/orgChart1"/>
    <dgm:cxn modelId="{EC9257BF-62CC-45AF-8AB6-BA23B8B3F8D2}" type="presParOf" srcId="{4B19D2BD-CBAF-4F77-BF04-91A1990680DE}" destId="{E1A41139-C549-485D-9110-B9AF81D9F1CC}" srcOrd="0" destOrd="0" presId="urn:microsoft.com/office/officeart/2005/8/layout/orgChart1"/>
    <dgm:cxn modelId="{9AE6A6D5-EF34-4295-8F89-9CA3F1CA9E0F}" type="presParOf" srcId="{E1A41139-C549-485D-9110-B9AF81D9F1CC}" destId="{22B0F6A9-EEAE-401A-B901-2907196CAE64}" srcOrd="0" destOrd="0" presId="urn:microsoft.com/office/officeart/2005/8/layout/orgChart1"/>
    <dgm:cxn modelId="{4EF0179C-9092-4754-8AA7-15F57CACDF95}" type="presParOf" srcId="{E1A41139-C549-485D-9110-B9AF81D9F1CC}" destId="{CF87450D-BB1A-4909-BBB8-F1D4817AE072}" srcOrd="1" destOrd="0" presId="urn:microsoft.com/office/officeart/2005/8/layout/orgChart1"/>
    <dgm:cxn modelId="{6CCFC7B9-B19E-47A2-B5D5-5EFE15CA2287}" type="presParOf" srcId="{4B19D2BD-CBAF-4F77-BF04-91A1990680DE}" destId="{7C76C8A8-DE45-45A9-8BA6-3C7075A3BD45}" srcOrd="1" destOrd="0" presId="urn:microsoft.com/office/officeart/2005/8/layout/orgChart1"/>
    <dgm:cxn modelId="{7A47C361-BE5B-4FFF-81BC-A1023B70FFED}" type="presParOf" srcId="{7C76C8A8-DE45-45A9-8BA6-3C7075A3BD45}" destId="{CA782E09-B540-4B3B-AE0E-087B0586149E}" srcOrd="0" destOrd="0" presId="urn:microsoft.com/office/officeart/2005/8/layout/orgChart1"/>
    <dgm:cxn modelId="{337BE871-6BDF-4A47-B614-B80E159CFF5E}" type="presParOf" srcId="{7C76C8A8-DE45-45A9-8BA6-3C7075A3BD45}" destId="{F0EDDDD8-9C9B-4417-9BD4-CAD8D6BC0A45}" srcOrd="1" destOrd="0" presId="urn:microsoft.com/office/officeart/2005/8/layout/orgChart1"/>
    <dgm:cxn modelId="{75D463F4-F55E-42F5-953D-095160C0DD93}" type="presParOf" srcId="{F0EDDDD8-9C9B-4417-9BD4-CAD8D6BC0A45}" destId="{BA0023A0-2C17-435C-8CFA-9DB0965FD4D0}" srcOrd="0" destOrd="0" presId="urn:microsoft.com/office/officeart/2005/8/layout/orgChart1"/>
    <dgm:cxn modelId="{B32387D8-8FF4-4678-9FA4-8F617C1E6A5B}" type="presParOf" srcId="{BA0023A0-2C17-435C-8CFA-9DB0965FD4D0}" destId="{67CA745D-DCAE-4D12-9527-AC30F35F11D0}" srcOrd="0" destOrd="0" presId="urn:microsoft.com/office/officeart/2005/8/layout/orgChart1"/>
    <dgm:cxn modelId="{F22B0AF6-8F81-4E95-9F82-46ECD7C2CF9D}" type="presParOf" srcId="{BA0023A0-2C17-435C-8CFA-9DB0965FD4D0}" destId="{82F3C626-0C4C-4605-9BB6-B5939CFAB9D7}" srcOrd="1" destOrd="0" presId="urn:microsoft.com/office/officeart/2005/8/layout/orgChart1"/>
    <dgm:cxn modelId="{8F75194C-ED25-41B1-B932-E2C5407AF5E2}" type="presParOf" srcId="{F0EDDDD8-9C9B-4417-9BD4-CAD8D6BC0A45}" destId="{7E3271B5-8EA4-4D5D-B5D9-C9F7051BC484}" srcOrd="1" destOrd="0" presId="urn:microsoft.com/office/officeart/2005/8/layout/orgChart1"/>
    <dgm:cxn modelId="{D25C6967-529F-4E37-A4E2-24E63D9352F9}" type="presParOf" srcId="{F0EDDDD8-9C9B-4417-9BD4-CAD8D6BC0A45}" destId="{2B3DE385-3622-4D75-BFD0-1B33D20CA3AA}" srcOrd="2" destOrd="0" presId="urn:microsoft.com/office/officeart/2005/8/layout/orgChart1"/>
    <dgm:cxn modelId="{F200046B-5F02-401A-A8B2-7DC4FD2A3641}" type="presParOf" srcId="{7C76C8A8-DE45-45A9-8BA6-3C7075A3BD45}" destId="{2A0F20B9-98E9-4619-B418-9B8D46267A72}" srcOrd="2" destOrd="0" presId="urn:microsoft.com/office/officeart/2005/8/layout/orgChart1"/>
    <dgm:cxn modelId="{56AA044F-4B8A-4FFA-AAEA-3692AD580DFC}" type="presParOf" srcId="{7C76C8A8-DE45-45A9-8BA6-3C7075A3BD45}" destId="{C6F4342E-C2D9-400B-8166-3A23DAE06F51}" srcOrd="3" destOrd="0" presId="urn:microsoft.com/office/officeart/2005/8/layout/orgChart1"/>
    <dgm:cxn modelId="{8D4CAA5B-3024-4D6A-8D82-6D401FF81C27}" type="presParOf" srcId="{C6F4342E-C2D9-400B-8166-3A23DAE06F51}" destId="{ABE41EA9-0DD9-4668-95BE-7F12CA58212F}" srcOrd="0" destOrd="0" presId="urn:microsoft.com/office/officeart/2005/8/layout/orgChart1"/>
    <dgm:cxn modelId="{C8DAAABE-9C69-4521-9278-0BAE88A7C398}" type="presParOf" srcId="{ABE41EA9-0DD9-4668-95BE-7F12CA58212F}" destId="{13DC4774-DB94-4B96-B5C3-4A26FAC1FD00}" srcOrd="0" destOrd="0" presId="urn:microsoft.com/office/officeart/2005/8/layout/orgChart1"/>
    <dgm:cxn modelId="{56D1619A-6D45-4D30-B12F-3FF57CD21437}" type="presParOf" srcId="{ABE41EA9-0DD9-4668-95BE-7F12CA58212F}" destId="{5C8C2B7E-5D08-4104-B31D-0DA00A16A2D2}" srcOrd="1" destOrd="0" presId="urn:microsoft.com/office/officeart/2005/8/layout/orgChart1"/>
    <dgm:cxn modelId="{56CCA584-E333-4A79-A1A0-3203DE7122F7}" type="presParOf" srcId="{C6F4342E-C2D9-400B-8166-3A23DAE06F51}" destId="{C7597AD9-E0A2-4BC5-9FCA-14FB6FBFCD64}" srcOrd="1" destOrd="0" presId="urn:microsoft.com/office/officeart/2005/8/layout/orgChart1"/>
    <dgm:cxn modelId="{FACE4F5C-38BE-4E44-9C8F-DC7064133817}" type="presParOf" srcId="{C6F4342E-C2D9-400B-8166-3A23DAE06F51}" destId="{DA9EDEA5-FF2A-4ABF-9562-5FC3F1820095}" srcOrd="2" destOrd="0" presId="urn:microsoft.com/office/officeart/2005/8/layout/orgChart1"/>
    <dgm:cxn modelId="{B13E2780-2928-4989-9669-DF7B3057CC8A}" type="presParOf" srcId="{7C76C8A8-DE45-45A9-8BA6-3C7075A3BD45}" destId="{62CDB8F5-EFD4-4213-9593-CD1FE3690F9B}" srcOrd="4" destOrd="0" presId="urn:microsoft.com/office/officeart/2005/8/layout/orgChart1"/>
    <dgm:cxn modelId="{FDB32DAE-4F16-4696-B180-FD68B07DA3FF}" type="presParOf" srcId="{7C76C8A8-DE45-45A9-8BA6-3C7075A3BD45}" destId="{0D941B41-5DE6-4BCB-A196-066668490DB9}" srcOrd="5" destOrd="0" presId="urn:microsoft.com/office/officeart/2005/8/layout/orgChart1"/>
    <dgm:cxn modelId="{6C4D4F08-F000-4F02-8E28-81A95A070A86}" type="presParOf" srcId="{0D941B41-5DE6-4BCB-A196-066668490DB9}" destId="{2D67695C-14E3-4BB5-B682-DDCB1D28B07E}" srcOrd="0" destOrd="0" presId="urn:microsoft.com/office/officeart/2005/8/layout/orgChart1"/>
    <dgm:cxn modelId="{03DDF775-84AF-45F5-8E57-F0F17C5CE2C7}" type="presParOf" srcId="{2D67695C-14E3-4BB5-B682-DDCB1D28B07E}" destId="{2E81CA20-931C-4EDB-99C4-6062A6BAA08D}" srcOrd="0" destOrd="0" presId="urn:microsoft.com/office/officeart/2005/8/layout/orgChart1"/>
    <dgm:cxn modelId="{BB34CA37-89B0-4C3C-8CB6-463CDE54EC15}" type="presParOf" srcId="{2D67695C-14E3-4BB5-B682-DDCB1D28B07E}" destId="{1D817817-BC82-4C7E-9C12-0A29820A754A}" srcOrd="1" destOrd="0" presId="urn:microsoft.com/office/officeart/2005/8/layout/orgChart1"/>
    <dgm:cxn modelId="{0FBEEDE7-87B2-4ACA-82DD-F30332B15C5A}" type="presParOf" srcId="{0D941B41-5DE6-4BCB-A196-066668490DB9}" destId="{E04AB749-AC74-48E1-93C4-CC776704FBFD}" srcOrd="1" destOrd="0" presId="urn:microsoft.com/office/officeart/2005/8/layout/orgChart1"/>
    <dgm:cxn modelId="{DC50BF79-891B-48AF-A98E-26C0333E72C5}" type="presParOf" srcId="{0D941B41-5DE6-4BCB-A196-066668490DB9}" destId="{24D0B4C7-0F4E-45C4-A569-4B96B117B20A}" srcOrd="2" destOrd="0" presId="urn:microsoft.com/office/officeart/2005/8/layout/orgChart1"/>
    <dgm:cxn modelId="{C559330A-09EA-43E7-8FCB-3BB4522BC5AD}" type="presParOf" srcId="{4B19D2BD-CBAF-4F77-BF04-91A1990680DE}" destId="{6F2F84C0-FA56-4CE6-BC40-3720132F71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F62DE-6603-4409-9E2C-08E0AD8ED065}">
      <dsp:nvSpPr>
        <dsp:cNvPr id="0" name=""/>
        <dsp:cNvSpPr/>
      </dsp:nvSpPr>
      <dsp:spPr>
        <a:xfrm>
          <a:off x="1768206" y="966071"/>
          <a:ext cx="2026841" cy="2026841"/>
        </a:xfrm>
        <a:prstGeom prst="ellipse">
          <a:avLst/>
        </a:prstGeom>
        <a:solidFill>
          <a:schemeClr val="accent3"/>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Benefits of Parametric ML algorithms</a:t>
          </a:r>
          <a:endParaRPr lang="en-US" sz="2200" kern="1200" dirty="0"/>
        </a:p>
      </dsp:txBody>
      <dsp:txXfrm>
        <a:off x="2065030" y="1262895"/>
        <a:ext cx="1433193" cy="1433193"/>
      </dsp:txXfrm>
    </dsp:sp>
    <dsp:sp modelId="{E005FF18-05B7-4E9C-B3CB-61273943A2CB}">
      <dsp:nvSpPr>
        <dsp:cNvPr id="0" name=""/>
        <dsp:cNvSpPr/>
      </dsp:nvSpPr>
      <dsp:spPr>
        <a:xfrm>
          <a:off x="2274917" y="154131"/>
          <a:ext cx="1013420" cy="1013420"/>
        </a:xfrm>
        <a:prstGeom prst="ellipse">
          <a:avLst/>
        </a:prstGeom>
        <a:solidFill>
          <a:schemeClr val="accent1">
            <a:tint val="50000"/>
          </a:schemeClr>
        </a:solidFill>
        <a:ln w="10000" cap="flat" cmpd="sng" algn="ctr">
          <a:solidFill>
            <a:schemeClr val="accent1"/>
          </a:solidFill>
          <a:prstDash val="solid"/>
        </a:ln>
        <a:effectLst>
          <a:outerShdw blurRad="38100" dist="30000" dir="5400000" rotWithShape="0">
            <a:srgbClr val="000000">
              <a:alpha val="45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simpler</a:t>
          </a:r>
          <a:endParaRPr lang="en-US" sz="1600" kern="1200" dirty="0"/>
        </a:p>
      </dsp:txBody>
      <dsp:txXfrm>
        <a:off x="2423329" y="302543"/>
        <a:ext cx="716596" cy="716596"/>
      </dsp:txXfrm>
    </dsp:sp>
    <dsp:sp modelId="{C86A2C79-210A-4470-8AC5-714498C7145A}">
      <dsp:nvSpPr>
        <dsp:cNvPr id="0" name=""/>
        <dsp:cNvSpPr/>
      </dsp:nvSpPr>
      <dsp:spPr>
        <a:xfrm>
          <a:off x="3416901" y="2132107"/>
          <a:ext cx="1013420" cy="1013420"/>
        </a:xfrm>
        <a:prstGeom prst="ellipse">
          <a:avLst/>
        </a:prstGeom>
        <a:solidFill>
          <a:schemeClr val="accent2">
            <a:tint val="50000"/>
          </a:schemeClr>
        </a:solidFill>
        <a:ln w="10000" cap="flat" cmpd="sng" algn="ctr">
          <a:solidFill>
            <a:schemeClr val="accent2"/>
          </a:solidFill>
          <a:prstDash val="solid"/>
        </a:ln>
        <a:effectLst>
          <a:outerShdw blurRad="38100" dist="30000" dir="5400000" rotWithShape="0">
            <a:srgbClr val="000000">
              <a:alpha val="45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speed</a:t>
          </a:r>
          <a:endParaRPr lang="en-US" sz="1600" kern="1200" dirty="0"/>
        </a:p>
      </dsp:txBody>
      <dsp:txXfrm>
        <a:off x="3565313" y="2280519"/>
        <a:ext cx="716596" cy="716596"/>
      </dsp:txXfrm>
    </dsp:sp>
    <dsp:sp modelId="{9A393E57-1E40-4FF1-A23F-B08927F9BB9F}">
      <dsp:nvSpPr>
        <dsp:cNvPr id="0" name=""/>
        <dsp:cNvSpPr/>
      </dsp:nvSpPr>
      <dsp:spPr>
        <a:xfrm>
          <a:off x="1132932" y="2132107"/>
          <a:ext cx="1013420" cy="1013420"/>
        </a:xfrm>
        <a:prstGeom prst="ellipse">
          <a:avLst/>
        </a:prstGeom>
        <a:solidFill>
          <a:schemeClr val="accent6">
            <a:tint val="50000"/>
          </a:schemeClr>
        </a:solidFill>
        <a:ln w="10000" cap="flat" cmpd="sng" algn="ctr">
          <a:solidFill>
            <a:schemeClr val="accent6"/>
          </a:solidFill>
          <a:prstDash val="solid"/>
        </a:ln>
        <a:effectLst>
          <a:outerShdw blurRad="38100" dist="30000" dir="5400000" rotWithShape="0">
            <a:srgbClr val="000000">
              <a:alpha val="45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Less data</a:t>
          </a:r>
          <a:endParaRPr lang="en-US" sz="1600" kern="1200" dirty="0"/>
        </a:p>
      </dsp:txBody>
      <dsp:txXfrm>
        <a:off x="1281344" y="2280519"/>
        <a:ext cx="716596" cy="7165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F62DE-6603-4409-9E2C-08E0AD8ED065}">
      <dsp:nvSpPr>
        <dsp:cNvPr id="0" name=""/>
        <dsp:cNvSpPr/>
      </dsp:nvSpPr>
      <dsp:spPr>
        <a:xfrm>
          <a:off x="2069992" y="966071"/>
          <a:ext cx="2026841" cy="2026841"/>
        </a:xfrm>
        <a:prstGeom prst="ellipse">
          <a:avLst/>
        </a:prstGeom>
        <a:solidFill>
          <a:schemeClr val="accent2"/>
        </a:solidFill>
        <a:ln w="10000" cap="flat" cmpd="sng" algn="ctr">
          <a:solidFill>
            <a:schemeClr val="accent3"/>
          </a:solidFill>
          <a:prstDash val="solid"/>
        </a:ln>
        <a:effectLst>
          <a:outerShdw blurRad="38100" dist="30000" dir="5400000" rotWithShape="0">
            <a:srgbClr val="000000">
              <a:alpha val="4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Limitations of Parametric ML algorithms</a:t>
          </a:r>
          <a:endParaRPr lang="en-US" sz="2000" kern="1200" dirty="0"/>
        </a:p>
      </dsp:txBody>
      <dsp:txXfrm>
        <a:off x="2366816" y="1262895"/>
        <a:ext cx="1433193" cy="1433193"/>
      </dsp:txXfrm>
    </dsp:sp>
    <dsp:sp modelId="{53E6E4B3-1F92-414C-AB88-DD7CCF2AEE75}">
      <dsp:nvSpPr>
        <dsp:cNvPr id="0" name=""/>
        <dsp:cNvSpPr/>
      </dsp:nvSpPr>
      <dsp:spPr>
        <a:xfrm>
          <a:off x="1887042" y="42106"/>
          <a:ext cx="2361301" cy="1013420"/>
        </a:xfrm>
        <a:prstGeom prst="ellipse">
          <a:avLst/>
        </a:prstGeom>
        <a:solidFill>
          <a:schemeClr val="accent6"/>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6"/>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constrained</a:t>
          </a:r>
          <a:endParaRPr lang="en-US" sz="1600" kern="1200" dirty="0"/>
        </a:p>
      </dsp:txBody>
      <dsp:txXfrm>
        <a:off x="2232847" y="190518"/>
        <a:ext cx="1669691" cy="716596"/>
      </dsp:txXfrm>
    </dsp:sp>
    <dsp:sp modelId="{63603469-E5FC-4531-B9F4-4BD65386969D}">
      <dsp:nvSpPr>
        <dsp:cNvPr id="0" name=""/>
        <dsp:cNvSpPr/>
      </dsp:nvSpPr>
      <dsp:spPr>
        <a:xfrm>
          <a:off x="3243493" y="2286239"/>
          <a:ext cx="2319761" cy="1013420"/>
        </a:xfrm>
        <a:prstGeom prst="ellipse">
          <a:avLst/>
        </a:prstGeom>
        <a:solidFill>
          <a:schemeClr val="accent5"/>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contourClr>
        </a:sp3d>
      </dsp:spPr>
      <dsp:style>
        <a:lnRef idx="0">
          <a:schemeClr val="accent5"/>
        </a:lnRef>
        <a:fillRef idx="3">
          <a:schemeClr val="accent5"/>
        </a:fillRef>
        <a:effectRef idx="3">
          <a:schemeClr val="accent5"/>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Limited complexity</a:t>
          </a:r>
          <a:endParaRPr lang="en-US" sz="2400" kern="1200" dirty="0"/>
        </a:p>
      </dsp:txBody>
      <dsp:txXfrm>
        <a:off x="3583214" y="2434651"/>
        <a:ext cx="1640319" cy="716596"/>
      </dsp:txXfrm>
    </dsp:sp>
    <dsp:sp modelId="{1FED9885-70FC-4441-91E2-B4DD6B359A89}">
      <dsp:nvSpPr>
        <dsp:cNvPr id="0" name=""/>
        <dsp:cNvSpPr/>
      </dsp:nvSpPr>
      <dsp:spPr>
        <a:xfrm>
          <a:off x="0" y="2286239"/>
          <a:ext cx="2553212" cy="1013420"/>
        </a:xfrm>
        <a:prstGeom prst="ellipse">
          <a:avLst/>
        </a:prstGeom>
        <a:solidFill>
          <a:schemeClr val="accent1"/>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Poor fit</a:t>
          </a:r>
          <a:endParaRPr lang="en-US" sz="2800" kern="1200" dirty="0"/>
        </a:p>
      </dsp:txBody>
      <dsp:txXfrm>
        <a:off x="373909" y="2434651"/>
        <a:ext cx="1805394" cy="716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41266-8A85-4F8E-AF43-928F5D3C851E}">
      <dsp:nvSpPr>
        <dsp:cNvPr id="0" name=""/>
        <dsp:cNvSpPr/>
      </dsp:nvSpPr>
      <dsp:spPr>
        <a:xfrm>
          <a:off x="2131525" y="1535115"/>
          <a:ext cx="1413871" cy="989898"/>
        </a:xfrm>
        <a:prstGeom prst="roundRect">
          <a:avLst/>
        </a:prstGeom>
        <a:solidFill>
          <a:schemeClr val="accent3"/>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Benefits of Parametric ML algorithms</a:t>
          </a:r>
          <a:endParaRPr lang="en-US" sz="1400" kern="1200" dirty="0"/>
        </a:p>
      </dsp:txBody>
      <dsp:txXfrm>
        <a:off x="2179848" y="1583438"/>
        <a:ext cx="1317225" cy="893252"/>
      </dsp:txXfrm>
    </dsp:sp>
    <dsp:sp modelId="{5C7341B7-8AC7-4BA2-9ECD-963CB25898E2}">
      <dsp:nvSpPr>
        <dsp:cNvPr id="0" name=""/>
        <dsp:cNvSpPr/>
      </dsp:nvSpPr>
      <dsp:spPr>
        <a:xfrm rot="16200000">
          <a:off x="2491275" y="1187929"/>
          <a:ext cx="694372" cy="0"/>
        </a:xfrm>
        <a:custGeom>
          <a:avLst/>
          <a:gdLst/>
          <a:ahLst/>
          <a:cxnLst/>
          <a:rect l="0" t="0" r="0" b="0"/>
          <a:pathLst>
            <a:path>
              <a:moveTo>
                <a:pt x="0" y="0"/>
              </a:moveTo>
              <a:lnTo>
                <a:pt x="694372"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8A8762-C358-4ED5-9603-36FEA7BD036F}">
      <dsp:nvSpPr>
        <dsp:cNvPr id="0" name=""/>
        <dsp:cNvSpPr/>
      </dsp:nvSpPr>
      <dsp:spPr>
        <a:xfrm>
          <a:off x="2247512" y="177511"/>
          <a:ext cx="1181898" cy="663231"/>
        </a:xfrm>
        <a:prstGeom prst="roundRect">
          <a:avLst/>
        </a:prstGeom>
        <a:solidFill>
          <a:schemeClr val="accent1">
            <a:tint val="50000"/>
          </a:schemeClr>
        </a:solidFill>
        <a:ln w="10000" cap="flat" cmpd="sng" algn="ctr">
          <a:solidFill>
            <a:schemeClr val="accent1"/>
          </a:solidFill>
          <a:prstDash val="solid"/>
        </a:ln>
        <a:effectLst>
          <a:outerShdw blurRad="38100" dist="30000" dir="5400000" rotWithShape="0">
            <a:srgbClr val="000000">
              <a:alpha val="45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Flexibility</a:t>
          </a:r>
          <a:endParaRPr lang="en-US" sz="1400" kern="1200" dirty="0"/>
        </a:p>
      </dsp:txBody>
      <dsp:txXfrm>
        <a:off x="2279888" y="209887"/>
        <a:ext cx="1117146" cy="598479"/>
      </dsp:txXfrm>
    </dsp:sp>
    <dsp:sp modelId="{C069B87F-10FD-4545-B3A0-67F20BFCB004}">
      <dsp:nvSpPr>
        <dsp:cNvPr id="0" name=""/>
        <dsp:cNvSpPr/>
      </dsp:nvSpPr>
      <dsp:spPr>
        <a:xfrm rot="1800000">
          <a:off x="3542623" y="2448565"/>
          <a:ext cx="41406" cy="0"/>
        </a:xfrm>
        <a:custGeom>
          <a:avLst/>
          <a:gdLst/>
          <a:ahLst/>
          <a:cxnLst/>
          <a:rect l="0" t="0" r="0" b="0"/>
          <a:pathLst>
            <a:path>
              <a:moveTo>
                <a:pt x="0" y="0"/>
              </a:moveTo>
              <a:lnTo>
                <a:pt x="41406"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19662-5F16-4233-B5F6-815D208A8208}">
      <dsp:nvSpPr>
        <dsp:cNvPr id="0" name=""/>
        <dsp:cNvSpPr/>
      </dsp:nvSpPr>
      <dsp:spPr>
        <a:xfrm>
          <a:off x="3567567" y="2458916"/>
          <a:ext cx="1176128" cy="663231"/>
        </a:xfrm>
        <a:prstGeom prst="roundRect">
          <a:avLst/>
        </a:prstGeom>
        <a:solidFill>
          <a:schemeClr val="accent2">
            <a:tint val="50000"/>
          </a:schemeClr>
        </a:solidFill>
        <a:ln w="10000" cap="flat" cmpd="sng" algn="ctr">
          <a:solidFill>
            <a:schemeClr val="accent2"/>
          </a:solidFill>
          <a:prstDash val="solid"/>
        </a:ln>
        <a:effectLst>
          <a:outerShdw blurRad="38100" dist="30000" dir="5400000" rotWithShape="0">
            <a:srgbClr val="000000">
              <a:alpha val="45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Power</a:t>
          </a:r>
          <a:endParaRPr lang="en-US" sz="1800" kern="1200" dirty="0"/>
        </a:p>
      </dsp:txBody>
      <dsp:txXfrm>
        <a:off x="3599943" y="2491292"/>
        <a:ext cx="1111376" cy="598479"/>
      </dsp:txXfrm>
    </dsp:sp>
    <dsp:sp modelId="{438AFA27-36B7-4371-8AD6-3F4AAE8531F0}">
      <dsp:nvSpPr>
        <dsp:cNvPr id="0" name=""/>
        <dsp:cNvSpPr/>
      </dsp:nvSpPr>
      <dsp:spPr>
        <a:xfrm rot="9165312">
          <a:off x="1953211" y="2437291"/>
          <a:ext cx="188786" cy="0"/>
        </a:xfrm>
        <a:custGeom>
          <a:avLst/>
          <a:gdLst/>
          <a:ahLst/>
          <a:cxnLst/>
          <a:rect l="0" t="0" r="0" b="0"/>
          <a:pathLst>
            <a:path>
              <a:moveTo>
                <a:pt x="0" y="0"/>
              </a:moveTo>
              <a:lnTo>
                <a:pt x="188786"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6E5862-B1A0-41DE-9B38-29200D21A390}">
      <dsp:nvSpPr>
        <dsp:cNvPr id="0" name=""/>
        <dsp:cNvSpPr/>
      </dsp:nvSpPr>
      <dsp:spPr>
        <a:xfrm>
          <a:off x="617935" y="2480504"/>
          <a:ext cx="1403464" cy="663231"/>
        </a:xfrm>
        <a:prstGeom prst="roundRect">
          <a:avLst/>
        </a:prstGeom>
        <a:solidFill>
          <a:schemeClr val="accent6">
            <a:tint val="50000"/>
          </a:schemeClr>
        </a:solidFill>
        <a:ln w="10000" cap="flat" cmpd="sng" algn="ctr">
          <a:solidFill>
            <a:schemeClr val="accent6"/>
          </a:solidFill>
          <a:prstDash val="solid"/>
        </a:ln>
        <a:effectLst>
          <a:outerShdw blurRad="38100" dist="30000" dir="5400000" rotWithShape="0">
            <a:srgbClr val="000000">
              <a:alpha val="45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Performance</a:t>
          </a:r>
          <a:endParaRPr lang="en-US" sz="1600" kern="1200" dirty="0"/>
        </a:p>
      </dsp:txBody>
      <dsp:txXfrm>
        <a:off x="650311" y="2512880"/>
        <a:ext cx="1338712" cy="5984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BE2B-1B42-4784-81C9-1A7D4B33EFF8}">
      <dsp:nvSpPr>
        <dsp:cNvPr id="0" name=""/>
        <dsp:cNvSpPr/>
      </dsp:nvSpPr>
      <dsp:spPr>
        <a:xfrm>
          <a:off x="1962171" y="1337506"/>
          <a:ext cx="1753853" cy="1109079"/>
        </a:xfrm>
        <a:prstGeom prst="ellipse">
          <a:avLst/>
        </a:prstGeom>
        <a:solidFill>
          <a:schemeClr val="accent2"/>
        </a:solidFill>
        <a:ln w="10000" cap="flat" cmpd="sng" algn="ctr">
          <a:solidFill>
            <a:schemeClr val="accent3"/>
          </a:solidFill>
          <a:prstDash val="solid"/>
        </a:ln>
        <a:effectLst>
          <a:outerShdw blurRad="38100" dist="30000" dir="5400000" rotWithShape="0">
            <a:srgbClr val="000000">
              <a:alpha val="4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Limitations of Parametric ML algorithms</a:t>
          </a:r>
          <a:endParaRPr lang="en-US" sz="1400" kern="1200" dirty="0"/>
        </a:p>
      </dsp:txBody>
      <dsp:txXfrm>
        <a:off x="2219017" y="1499927"/>
        <a:ext cx="1240161" cy="784237"/>
      </dsp:txXfrm>
    </dsp:sp>
    <dsp:sp modelId="{39A1498B-3ED3-4185-8D58-B4D756461A1C}">
      <dsp:nvSpPr>
        <dsp:cNvPr id="0" name=""/>
        <dsp:cNvSpPr/>
      </dsp:nvSpPr>
      <dsp:spPr>
        <a:xfrm rot="16051007">
          <a:off x="2701823" y="1211341"/>
          <a:ext cx="217065" cy="35884"/>
        </a:xfrm>
        <a:custGeom>
          <a:avLst/>
          <a:gdLst/>
          <a:ahLst/>
          <a:cxnLst/>
          <a:rect l="0" t="0" r="0" b="0"/>
          <a:pathLst>
            <a:path>
              <a:moveTo>
                <a:pt x="0" y="17942"/>
              </a:moveTo>
              <a:lnTo>
                <a:pt x="217065" y="179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04929" y="1223857"/>
        <a:ext cx="10853" cy="10853"/>
      </dsp:txXfrm>
    </dsp:sp>
    <dsp:sp modelId="{26DB7EC8-AB80-4E53-BCB7-77555CC196B7}">
      <dsp:nvSpPr>
        <dsp:cNvPr id="0" name=""/>
        <dsp:cNvSpPr/>
      </dsp:nvSpPr>
      <dsp:spPr>
        <a:xfrm>
          <a:off x="2227087" y="12294"/>
          <a:ext cx="1109079" cy="1109079"/>
        </a:xfrm>
        <a:prstGeom prst="ellipse">
          <a:avLst/>
        </a:prstGeom>
        <a:solidFill>
          <a:schemeClr val="accent6"/>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6"/>
          </a:contourClr>
        </a:sp3d>
      </dsp:spPr>
      <dsp:style>
        <a:lnRef idx="0">
          <a:schemeClr val="accent6"/>
        </a:lnRef>
        <a:fillRef idx="3">
          <a:schemeClr val="accent6"/>
        </a:fillRef>
        <a:effectRef idx="3">
          <a:schemeClr val="accent6"/>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More data</a:t>
          </a:r>
          <a:endParaRPr lang="en-US" sz="1800" kern="1200" dirty="0"/>
        </a:p>
      </dsp:txBody>
      <dsp:txXfrm>
        <a:off x="2389508" y="174715"/>
        <a:ext cx="784237" cy="784237"/>
      </dsp:txXfrm>
    </dsp:sp>
    <dsp:sp modelId="{EBFB5291-BD44-43B3-A0E5-F1E1B116C633}">
      <dsp:nvSpPr>
        <dsp:cNvPr id="0" name=""/>
        <dsp:cNvSpPr/>
      </dsp:nvSpPr>
      <dsp:spPr>
        <a:xfrm rot="2110394">
          <a:off x="3407555" y="2341139"/>
          <a:ext cx="188530" cy="35884"/>
        </a:xfrm>
        <a:custGeom>
          <a:avLst/>
          <a:gdLst/>
          <a:ahLst/>
          <a:cxnLst/>
          <a:rect l="0" t="0" r="0" b="0"/>
          <a:pathLst>
            <a:path>
              <a:moveTo>
                <a:pt x="0" y="17942"/>
              </a:moveTo>
              <a:lnTo>
                <a:pt x="188530" y="179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97107" y="2354368"/>
        <a:ext cx="9426" cy="9426"/>
      </dsp:txXfrm>
    </dsp:sp>
    <dsp:sp modelId="{9BC2C41D-BD3A-430B-9AE6-26775CCBBED0}">
      <dsp:nvSpPr>
        <dsp:cNvPr id="0" name=""/>
        <dsp:cNvSpPr/>
      </dsp:nvSpPr>
      <dsp:spPr>
        <a:xfrm>
          <a:off x="3477623" y="2178286"/>
          <a:ext cx="1109079" cy="1109079"/>
        </a:xfrm>
        <a:prstGeom prst="ellipse">
          <a:avLst/>
        </a:prstGeom>
        <a:solidFill>
          <a:schemeClr val="accent5"/>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5"/>
          </a:contourClr>
        </a:sp3d>
      </dsp:spPr>
      <dsp:style>
        <a:lnRef idx="0">
          <a:schemeClr val="accent5"/>
        </a:lnRef>
        <a:fillRef idx="3">
          <a:schemeClr val="accent5"/>
        </a:fillRef>
        <a:effectRef idx="3">
          <a:schemeClr val="accent5"/>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Overftting</a:t>
          </a:r>
          <a:endParaRPr lang="en-US" sz="1800" kern="1200" dirty="0"/>
        </a:p>
      </dsp:txBody>
      <dsp:txXfrm>
        <a:off x="3640044" y="2340707"/>
        <a:ext cx="784237" cy="784237"/>
      </dsp:txXfrm>
    </dsp:sp>
    <dsp:sp modelId="{0CA326AE-734E-4F42-908B-4B36C8DBE73B}">
      <dsp:nvSpPr>
        <dsp:cNvPr id="0" name=""/>
        <dsp:cNvSpPr/>
      </dsp:nvSpPr>
      <dsp:spPr>
        <a:xfrm rot="8836038">
          <a:off x="1976189" y="2342224"/>
          <a:ext cx="269302" cy="35884"/>
        </a:xfrm>
        <a:custGeom>
          <a:avLst/>
          <a:gdLst/>
          <a:ahLst/>
          <a:cxnLst/>
          <a:rect l="0" t="0" r="0" b="0"/>
          <a:pathLst>
            <a:path>
              <a:moveTo>
                <a:pt x="0" y="17942"/>
              </a:moveTo>
              <a:lnTo>
                <a:pt x="269302" y="179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104107" y="2353433"/>
        <a:ext cx="13465" cy="13465"/>
      </dsp:txXfrm>
    </dsp:sp>
    <dsp:sp modelId="{B4081AB4-F62A-4CA6-9466-6FDED8624B6E}">
      <dsp:nvSpPr>
        <dsp:cNvPr id="0" name=""/>
        <dsp:cNvSpPr/>
      </dsp:nvSpPr>
      <dsp:spPr>
        <a:xfrm>
          <a:off x="976551" y="2178286"/>
          <a:ext cx="1109079" cy="1109079"/>
        </a:xfrm>
        <a:prstGeom prst="ellipse">
          <a:avLst/>
        </a:prstGeom>
        <a:solidFill>
          <a:schemeClr val="accent1"/>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accent1"/>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Slower</a:t>
          </a:r>
          <a:endParaRPr lang="en-US" sz="2000" kern="1200" dirty="0"/>
        </a:p>
      </dsp:txBody>
      <dsp:txXfrm>
        <a:off x="1138972" y="2340707"/>
        <a:ext cx="784237" cy="784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41266-8A85-4F8E-AF43-928F5D3C851E}">
      <dsp:nvSpPr>
        <dsp:cNvPr id="0" name=""/>
        <dsp:cNvSpPr/>
      </dsp:nvSpPr>
      <dsp:spPr>
        <a:xfrm>
          <a:off x="2324319" y="1276404"/>
          <a:ext cx="994410" cy="994410"/>
        </a:xfrm>
        <a:prstGeom prst="roundRect">
          <a:avLst/>
        </a:prstGeom>
        <a:blipFill rotWithShape="0">
          <a:blip xmlns:r="http://schemas.openxmlformats.org/officeDocument/2006/relationships" r:embed="rId1"/>
          <a:tile tx="0" ty="0" sx="100000" sy="100000" flip="none" algn="tl"/>
        </a:blip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Gradient Descent</a:t>
          </a:r>
          <a:endParaRPr lang="en-US" sz="1600" kern="1200" dirty="0"/>
        </a:p>
      </dsp:txBody>
      <dsp:txXfrm>
        <a:off x="2372862" y="1324947"/>
        <a:ext cx="897324" cy="897324"/>
      </dsp:txXfrm>
    </dsp:sp>
    <dsp:sp modelId="{5C7341B7-8AC7-4BA2-9ECD-963CB25898E2}">
      <dsp:nvSpPr>
        <dsp:cNvPr id="0" name=""/>
        <dsp:cNvSpPr/>
      </dsp:nvSpPr>
      <dsp:spPr>
        <a:xfrm rot="16200000">
          <a:off x="2540733" y="995613"/>
          <a:ext cx="561582" cy="0"/>
        </a:xfrm>
        <a:custGeom>
          <a:avLst/>
          <a:gdLst/>
          <a:ahLst/>
          <a:cxnLst/>
          <a:rect l="0" t="0" r="0" b="0"/>
          <a:pathLst>
            <a:path>
              <a:moveTo>
                <a:pt x="0" y="0"/>
              </a:moveTo>
              <a:lnTo>
                <a:pt x="561582"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8A8762-C358-4ED5-9603-36FEA7BD036F}">
      <dsp:nvSpPr>
        <dsp:cNvPr id="0" name=""/>
        <dsp:cNvSpPr/>
      </dsp:nvSpPr>
      <dsp:spPr>
        <a:xfrm>
          <a:off x="1984671" y="48567"/>
          <a:ext cx="1673705" cy="666254"/>
        </a:xfrm>
        <a:prstGeom prst="snip2DiagRect">
          <a:avLst/>
        </a:prstGeom>
        <a:solidFill>
          <a:schemeClr val="dk1">
            <a:tint val="50000"/>
          </a:schemeClr>
        </a:solidFill>
        <a:ln w="10000" cap="flat" cmpd="sng" algn="ctr">
          <a:solidFill>
            <a:schemeClr val="dk1"/>
          </a:solidFill>
          <a:prstDash val="solid"/>
        </a:ln>
        <a:effectLst>
          <a:outerShdw blurRad="38100" dist="30000" dir="5400000" rotWithShape="0">
            <a:srgbClr val="000000">
              <a:alpha val="45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Plot Cost versus Time</a:t>
          </a:r>
          <a:endParaRPr lang="en-US" sz="1200" kern="1200" dirty="0"/>
        </a:p>
      </dsp:txBody>
      <dsp:txXfrm>
        <a:off x="2040193" y="104089"/>
        <a:ext cx="1562661" cy="555210"/>
      </dsp:txXfrm>
    </dsp:sp>
    <dsp:sp modelId="{4F6D77EF-8C94-4BEC-A20C-46AA364C2932}">
      <dsp:nvSpPr>
        <dsp:cNvPr id="0" name=""/>
        <dsp:cNvSpPr/>
      </dsp:nvSpPr>
      <dsp:spPr>
        <a:xfrm rot="20520000">
          <a:off x="3314631" y="1586186"/>
          <a:ext cx="167446" cy="0"/>
        </a:xfrm>
        <a:custGeom>
          <a:avLst/>
          <a:gdLst/>
          <a:ahLst/>
          <a:cxnLst/>
          <a:rect l="0" t="0" r="0" b="0"/>
          <a:pathLst>
            <a:path>
              <a:moveTo>
                <a:pt x="0" y="0"/>
              </a:moveTo>
              <a:lnTo>
                <a:pt x="167446"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DEECAF-A3D9-4883-9303-3B6863086271}">
      <dsp:nvSpPr>
        <dsp:cNvPr id="0" name=""/>
        <dsp:cNvSpPr/>
      </dsp:nvSpPr>
      <dsp:spPr>
        <a:xfrm>
          <a:off x="3477980" y="1010356"/>
          <a:ext cx="1334668" cy="666254"/>
        </a:xfrm>
        <a:prstGeom prst="round2SameRect">
          <a:avLst/>
        </a:prstGeom>
        <a:solidFill>
          <a:schemeClr val="accent3"/>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smtClean="0"/>
            <a:t>Plot Mean Cost</a:t>
          </a:r>
          <a:endParaRPr lang="en-US" sz="1900" kern="1200"/>
        </a:p>
      </dsp:txBody>
      <dsp:txXfrm>
        <a:off x="3510504" y="1042880"/>
        <a:ext cx="1269620" cy="633730"/>
      </dsp:txXfrm>
    </dsp:sp>
    <dsp:sp modelId="{B5DD13D4-095B-4E03-805D-CFD0C89FFF28}">
      <dsp:nvSpPr>
        <dsp:cNvPr id="0" name=""/>
        <dsp:cNvSpPr/>
      </dsp:nvSpPr>
      <dsp:spPr>
        <a:xfrm rot="3240000">
          <a:off x="3107418" y="2418689"/>
          <a:ext cx="365567" cy="0"/>
        </a:xfrm>
        <a:custGeom>
          <a:avLst/>
          <a:gdLst/>
          <a:ahLst/>
          <a:cxnLst/>
          <a:rect l="0" t="0" r="0" b="0"/>
          <a:pathLst>
            <a:path>
              <a:moveTo>
                <a:pt x="0" y="0"/>
              </a:moveTo>
              <a:lnTo>
                <a:pt x="36556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BDAF3-0D86-46AA-A6E0-A3BD19B933AD}">
      <dsp:nvSpPr>
        <dsp:cNvPr id="0" name=""/>
        <dsp:cNvSpPr/>
      </dsp:nvSpPr>
      <dsp:spPr>
        <a:xfrm>
          <a:off x="3049496" y="2566565"/>
          <a:ext cx="1180350" cy="666254"/>
        </a:xfrm>
        <a:prstGeom prst="flowChartTerminator">
          <a:avLst/>
        </a:prstGeom>
        <a:solidFill>
          <a:schemeClr val="accent1"/>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t>Few Passes</a:t>
          </a:r>
          <a:endParaRPr lang="en-US" sz="1400" kern="1200" dirty="0"/>
        </a:p>
      </dsp:txBody>
      <dsp:txXfrm>
        <a:off x="3105125" y="2664128"/>
        <a:ext cx="1069092" cy="471128"/>
      </dsp:txXfrm>
    </dsp:sp>
    <dsp:sp modelId="{16DA8DD6-DE9B-4755-ABD5-63805D0BE305}">
      <dsp:nvSpPr>
        <dsp:cNvPr id="0" name=""/>
        <dsp:cNvSpPr/>
      </dsp:nvSpPr>
      <dsp:spPr>
        <a:xfrm rot="7560000">
          <a:off x="2202752" y="2402033"/>
          <a:ext cx="324391" cy="0"/>
        </a:xfrm>
        <a:custGeom>
          <a:avLst/>
          <a:gdLst/>
          <a:ahLst/>
          <a:cxnLst/>
          <a:rect l="0" t="0" r="0" b="0"/>
          <a:pathLst>
            <a:path>
              <a:moveTo>
                <a:pt x="0" y="0"/>
              </a:moveTo>
              <a:lnTo>
                <a:pt x="324391"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45D95E-5943-494D-B6AE-523BE7D1A609}">
      <dsp:nvSpPr>
        <dsp:cNvPr id="0" name=""/>
        <dsp:cNvSpPr/>
      </dsp:nvSpPr>
      <dsp:spPr>
        <a:xfrm>
          <a:off x="1372111" y="2533252"/>
          <a:ext cx="1262532" cy="732880"/>
        </a:xfrm>
        <a:prstGeom prst="flowChartTerminator">
          <a:avLst/>
        </a:prstGeom>
        <a:solidFill>
          <a:schemeClr val="accent5"/>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smtClean="0"/>
            <a:t>Rescale Inputs</a:t>
          </a:r>
          <a:endParaRPr lang="en-US" sz="1500" kern="1200"/>
        </a:p>
      </dsp:txBody>
      <dsp:txXfrm>
        <a:off x="1431614" y="2640571"/>
        <a:ext cx="1143526" cy="518242"/>
      </dsp:txXfrm>
    </dsp:sp>
    <dsp:sp modelId="{CF4BBE81-6CCD-4DFC-98D0-08561590F018}">
      <dsp:nvSpPr>
        <dsp:cNvPr id="0" name=""/>
        <dsp:cNvSpPr/>
      </dsp:nvSpPr>
      <dsp:spPr>
        <a:xfrm rot="11880000">
          <a:off x="2066911" y="1571288"/>
          <a:ext cx="263865" cy="0"/>
        </a:xfrm>
        <a:custGeom>
          <a:avLst/>
          <a:gdLst/>
          <a:ahLst/>
          <a:cxnLst/>
          <a:rect l="0" t="0" r="0" b="0"/>
          <a:pathLst>
            <a:path>
              <a:moveTo>
                <a:pt x="0" y="0"/>
              </a:moveTo>
              <a:lnTo>
                <a:pt x="263865"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04042-ACBE-4ED0-8044-627C1DB97C15}">
      <dsp:nvSpPr>
        <dsp:cNvPr id="0" name=""/>
        <dsp:cNvSpPr/>
      </dsp:nvSpPr>
      <dsp:spPr>
        <a:xfrm>
          <a:off x="922100" y="1010356"/>
          <a:ext cx="1151268" cy="666254"/>
        </a:xfrm>
        <a:prstGeom prst="round2SameRect">
          <a:avLst/>
        </a:prstGeom>
        <a:solidFill>
          <a:schemeClr val="accent2"/>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smtClean="0"/>
            <a:t>Learning Rate</a:t>
          </a:r>
          <a:endParaRPr lang="en-US" sz="1800" kern="1200" dirty="0"/>
        </a:p>
      </dsp:txBody>
      <dsp:txXfrm>
        <a:off x="954624" y="1042880"/>
        <a:ext cx="1086220" cy="633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8/3/2020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2160176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That parametric machine learning algorithms simply the mapping to a know functional form.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That nonparametric algorithms can learn any mapping from inputs to outputs.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That all algorithms can be organized into parametric or nonparametric groups.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3645416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Generalization refers to how well the concepts learned by a machine learning model apply to specific examples not seen by the model when it was learning. The goal of a good machine learning model is to generalize well from the training data to any data from the problem domain.</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statistics a t refers to how well you approximate a target function.</a:t>
            </a:r>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6227012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Algorithm tuning is a final step in the process of applied machine learning before finalizing your</a:t>
            </a:r>
          </a:p>
          <a:p>
            <a:r>
              <a:rPr lang="en-US" sz="1200" b="0" i="0" u="none" strike="noStrike" kern="1200" baseline="0" dirty="0" smtClean="0">
                <a:solidFill>
                  <a:schemeClr val="tx1"/>
                </a:solidFill>
                <a:latin typeface="+mn-lt"/>
                <a:ea typeface="+mn-ea"/>
                <a:cs typeface="+mn-cs"/>
              </a:rPr>
              <a:t>model. It is sometimes called </a:t>
            </a:r>
            <a:r>
              <a:rPr lang="en-US" sz="1200" b="0" i="0" u="none" strike="noStrike" kern="1200" baseline="0" dirty="0" err="1" smtClean="0">
                <a:solidFill>
                  <a:schemeClr val="tx1"/>
                </a:solidFill>
                <a:latin typeface="+mn-lt"/>
                <a:ea typeface="+mn-ea"/>
                <a:cs typeface="+mn-cs"/>
              </a:rPr>
              <a:t>hyperparameter</a:t>
            </a:r>
            <a:r>
              <a:rPr lang="en-US" sz="1200" b="0" i="0" u="none" strike="noStrike" kern="1200" baseline="0" dirty="0" smtClean="0">
                <a:solidFill>
                  <a:schemeClr val="tx1"/>
                </a:solidFill>
                <a:latin typeface="+mn-lt"/>
                <a:ea typeface="+mn-ea"/>
                <a:cs typeface="+mn-cs"/>
              </a:rPr>
              <a:t> optimization where the algorithm parameters</a:t>
            </a:r>
          </a:p>
          <a:p>
            <a:r>
              <a:rPr lang="en-US" sz="1200" b="0" i="0" u="none" strike="noStrike" kern="1200" baseline="0" dirty="0" smtClean="0">
                <a:solidFill>
                  <a:schemeClr val="tx1"/>
                </a:solidFill>
                <a:latin typeface="+mn-lt"/>
                <a:ea typeface="+mn-ea"/>
                <a:cs typeface="+mn-cs"/>
              </a:rPr>
              <a:t>are referred to as </a:t>
            </a:r>
            <a:r>
              <a:rPr lang="en-US" sz="1200" b="0" i="0" u="none" strike="noStrike" kern="1200" baseline="0" dirty="0" err="1" smtClean="0">
                <a:solidFill>
                  <a:schemeClr val="tx1"/>
                </a:solidFill>
                <a:latin typeface="+mn-lt"/>
                <a:ea typeface="+mn-ea"/>
                <a:cs typeface="+mn-cs"/>
              </a:rPr>
              <a:t>hyperparameters</a:t>
            </a:r>
            <a:r>
              <a:rPr lang="en-US" sz="1200" b="0" i="0" u="none" strike="noStrike" kern="1200" baseline="0" dirty="0" smtClean="0">
                <a:solidFill>
                  <a:schemeClr val="tx1"/>
                </a:solidFill>
                <a:latin typeface="+mn-lt"/>
                <a:ea typeface="+mn-ea"/>
                <a:cs typeface="+mn-cs"/>
              </a:rPr>
              <a:t>, whereas the coefficients found by the machine learning</a:t>
            </a:r>
          </a:p>
          <a:p>
            <a:r>
              <a:rPr lang="en-US" sz="1200" b="0" i="0" u="none" strike="noStrike" kern="1200" baseline="0" dirty="0" smtClean="0">
                <a:solidFill>
                  <a:schemeClr val="tx1"/>
                </a:solidFill>
                <a:latin typeface="+mn-lt"/>
                <a:ea typeface="+mn-ea"/>
                <a:cs typeface="+mn-cs"/>
              </a:rPr>
              <a:t>algorithm itself are referred to as parameters. Optimization suggests the search-nature of the</a:t>
            </a:r>
          </a:p>
          <a:p>
            <a:r>
              <a:rPr lang="en-US" sz="1200" b="0" i="0" u="none" strike="noStrike" kern="1200" baseline="0" dirty="0" smtClean="0">
                <a:solidFill>
                  <a:schemeClr val="tx1"/>
                </a:solidFill>
                <a:latin typeface="+mn-lt"/>
                <a:ea typeface="+mn-ea"/>
                <a:cs typeface="+mn-cs"/>
              </a:rPr>
              <a:t>problem.</a:t>
            </a:r>
          </a:p>
          <a:p>
            <a:r>
              <a:rPr lang="en-US" sz="1200" b="0" i="0" u="none" strike="noStrike" kern="1200" baseline="0" dirty="0" smtClean="0">
                <a:solidFill>
                  <a:schemeClr val="tx1"/>
                </a:solidFill>
                <a:latin typeface="+mn-lt"/>
                <a:ea typeface="+mn-ea"/>
                <a:cs typeface="+mn-cs"/>
              </a:rPr>
              <a:t>Grid search is an approach to parameter tuning that will methodically build and evaluate a</a:t>
            </a:r>
          </a:p>
          <a:p>
            <a:r>
              <a:rPr lang="en-US" sz="1200" b="0" i="0" u="none" strike="noStrike" kern="1200" baseline="0" dirty="0" smtClean="0">
                <a:solidFill>
                  <a:schemeClr val="tx1"/>
                </a:solidFill>
                <a:latin typeface="+mn-lt"/>
                <a:ea typeface="+mn-ea"/>
                <a:cs typeface="+mn-cs"/>
              </a:rPr>
              <a:t>model for each combination of algorithm parameters specified in a grid.</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Random search is an approach to parameter tuning that will sample algorithm parameters from</a:t>
            </a:r>
          </a:p>
          <a:p>
            <a:r>
              <a:rPr lang="en-US" sz="1200" b="0" i="0" u="none" strike="noStrike" kern="1200" baseline="0" dirty="0" smtClean="0">
                <a:solidFill>
                  <a:schemeClr val="tx1"/>
                </a:solidFill>
                <a:latin typeface="+mn-lt"/>
                <a:ea typeface="+mn-ea"/>
                <a:cs typeface="+mn-cs"/>
              </a:rPr>
              <a:t>a random distribution (i.e. uniform) for a fixed number of iterations. A model is constructed</a:t>
            </a:r>
          </a:p>
          <a:p>
            <a:r>
              <a:rPr lang="en-US" sz="1200" b="0" i="0" u="none" strike="noStrike" kern="1200" baseline="0" dirty="0" smtClean="0">
                <a:solidFill>
                  <a:schemeClr val="tx1"/>
                </a:solidFill>
                <a:latin typeface="+mn-lt"/>
                <a:ea typeface="+mn-ea"/>
                <a:cs typeface="+mn-cs"/>
              </a:rPr>
              <a:t>and evaluated for each combination of parameters chosen.</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pPr/>
              <a:t>112</a:t>
            </a:fld>
            <a:endParaRPr lang="en-US"/>
          </a:p>
        </p:txBody>
      </p:sp>
    </p:spTree>
    <p:extLst>
      <p:ext uri="{BB962C8B-B14F-4D97-AF65-F5344CB8AC3E}">
        <p14:creationId xmlns:p14="http://schemas.microsoft.com/office/powerpoint/2010/main" val="285048356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Pickle is the standard way of serializing objects in Python. You can use the pickle1 operation</a:t>
            </a:r>
          </a:p>
          <a:p>
            <a:r>
              <a:rPr lang="en-US" sz="1200" b="0" i="0" u="none" strike="noStrike" kern="1200" baseline="0" dirty="0" smtClean="0">
                <a:solidFill>
                  <a:schemeClr val="tx1"/>
                </a:solidFill>
                <a:latin typeface="+mn-lt"/>
                <a:ea typeface="+mn-ea"/>
                <a:cs typeface="+mn-cs"/>
              </a:rPr>
              <a:t>to serialize your machine learning algorithms and save the serialized format to a le. Later you</a:t>
            </a:r>
          </a:p>
          <a:p>
            <a:r>
              <a:rPr lang="en-US" sz="1200" b="0" i="0" u="none" strike="noStrike" kern="1200" baseline="0" dirty="0" smtClean="0">
                <a:solidFill>
                  <a:schemeClr val="tx1"/>
                </a:solidFill>
                <a:latin typeface="+mn-lt"/>
                <a:ea typeface="+mn-ea"/>
                <a:cs typeface="+mn-cs"/>
              </a:rPr>
              <a:t>can load this le to </a:t>
            </a:r>
            <a:r>
              <a:rPr lang="en-US" sz="1200" b="0" i="0" u="none" strike="noStrike" kern="1200" baseline="0" dirty="0" err="1" smtClean="0">
                <a:solidFill>
                  <a:schemeClr val="tx1"/>
                </a:solidFill>
                <a:latin typeface="+mn-lt"/>
                <a:ea typeface="+mn-ea"/>
                <a:cs typeface="+mn-cs"/>
              </a:rPr>
              <a:t>deserialize</a:t>
            </a:r>
            <a:r>
              <a:rPr lang="en-US" sz="1200" b="0" i="0" u="none" strike="noStrike" kern="1200" baseline="0" dirty="0" smtClean="0">
                <a:solidFill>
                  <a:schemeClr val="tx1"/>
                </a:solidFill>
                <a:latin typeface="+mn-lt"/>
                <a:ea typeface="+mn-ea"/>
                <a:cs typeface="+mn-cs"/>
              </a:rPr>
              <a:t> your model and use it to make new predictions. The example</a:t>
            </a:r>
          </a:p>
          <a:p>
            <a:r>
              <a:rPr lang="en-US" sz="1200" b="0" i="0" u="none" strike="noStrike" kern="1200" baseline="0" dirty="0" smtClean="0">
                <a:solidFill>
                  <a:schemeClr val="tx1"/>
                </a:solidFill>
                <a:latin typeface="+mn-lt"/>
                <a:ea typeface="+mn-ea"/>
                <a:cs typeface="+mn-cs"/>
              </a:rPr>
              <a:t>below demonstrates how you can train a logistic regression model on the Pima Indians onset of</a:t>
            </a:r>
          </a:p>
          <a:p>
            <a:r>
              <a:rPr lang="en-US" sz="1200" b="0" i="0" u="none" strike="noStrike" kern="1200" baseline="0" dirty="0" smtClean="0">
                <a:solidFill>
                  <a:schemeClr val="tx1"/>
                </a:solidFill>
                <a:latin typeface="+mn-lt"/>
                <a:ea typeface="+mn-ea"/>
                <a:cs typeface="+mn-cs"/>
              </a:rPr>
              <a:t>diabetes dataset, save the model to le and load it to make predictions on the unseen test 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113</a:t>
            </a:fld>
            <a:endParaRPr lang="en-US"/>
          </a:p>
        </p:txBody>
      </p:sp>
    </p:spTree>
    <p:extLst>
      <p:ext uri="{BB962C8B-B14F-4D97-AF65-F5344CB8AC3E}">
        <p14:creationId xmlns:p14="http://schemas.microsoft.com/office/powerpoint/2010/main" val="13732012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of the version so that you can re-create the environment if for some </a:t>
            </a:r>
            <a:r>
              <a:rPr lang="en-US" sz="1200" b="0" i="0" u="none" strike="noStrike" kern="1200" baseline="0" smtClean="0">
                <a:solidFill>
                  <a:schemeClr val="tx1"/>
                </a:solidFill>
                <a:latin typeface="+mn-lt"/>
                <a:ea typeface="+mn-ea"/>
                <a:cs typeface="+mn-cs"/>
              </a:rPr>
              <a:t>reason you cannot </a:t>
            </a:r>
            <a:r>
              <a:rPr lang="en-US" sz="1200" b="0" i="0" u="none" strike="noStrike" kern="1200" baseline="0" dirty="0" smtClean="0">
                <a:solidFill>
                  <a:schemeClr val="tx1"/>
                </a:solidFill>
                <a:latin typeface="+mn-lt"/>
                <a:ea typeface="+mn-ea"/>
                <a:cs typeface="+mn-cs"/>
              </a:rPr>
              <a:t>reload your model on another machine or another platform at a later time.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114</a:t>
            </a:fld>
            <a:endParaRPr lang="en-US"/>
          </a:p>
        </p:txBody>
      </p:sp>
    </p:spTree>
    <p:extLst>
      <p:ext uri="{BB962C8B-B14F-4D97-AF65-F5344CB8AC3E}">
        <p14:creationId xmlns:p14="http://schemas.microsoft.com/office/powerpoint/2010/main" val="137320122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Joblib</a:t>
            </a:r>
            <a:r>
              <a:rPr lang="en-US" sz="1200" b="0" i="0" u="none" strike="noStrike" kern="1200" baseline="0" dirty="0" smtClean="0">
                <a:solidFill>
                  <a:schemeClr val="tx1"/>
                </a:solidFill>
                <a:latin typeface="+mn-lt"/>
                <a:ea typeface="+mn-ea"/>
                <a:cs typeface="+mn-cs"/>
              </a:rPr>
              <a:t> library is part of the </a:t>
            </a:r>
            <a:r>
              <a:rPr lang="en-US" sz="1200" b="0" i="0" u="none" strike="noStrike" kern="1200" baseline="0" dirty="0" err="1" smtClean="0">
                <a:solidFill>
                  <a:schemeClr val="tx1"/>
                </a:solidFill>
                <a:latin typeface="+mn-lt"/>
                <a:ea typeface="+mn-ea"/>
                <a:cs typeface="+mn-cs"/>
              </a:rPr>
              <a:t>SciPy</a:t>
            </a:r>
            <a:r>
              <a:rPr lang="en-US" sz="1200" b="0" i="0" u="none" strike="noStrike" kern="1200" baseline="0" dirty="0" smtClean="0">
                <a:solidFill>
                  <a:schemeClr val="tx1"/>
                </a:solidFill>
                <a:latin typeface="+mn-lt"/>
                <a:ea typeface="+mn-ea"/>
                <a:cs typeface="+mn-cs"/>
              </a:rPr>
              <a:t> ecosystem and provides utilities for pipelining Python jobs. It provides utilities for saving and loading Python objects that make use of </a:t>
            </a:r>
            <a:r>
              <a:rPr lang="en-US" sz="1200" b="0"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 data structures, efficiently.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115</a:t>
            </a:fld>
            <a:endParaRPr lang="en-US"/>
          </a:p>
        </p:txBody>
      </p:sp>
    </p:spTree>
    <p:extLst>
      <p:ext uri="{BB962C8B-B14F-4D97-AF65-F5344CB8AC3E}">
        <p14:creationId xmlns:p14="http://schemas.microsoft.com/office/powerpoint/2010/main" val="1373201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Overfitting </a:t>
            </a:r>
            <a:r>
              <a:rPr lang="en-US" sz="1200" b="0" i="0" u="none" strike="noStrike" kern="1200" baseline="0" dirty="0" smtClean="0">
                <a:solidFill>
                  <a:schemeClr val="tx1"/>
                </a:solidFill>
                <a:latin typeface="+mn-lt"/>
                <a:ea typeface="+mn-ea"/>
                <a:cs typeface="+mn-cs"/>
              </a:rPr>
              <a:t>This means that the noise or random fluctuations in the training data is picked up and learned as concepts by the model. The problem is that these concepts do not apply to new data and negatively impact the models ability to generalize.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Overfitting </a:t>
            </a:r>
            <a:r>
              <a:rPr lang="en-US" sz="1200" b="0" i="0" u="none" strike="noStrike" kern="1200" baseline="0" dirty="0" smtClean="0">
                <a:solidFill>
                  <a:schemeClr val="tx1"/>
                </a:solidFill>
                <a:latin typeface="+mn-lt"/>
                <a:ea typeface="+mn-ea"/>
                <a:cs typeface="+mn-cs"/>
              </a:rPr>
              <a:t>is more likely with nonparametric and nonlinear models that have more flexibility when learning a target function. As such, many nonparametric machine learning algorithms also include parameters or techniques to limit and constrain how much detail the model learns. For example, decision trees are a nonparametric machine learning algorithm that is very flexible and is subject to overfitting training data. This problem can be addressed by pruning a tree after it has learned in order to remove some of the detail it has picked up.</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320050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Low"/>
            <a:r>
              <a:rPr lang="en-US" sz="1200" b="0" i="0" u="none" strike="noStrike" kern="1200" baseline="0" dirty="0" err="1" smtClean="0">
                <a:solidFill>
                  <a:schemeClr val="tx1"/>
                </a:solidFill>
                <a:latin typeface="+mn-lt"/>
                <a:ea typeface="+mn-ea"/>
                <a:cs typeface="+mn-cs"/>
              </a:rPr>
              <a:t>Underfitting</a:t>
            </a:r>
            <a:r>
              <a:rPr lang="en-US" sz="1200" b="0" i="0" u="none" strike="noStrike" kern="1200" baseline="0" dirty="0" smtClean="0">
                <a:solidFill>
                  <a:schemeClr val="tx1"/>
                </a:solidFill>
                <a:latin typeface="+mn-lt"/>
                <a:ea typeface="+mn-ea"/>
                <a:cs typeface="+mn-cs"/>
              </a:rPr>
              <a:t> refers to a model that can neither model the training data not generalize to new data. An </a:t>
            </a:r>
            <a:r>
              <a:rPr lang="en-US" sz="1200" b="0" i="0" u="none" strike="noStrike" kern="1200" baseline="0" dirty="0" err="1" smtClean="0">
                <a:solidFill>
                  <a:schemeClr val="tx1"/>
                </a:solidFill>
                <a:latin typeface="+mn-lt"/>
                <a:ea typeface="+mn-ea"/>
                <a:cs typeface="+mn-cs"/>
              </a:rPr>
              <a:t>underfit</a:t>
            </a:r>
            <a:r>
              <a:rPr lang="en-US" sz="1200" b="0" i="0" u="none" strike="noStrike" kern="1200" baseline="0" dirty="0" smtClean="0">
                <a:solidFill>
                  <a:schemeClr val="tx1"/>
                </a:solidFill>
                <a:latin typeface="+mn-lt"/>
                <a:ea typeface="+mn-ea"/>
                <a:cs typeface="+mn-cs"/>
              </a:rPr>
              <a:t> machine learning model is not a suitable model and will be obvious as it will have poor performance on the training data. </a:t>
            </a:r>
            <a:r>
              <a:rPr lang="en-US" sz="1200" b="0" i="0" u="none" strike="noStrike" kern="1200" baseline="0" dirty="0" err="1" smtClean="0">
                <a:solidFill>
                  <a:schemeClr val="tx1"/>
                </a:solidFill>
                <a:latin typeface="+mn-lt"/>
                <a:ea typeface="+mn-ea"/>
                <a:cs typeface="+mn-cs"/>
              </a:rPr>
              <a:t>Underfitting</a:t>
            </a:r>
            <a:r>
              <a:rPr lang="en-US" sz="1200" b="0" i="0" u="none" strike="noStrike" kern="1200" baseline="0" dirty="0" smtClean="0">
                <a:solidFill>
                  <a:schemeClr val="tx1"/>
                </a:solidFill>
                <a:latin typeface="+mn-lt"/>
                <a:ea typeface="+mn-ea"/>
                <a:cs typeface="+mn-cs"/>
              </a:rPr>
              <a:t> is often not discussed as it is easy to detect given a good performance metric. The remedy is to move on and try alternate machine</a:t>
            </a:r>
          </a:p>
          <a:p>
            <a:pPr algn="justLow"/>
            <a:r>
              <a:rPr lang="en-US" sz="1200" b="0" i="0" u="none" strike="noStrike" kern="1200" baseline="0" dirty="0" smtClean="0">
                <a:solidFill>
                  <a:schemeClr val="tx1"/>
                </a:solidFill>
                <a:latin typeface="+mn-lt"/>
                <a:ea typeface="+mn-ea"/>
                <a:cs typeface="+mn-cs"/>
              </a:rPr>
              <a:t>learning algorithms. Nevertheless, it does provide good contrast to the problem of concept of overfitting.</a:t>
            </a:r>
          </a:p>
          <a:p>
            <a:pPr algn="justLow"/>
            <a:r>
              <a:rPr lang="en-US" dirty="0" smtClean="0"/>
              <a:t>====</a:t>
            </a:r>
          </a:p>
          <a:p>
            <a:pPr algn="justLow"/>
            <a:endParaRPr lang="en-US" dirty="0" smtClean="0"/>
          </a:p>
          <a:p>
            <a:pPr algn="justLow"/>
            <a:r>
              <a:rPr lang="en-US" sz="1200" b="0" i="0" u="none" strike="noStrike" kern="1200" baseline="0" dirty="0" smtClean="0">
                <a:solidFill>
                  <a:schemeClr val="tx1"/>
                </a:solidFill>
                <a:latin typeface="+mn-lt"/>
                <a:ea typeface="+mn-ea"/>
                <a:cs typeface="+mn-cs"/>
              </a:rPr>
              <a:t>Both overfitting and </a:t>
            </a:r>
            <a:r>
              <a:rPr lang="en-US" sz="1200" b="0" i="0" u="none" strike="noStrike" kern="1200" baseline="0" dirty="0" err="1" smtClean="0">
                <a:solidFill>
                  <a:schemeClr val="tx1"/>
                </a:solidFill>
                <a:latin typeface="+mn-lt"/>
                <a:ea typeface="+mn-ea"/>
                <a:cs typeface="+mn-cs"/>
              </a:rPr>
              <a:t>underfitting</a:t>
            </a:r>
            <a:r>
              <a:rPr lang="en-US" sz="1200" b="0" i="0" u="none" strike="noStrike" kern="1200" baseline="0" dirty="0" smtClean="0">
                <a:solidFill>
                  <a:schemeClr val="tx1"/>
                </a:solidFill>
                <a:latin typeface="+mn-lt"/>
                <a:ea typeface="+mn-ea"/>
                <a:cs typeface="+mn-cs"/>
              </a:rPr>
              <a:t> can lead to poor model performance. But by far the most common problem in applied machine learning is overfitting. Overfitting is such a problem because the evaluation of machine learning algorithms on training data is different from the evaluation we actually care the most about, namely how well the algorithm performs on unseen data.</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116747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338347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Low" defTabSz="914400" rtl="0" eaLnBrk="1" fontAlgn="auto" latinLnBrk="0" hangingPunct="1">
              <a:lnSpc>
                <a:spcPct val="100000"/>
              </a:lnSpc>
              <a:spcBef>
                <a:spcPts val="0"/>
              </a:spcBef>
              <a:spcAft>
                <a:spcPts val="0"/>
              </a:spcAft>
              <a:buClrTx/>
              <a:buSzTx/>
              <a:buFontTx/>
              <a:buNone/>
              <a:tabLst/>
              <a:defRPr/>
            </a:pPr>
            <a:r>
              <a:rPr lang="en-US" dirty="0" smtClean="0"/>
              <a:t>Gradient descent is best used when the parameters cannot be calculated analytically (e.g. using linear algebra) and must be searched for by an optimization algorithm.</a:t>
            </a:r>
            <a:endParaRPr lang="en-US" sz="2800" dirty="0" smtClean="0"/>
          </a:p>
          <a:p>
            <a:pPr algn="justLow"/>
            <a:r>
              <a:rPr lang="en-US" dirty="0" smtClean="0"/>
              <a:t>====</a:t>
            </a:r>
          </a:p>
          <a:p>
            <a:r>
              <a:rPr lang="en-US" sz="1200" b="0" i="0" u="none" strike="noStrike" kern="1200" baseline="0" dirty="0" smtClean="0">
                <a:solidFill>
                  <a:schemeClr val="tx1"/>
                </a:solidFill>
                <a:latin typeface="+mn-lt"/>
                <a:ea typeface="+mn-ea"/>
                <a:cs typeface="+mn-cs"/>
              </a:rPr>
              <a:t>Think of a large bowl like what you would eat serial out of or store fruit in. This bowl is a plot of the cost function (f). A random position on the surface of the bowl is the cost of the current values of the coefficients (cost). The bottom of the bowl is the cost of the best set of coefficients, the minimum of the function.</a:t>
            </a:r>
          </a:p>
          <a:p>
            <a:r>
              <a:rPr lang="en-US" sz="1200" b="0" i="0" u="none" strike="noStrike" kern="1200" baseline="0" dirty="0" smtClean="0">
                <a:solidFill>
                  <a:schemeClr val="tx1"/>
                </a:solidFill>
                <a:latin typeface="+mn-lt"/>
                <a:ea typeface="+mn-ea"/>
                <a:cs typeface="+mn-cs"/>
              </a:rPr>
              <a:t>The goal is to continue to try different values for the coefficients, evaluate their cost and select new coefficients that have a slightly better (lower) cost. Repeating this process enough times will lead to the bottom of the bowl and you will know the values of the coefficients that result in the minimum cost.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116747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Low" defTabSz="914400" rtl="0" eaLnBrk="1" fontAlgn="auto" latinLnBrk="0" hangingPunct="1">
              <a:lnSpc>
                <a:spcPct val="100000"/>
              </a:lnSpc>
              <a:spcBef>
                <a:spcPts val="0"/>
              </a:spcBef>
              <a:spcAft>
                <a:spcPts val="0"/>
              </a:spcAft>
              <a:buClrTx/>
              <a:buSzTx/>
              <a:buFontTx/>
              <a:buNone/>
              <a:tabLst/>
              <a:defRPr/>
            </a:pPr>
            <a:r>
              <a:rPr lang="en-US" dirty="0" smtClean="0"/>
              <a:t>Gradient descent is best used when the parameters cannot be calculated analytically (e.g. using linear algebra) and must be searched for by an optimization algorithm.</a:t>
            </a:r>
            <a:endParaRPr lang="en-US" sz="2800" dirty="0" smtClean="0"/>
          </a:p>
          <a:p>
            <a:pPr algn="justLow"/>
            <a:r>
              <a:rPr lang="en-US" dirty="0" smtClean="0"/>
              <a:t>====</a:t>
            </a:r>
          </a:p>
          <a:p>
            <a:r>
              <a:rPr lang="en-US" sz="1200" b="0" i="0" u="none" strike="noStrike" kern="1200" baseline="0" dirty="0" smtClean="0">
                <a:solidFill>
                  <a:schemeClr val="tx1"/>
                </a:solidFill>
                <a:latin typeface="+mn-lt"/>
                <a:ea typeface="+mn-ea"/>
                <a:cs typeface="+mn-cs"/>
              </a:rPr>
              <a:t>Think of a large bowl like what you would eat serial out of or store fruit in. This bowl is a plot of the cost function (f). A random position on the surface of the bowl is the cost of the current values of the coefficients (cost). The bottom of the bowl is the cost of the best set of coefficients, the minimum of the function.</a:t>
            </a:r>
          </a:p>
          <a:p>
            <a:r>
              <a:rPr lang="en-US" sz="1200" b="0" i="0" u="none" strike="noStrike" kern="1200" baseline="0" dirty="0" smtClean="0">
                <a:solidFill>
                  <a:schemeClr val="tx1"/>
                </a:solidFill>
                <a:latin typeface="+mn-lt"/>
                <a:ea typeface="+mn-ea"/>
                <a:cs typeface="+mn-cs"/>
              </a:rPr>
              <a:t>The goal is to continue to try different values for the coefficients, evaluate their cost and select new coefficients that have a slightly better (lower) cost. Repeating this process enough times will lead to the bottom of the bowl and you will know the values of </a:t>
            </a:r>
            <a:r>
              <a:rPr lang="en-US" sz="1200" b="0" i="0" u="none" strike="noStrike" kern="1200" baseline="0" smtClean="0">
                <a:solidFill>
                  <a:schemeClr val="tx1"/>
                </a:solidFill>
                <a:latin typeface="+mn-lt"/>
                <a:ea typeface="+mn-ea"/>
                <a:cs typeface="+mn-cs"/>
              </a:rPr>
              <a:t>the coefficients that </a:t>
            </a:r>
            <a:r>
              <a:rPr lang="en-US" sz="1200" b="0" i="0" u="none" strike="noStrike" kern="1200" baseline="0" dirty="0" smtClean="0">
                <a:solidFill>
                  <a:schemeClr val="tx1"/>
                </a:solidFill>
                <a:latin typeface="+mn-lt"/>
                <a:ea typeface="+mn-ea"/>
                <a:cs typeface="+mn-cs"/>
              </a:rPr>
              <a:t>result in the minimum cost.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116747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Low"/>
            <a:r>
              <a:rPr lang="en-US" sz="1200" b="0" i="0" u="none" strike="noStrike" kern="1200" baseline="0" dirty="0" smtClean="0">
                <a:solidFill>
                  <a:schemeClr val="tx1"/>
                </a:solidFill>
                <a:latin typeface="+mn-lt"/>
                <a:ea typeface="+mn-ea"/>
                <a:cs typeface="+mn-cs"/>
              </a:rPr>
              <a:t>Gradient descent can be slow to run on very large datasets. Because one iteration of the gradient descent algorithm requires a prediction for each instance in the training dataset, it can take a long time when you have many millions of instances. In situations when you have large amounts of data, you can use a variation of gradient descent called stochastic gradient descent. In this variation, the gradient descent procedure described above is run but the update to the coefficients is performed for each training instance, rather than at the end of the batch of instances.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2267382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Plot Cost versus Time: Collect and plot the cost values calculated by the algorithm each iteration. The expectation for a well performing gradient descent run is a decrease in cost each iteration. If it does not decrease, try reducing your learning rate.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Learning Rate: The learning rate value is a small real value such as 0.1, 0.001 or 0.0001. Try </a:t>
            </a:r>
            <a:r>
              <a:rPr lang="en-US" sz="1200" b="0" i="0" u="none" strike="noStrike" kern="1200" baseline="0" dirty="0" err="1" smtClean="0">
                <a:solidFill>
                  <a:schemeClr val="tx1"/>
                </a:solidFill>
                <a:latin typeface="+mn-lt"/>
                <a:ea typeface="+mn-ea"/>
                <a:cs typeface="+mn-cs"/>
              </a:rPr>
              <a:t>dierent</a:t>
            </a:r>
            <a:r>
              <a:rPr lang="en-US" sz="1200" b="0" i="0" u="none" strike="noStrike" kern="1200" baseline="0" dirty="0" smtClean="0">
                <a:solidFill>
                  <a:schemeClr val="tx1"/>
                </a:solidFill>
                <a:latin typeface="+mn-lt"/>
                <a:ea typeface="+mn-ea"/>
                <a:cs typeface="+mn-cs"/>
              </a:rPr>
              <a:t> values for your problem and see which works best.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Rescale Inputs: The algorithm will reach the minimum cost faster if the shape of the cost function is not skewed and distorted. You can achieve this by rescaling all of the input variables (X) to the same range, such as between 0 and 1.</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Few Passes: Stochastic gradient descent often does not need more than 1-to-10 passes through the training dataset to converge on good or good enough coefficients.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Plot Mean Cost: The updates for each training dataset instance can result in a noisy plot of cost over time when using stochastic gradient descent. Taking the average over 10, 100, or 1000 updates can give you a better idea of the learning trend for the algorithm.</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20</a:t>
            </a:fld>
            <a:endParaRPr lang="en-US"/>
          </a:p>
        </p:txBody>
      </p:sp>
    </p:spTree>
    <p:extLst>
      <p:ext uri="{BB962C8B-B14F-4D97-AF65-F5344CB8AC3E}">
        <p14:creationId xmlns:p14="http://schemas.microsoft.com/office/powerpoint/2010/main" val="1768769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08282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Assumptions can greatly simplify the learning process, but can also limit what can be learned.</a:t>
            </a:r>
          </a:p>
          <a:p>
            <a:r>
              <a:rPr lang="en-US" sz="1200" b="0" i="0" u="none" strike="noStrike" kern="1200" baseline="0" dirty="0" smtClean="0">
                <a:solidFill>
                  <a:schemeClr val="tx1"/>
                </a:solidFill>
                <a:latin typeface="+mn-lt"/>
                <a:ea typeface="+mn-ea"/>
                <a:cs typeface="+mn-cs"/>
              </a:rPr>
              <a:t>Algorithms that simplify the function to a known form are called parametric machine learning</a:t>
            </a:r>
          </a:p>
          <a:p>
            <a:r>
              <a:rPr lang="en-US" sz="1200" b="0" i="0" u="none" strike="noStrike" kern="1200" baseline="0" dirty="0" smtClean="0">
                <a:solidFill>
                  <a:schemeClr val="tx1"/>
                </a:solidFill>
                <a:latin typeface="+mn-lt"/>
                <a:ea typeface="+mn-ea"/>
                <a:cs typeface="+mn-cs"/>
              </a:rPr>
              <a:t>algorithms.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3423318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276259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Where e is the base of the natural logarithms (Euler's number or the EXP() function in your</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spreadsheet) and value is the actual numerical value that you want to transform. Below is a</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plot of the numbers between -5 and 5 transformed into the range 0 and 1 using the logistic</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function.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Logistic regression uses an equation as the representation, very much like linear regression. Input values (x) are combined linearly using weights or </a:t>
            </a:r>
            <a:r>
              <a:rPr lang="en-US" sz="1200" dirty="0" smtClean="0"/>
              <a:t>coefficient </a:t>
            </a:r>
            <a:r>
              <a:rPr lang="en-US" dirty="0" smtClean="0"/>
              <a:t>values to predict an output value (y). A key difference from linear regression is that the output value being modeled is a binary values (0 or 1) rather than a numeric value.</a:t>
            </a:r>
          </a:p>
          <a:p>
            <a:r>
              <a:rPr lang="en-US" dirty="0" smtClean="0"/>
              <a:t>Below is an example logistic regression equation: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is useful because we can see that the calculation of the output on the right is linear again (just like linear regression), and the input on the left is a natural logarithm of the probability of the default class. This ratio on the left is called the odds of the default class (it's historical that we use odds, for example, odds are used in horse racing rather than probabilities). Odds are calculated as a ratio of the probability of the event divided by the probability of not the event, e.g. 0:8 /1-0:8 which has the odds of 4. So we could instead write: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smtClean="0">
                <a:solidFill>
                  <a:schemeClr val="tx1"/>
                </a:solidFill>
                <a:latin typeface="+mn-lt"/>
                <a:ea typeface="+mn-ea"/>
                <a:cs typeface="+mn-cs"/>
              </a:rPr>
              <a:t>The coefficients of the logistic regression algorithm must be estimated from your training data. This is done using maximum-likelihood estimation. Maximum-likelihood estimation is a common learning algorithm used by a variety of machine learning algorithms, although it does make assumptions about the distribution of your data (more on this when we talk about preparing your data).</a:t>
            </a:r>
          </a:p>
          <a:p>
            <a:pPr algn="just"/>
            <a:endParaRPr lang="en-US" sz="1200" b="0" i="0" u="none" strike="noStrike" kern="1200" baseline="0" dirty="0" smtClean="0">
              <a:solidFill>
                <a:schemeClr val="tx1"/>
              </a:solidFill>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We are not going to go into the math of maximum likelihood. It is enough to say </a:t>
            </a:r>
            <a:r>
              <a:rPr lang="en-US" sz="1200" dirty="0" smtClean="0"/>
              <a:t>that a minimization algorithm is used to optimize the best values for the coefficients for your training data. This is often implemented in practice using efficient numerical optimization algorithm (like the Quasi-newton method)</a:t>
            </a:r>
          </a:p>
          <a:p>
            <a:pPr algn="just"/>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672638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Two-Class Problems. Logistic regression is intended for two-class or binary </a:t>
            </a:r>
            <a:r>
              <a:rPr lang="en-US" sz="1200" b="0" i="0" u="none" strike="noStrike" kern="1200" baseline="0" dirty="0" err="1" smtClean="0">
                <a:solidFill>
                  <a:schemeClr val="tx1"/>
                </a:solidFill>
                <a:latin typeface="+mn-lt"/>
                <a:ea typeface="+mn-ea"/>
                <a:cs typeface="+mn-cs"/>
              </a:rPr>
              <a:t>classication</a:t>
            </a:r>
            <a:r>
              <a:rPr lang="en-US" sz="1200" b="0" i="0" u="none" strike="noStrike" kern="1200" baseline="0" dirty="0" smtClean="0">
                <a:solidFill>
                  <a:schemeClr val="tx1"/>
                </a:solidFill>
                <a:latin typeface="+mn-lt"/>
                <a:ea typeface="+mn-ea"/>
                <a:cs typeface="+mn-cs"/>
              </a:rPr>
              <a:t> problems. It can be extended for multiclass </a:t>
            </a:r>
            <a:r>
              <a:rPr lang="en-US" sz="1200" b="0" i="0" u="none" strike="noStrike" kern="1200" baseline="0" dirty="0" err="1" smtClean="0">
                <a:solidFill>
                  <a:schemeClr val="tx1"/>
                </a:solidFill>
                <a:latin typeface="+mn-lt"/>
                <a:ea typeface="+mn-ea"/>
                <a:cs typeface="+mn-cs"/>
              </a:rPr>
              <a:t>classication</a:t>
            </a:r>
            <a:r>
              <a:rPr lang="en-US" sz="1200" b="0" i="0" u="none" strike="noStrike" kern="1200" baseline="0" dirty="0" smtClean="0">
                <a:solidFill>
                  <a:schemeClr val="tx1"/>
                </a:solidFill>
                <a:latin typeface="+mn-lt"/>
                <a:ea typeface="+mn-ea"/>
                <a:cs typeface="+mn-cs"/>
              </a:rPr>
              <a:t>, but is rarely used for this purpose.</a:t>
            </a:r>
          </a:p>
          <a:p>
            <a:r>
              <a:rPr lang="en-US" sz="1200" b="0" i="0" u="none" strike="noStrike" kern="1200" baseline="0" dirty="0" smtClean="0">
                <a:solidFill>
                  <a:schemeClr val="tx1"/>
                </a:solidFill>
                <a:latin typeface="+mn-lt"/>
                <a:ea typeface="+mn-ea"/>
                <a:cs typeface="+mn-cs"/>
              </a:rPr>
              <a:t>. Unstable With Well Separated Classes. Logistic regression can become unstable when the classes are well separated.</a:t>
            </a:r>
          </a:p>
          <a:p>
            <a:r>
              <a:rPr lang="en-US" sz="1200" b="0" i="0" u="none" strike="noStrike" kern="1200" baseline="0" dirty="0" smtClean="0">
                <a:solidFill>
                  <a:schemeClr val="tx1"/>
                </a:solidFill>
                <a:latin typeface="+mn-lt"/>
                <a:ea typeface="+mn-ea"/>
                <a:cs typeface="+mn-cs"/>
              </a:rPr>
              <a:t>. Unstable With Few Examples. Logistic regression can become unstable when there are few examples from which to estimate the parameters.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30</a:t>
            </a:fld>
            <a:endParaRPr lang="en-US"/>
          </a:p>
        </p:txBody>
      </p:sp>
    </p:spTree>
    <p:extLst>
      <p:ext uri="{BB962C8B-B14F-4D97-AF65-F5344CB8AC3E}">
        <p14:creationId xmlns:p14="http://schemas.microsoft.com/office/powerpoint/2010/main" val="672638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Logistic regression assumes a Gaussian distribution for the numeric input variables and can model binary classification problems.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2762591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34</a:t>
            </a:fld>
            <a:endParaRPr lang="en-US"/>
          </a:p>
        </p:txBody>
      </p:sp>
    </p:spTree>
    <p:extLst>
      <p:ext uri="{BB962C8B-B14F-4D97-AF65-F5344CB8AC3E}">
        <p14:creationId xmlns:p14="http://schemas.microsoft.com/office/powerpoint/2010/main" val="118472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P(Y = </a:t>
            </a:r>
            <a:r>
              <a:rPr lang="en-US" sz="1200" dirty="0" err="1" smtClean="0"/>
              <a:t>k|X</a:t>
            </a:r>
            <a:r>
              <a:rPr lang="en-US" sz="1200" dirty="0" smtClean="0"/>
              <a:t> = x) is the probability of the class Y = k given the input data x. </a:t>
            </a:r>
          </a:p>
          <a:p>
            <a:endParaRPr lang="en-US" sz="1200" dirty="0" smtClean="0"/>
          </a:p>
          <a:p>
            <a:r>
              <a:rPr lang="en-US" sz="1200" dirty="0" smtClean="0"/>
              <a:t>P(k) is the base probability of a given class k we are considering (Y = k), e.g. the ratio of instances with this class in the training dataset.</a:t>
            </a:r>
            <a:r>
              <a:rPr lang="en-US" sz="1200" baseline="0" dirty="0" smtClean="0"/>
              <a:t> </a:t>
            </a:r>
          </a:p>
          <a:p>
            <a:endParaRPr lang="en-US" sz="1200" dirty="0" smtClean="0"/>
          </a:p>
          <a:p>
            <a:r>
              <a:rPr lang="en-US" sz="1200" dirty="0" smtClean="0"/>
              <a:t>P(</a:t>
            </a:r>
            <a:r>
              <a:rPr lang="en-US" sz="1200" dirty="0" err="1" smtClean="0"/>
              <a:t>x|k</a:t>
            </a:r>
            <a:r>
              <a:rPr lang="en-US" sz="1200" dirty="0" smtClean="0"/>
              <a:t>) is the estimated probability of x belonging to the class k. </a:t>
            </a:r>
          </a:p>
          <a:p>
            <a:endParaRPr lang="en-US" sz="1200" dirty="0" smtClean="0"/>
          </a:p>
          <a:p>
            <a:r>
              <a:rPr lang="en-US" sz="1200" dirty="0" smtClean="0"/>
              <a:t>The denominator normalizes across for each class l, e.g. the probability of the class P(l) and the probability of the input given the class P(</a:t>
            </a:r>
            <a:r>
              <a:rPr lang="en-US" sz="1200" dirty="0" err="1" smtClean="0"/>
              <a:t>x|l</a:t>
            </a:r>
            <a:r>
              <a:rPr lang="en-US" sz="1200" dirty="0" smtClean="0"/>
              <a:t>).</a:t>
            </a:r>
            <a:endParaRPr lang="en-US" sz="1200" dirty="0">
              <a:solidFill>
                <a:srgbClr val="FFFF00"/>
              </a:solidFill>
            </a:endParaRPr>
          </a:p>
        </p:txBody>
      </p:sp>
      <p:sp>
        <p:nvSpPr>
          <p:cNvPr id="4" name="Slide Number Placeholder 3"/>
          <p:cNvSpPr>
            <a:spLocks noGrp="1"/>
          </p:cNvSpPr>
          <p:nvPr>
            <p:ph type="sldNum" sz="quarter" idx="10"/>
          </p:nvPr>
        </p:nvSpPr>
        <p:spPr/>
        <p:txBody>
          <a:bodyPr/>
          <a:lstStyle/>
          <a:p>
            <a:fld id="{01F2A70B-78F2-4DCF-B53B-C990D2FAFB8A}" type="slidenum">
              <a:rPr lang="en-US" smtClean="0"/>
              <a:t>35</a:t>
            </a:fld>
            <a:endParaRPr lang="en-US"/>
          </a:p>
        </p:txBody>
      </p:sp>
    </p:spTree>
    <p:extLst>
      <p:ext uri="{BB962C8B-B14F-4D97-AF65-F5344CB8AC3E}">
        <p14:creationId xmlns:p14="http://schemas.microsoft.com/office/powerpoint/2010/main" val="11847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Assumptions can greatly simplify the learning process, but can also limit what can be learned.</a:t>
            </a:r>
          </a:p>
          <a:p>
            <a:r>
              <a:rPr lang="en-US" sz="1200" b="0" i="0" u="none" strike="noStrike" kern="1200" baseline="0" dirty="0" smtClean="0">
                <a:solidFill>
                  <a:schemeClr val="tx1"/>
                </a:solidFill>
                <a:latin typeface="+mn-lt"/>
                <a:ea typeface="+mn-ea"/>
                <a:cs typeface="+mn-cs"/>
              </a:rPr>
              <a:t>Algorithms that simplify the function to a known form are called parametric machine learning</a:t>
            </a:r>
          </a:p>
          <a:p>
            <a:r>
              <a:rPr lang="en-US" sz="1200" b="0" i="0" u="none" strike="noStrike" kern="1200" baseline="0" dirty="0" smtClean="0">
                <a:solidFill>
                  <a:schemeClr val="tx1"/>
                </a:solidFill>
                <a:latin typeface="+mn-lt"/>
                <a:ea typeface="+mn-ea"/>
                <a:cs typeface="+mn-cs"/>
              </a:rPr>
              <a:t>algorithms.</a:t>
            </a:r>
          </a:p>
          <a:p>
            <a:r>
              <a:rPr lang="en-US" sz="1200" b="0" i="0" u="none" strike="noStrike" kern="1200" baseline="0" dirty="0" err="1" smtClean="0">
                <a:solidFill>
                  <a:schemeClr val="tx1"/>
                </a:solidFill>
                <a:latin typeface="+mn-lt"/>
                <a:ea typeface="+mn-ea"/>
                <a:cs typeface="+mn-cs"/>
              </a:rPr>
              <a:t>Benets</a:t>
            </a:r>
            <a:r>
              <a:rPr lang="en-US" sz="1200" b="0" i="0" u="none" strike="noStrike" kern="1200" baseline="0" dirty="0" smtClean="0">
                <a:solidFill>
                  <a:schemeClr val="tx1"/>
                </a:solidFill>
                <a:latin typeface="+mn-lt"/>
                <a:ea typeface="+mn-ea"/>
                <a:cs typeface="+mn-cs"/>
              </a:rPr>
              <a:t> of Parametric Machine Learning Algorithms:</a:t>
            </a:r>
          </a:p>
          <a:p>
            <a:r>
              <a:rPr lang="en-US" sz="1200" b="0" i="0" u="none" strike="noStrike" kern="1200" baseline="0" dirty="0" smtClean="0">
                <a:solidFill>
                  <a:schemeClr val="tx1"/>
                </a:solidFill>
                <a:latin typeface="+mn-lt"/>
                <a:ea typeface="+mn-ea"/>
                <a:cs typeface="+mn-cs"/>
              </a:rPr>
              <a:t>. Simpler: These methods are easier to understand and interpret results.</a:t>
            </a:r>
          </a:p>
          <a:p>
            <a:r>
              <a:rPr lang="en-US" sz="1200" b="0" i="0" u="none" strike="noStrike" kern="1200" baseline="0" dirty="0" smtClean="0">
                <a:solidFill>
                  <a:schemeClr val="tx1"/>
                </a:solidFill>
                <a:latin typeface="+mn-lt"/>
                <a:ea typeface="+mn-ea"/>
                <a:cs typeface="+mn-cs"/>
              </a:rPr>
              <a:t>. Speed: Parametric models are very fast to learn from data.</a:t>
            </a:r>
          </a:p>
          <a:p>
            <a:r>
              <a:rPr lang="en-US" sz="1200" b="0" i="0" u="none" strike="noStrike" kern="1200" baseline="0" dirty="0" smtClean="0">
                <a:solidFill>
                  <a:schemeClr val="tx1"/>
                </a:solidFill>
                <a:latin typeface="+mn-lt"/>
                <a:ea typeface="+mn-ea"/>
                <a:cs typeface="+mn-cs"/>
              </a:rPr>
              <a:t>. Less Data: They do not require as much training data and can work well even if the t</a:t>
            </a:r>
          </a:p>
          <a:p>
            <a:r>
              <a:rPr lang="en-US" sz="1200" b="0" i="0" u="none" strike="noStrike" kern="1200" baseline="0" dirty="0" smtClean="0">
                <a:solidFill>
                  <a:schemeClr val="tx1"/>
                </a:solidFill>
                <a:latin typeface="+mn-lt"/>
                <a:ea typeface="+mn-ea"/>
                <a:cs typeface="+mn-cs"/>
              </a:rPr>
              <a:t>to the data is not perfect.</a:t>
            </a:r>
          </a:p>
          <a:p>
            <a:r>
              <a:rPr lang="en-US" sz="1200" b="0" i="0" u="none" strike="noStrike" kern="1200" baseline="0" dirty="0" smtClean="0">
                <a:solidFill>
                  <a:schemeClr val="tx1"/>
                </a:solidFill>
                <a:latin typeface="+mn-lt"/>
                <a:ea typeface="+mn-ea"/>
                <a:cs typeface="+mn-cs"/>
              </a:rPr>
              <a:t>Limitations of Parametric Machine Learning Algorithms:</a:t>
            </a:r>
          </a:p>
          <a:p>
            <a:r>
              <a:rPr lang="en-US" sz="1200" b="0" i="0" u="none" strike="noStrike" kern="1200" baseline="0" dirty="0" smtClean="0">
                <a:solidFill>
                  <a:schemeClr val="tx1"/>
                </a:solidFill>
                <a:latin typeface="+mn-lt"/>
                <a:ea typeface="+mn-ea"/>
                <a:cs typeface="+mn-cs"/>
              </a:rPr>
              <a:t>. Constrained: By choosing a functional form these methods are highly constrained to</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specied</a:t>
            </a:r>
            <a:r>
              <a:rPr lang="en-US" sz="1200" b="0" i="0" u="none" strike="noStrike" kern="1200" baseline="0" dirty="0" smtClean="0">
                <a:solidFill>
                  <a:schemeClr val="tx1"/>
                </a:solidFill>
                <a:latin typeface="+mn-lt"/>
                <a:ea typeface="+mn-ea"/>
                <a:cs typeface="+mn-cs"/>
              </a:rPr>
              <a:t> form.</a:t>
            </a:r>
          </a:p>
          <a:p>
            <a:r>
              <a:rPr lang="en-US" sz="1200" b="0" i="0" u="none" strike="noStrike" kern="1200" baseline="0" dirty="0" smtClean="0">
                <a:solidFill>
                  <a:schemeClr val="tx1"/>
                </a:solidFill>
                <a:latin typeface="+mn-lt"/>
                <a:ea typeface="+mn-ea"/>
                <a:cs typeface="+mn-cs"/>
              </a:rPr>
              <a:t>. Limited Complexity: The methods are more suited to simpler problems.</a:t>
            </a:r>
          </a:p>
          <a:p>
            <a:r>
              <a:rPr lang="en-US" sz="1200" b="0" i="0" u="none" strike="noStrike" kern="1200" baseline="0" dirty="0" smtClean="0">
                <a:solidFill>
                  <a:schemeClr val="tx1"/>
                </a:solidFill>
                <a:latin typeface="+mn-lt"/>
                <a:ea typeface="+mn-ea"/>
                <a:cs typeface="+mn-cs"/>
              </a:rPr>
              <a:t>. Poor Fit: In practice the methods are unlikely to match the underlying mapping function.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3423318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10"/>
          </p:nvPr>
        </p:nvSpPr>
        <p:spPr/>
        <p:txBody>
          <a:bodyPr/>
          <a:lstStyle/>
          <a:p>
            <a:fld id="{01F2A70B-78F2-4DCF-B53B-C990D2FAFB8A}" type="slidenum">
              <a:rPr lang="en-US" smtClean="0"/>
              <a:t>36</a:t>
            </a:fld>
            <a:endParaRPr lang="en-US"/>
          </a:p>
        </p:txBody>
      </p:sp>
    </p:spTree>
    <p:extLst>
      <p:ext uri="{BB962C8B-B14F-4D97-AF65-F5344CB8AC3E}">
        <p14:creationId xmlns:p14="http://schemas.microsoft.com/office/powerpoint/2010/main" val="3849500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Problems. This might go without saying, but LDA is intended for</a:t>
            </a:r>
          </a:p>
          <a:p>
            <a:r>
              <a:rPr lang="en-US" sz="1200" b="0" i="0" u="none" strike="noStrike" kern="1200" baseline="0" dirty="0" smtClean="0">
                <a:solidFill>
                  <a:schemeClr val="tx1"/>
                </a:solidFill>
                <a:latin typeface="+mn-lt"/>
                <a:ea typeface="+mn-ea"/>
                <a:cs typeface="+mn-cs"/>
              </a:rPr>
              <a:t>Classification problems where the output variable is categorical. LDA supports both binary and multiclass Classification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Gaussian Distribution. The standard implementation of the model assumes a Gaussian distribution of the input variables. Consider reviewing the univariate distributions of each attribute and using transforms to make them more Gaussian-looking (e.g. log and root for exponential distributions and Box-Cox for skewed distributions).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Remove Outliers. Consider removing outliers from your data. These can skew the basic statistics used to separate classes in LDA such the mean and the standard deviation.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Same Variance. LDA assumes that each input variable has the same variance. It almost always a good idea to standardize your data before using LDA so that it has a mean of 0 and a standard deviation of 1.</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37</a:t>
            </a:fld>
            <a:endParaRPr lang="en-US"/>
          </a:p>
        </p:txBody>
      </p:sp>
    </p:spTree>
    <p:extLst>
      <p:ext uri="{BB962C8B-B14F-4D97-AF65-F5344CB8AC3E}">
        <p14:creationId xmlns:p14="http://schemas.microsoft.com/office/powerpoint/2010/main" val="3157438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Quadratic Discriminant Analysis: Each class uses its own estimate of variance (or covariance when there are multiple input variables).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Flexible Discriminant Analysis: Where nonlinear combination of inputs is used such as splines.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Regularized Discriminant Analysis: Introduces regularization into the estimate of the variance (or covariance), moderating the influence of different variables on LDA.</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original development was called the Linear Discriminant or Fisher's Discriminant Analysis. The multiclass version was referred to Multiple Discriminant Analysis. These are all simply referred to as Linear Discriminant Analysis now.</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38</a:t>
            </a:fld>
            <a:endParaRPr lang="en-US"/>
          </a:p>
        </p:txBody>
      </p:sp>
    </p:spTree>
    <p:extLst>
      <p:ext uri="{BB962C8B-B14F-4D97-AF65-F5344CB8AC3E}">
        <p14:creationId xmlns:p14="http://schemas.microsoft.com/office/powerpoint/2010/main" val="2045886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model representation for KNN is the entire training dataset. It is as simple as that. KNN has no model other than storing the entire dataset, so there is no learning required. Efficient implementations can store the data using complex data structures like k-d trees to make look-up and matching of new patterns during prediction efficient. Because the entire training dataset is stored, you may want to think carefully about the consistency of your training data. It might be a good idea to curate it, update it often as new data becomes available and remove erroneous and outlier data.</a:t>
            </a:r>
          </a:p>
          <a:p>
            <a:r>
              <a:rPr lang="en-US" sz="1200" b="0" i="0" u="none" strike="noStrike" kern="1200" baseline="0" dirty="0" smtClean="0">
                <a:solidFill>
                  <a:schemeClr val="tx1"/>
                </a:solidFill>
                <a:latin typeface="+mn-lt"/>
                <a:ea typeface="+mn-ea"/>
                <a:cs typeface="+mn-cs"/>
              </a:rPr>
              <a:t>==</a:t>
            </a:r>
          </a:p>
          <a:p>
            <a:pPr marL="0" lvl="1" indent="0">
              <a:spcBef>
                <a:spcPts val="1800"/>
              </a:spcBef>
              <a:buNone/>
            </a:pPr>
            <a:r>
              <a:rPr lang="en-US" sz="3200" b="1" dirty="0" smtClean="0">
                <a:solidFill>
                  <a:srgbClr val="FFFF00"/>
                </a:solidFill>
              </a:rPr>
              <a:t>Making Predictions with KNN</a:t>
            </a:r>
          </a:p>
          <a:p>
            <a:r>
              <a:rPr lang="en-US" dirty="0" smtClean="0"/>
              <a:t>KNN makes predictions using the training dataset directly. Predictions are made for a new data point by searching through the entire training set for the K most similar instances (the neighbors) and summarizing the output variable for those K instances. For regression this might be the mean output variable, in classification this might be the mode (or most common) class value.</a:t>
            </a:r>
            <a:endParaRPr lang="en-US" sz="5400" dirty="0" smtClean="0">
              <a:solidFill>
                <a:srgbClr val="FFFF00"/>
              </a:solidFill>
            </a:endParaRP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40</a:t>
            </a:fld>
            <a:endParaRPr lang="en-US"/>
          </a:p>
        </p:txBody>
      </p:sp>
    </p:spTree>
    <p:extLst>
      <p:ext uri="{BB962C8B-B14F-4D97-AF65-F5344CB8AC3E}">
        <p14:creationId xmlns:p14="http://schemas.microsoft.com/office/powerpoint/2010/main" val="1530266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41</a:t>
            </a:fld>
            <a:endParaRPr lang="en-US"/>
          </a:p>
        </p:txBody>
      </p:sp>
    </p:spTree>
    <p:extLst>
      <p:ext uri="{BB962C8B-B14F-4D97-AF65-F5344CB8AC3E}">
        <p14:creationId xmlns:p14="http://schemas.microsoft.com/office/powerpoint/2010/main" val="403298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value for K can be found by algorithm tuning. It is a good idea to try many different values for K (e.g. values from 1 to 21) and see what works best for your problem. The computational complexity of KNN increases with the size of the training dataset. For very large training sets, KNN can be made stochastic by taking a sample from the training dataset from which to calculate the K-most similar instances. KNN has been around for a long time and has been very well studied. As such, different disciplines have different names for it, for example:</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42</a:t>
            </a:fld>
            <a:endParaRPr lang="en-US"/>
          </a:p>
        </p:txBody>
      </p:sp>
    </p:spTree>
    <p:extLst>
      <p:ext uri="{BB962C8B-B14F-4D97-AF65-F5344CB8AC3E}">
        <p14:creationId xmlns:p14="http://schemas.microsoft.com/office/powerpoint/2010/main" val="2693640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KNN has been around for a long time and has been very well studied. As such, different disciplines have different names for it, for example:</a:t>
            </a:r>
          </a:p>
          <a:p>
            <a:r>
              <a:rPr lang="en-US" dirty="0" smtClean="0"/>
              <a:t>. Instance-Based Learning: The raw training instances are used to make predictions. As such KNN is often referred to as instance-based learning or a case-based learning (where each training instance is a case from the problem domain).</a:t>
            </a:r>
          </a:p>
          <a:p>
            <a:r>
              <a:rPr lang="en-US" dirty="0" smtClean="0"/>
              <a:t>. Lazy Learning: No learning of the model is required and all of the work happens at the time a prediction is requested. As such, KNN is often referred to as a lazy learning algorithm.</a:t>
            </a:r>
          </a:p>
          <a:p>
            <a:r>
              <a:rPr lang="en-US" dirty="0" smtClean="0"/>
              <a:t>. Nonparametric: KNN makes no assumptions about the functional form of the problem being solved. </a:t>
            </a:r>
            <a:r>
              <a:rPr lang="en-US" smtClean="0"/>
              <a:t>As such KNN is referred to as a nonparametric machine learning algorithm.</a:t>
            </a:r>
          </a:p>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43</a:t>
            </a:fld>
            <a:endParaRPr lang="en-US"/>
          </a:p>
        </p:txBody>
      </p:sp>
    </p:spTree>
    <p:extLst>
      <p:ext uri="{BB962C8B-B14F-4D97-AF65-F5344CB8AC3E}">
        <p14:creationId xmlns:p14="http://schemas.microsoft.com/office/powerpoint/2010/main" val="1452220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3">
                    <a:lumMod val="75000"/>
                  </a:schemeClr>
                </a:solidFill>
              </a:rPr>
              <a:t>When KNN is used for classification</a:t>
            </a:r>
            <a:r>
              <a:rPr lang="en-US" dirty="0" smtClean="0"/>
              <a:t>, the output can be calculated as the class with the highest frequency from the K-most similar instances. Each instance in essence votes for their class and the class with the most votes is taken as the prediction. </a:t>
            </a:r>
            <a:r>
              <a:rPr lang="en-US" smtClean="0"/>
              <a:t>Class probabilities can be calculated as the normalized frequency of samples that belong to each class in the set of K most similar instances for a new data instance. </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44</a:t>
            </a:fld>
            <a:endParaRPr lang="en-US"/>
          </a:p>
        </p:txBody>
      </p:sp>
    </p:spTree>
    <p:extLst>
      <p:ext uri="{BB962C8B-B14F-4D97-AF65-F5344CB8AC3E}">
        <p14:creationId xmlns:p14="http://schemas.microsoft.com/office/powerpoint/2010/main" val="3379189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KNN works well with a small number of input variables (p), but struggles when the number of inputs is very large. Each input variable can be considered a dimension of a p-dimensional input space. For example, if you had two input variables X1 and X2, the input space would be 2-dimensional. As the number of dimensions increases the volume of the input space increases at an exponential rate. In high dimensions, points that may be similar may have very large distances. All points will be far away from each other and our intuition for distances in simple 2 and 3-dimensional spaces breaks down. This might feel unintuitive at </a:t>
            </a:r>
            <a:r>
              <a:rPr lang="en-US" sz="1200" b="0" i="0" u="none" strike="noStrike" kern="1200" baseline="0" dirty="0" err="1" smtClean="0">
                <a:solidFill>
                  <a:schemeClr val="tx1"/>
                </a:solidFill>
                <a:latin typeface="+mn-lt"/>
                <a:ea typeface="+mn-ea"/>
                <a:cs typeface="+mn-cs"/>
              </a:rPr>
              <a:t>rst</a:t>
            </a:r>
            <a:r>
              <a:rPr lang="en-US" sz="1200" b="0" i="0" u="none" strike="noStrike" kern="1200" baseline="0" dirty="0" smtClean="0">
                <a:solidFill>
                  <a:schemeClr val="tx1"/>
                </a:solidFill>
                <a:latin typeface="+mn-lt"/>
                <a:ea typeface="+mn-ea"/>
                <a:cs typeface="+mn-cs"/>
              </a:rPr>
              <a:t>, but this general problem is called the Curse of Dimensionality.</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45</a:t>
            </a:fld>
            <a:endParaRPr lang="en-US"/>
          </a:p>
        </p:txBody>
      </p:sp>
    </p:spTree>
    <p:extLst>
      <p:ext uri="{BB962C8B-B14F-4D97-AF65-F5344CB8AC3E}">
        <p14:creationId xmlns:p14="http://schemas.microsoft.com/office/powerpoint/2010/main" val="41937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Algorithms that do not make strong assumptions about the form of the mapping function are called nonparametric machine learning algorithms. By not making assumptions, they are free to learn any functional form from the training data.</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Benefits of Nonparametric Machine Learning Algorithms:</a:t>
            </a:r>
          </a:p>
          <a:p>
            <a:r>
              <a:rPr lang="en-US" sz="1200" b="0" i="0" u="none" strike="noStrike" kern="1200" baseline="0" dirty="0" smtClean="0">
                <a:solidFill>
                  <a:schemeClr val="tx1"/>
                </a:solidFill>
                <a:latin typeface="+mn-lt"/>
                <a:ea typeface="+mn-ea"/>
                <a:cs typeface="+mn-cs"/>
              </a:rPr>
              <a:t>. Flexibility: Capable of fitting a large number of functional forms.</a:t>
            </a:r>
          </a:p>
          <a:p>
            <a:r>
              <a:rPr lang="en-US" sz="1200" b="0" i="0" u="none" strike="noStrike" kern="1200" baseline="0" dirty="0" smtClean="0">
                <a:solidFill>
                  <a:schemeClr val="tx1"/>
                </a:solidFill>
                <a:latin typeface="+mn-lt"/>
                <a:ea typeface="+mn-ea"/>
                <a:cs typeface="+mn-cs"/>
              </a:rPr>
              <a:t>. Power: No assumptions (or weak assumptions) about the underlying function.</a:t>
            </a:r>
          </a:p>
          <a:p>
            <a:r>
              <a:rPr lang="en-US" sz="1200" b="0" i="0" u="none" strike="noStrike" kern="1200" baseline="0" dirty="0" smtClean="0">
                <a:solidFill>
                  <a:schemeClr val="tx1"/>
                </a:solidFill>
                <a:latin typeface="+mn-lt"/>
                <a:ea typeface="+mn-ea"/>
                <a:cs typeface="+mn-cs"/>
              </a:rPr>
              <a:t>. Performance: Can result in higher performance models for prediction.</a:t>
            </a:r>
          </a:p>
          <a:p>
            <a:r>
              <a:rPr lang="en-US" sz="1200" b="0" i="0" u="none" strike="noStrike" kern="1200" baseline="0" dirty="0" smtClean="0">
                <a:solidFill>
                  <a:schemeClr val="tx1"/>
                </a:solidFill>
                <a:latin typeface="+mn-lt"/>
                <a:ea typeface="+mn-ea"/>
                <a:cs typeface="+mn-cs"/>
              </a:rPr>
              <a:t>Limitations of Nonparametric Machine Learning Algorithms:</a:t>
            </a:r>
          </a:p>
          <a:p>
            <a:r>
              <a:rPr lang="en-US" sz="1200" b="0" i="0" u="none" strike="noStrike" kern="1200" baseline="0" dirty="0" smtClean="0">
                <a:solidFill>
                  <a:schemeClr val="tx1"/>
                </a:solidFill>
                <a:latin typeface="+mn-lt"/>
                <a:ea typeface="+mn-ea"/>
                <a:cs typeface="+mn-cs"/>
              </a:rPr>
              <a:t>. More data: Require a lot more training data to estimate the mapping function.</a:t>
            </a:r>
          </a:p>
          <a:p>
            <a:r>
              <a:rPr lang="en-US" sz="1200" b="0" i="0" u="none" strike="noStrike" kern="1200" baseline="0" dirty="0" smtClean="0">
                <a:solidFill>
                  <a:schemeClr val="tx1"/>
                </a:solidFill>
                <a:latin typeface="+mn-lt"/>
                <a:ea typeface="+mn-ea"/>
                <a:cs typeface="+mn-cs"/>
              </a:rPr>
              <a:t>. Slower: A lot slower to train as they often have far more parameters to train.</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Overtting</a:t>
            </a:r>
            <a:r>
              <a:rPr lang="en-US" sz="1200" b="0" i="0" u="none" strike="noStrike" kern="1200" baseline="0" dirty="0" smtClean="0">
                <a:solidFill>
                  <a:schemeClr val="tx1"/>
                </a:solidFill>
                <a:latin typeface="+mn-lt"/>
                <a:ea typeface="+mn-ea"/>
                <a:cs typeface="+mn-cs"/>
              </a:rPr>
              <a:t>: More of a risk to overt the training data and it is harder to explain why</a:t>
            </a:r>
          </a:p>
          <a:p>
            <a:r>
              <a:rPr lang="en-US" sz="1200" b="0" i="0" u="none" strike="noStrike" kern="1200" baseline="0" dirty="0" err="1" smtClean="0">
                <a:solidFill>
                  <a:schemeClr val="tx1"/>
                </a:solidFill>
                <a:latin typeface="+mn-lt"/>
                <a:ea typeface="+mn-ea"/>
                <a:cs typeface="+mn-cs"/>
              </a:rPr>
              <a:t>specic</a:t>
            </a:r>
            <a:r>
              <a:rPr lang="en-US" sz="1200" b="0" i="0" u="none" strike="noStrike" kern="1200" baseline="0" dirty="0" smtClean="0">
                <a:solidFill>
                  <a:schemeClr val="tx1"/>
                </a:solidFill>
                <a:latin typeface="+mn-lt"/>
                <a:ea typeface="+mn-ea"/>
                <a:cs typeface="+mn-cs"/>
              </a:rPr>
              <a:t> predictions are made.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3423318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Preparing Data For KNN</a:t>
            </a:r>
          </a:p>
          <a:p>
            <a:r>
              <a:rPr lang="en-US" sz="1200" b="0" i="0" u="none" strike="noStrike" kern="1200" baseline="0" dirty="0" smtClean="0">
                <a:solidFill>
                  <a:schemeClr val="tx1"/>
                </a:solidFill>
                <a:latin typeface="+mn-lt"/>
                <a:ea typeface="+mn-ea"/>
                <a:cs typeface="+mn-cs"/>
              </a:rPr>
              <a:t>. Rescale Data: KNN performs much better if all of the data has the same scale. Normal-</a:t>
            </a:r>
            <a:r>
              <a:rPr lang="en-US" sz="1200" b="0" i="0" u="none" strike="noStrike" kern="1200" baseline="0" dirty="0" err="1" smtClean="0">
                <a:solidFill>
                  <a:schemeClr val="tx1"/>
                </a:solidFill>
                <a:latin typeface="+mn-lt"/>
                <a:ea typeface="+mn-ea"/>
                <a:cs typeface="+mn-cs"/>
              </a:rPr>
              <a:t>izing</a:t>
            </a:r>
            <a:r>
              <a:rPr lang="en-US" sz="1200" b="0" i="0" u="none" strike="noStrike" kern="1200" baseline="0" dirty="0" smtClean="0">
                <a:solidFill>
                  <a:schemeClr val="tx1"/>
                </a:solidFill>
                <a:latin typeface="+mn-lt"/>
                <a:ea typeface="+mn-ea"/>
                <a:cs typeface="+mn-cs"/>
              </a:rPr>
              <a:t> your data to the range between 0 and 1 is a good idea. It may also be a good idea to standardize your data if it has a Gaussian distribution.</a:t>
            </a:r>
          </a:p>
          <a:p>
            <a:r>
              <a:rPr lang="en-US" sz="1200" b="0" i="0" u="none" strike="noStrike" kern="1200" baseline="0" dirty="0" smtClean="0">
                <a:solidFill>
                  <a:schemeClr val="tx1"/>
                </a:solidFill>
                <a:latin typeface="+mn-lt"/>
                <a:ea typeface="+mn-ea"/>
                <a:cs typeface="+mn-cs"/>
              </a:rPr>
              <a:t>. Address Missing Data: Missing data will mean that the distance between samples cannot be calculated. These samples could be excluded or the missing values could be imputed.</a:t>
            </a:r>
          </a:p>
          <a:p>
            <a:r>
              <a:rPr lang="en-US" sz="1200" b="0" i="0" u="none" strike="noStrike" kern="1200" baseline="0" dirty="0" smtClean="0">
                <a:solidFill>
                  <a:schemeClr val="tx1"/>
                </a:solidFill>
                <a:latin typeface="+mn-lt"/>
                <a:ea typeface="+mn-ea"/>
                <a:cs typeface="+mn-cs"/>
              </a:rPr>
              <a:t>. Lower Dimensionality: KNN is suited for lower dimensional data. You can try it on high dimensional data (hundreds or thousands of input variables) but be aware that it may not perform as well as other techniques. KNN can </a:t>
            </a:r>
            <a:r>
              <a:rPr lang="en-US" sz="1200" b="0" i="0" u="none" strike="noStrike" kern="1200" baseline="0" dirty="0" err="1" smtClean="0">
                <a:solidFill>
                  <a:schemeClr val="tx1"/>
                </a:solidFill>
                <a:latin typeface="+mn-lt"/>
                <a:ea typeface="+mn-ea"/>
                <a:cs typeface="+mn-cs"/>
              </a:rPr>
              <a:t>benet</a:t>
            </a:r>
            <a:r>
              <a:rPr lang="en-US" sz="1200" b="0" i="0" u="none" strike="noStrike" kern="1200" baseline="0" dirty="0" smtClean="0">
                <a:solidFill>
                  <a:schemeClr val="tx1"/>
                </a:solidFill>
                <a:latin typeface="+mn-lt"/>
                <a:ea typeface="+mn-ea"/>
                <a:cs typeface="+mn-cs"/>
              </a:rPr>
              <a:t> from feature </a:t>
            </a:r>
            <a:r>
              <a:rPr lang="en-US" sz="1200" b="0" i="0" u="none" strike="noStrike" kern="1200" baseline="0" smtClean="0">
                <a:solidFill>
                  <a:schemeClr val="tx1"/>
                </a:solidFill>
                <a:latin typeface="+mn-lt"/>
                <a:ea typeface="+mn-ea"/>
                <a:cs typeface="+mn-cs"/>
              </a:rPr>
              <a:t>selection that reduces </a:t>
            </a:r>
            <a:r>
              <a:rPr lang="en-US" sz="1200" b="0" i="0" u="none" strike="noStrike" kern="1200" baseline="0" dirty="0" smtClean="0">
                <a:solidFill>
                  <a:schemeClr val="tx1"/>
                </a:solidFill>
                <a:latin typeface="+mn-lt"/>
                <a:ea typeface="+mn-ea"/>
                <a:cs typeface="+mn-cs"/>
              </a:rPr>
              <a:t>the dimensionality of the input feature space.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46</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k-Nearest Neighbors algorithm (or KNN) uses a distance metric </a:t>
            </a:r>
            <a:r>
              <a:rPr lang="en-US" sz="1200" b="0" i="0" u="none" strike="noStrike" kern="1200" baseline="0" smtClean="0">
                <a:solidFill>
                  <a:schemeClr val="tx1"/>
                </a:solidFill>
                <a:latin typeface="+mn-lt"/>
                <a:ea typeface="+mn-ea"/>
                <a:cs typeface="+mn-cs"/>
              </a:rPr>
              <a:t>to find </a:t>
            </a:r>
            <a:r>
              <a:rPr lang="en-US" sz="1200" b="0" i="0" u="none" strike="noStrike" kern="1200" baseline="0" dirty="0" smtClean="0">
                <a:solidFill>
                  <a:schemeClr val="tx1"/>
                </a:solidFill>
                <a:latin typeface="+mn-lt"/>
                <a:ea typeface="+mn-ea"/>
                <a:cs typeface="+mn-cs"/>
              </a:rPr>
              <a:t>the k most similar</a:t>
            </a:r>
          </a:p>
          <a:p>
            <a:r>
              <a:rPr lang="en-US" sz="1200" b="0" i="0" u="none" strike="noStrike" kern="1200" baseline="0" dirty="0" smtClean="0">
                <a:solidFill>
                  <a:schemeClr val="tx1"/>
                </a:solidFill>
                <a:latin typeface="+mn-lt"/>
                <a:ea typeface="+mn-ea"/>
                <a:cs typeface="+mn-cs"/>
              </a:rPr>
              <a:t>instances in the training data for a new instance and takes the mean outcome of the neighbors</a:t>
            </a:r>
          </a:p>
          <a:p>
            <a:r>
              <a:rPr lang="en-US" sz="1200" b="0" i="0" u="none" strike="noStrike" kern="1200" baseline="0" dirty="0" smtClean="0">
                <a:solidFill>
                  <a:schemeClr val="tx1"/>
                </a:solidFill>
                <a:latin typeface="+mn-lt"/>
                <a:ea typeface="+mn-ea"/>
                <a:cs typeface="+mn-cs"/>
              </a:rPr>
              <a:t>as the prediction. You can construct a KNN model using the </a:t>
            </a:r>
            <a:r>
              <a:rPr lang="en-US" sz="1200" b="0" i="0" u="none" strike="noStrike" kern="1200" baseline="0" dirty="0" err="1" smtClean="0">
                <a:solidFill>
                  <a:schemeClr val="tx1"/>
                </a:solidFill>
                <a:latin typeface="+mn-lt"/>
                <a:ea typeface="+mn-ea"/>
                <a:cs typeface="+mn-cs"/>
              </a:rPr>
              <a:t>KNeighborsClassifier</a:t>
            </a:r>
            <a:r>
              <a:rPr lang="en-US" sz="1200" b="0" i="0" u="none" strike="noStrike" kern="1200" baseline="0" dirty="0" smtClean="0">
                <a:solidFill>
                  <a:schemeClr val="tx1"/>
                </a:solidFill>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48</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49</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Learning a naive Bayes model from your training data is fast. Training is fast because only the probability of each class and the probability of each class given different input (x) values need to be calculated. No coefficients need to be fitted by optimization procedures.</a:t>
            </a:r>
            <a:endParaRPr lang="en-US" sz="1200" dirty="0" smtClean="0">
              <a:solidFill>
                <a:schemeClr val="accent3">
                  <a:lumMod val="75000"/>
                </a:schemeClr>
              </a:solidFill>
            </a:endParaRPr>
          </a:p>
          <a:p>
            <a:r>
              <a:rPr lang="en-US" dirty="0" smtClean="0"/>
              <a:t>===</a:t>
            </a:r>
          </a:p>
          <a:p>
            <a:r>
              <a:rPr lang="en-US" sz="2000" b="1" i="0" u="none" strike="noStrike" kern="1200" baseline="0" dirty="0" smtClean="0">
                <a:solidFill>
                  <a:schemeClr val="tx1"/>
                </a:solidFill>
                <a:latin typeface="+mn-lt"/>
                <a:ea typeface="+mn-ea"/>
                <a:cs typeface="+mn-cs"/>
              </a:rPr>
              <a:t>Calculating Class Probabilities</a:t>
            </a:r>
          </a:p>
          <a:p>
            <a:pPr algn="justLow"/>
            <a:r>
              <a:rPr lang="en-US" sz="1200" b="0" i="0" u="none" strike="noStrike" kern="1200" baseline="0" dirty="0" smtClean="0">
                <a:solidFill>
                  <a:schemeClr val="tx1"/>
                </a:solidFill>
                <a:latin typeface="+mn-lt"/>
                <a:ea typeface="+mn-ea"/>
                <a:cs typeface="+mn-cs"/>
              </a:rPr>
              <a:t>The class probabilities are simply the frequency of instances that belong to each class divided by the total number of instances. For example in a binary classification the probability of an instance belonging to class 1 would be calculated as: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50</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51</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Naive Bayes can be extended to real-valued attributes, most commonly by assuming a Gaussian distribution. This extension of naive Bayes is called Gaussian Naive Bayes. Other functions can be used to estimate the distribution of the data, but the Gaussian (or Normal distribution) is the easiest to work with because you only need to estimate the mean and the standard deviation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your training data.</a:t>
            </a:r>
            <a:endParaRPr lang="ar-E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ar-EG" dirty="0" smtClean="0"/>
              <a:t>==</a:t>
            </a:r>
          </a:p>
          <a:p>
            <a:r>
              <a:rPr lang="en-US" sz="1200" b="0" i="0" u="none" strike="noStrike" kern="1200" baseline="0" dirty="0" smtClean="0">
                <a:solidFill>
                  <a:schemeClr val="tx1"/>
                </a:solidFill>
                <a:latin typeface="+mn-lt"/>
                <a:ea typeface="+mn-ea"/>
                <a:cs typeface="+mn-cs"/>
              </a:rPr>
              <a:t>Above, we calculated the probabilities for input values for each class using a frequency. With</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real-valued inputs, we can calculate the mean and standard deviation of input values (x) for</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each class to summarize the distribution. This means that in addition to the probabilities for</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each class, we must also store the mean and standard deviations for each input variable for each</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52</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solidFill>
                      <a:schemeClr val="accent5">
                        <a:lumMod val="60000"/>
                        <a:lumOff val="40000"/>
                      </a:schemeClr>
                    </a:solidFill>
                  </a:rPr>
                  <a:t>Probabilities of new x values are calculated using the Gaussian Probability Density Function (PDF). When making predictions these parameters can be plugged into the Gaussian PDF with a new input for the variable, and in return the Gaussian PDF will provide an estimate of the probability of that new input value for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solidFill>
                    <a:schemeClr val="accent5">
                      <a:lumMod val="60000"/>
                      <a:lumOff val="40000"/>
                    </a:schemeClr>
                  </a:solidFill>
                </a:endParaRPr>
              </a:p>
              <a:p>
                <a:r>
                  <a:rPr lang="en-US" sz="1200" b="0" i="0" u="none" strike="noStrike" kern="1200" baseline="0" dirty="0" smtClean="0">
                    <a:solidFill>
                      <a:schemeClr val="tx1"/>
                    </a:solidFill>
                    <a:latin typeface="+mn-lt"/>
                    <a:ea typeface="+mn-ea"/>
                    <a:cs typeface="+mn-cs"/>
                  </a:rPr>
                  <a:t>Where pdf(x) is the Gaussian PDF, mean and </a:t>
                </a:r>
                <a14:m>
                  <m:oMath xmlns:m="http://schemas.openxmlformats.org/officeDocument/2006/math">
                    <m:r>
                      <a:rPr lang="en-US" sz="1200" b="0" i="1" u="none" strike="noStrike" kern="1200" baseline="0" dirty="0" smtClean="0">
                        <a:solidFill>
                          <a:schemeClr val="tx1"/>
                        </a:solidFill>
                        <a:latin typeface="Cambria Math"/>
                        <a:ea typeface="+mn-ea"/>
                        <a:cs typeface="+mn-cs"/>
                      </a:rPr>
                      <m:t>𝑠𝑑</m:t>
                    </m:r>
                    <m:r>
                      <a:rPr lang="en-US" sz="1200" b="0" i="1" u="none" strike="noStrike" kern="1200" baseline="0" dirty="0" smtClean="0">
                        <a:solidFill>
                          <a:schemeClr val="tx1"/>
                        </a:solidFill>
                        <a:latin typeface="Cambria Math"/>
                        <a:ea typeface="+mn-ea"/>
                        <a:cs typeface="+mn-cs"/>
                      </a:rPr>
                      <m:t> </m:t>
                    </m:r>
                  </m:oMath>
                </a14:m>
                <a:r>
                  <a:rPr lang="en-US" sz="1200" b="0" i="0" u="none" strike="noStrike" kern="1200" baseline="0" dirty="0" smtClean="0">
                    <a:solidFill>
                      <a:schemeClr val="tx1"/>
                    </a:solidFill>
                    <a:latin typeface="+mn-lt"/>
                    <a:ea typeface="+mn-ea"/>
                    <a:cs typeface="+mn-cs"/>
                  </a:rPr>
                  <a:t>are the mean and standard deviation calculated above,  is the numerical constant PI, e is the numerical constant Euler's number raised to power and x is the input value for the input variable. We can then plug in the probabilities into the equation above to make predictions with real-valued inputs.</a:t>
                </a:r>
                <a:endParaRPr lang="en-US" sz="1200" i="1" dirty="0" smtClean="0">
                  <a:solidFill>
                    <a:schemeClr val="accent5">
                      <a:lumMod val="60000"/>
                      <a:lumOff val="4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solidFill>
                      <a:schemeClr val="accent5">
                        <a:lumMod val="60000"/>
                        <a:lumOff val="40000"/>
                      </a:schemeClr>
                    </a:solidFill>
                  </a:rPr>
                  <a:t>Probabilities of new x values are calculated using the Gaussian Probability Density Function (PDF). When making predictions these parameters can be plugged into the Gaussian PDF with a new input for the variable, and in return the Gaussian PDF will provide an estimate of the probability of that new input value for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solidFill>
                    <a:schemeClr val="accent5">
                      <a:lumMod val="60000"/>
                      <a:lumOff val="40000"/>
                    </a:schemeClr>
                  </a:solidFill>
                </a:endParaRPr>
              </a:p>
              <a:p>
                <a:r>
                  <a:rPr lang="en-US" sz="1200" b="0" i="0" u="none" strike="noStrike" kern="1200" baseline="0" dirty="0" smtClean="0">
                    <a:solidFill>
                      <a:schemeClr val="tx1"/>
                    </a:solidFill>
                    <a:latin typeface="+mn-lt"/>
                    <a:ea typeface="+mn-ea"/>
                    <a:cs typeface="+mn-cs"/>
                  </a:rPr>
                  <a:t>Where pdf(x) is the Gaussian PDF, mean and </a:t>
                </a:r>
                <a:r>
                  <a:rPr lang="en-US" sz="1200" b="0" i="0" u="none" strike="noStrike" kern="1200" baseline="0" dirty="0" smtClean="0">
                    <a:solidFill>
                      <a:schemeClr val="tx1"/>
                    </a:solidFill>
                    <a:latin typeface="Cambria Math"/>
                    <a:ea typeface="+mn-ea"/>
                    <a:cs typeface="+mn-cs"/>
                  </a:rPr>
                  <a:t>𝑠𝑑 </a:t>
                </a:r>
                <a:r>
                  <a:rPr lang="en-US" sz="1200" b="0" i="0" u="none" strike="noStrike" kern="1200" baseline="0" dirty="0" smtClean="0">
                    <a:solidFill>
                      <a:schemeClr val="tx1"/>
                    </a:solidFill>
                    <a:latin typeface="+mn-lt"/>
                    <a:ea typeface="+mn-ea"/>
                    <a:cs typeface="+mn-cs"/>
                  </a:rPr>
                  <a:t>are the mean and standard deviation calculated above,  is the numerical constant PI, e is the numerical constant Euler's number raised to power and x is the input value for the input variable. We can then plug in the probabilities into the equation above to make predictions with real-valued inputs.</a:t>
                </a:r>
                <a:endParaRPr lang="en-US" sz="1200" i="1" dirty="0" smtClean="0">
                  <a:solidFill>
                    <a:schemeClr val="accent5">
                      <a:lumMod val="60000"/>
                      <a:lumOff val="4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53</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Categorical Inputs: Naive Bayes assumes label attributes such as binary, categorical or nominal.</a:t>
            </a:r>
          </a:p>
          <a:p>
            <a:r>
              <a:rPr lang="en-US" sz="1200" b="0" i="0" u="none" strike="noStrike" kern="1200" baseline="0" dirty="0" smtClean="0">
                <a:solidFill>
                  <a:schemeClr val="tx1"/>
                </a:solidFill>
                <a:latin typeface="+mn-lt"/>
                <a:ea typeface="+mn-ea"/>
                <a:cs typeface="+mn-cs"/>
              </a:rPr>
              <a:t>. Gaussian Inputs: If the input variables are real-valued, a Gaussian distribution is assumed. In which case the algorithm will perform better if the univariate distributions of your data are Gaussian or near-Gaussian. This may require removing outliers (e.g. values that are more than 3 or 4 standard deviations from the mean).</a:t>
            </a:r>
          </a:p>
          <a:p>
            <a:r>
              <a:rPr lang="en-US" sz="1200" b="0" i="0" u="none" strike="noStrike" kern="1200" baseline="0" dirty="0" smtClean="0">
                <a:solidFill>
                  <a:schemeClr val="tx1"/>
                </a:solidFill>
                <a:latin typeface="+mn-lt"/>
                <a:ea typeface="+mn-ea"/>
                <a:cs typeface="+mn-cs"/>
              </a:rPr>
              <a:t>. Classification Problems: Naive Bayes is a classification algorithm suitable for binary and multiclass classification.</a:t>
            </a:r>
          </a:p>
          <a:p>
            <a:r>
              <a:rPr lang="en-US" sz="1200" b="0" i="0" u="none" strike="noStrike" kern="1200" baseline="0" dirty="0" smtClean="0">
                <a:solidFill>
                  <a:schemeClr val="tx1"/>
                </a:solidFill>
                <a:latin typeface="+mn-lt"/>
                <a:ea typeface="+mn-ea"/>
                <a:cs typeface="+mn-cs"/>
              </a:rPr>
              <a:t>. Log Probabilities: The calculation of the likelihood of different class values involves multiplying a lot of small numbers together. This can lead to an underflow of numerical precision. As such it is good practice to use a log transform of the probabilities to avoid this underflow .</a:t>
            </a:r>
          </a:p>
          <a:p>
            <a:r>
              <a:rPr lang="en-US" sz="1200" b="0" i="0" u="none" strike="noStrike" kern="1200" baseline="0" dirty="0" smtClean="0">
                <a:solidFill>
                  <a:schemeClr val="tx1"/>
                </a:solidFill>
                <a:latin typeface="+mn-lt"/>
                <a:ea typeface="+mn-ea"/>
                <a:cs typeface="+mn-cs"/>
              </a:rPr>
              <a:t>. Kernel Functions: Rather than assuming a Gaussian distribution for numerical input values, more complex distributions can be used such as a variety of kernel density functions.</a:t>
            </a:r>
          </a:p>
          <a:p>
            <a:r>
              <a:rPr lang="en-US" sz="1200" b="0" i="0" u="none" strike="noStrike" kern="1200" baseline="0" dirty="0" smtClean="0">
                <a:solidFill>
                  <a:schemeClr val="tx1"/>
                </a:solidFill>
                <a:latin typeface="+mn-lt"/>
                <a:ea typeface="+mn-ea"/>
                <a:cs typeface="+mn-cs"/>
              </a:rPr>
              <a:t>. Update Probabilities: When new data becomes available, you can simply update the probabilities of your model. This can be helpful if the data changes frequently.</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54</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Naive Bayes calculates the probability of each class and the conditional probability of each class</a:t>
            </a:r>
          </a:p>
          <a:p>
            <a:r>
              <a:rPr lang="en-US" sz="1200" b="0" i="0" u="none" strike="noStrike" kern="1200" baseline="0" dirty="0" smtClean="0">
                <a:solidFill>
                  <a:schemeClr val="tx1"/>
                </a:solidFill>
                <a:latin typeface="+mn-lt"/>
                <a:ea typeface="+mn-ea"/>
                <a:cs typeface="+mn-cs"/>
              </a:rPr>
              <a:t>given each input value. These probabilities are estimated for new data and multiplied together,</a:t>
            </a:r>
          </a:p>
          <a:p>
            <a:r>
              <a:rPr lang="en-US" sz="1200" b="0" i="0" u="none" strike="noStrike" kern="1200" baseline="0" dirty="0" smtClean="0">
                <a:solidFill>
                  <a:schemeClr val="tx1"/>
                </a:solidFill>
                <a:latin typeface="+mn-lt"/>
                <a:ea typeface="+mn-ea"/>
                <a:cs typeface="+mn-cs"/>
              </a:rPr>
              <a:t>assuming that they are all independent (a simple or naive assumption). When working with</a:t>
            </a:r>
          </a:p>
          <a:p>
            <a:r>
              <a:rPr lang="en-US" sz="1200" b="0" i="0" u="none" strike="noStrike" kern="1200" baseline="0" dirty="0" smtClean="0">
                <a:solidFill>
                  <a:schemeClr val="tx1"/>
                </a:solidFill>
                <a:latin typeface="+mn-lt"/>
                <a:ea typeface="+mn-ea"/>
                <a:cs typeface="+mn-cs"/>
              </a:rPr>
              <a:t>real-valued data, a Gaussian distribution is assumed to easily estimate the probabilities for</a:t>
            </a:r>
          </a:p>
          <a:p>
            <a:r>
              <a:rPr lang="en-US" sz="1200" b="0" i="0" u="none" strike="noStrike" kern="1200" baseline="0" smtClean="0">
                <a:solidFill>
                  <a:schemeClr val="tx1"/>
                </a:solidFill>
                <a:latin typeface="+mn-lt"/>
                <a:ea typeface="+mn-ea"/>
                <a:cs typeface="+mn-cs"/>
              </a:rPr>
              <a:t>input variables using the Gaussian Probability Density Function.</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55</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Classification</a:t>
            </a:r>
            <a:r>
              <a:rPr lang="en-US" sz="1200" b="0" i="0" u="none" strike="noStrike" kern="1200" baseline="0" dirty="0" smtClean="0">
                <a:solidFill>
                  <a:schemeClr val="tx1"/>
                </a:solidFill>
                <a:latin typeface="+mn-lt"/>
                <a:ea typeface="+mn-ea"/>
                <a:cs typeface="+mn-cs"/>
              </a:rPr>
              <a:t>: A classification problem is when the output variable is a category, such as red or blue or disease and no disease.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Regression: A regression problem is when the output variable is a real value, such as dollars or weight.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3423318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56</a:t>
            </a:fld>
            <a:endParaRPr lang="en-US"/>
          </a:p>
        </p:txBody>
      </p:sp>
    </p:spTree>
    <p:extLst>
      <p:ext uri="{BB962C8B-B14F-4D97-AF65-F5344CB8AC3E}">
        <p14:creationId xmlns:p14="http://schemas.microsoft.com/office/powerpoint/2010/main" val="3308793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Classically, this algorithm is referred to as decision trees, but on some platforms like R they are referred to by the more modern term CART.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57</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58</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Creating a binary decision tree is actually a process of dividing up the input space. A greedy approach is used to divide the space called recursive binary splitting. This is a numerical procedure where all the values are lined up and different split points are tried and tested using a cost function. The split with the best cost (lowest cost because we minimize cost) is selected. All input variables and all possible split points are evaluated and chosen in a greedy manner</a:t>
                </a:r>
              </a:p>
              <a:p>
                <a:r>
                  <a:rPr lang="en-US" sz="1200" b="0" i="0" u="none" strike="noStrike" kern="1200" baseline="0" dirty="0" smtClean="0">
                    <a:solidFill>
                      <a:schemeClr val="tx1"/>
                    </a:solidFill>
                    <a:latin typeface="+mn-lt"/>
                    <a:ea typeface="+mn-ea"/>
                    <a:cs typeface="+mn-cs"/>
                  </a:rPr>
                  <a:t>(e.g. the very best split point is chosen each time). For regression predictive modeling problems the cost function that is minimized to choose spit points is the sum squared error across all training samples that fall within the rectangle: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Where y is the output for the training sample and prediction is the predicted output for the rectangle. For classification the Gini cost function is used which provides an indication of how pure the leaf nodes are (how mixed the training data assigned to each node is).</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Where G is the Gini cost over all classes, </a:t>
                </a:r>
                <a14:m>
                  <m:oMath xmlns:m="http://schemas.openxmlformats.org/officeDocument/2006/math">
                    <m:r>
                      <a:rPr lang="en-US" sz="1200" b="0" i="1" u="none" strike="noStrike" kern="1200" baseline="0" dirty="0" smtClean="0">
                        <a:solidFill>
                          <a:schemeClr val="tx1"/>
                        </a:solidFill>
                        <a:latin typeface="Cambria Math"/>
                        <a:ea typeface="+mn-ea"/>
                        <a:cs typeface="+mn-cs"/>
                      </a:rPr>
                      <m:t>𝑝𝑘</m:t>
                    </m:r>
                    <m:r>
                      <a:rPr lang="en-US" sz="1200" b="0" i="1" u="none" strike="noStrike" kern="1200" baseline="0" dirty="0" smtClean="0">
                        <a:solidFill>
                          <a:schemeClr val="tx1"/>
                        </a:solidFill>
                        <a:latin typeface="Cambria Math"/>
                        <a:ea typeface="+mn-ea"/>
                        <a:cs typeface="+mn-cs"/>
                      </a:rPr>
                      <m:t> </m:t>
                    </m:r>
                  </m:oMath>
                </a14:m>
                <a:r>
                  <a:rPr lang="en-US" sz="1200" b="0" i="0" u="none" strike="noStrike" kern="1200" baseline="0" dirty="0" smtClean="0">
                    <a:solidFill>
                      <a:schemeClr val="tx1"/>
                    </a:solidFill>
                    <a:latin typeface="+mn-lt"/>
                    <a:ea typeface="+mn-ea"/>
                    <a:cs typeface="+mn-cs"/>
                  </a:rPr>
                  <a:t>are the number of training instances with class k in the rectangle of interest. A node that has all classes of the same type (perfect class purity) will have G = 0, where as a G that has a 50-50 split of classes for a binary classification problem (worst purity) will have a G = 0:5.</a:t>
                </a:r>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Creating a binary decision tree is actually a process of dividing up the input space. A greedy approach is used to divide the space called recursive binary splitting. This is a numerical procedure where all the values are lined up and different split points are tried and tested using a cost function. The split with the best cost (lowest cost because we minimize cost) is selected. All input variables and all possible split points are evaluated and chosen in a greedy manner</a:t>
                </a:r>
              </a:p>
              <a:p>
                <a:r>
                  <a:rPr lang="en-US" sz="1200" b="0" i="0" u="none" strike="noStrike" kern="1200" baseline="0" dirty="0" smtClean="0">
                    <a:solidFill>
                      <a:schemeClr val="tx1"/>
                    </a:solidFill>
                    <a:latin typeface="+mn-lt"/>
                    <a:ea typeface="+mn-ea"/>
                    <a:cs typeface="+mn-cs"/>
                  </a:rPr>
                  <a:t>(e.g. the very best split point is chosen each time). For regression predictive modeling problems the cost function that is minimized to choose spit points is the sum squared error across all training samples that fall within the rectangle:</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Where y is the output for the training sample and prediction is the predicted output for the rectangle. For classification the Gini cost function is used which provides an indication of how pure the leaf nodes are (how mixed the training data assigned to each node is).</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Where G is the Gini cost over all classes, </a:t>
                </a:r>
                <a:r>
                  <a:rPr lang="en-US" sz="1200" b="0" i="0" u="none" strike="noStrike" kern="1200" baseline="0" dirty="0" smtClean="0">
                    <a:solidFill>
                      <a:schemeClr val="tx1"/>
                    </a:solidFill>
                    <a:latin typeface="Cambria Math"/>
                    <a:ea typeface="+mn-ea"/>
                    <a:cs typeface="+mn-cs"/>
                  </a:rPr>
                  <a:t>𝑝𝑘 </a:t>
                </a:r>
                <a:r>
                  <a:rPr lang="en-US" sz="1200" b="0" i="0" u="none" strike="noStrike" kern="1200" baseline="0" dirty="0" smtClean="0">
                    <a:solidFill>
                      <a:schemeClr val="tx1"/>
                    </a:solidFill>
                    <a:latin typeface="+mn-lt"/>
                    <a:ea typeface="+mn-ea"/>
                    <a:cs typeface="+mn-cs"/>
                  </a:rPr>
                  <a:t>are the number of training instances with class k in the rectangle of interest. A node that has all classes of the same type (perfect class purity) will have G = 0, where as a G that has a 50-50 split of classes for a binary classification problem (worst purity) will have a G = 0:5.</a:t>
                </a:r>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59</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Stopping Criterion</a:t>
            </a:r>
          </a:p>
          <a:p>
            <a:r>
              <a:rPr lang="en-US" sz="1200" b="0" i="0" u="none" strike="noStrike" kern="1200" baseline="0" dirty="0" smtClean="0">
                <a:solidFill>
                  <a:schemeClr val="tx1"/>
                </a:solidFill>
                <a:latin typeface="+mn-lt"/>
                <a:ea typeface="+mn-ea"/>
                <a:cs typeface="+mn-cs"/>
              </a:rPr>
              <a:t>The recursive binary splitting procedure described above needs to know when to stop splitting as it works its way down the tree with the training data. The most common stopping procedure is to use a minimum count on the number of training instances assigned to each leaf node. If the count is less than some minimum then the split is not accepted and the node is taken as a final leaf node. The count of training members is tuned to the dataset, e.g. 5 or 10. It denes</a:t>
            </a:r>
          </a:p>
          <a:p>
            <a:r>
              <a:rPr lang="en-US" sz="1200" b="0" i="0" u="none" strike="noStrike" kern="1200" baseline="0" dirty="0" smtClean="0">
                <a:solidFill>
                  <a:schemeClr val="tx1"/>
                </a:solidFill>
                <a:latin typeface="+mn-lt"/>
                <a:ea typeface="+mn-ea"/>
                <a:cs typeface="+mn-cs"/>
              </a:rPr>
              <a:t>how </a:t>
            </a:r>
            <a:r>
              <a:rPr lang="en-US" sz="1200" dirty="0" smtClean="0"/>
              <a:t>specific </a:t>
            </a:r>
            <a:r>
              <a:rPr lang="en-US" sz="1200" b="0" i="0" u="none" strike="noStrike" kern="1200" baseline="0" dirty="0" smtClean="0">
                <a:solidFill>
                  <a:schemeClr val="tx1"/>
                </a:solidFill>
                <a:latin typeface="+mn-lt"/>
                <a:ea typeface="+mn-ea"/>
                <a:cs typeface="+mn-cs"/>
              </a:rPr>
              <a:t>to the training data the tree will be. Too specific </a:t>
            </a:r>
            <a:r>
              <a:rPr lang="en-US" sz="1200" b="0" i="0" u="none" strike="noStrike" kern="1200" baseline="0" dirty="0" err="1" smtClean="0">
                <a:solidFill>
                  <a:schemeClr val="tx1"/>
                </a:solidFill>
                <a:latin typeface="+mn-lt"/>
                <a:ea typeface="+mn-ea"/>
                <a:cs typeface="+mn-cs"/>
              </a:rPr>
              <a:t>ecic</a:t>
            </a:r>
            <a:r>
              <a:rPr lang="en-US" sz="1200" b="0" i="0" u="none" strike="noStrike" kern="1200" baseline="0" dirty="0" smtClean="0">
                <a:solidFill>
                  <a:schemeClr val="tx1"/>
                </a:solidFill>
                <a:latin typeface="+mn-lt"/>
                <a:ea typeface="+mn-ea"/>
                <a:cs typeface="+mn-cs"/>
              </a:rPr>
              <a:t> (e.g. a count of 1) and the tree</a:t>
            </a:r>
          </a:p>
          <a:p>
            <a:r>
              <a:rPr lang="en-US" sz="1200" b="0" i="0" u="none" strike="noStrike" kern="1200" baseline="0" dirty="0" smtClean="0">
                <a:solidFill>
                  <a:schemeClr val="tx1"/>
                </a:solidFill>
                <a:latin typeface="+mn-lt"/>
                <a:ea typeface="+mn-ea"/>
                <a:cs typeface="+mn-cs"/>
              </a:rPr>
              <a:t>will overt the training data and likely have poor performance on the test set.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60</a:t>
            </a:fld>
            <a:endParaRPr lang="en-US"/>
          </a:p>
        </p:txBody>
      </p:sp>
    </p:spTree>
    <p:extLst>
      <p:ext uri="{BB962C8B-B14F-4D97-AF65-F5344CB8AC3E}">
        <p14:creationId xmlns:p14="http://schemas.microsoft.com/office/powerpoint/2010/main" val="12272615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More sophisticated pruning methods can be used such as cost complexity pruning (also called weakest link pruning) where a </a:t>
            </a:r>
            <a:r>
              <a:rPr lang="en-US" sz="1200" b="0" i="0" u="none" strike="noStrike" kern="1200" baseline="0" smtClean="0">
                <a:solidFill>
                  <a:schemeClr val="tx1"/>
                </a:solidFill>
                <a:latin typeface="+mn-lt"/>
                <a:ea typeface="+mn-ea"/>
                <a:cs typeface="+mn-cs"/>
              </a:rPr>
              <a:t>learning parameter (alpha</a:t>
            </a:r>
            <a:r>
              <a:rPr lang="en-US" sz="1200" b="0" i="0" u="none" strike="noStrike" kern="1200" baseline="0" dirty="0" smtClean="0">
                <a:solidFill>
                  <a:schemeClr val="tx1"/>
                </a:solidFill>
                <a:latin typeface="+mn-lt"/>
                <a:ea typeface="+mn-ea"/>
                <a:cs typeface="+mn-cs"/>
              </a:rPr>
              <a:t>) is used to weigh whether nodes can be removed based on the size of the sub-tree.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61</a:t>
            </a:fld>
            <a:endParaRPr lang="en-US"/>
          </a:p>
        </p:txBody>
      </p:sp>
    </p:spTree>
    <p:extLst>
      <p:ext uri="{BB962C8B-B14F-4D97-AF65-F5344CB8AC3E}">
        <p14:creationId xmlns:p14="http://schemas.microsoft.com/office/powerpoint/2010/main" val="39625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and Regression Trees (CART or just decision trees) construct a binary tree from</a:t>
            </a:r>
          </a:p>
          <a:p>
            <a:r>
              <a:rPr lang="en-US" sz="1200" b="0" i="0" u="none" strike="noStrike" kern="1200" baseline="0" dirty="0" smtClean="0">
                <a:solidFill>
                  <a:schemeClr val="tx1"/>
                </a:solidFill>
                <a:latin typeface="+mn-lt"/>
                <a:ea typeface="+mn-ea"/>
                <a:cs typeface="+mn-cs"/>
              </a:rPr>
              <a:t>the training data. Split points are chosen greedily by evaluating each attribute and each value</a:t>
            </a:r>
          </a:p>
          <a:p>
            <a:r>
              <a:rPr lang="en-US" sz="1200" b="0" i="0" u="none" strike="noStrike" kern="1200" baseline="0" dirty="0" smtClean="0">
                <a:solidFill>
                  <a:schemeClr val="tx1"/>
                </a:solidFill>
                <a:latin typeface="+mn-lt"/>
                <a:ea typeface="+mn-ea"/>
                <a:cs typeface="+mn-cs"/>
              </a:rPr>
              <a:t>of each attribute in the training data in order to minimize a cost function (like the Gini index).</a:t>
            </a:r>
          </a:p>
          <a:p>
            <a:r>
              <a:rPr lang="en-US" sz="1200" b="0" i="0" u="none" strike="noStrike" kern="1200" baseline="0" dirty="0" smtClean="0">
                <a:solidFill>
                  <a:schemeClr val="tx1"/>
                </a:solidFill>
                <a:latin typeface="+mn-lt"/>
                <a:ea typeface="+mn-ea"/>
                <a:cs typeface="+mn-cs"/>
              </a:rPr>
              <a:t>You can construct a CART model using the </a:t>
            </a:r>
            <a:r>
              <a:rPr lang="en-US" sz="1200" b="0" i="0" u="none" strike="noStrike" kern="1200" baseline="0" dirty="0" err="1" smtClean="0">
                <a:solidFill>
                  <a:schemeClr val="tx1"/>
                </a:solidFill>
                <a:latin typeface="+mn-lt"/>
                <a:ea typeface="+mn-ea"/>
                <a:cs typeface="+mn-cs"/>
              </a:rPr>
              <a:t>DecisionTreeClassifier</a:t>
            </a:r>
            <a:r>
              <a:rPr lang="en-US" sz="1200" b="0" i="0" u="none" strike="noStrike" kern="1200" baseline="0" dirty="0" smtClean="0">
                <a:solidFill>
                  <a:schemeClr val="tx1"/>
                </a:solidFill>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63</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20000"/>
              </a:bodyPr>
              <a:lstStyle/>
              <a:p>
                <a:r>
                  <a:rPr lang="en-US" sz="1200" b="0" i="0" u="none" strike="noStrike" kern="1200" baseline="0" dirty="0" smtClean="0">
                    <a:solidFill>
                      <a:schemeClr val="tx1"/>
                    </a:solidFill>
                    <a:latin typeface="+mn-lt"/>
                    <a:ea typeface="+mn-ea"/>
                    <a:cs typeface="+mn-cs"/>
                  </a:rPr>
                  <a:t>Support Vector Machines are perhaps one of the most popular and talked about machine learning algorithms. They were extremely popular around the time they were developed in the 1990s and continue to be the go-to method for a high-performing algorithm with little tuning. In this chapter you will discover the Support Vector Machine (SVM) machine learning algorithm.</a:t>
                </a:r>
              </a:p>
              <a:p>
                <a:r>
                  <a:rPr lang="en-US" sz="1200" b="0" i="0" u="none" strike="noStrike" kern="1200" baseline="0" dirty="0" smtClean="0">
                    <a:solidFill>
                      <a:schemeClr val="tx1"/>
                    </a:solidFill>
                    <a:latin typeface="+mn-lt"/>
                    <a:ea typeface="+mn-ea"/>
                    <a:cs typeface="+mn-cs"/>
                  </a:rPr>
                  <a:t>====</a:t>
                </a:r>
              </a:p>
              <a:p>
                <a:pPr marL="0" indent="0">
                  <a:buNone/>
                </a:pPr>
                <a:r>
                  <a:rPr lang="en-US" sz="1200" dirty="0" smtClean="0">
                    <a:solidFill>
                      <a:schemeClr val="accent3">
                        <a:lumMod val="75000"/>
                      </a:schemeClr>
                    </a:solidFill>
                  </a:rPr>
                  <a:t>Maximal-Margin Classier</a:t>
                </a:r>
              </a:p>
              <a:p>
                <a:pPr algn="justLow"/>
                <a:r>
                  <a:rPr lang="en-US" sz="1200" dirty="0" smtClean="0"/>
                  <a:t>is a hypothetical classier that best explains how SVM works in practice. The numeric input variables (x) in your data (the columns) form an n-dimensional space. For example, if you had two input variables, this would form a two-dimensional space. A hyperplane is a line that splits the input variable space. In SVM, a hyperplane is selected to best separate the points in the input variable space by their class, either class 0 or class 1. In two-dimensions you can visualize this as a line and let's assume that all of our input points can be completely separated by this line. For example:</a:t>
                </a:r>
              </a:p>
              <a:p>
                <a:r>
                  <a:rPr lang="en-US" sz="1200" dirty="0" smtClean="0"/>
                  <a:t>For example:		</a:t>
                </a:r>
                <a14:m>
                  <m:oMath xmlns:m="http://schemas.openxmlformats.org/officeDocument/2006/math">
                    <m:r>
                      <a:rPr lang="en-US" sz="1200" b="0" i="1" dirty="0" smtClean="0">
                        <a:solidFill>
                          <a:schemeClr val="accent3">
                            <a:lumMod val="75000"/>
                          </a:schemeClr>
                        </a:solidFill>
                        <a:latin typeface="Cambria Math"/>
                      </a:rPr>
                      <m:t>𝐵</m:t>
                    </m:r>
                    <m:r>
                      <a:rPr lang="en-US" sz="1200" b="0" i="1" dirty="0" smtClean="0">
                        <a:solidFill>
                          <a:schemeClr val="accent3">
                            <a:lumMod val="75000"/>
                          </a:schemeClr>
                        </a:solidFill>
                        <a:latin typeface="Cambria Math"/>
                      </a:rPr>
                      <m:t>0 + (</m:t>
                    </m:r>
                    <m:r>
                      <a:rPr lang="en-US" sz="1200" b="0" i="1" dirty="0" smtClean="0">
                        <a:solidFill>
                          <a:schemeClr val="accent3">
                            <a:lumMod val="75000"/>
                          </a:schemeClr>
                        </a:solidFill>
                        <a:latin typeface="Cambria Math"/>
                      </a:rPr>
                      <m:t>𝐵</m:t>
                    </m:r>
                    <m:r>
                      <a:rPr lang="en-US" sz="1200" b="0" i="1" dirty="0" smtClean="0">
                        <a:solidFill>
                          <a:schemeClr val="accent3">
                            <a:lumMod val="75000"/>
                          </a:schemeClr>
                        </a:solidFill>
                        <a:latin typeface="Cambria Math"/>
                      </a:rPr>
                      <m:t>1  </m:t>
                    </m:r>
                    <m:r>
                      <a:rPr lang="en-US" sz="1200" b="0" i="1" dirty="0" smtClean="0">
                        <a:solidFill>
                          <a:schemeClr val="accent3">
                            <a:lumMod val="75000"/>
                          </a:schemeClr>
                        </a:solidFill>
                        <a:latin typeface="Cambria Math"/>
                      </a:rPr>
                      <m:t>𝑋</m:t>
                    </m:r>
                    <m:r>
                      <a:rPr lang="en-US" sz="1200" b="0" i="1" dirty="0" smtClean="0">
                        <a:solidFill>
                          <a:schemeClr val="accent3">
                            <a:lumMod val="75000"/>
                          </a:schemeClr>
                        </a:solidFill>
                        <a:latin typeface="Cambria Math"/>
                      </a:rPr>
                      <m:t>1) + (</m:t>
                    </m:r>
                    <m:r>
                      <a:rPr lang="en-US" sz="1200" b="0" i="1" dirty="0" smtClean="0">
                        <a:solidFill>
                          <a:schemeClr val="accent3">
                            <a:lumMod val="75000"/>
                          </a:schemeClr>
                        </a:solidFill>
                        <a:latin typeface="Cambria Math"/>
                      </a:rPr>
                      <m:t>𝐵</m:t>
                    </m:r>
                    <m:r>
                      <a:rPr lang="en-US" sz="1200" b="0" i="1" dirty="0" smtClean="0">
                        <a:solidFill>
                          <a:schemeClr val="accent3">
                            <a:lumMod val="75000"/>
                          </a:schemeClr>
                        </a:solidFill>
                        <a:latin typeface="Cambria Math"/>
                      </a:rPr>
                      <m:t>2  </m:t>
                    </m:r>
                    <m:r>
                      <a:rPr lang="en-US" sz="1200" b="0" i="1" dirty="0" smtClean="0">
                        <a:solidFill>
                          <a:schemeClr val="accent3">
                            <a:lumMod val="75000"/>
                          </a:schemeClr>
                        </a:solidFill>
                        <a:latin typeface="Cambria Math"/>
                      </a:rPr>
                      <m:t>𝑋</m:t>
                    </m:r>
                    <m:r>
                      <a:rPr lang="en-US" sz="1200" b="0" i="1" dirty="0" smtClean="0">
                        <a:solidFill>
                          <a:schemeClr val="accent3">
                            <a:lumMod val="75000"/>
                          </a:schemeClr>
                        </a:solidFill>
                        <a:latin typeface="Cambria Math"/>
                      </a:rPr>
                      <m:t>2) = 0</m:t>
                    </m:r>
                  </m:oMath>
                </a14:m>
                <a:endParaRPr lang="en-US" sz="1200" dirty="0" smtClean="0">
                  <a:solidFill>
                    <a:schemeClr val="accent3">
                      <a:lumMod val="75000"/>
                    </a:schemeClr>
                  </a:solidFill>
                </a:endParaRPr>
              </a:p>
              <a:p>
                <a:r>
                  <a:rPr lang="en-US" sz="1200" dirty="0"/>
                  <a:t>Above the line, the equation returns a value greater than 0 and the point belongs to </a:t>
                </a:r>
                <a:r>
                  <a:rPr lang="en-US" sz="1200" dirty="0" smtClean="0"/>
                  <a:t>the first </a:t>
                </a:r>
                <a:r>
                  <a:rPr lang="en-US" sz="1200" dirty="0"/>
                  <a:t>class (class 0</a:t>
                </a:r>
                <a:r>
                  <a:rPr lang="en-US" sz="1200" dirty="0" smtClean="0"/>
                  <a:t>).  Below </a:t>
                </a:r>
                <a:r>
                  <a:rPr lang="en-US" sz="1200" dirty="0"/>
                  <a:t>the line, the equation returns a value less than 0 and the point belongs to </a:t>
                </a:r>
                <a:r>
                  <a:rPr lang="en-US" sz="1200" dirty="0" smtClean="0"/>
                  <a:t>the second </a:t>
                </a:r>
                <a:r>
                  <a:rPr lang="en-US" sz="1200" dirty="0"/>
                  <a:t>class (class 1</a:t>
                </a:r>
                <a:r>
                  <a:rPr lang="en-US" sz="1200" dirty="0" smtClean="0"/>
                  <a:t>).  A </a:t>
                </a:r>
                <a:r>
                  <a:rPr lang="en-US" sz="1200" dirty="0"/>
                  <a:t>value close to the line returns a value close to zero and the point may be </a:t>
                </a:r>
                <a:r>
                  <a:rPr lang="en-US" sz="1200" dirty="0" smtClean="0"/>
                  <a:t>difficult to classify. If </a:t>
                </a:r>
                <a:r>
                  <a:rPr lang="en-US" sz="1200" dirty="0"/>
                  <a:t>the magnitude of the value is large, the model may have more </a:t>
                </a:r>
                <a:r>
                  <a:rPr lang="en-US" sz="1200" dirty="0" smtClean="0"/>
                  <a:t>confidence </a:t>
                </a:r>
                <a:r>
                  <a:rPr lang="en-US" sz="1200" dirty="0"/>
                  <a:t>in </a:t>
                </a:r>
                <a:r>
                  <a:rPr lang="en-US" sz="1200" dirty="0" smtClean="0"/>
                  <a:t>the prediction</a:t>
                </a:r>
                <a:r>
                  <a:rPr lang="en-US" sz="1200" dirty="0"/>
                  <a:t>.</a:t>
                </a:r>
                <a:endParaRPr lang="en-US" sz="1200" dirty="0">
                  <a:solidFill>
                    <a:schemeClr val="accent3">
                      <a:lumMod val="75000"/>
                    </a:schemeClr>
                  </a:solidFill>
                </a:endParaRPr>
              </a:p>
              <a:p>
                <a:pPr algn="justLow"/>
                <a:r>
                  <a:rPr lang="en-US" sz="1200" dirty="0" smtClean="0">
                    <a:solidFill>
                      <a:schemeClr val="accent3">
                        <a:lumMod val="75000"/>
                      </a:schemeClr>
                    </a:solidFill>
                  </a:rPr>
                  <a:t>===</a:t>
                </a:r>
              </a:p>
              <a:p>
                <a:r>
                  <a:rPr lang="en-US" sz="1200" b="0" i="0" u="none" strike="noStrike" kern="1200" baseline="0" dirty="0" smtClean="0">
                    <a:solidFill>
                      <a:schemeClr val="tx1"/>
                    </a:solidFill>
                    <a:latin typeface="+mn-lt"/>
                    <a:ea typeface="+mn-ea"/>
                    <a:cs typeface="+mn-cs"/>
                  </a:rPr>
                  <a:t>The distance between the line and the closest data points is referred to as the margin. The best or optimal line that can separate the two classes is the line that as the largest margin. This is called the Maximal-Margin hyperplane. The margin is calculated as the perpendicular distance from the line to only the closest points. Only these points are relevant in defining the line and in the construction of the classier. These points are called the support vectors. They support or dene the hyperplane. The hyperplane is learned from training data using an optimization procedure that maximizes the margin</a:t>
                </a:r>
                <a:endParaRPr lang="en-US" sz="1200" dirty="0" smtClean="0">
                  <a:solidFill>
                    <a:schemeClr val="accent3">
                      <a:lumMod val="75000"/>
                    </a:schemeClr>
                  </a:solidFill>
                </a:endParaRPr>
              </a:p>
              <a:p>
                <a:endParaRPr lang="en-US" dirty="0"/>
              </a:p>
            </p:txBody>
          </p:sp>
        </mc:Choice>
        <mc:Fallback xmlns="">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Support Vector Machines are perhaps one of the most popular and talked about machine learning algorithms. They were extremely popular around the time they were developed in the 1990s and continue to be the go-to method for a high-performing algorithm with little tuning. In this chapter you will discover the Support Vector Machine (SVM) machine learning algorithm.</a:t>
                </a:r>
              </a:p>
              <a:p>
                <a:r>
                  <a:rPr lang="en-US" sz="1200" b="0" i="0" u="none" strike="noStrike" kern="1200" baseline="0" dirty="0" smtClean="0">
                    <a:solidFill>
                      <a:schemeClr val="tx1"/>
                    </a:solidFill>
                    <a:latin typeface="+mn-lt"/>
                    <a:ea typeface="+mn-ea"/>
                    <a:cs typeface="+mn-cs"/>
                  </a:rPr>
                  <a:t>====</a:t>
                </a:r>
              </a:p>
              <a:p>
                <a:pPr marL="0" indent="0">
                  <a:buNone/>
                </a:pPr>
                <a:r>
                  <a:rPr lang="en-US" sz="1200" dirty="0" smtClean="0">
                    <a:solidFill>
                      <a:schemeClr val="accent3">
                        <a:lumMod val="75000"/>
                      </a:schemeClr>
                    </a:solidFill>
                  </a:rPr>
                  <a:t>Maximal-Margin Classier</a:t>
                </a:r>
              </a:p>
              <a:p>
                <a:pPr algn="justLow"/>
                <a:r>
                  <a:rPr lang="en-US" sz="1200" dirty="0" smtClean="0"/>
                  <a:t>is a hypothetical classier that best explains how SVM works in practice. The numeric input variables (x) in your data (the columns) form an n-dimensional space. For example, if you had two input variables, this would form a two-dimensional space. A hyperplane is a line that splits the input variable space. In SVM, a hyperplane is selected to best separate the points in the input variable space by their class, either class 0 or class 1. In two-dimensions you can visualize this as a line and let's assume that all of our input points can be completely separated by this line. For example</a:t>
                </a:r>
                <a:r>
                  <a:rPr lang="en-US" sz="1200" dirty="0" smtClean="0"/>
                  <a:t>:</a:t>
                </a:r>
              </a:p>
              <a:p>
                <a:r>
                  <a:rPr lang="en-US" sz="1200" dirty="0" smtClean="0"/>
                  <a:t>For example:</a:t>
                </a:r>
                <a:r>
                  <a:rPr lang="en-US" sz="1200" dirty="0" smtClean="0"/>
                  <a:t>		</a:t>
                </a:r>
                <a:r>
                  <a:rPr lang="en-US" sz="1200" b="0" i="0" dirty="0" smtClean="0">
                    <a:solidFill>
                      <a:schemeClr val="accent3">
                        <a:lumMod val="75000"/>
                      </a:schemeClr>
                    </a:solidFill>
                    <a:latin typeface="Cambria Math"/>
                  </a:rPr>
                  <a:t>𝐵0 + (𝐵1  𝑋1) + (𝐵2  𝑋2) = 0</a:t>
                </a:r>
                <a:endParaRPr lang="en-US" sz="1200" dirty="0" smtClean="0">
                  <a:solidFill>
                    <a:schemeClr val="accent3">
                      <a:lumMod val="75000"/>
                    </a:schemeClr>
                  </a:solidFill>
                </a:endParaRPr>
              </a:p>
              <a:p>
                <a:r>
                  <a:rPr lang="en-US" sz="1200" dirty="0"/>
                  <a:t>Above the line, the equation returns a value greater than 0 and the point belongs to </a:t>
                </a:r>
                <a:r>
                  <a:rPr lang="en-US" sz="1200" dirty="0" smtClean="0"/>
                  <a:t>the first </a:t>
                </a:r>
                <a:r>
                  <a:rPr lang="en-US" sz="1200" dirty="0"/>
                  <a:t>class (class 0</a:t>
                </a:r>
                <a:r>
                  <a:rPr lang="en-US" sz="1200" dirty="0" smtClean="0"/>
                  <a:t>).  Below </a:t>
                </a:r>
                <a:r>
                  <a:rPr lang="en-US" sz="1200" dirty="0"/>
                  <a:t>the line, the equation returns a value less than 0 and the point belongs to </a:t>
                </a:r>
                <a:r>
                  <a:rPr lang="en-US" sz="1200" dirty="0" smtClean="0"/>
                  <a:t>the second </a:t>
                </a:r>
                <a:r>
                  <a:rPr lang="en-US" sz="1200" dirty="0"/>
                  <a:t>class (class 1</a:t>
                </a:r>
                <a:r>
                  <a:rPr lang="en-US" sz="1200" dirty="0" smtClean="0"/>
                  <a:t>).  A </a:t>
                </a:r>
                <a:r>
                  <a:rPr lang="en-US" sz="1200" dirty="0"/>
                  <a:t>value close to the line returns a value close to zero and the point may be </a:t>
                </a:r>
                <a:r>
                  <a:rPr lang="en-US" sz="1200" dirty="0" smtClean="0"/>
                  <a:t>difficult to classify. If </a:t>
                </a:r>
                <a:r>
                  <a:rPr lang="en-US" sz="1200" dirty="0"/>
                  <a:t>the magnitude of the value is large, the model may have more </a:t>
                </a:r>
                <a:r>
                  <a:rPr lang="en-US" sz="1200" dirty="0" smtClean="0"/>
                  <a:t>confidence </a:t>
                </a:r>
                <a:r>
                  <a:rPr lang="en-US" sz="1200" dirty="0"/>
                  <a:t>in </a:t>
                </a:r>
                <a:r>
                  <a:rPr lang="en-US" sz="1200" dirty="0" smtClean="0"/>
                  <a:t>the prediction</a:t>
                </a:r>
                <a:r>
                  <a:rPr lang="en-US" sz="1200" dirty="0"/>
                  <a:t>.</a:t>
                </a:r>
                <a:endParaRPr lang="en-US" sz="1200" dirty="0">
                  <a:solidFill>
                    <a:schemeClr val="accent3">
                      <a:lumMod val="75000"/>
                    </a:schemeClr>
                  </a:solidFill>
                </a:endParaRPr>
              </a:p>
              <a:p>
                <a:pPr algn="justLow"/>
                <a:r>
                  <a:rPr lang="en-US" sz="1200" dirty="0" smtClean="0">
                    <a:solidFill>
                      <a:schemeClr val="accent3">
                        <a:lumMod val="75000"/>
                      </a:schemeClr>
                    </a:solidFill>
                  </a:rPr>
                  <a:t>===</a:t>
                </a:r>
              </a:p>
              <a:p>
                <a:r>
                  <a:rPr lang="en-US" sz="1200" b="0" i="0" u="none" strike="noStrike" kern="1200" baseline="0" dirty="0" smtClean="0">
                    <a:solidFill>
                      <a:schemeClr val="tx1"/>
                    </a:solidFill>
                    <a:latin typeface="+mn-lt"/>
                    <a:ea typeface="+mn-ea"/>
                    <a:cs typeface="+mn-cs"/>
                  </a:rPr>
                  <a:t>The distance between the line and the closest data points is referred to as the margin. The best or optimal line that can separate the two classes is the line that as the largest margin. This is called the Maximal-Margin hyperplane. The margin is calculated as the perpendicular distance from the line to only the closest points. Only these points are relevant in defining the line and in the construction of the classier. These points are called the support vectors. They support or dene the hyperplane. The hyperplane is learned from training data using an optimization procedure that maximizes the margin</a:t>
                </a:r>
                <a:endParaRPr lang="en-US" sz="1200" dirty="0" smtClean="0">
                  <a:solidFill>
                    <a:schemeClr val="accent3">
                      <a:lumMod val="75000"/>
                    </a:schemeClr>
                  </a:solidFill>
                </a:endParaRPr>
              </a:p>
              <a:p>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64</a:t>
            </a:fld>
            <a:endParaRPr lang="en-US"/>
          </a:p>
        </p:txBody>
      </p:sp>
    </p:spTree>
    <p:extLst>
      <p:ext uri="{BB962C8B-B14F-4D97-AF65-F5344CB8AC3E}">
        <p14:creationId xmlns:p14="http://schemas.microsoft.com/office/powerpoint/2010/main" val="31058015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65</a:t>
            </a:fld>
            <a:endParaRPr lang="en-US"/>
          </a:p>
        </p:txBody>
      </p:sp>
    </p:spTree>
    <p:extLst>
      <p:ext uri="{BB962C8B-B14F-4D97-AF65-F5344CB8AC3E}">
        <p14:creationId xmlns:p14="http://schemas.microsoft.com/office/powerpoint/2010/main" val="1009780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practice, real data is messy and cannot be separated perfectly with a hyperplane. The constraint of maximizing the margin of the line that separates the classes must be relaxed. This is often called the soft margin classier. This change allows some points in the training data to violate the separating line. An additional set of coefficients are introduced that give the margin wiggle room in each dimension. These coefficients are sometimes called slack variables. This increases the complexity of the model as there are more parameters for the model to t to the data to provide this complexity.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tuning parameter is introduced called simply C that denes the magnitude of the wiggle allowed across all dimensions. The C parameters denes the amount of violation of the margin allowed. A C = 0 is no violation and we are back to the inflexible Maximal-Margin Classier described above. The larger the value of C the more violations of the hyperplane are permitted. During the learning of the hyperplane from data, all training instances that lie within the distance of the margin will affect the placement of the hyperplane and are referred to as support vectors. And as C affects the number of instances that are allowed to fall within the margin, C influences the number of support vectors used by the model.</a:t>
            </a:r>
          </a:p>
          <a:p>
            <a:pPr marL="171450"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The smaller the value of C, the more sensitive the algorithm is to the training data (higher variance and lower bias).</a:t>
            </a:r>
          </a:p>
          <a:p>
            <a:pPr marL="171450"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The larger the value of C, the less sensitive the algorithm is to the training data (lower variance and higher bias).</a:t>
            </a:r>
            <a:endParaRPr lang="en-US" i="1"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66</a:t>
            </a:fld>
            <a:endParaRPr lang="en-US"/>
          </a:p>
        </p:txBody>
      </p:sp>
    </p:spTree>
    <p:extLst>
      <p:ext uri="{BB962C8B-B14F-4D97-AF65-F5344CB8AC3E}">
        <p14:creationId xmlns:p14="http://schemas.microsoft.com/office/powerpoint/2010/main" val="395529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Unsupervised learning is where you only have input data (X) and no corresponding output</a:t>
            </a:r>
          </a:p>
          <a:p>
            <a:r>
              <a:rPr lang="en-US" sz="1200" b="0" i="0" u="none" strike="noStrike" kern="1200" baseline="0" dirty="0" smtClean="0">
                <a:solidFill>
                  <a:schemeClr val="tx1"/>
                </a:solidFill>
                <a:latin typeface="+mn-lt"/>
                <a:ea typeface="+mn-ea"/>
                <a:cs typeface="+mn-cs"/>
              </a:rPr>
              <a:t>variables. The goal for unsupervised learning is to model the underlying structure or distribution</a:t>
            </a:r>
          </a:p>
          <a:p>
            <a:r>
              <a:rPr lang="en-US" sz="1200" b="0" i="0" u="none" strike="noStrike" kern="1200" baseline="0" dirty="0" smtClean="0">
                <a:solidFill>
                  <a:schemeClr val="tx1"/>
                </a:solidFill>
                <a:latin typeface="+mn-lt"/>
                <a:ea typeface="+mn-ea"/>
                <a:cs typeface="+mn-cs"/>
              </a:rPr>
              <a:t>in the data in order to learn more about the data.</a:t>
            </a:r>
          </a:p>
          <a:p>
            <a:r>
              <a:rPr lang="en-US" sz="1200" b="0" i="0" u="none" strike="noStrike" kern="1200" baseline="0" dirty="0" smtClean="0">
                <a:solidFill>
                  <a:schemeClr val="tx1"/>
                </a:solidFill>
                <a:latin typeface="+mn-lt"/>
                <a:ea typeface="+mn-ea"/>
                <a:cs typeface="+mn-cs"/>
              </a:rPr>
              <a:t>These are called unsupervised learning because unlike supervised learning above there is no</a:t>
            </a:r>
          </a:p>
          <a:p>
            <a:r>
              <a:rPr lang="en-US" sz="1200" b="0" i="0" u="none" strike="noStrike" kern="1200" baseline="0" dirty="0" smtClean="0">
                <a:solidFill>
                  <a:schemeClr val="tx1"/>
                </a:solidFill>
                <a:latin typeface="+mn-lt"/>
                <a:ea typeface="+mn-ea"/>
                <a:cs typeface="+mn-cs"/>
              </a:rPr>
              <a:t>correct answers and there is no teacher. Algorithms are left to their own devises to discover and</a:t>
            </a:r>
          </a:p>
          <a:p>
            <a:r>
              <a:rPr lang="en-US" sz="1200" b="0" i="0" u="none" strike="noStrike" kern="1200" baseline="0" dirty="0" smtClean="0">
                <a:solidFill>
                  <a:schemeClr val="tx1"/>
                </a:solidFill>
                <a:latin typeface="+mn-lt"/>
                <a:ea typeface="+mn-ea"/>
                <a:cs typeface="+mn-cs"/>
              </a:rPr>
              <a:t>present the interesting structure in the data. Unsupervised learning problems can be further</a:t>
            </a:r>
          </a:p>
          <a:p>
            <a:r>
              <a:rPr lang="en-US" sz="1200" b="0" i="0" u="none" strike="noStrike" kern="1200" baseline="0" dirty="0" smtClean="0">
                <a:solidFill>
                  <a:schemeClr val="tx1"/>
                </a:solidFill>
                <a:latin typeface="+mn-lt"/>
                <a:ea typeface="+mn-ea"/>
                <a:cs typeface="+mn-cs"/>
              </a:rPr>
              <a:t>grouped into clustering and association problems.</a:t>
            </a:r>
          </a:p>
          <a:p>
            <a:r>
              <a:rPr lang="en-US" sz="1200" b="0" i="0" u="none" strike="noStrike" kern="1200" baseline="0" dirty="0" smtClean="0">
                <a:solidFill>
                  <a:schemeClr val="tx1"/>
                </a:solidFill>
                <a:latin typeface="+mn-lt"/>
                <a:ea typeface="+mn-ea"/>
                <a:cs typeface="+mn-cs"/>
              </a:rPr>
              <a:t>. Clustering: A clustering problem is where you want to discover the inherent groupings</a:t>
            </a:r>
          </a:p>
          <a:p>
            <a:r>
              <a:rPr lang="en-US" sz="1200" b="0" i="0" u="none" strike="noStrike" kern="1200" baseline="0" dirty="0" smtClean="0">
                <a:solidFill>
                  <a:schemeClr val="tx1"/>
                </a:solidFill>
                <a:latin typeface="+mn-lt"/>
                <a:ea typeface="+mn-ea"/>
                <a:cs typeface="+mn-cs"/>
              </a:rPr>
              <a:t>in the data, such as grouping customers by purchasing behavior.</a:t>
            </a:r>
          </a:p>
          <a:p>
            <a:r>
              <a:rPr lang="en-US" sz="1200" b="0" i="0" u="none" strike="noStrike" kern="1200" baseline="0" dirty="0" smtClean="0">
                <a:solidFill>
                  <a:schemeClr val="tx1"/>
                </a:solidFill>
                <a:latin typeface="+mn-lt"/>
                <a:ea typeface="+mn-ea"/>
                <a:cs typeface="+mn-cs"/>
              </a:rPr>
              <a:t>. Association: An association rule learning problem is where you want to discover rules</a:t>
            </a:r>
          </a:p>
          <a:p>
            <a:r>
              <a:rPr lang="en-US" sz="1200" b="0" i="0" u="none" strike="noStrike" kern="1200" baseline="0" dirty="0" smtClean="0">
                <a:solidFill>
                  <a:schemeClr val="tx1"/>
                </a:solidFill>
                <a:latin typeface="+mn-lt"/>
                <a:ea typeface="+mn-ea"/>
                <a:cs typeface="+mn-cs"/>
              </a:rPr>
              <a:t>that describe large portions of your data, such as people that buy A also tend to buy B.</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34233181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SVM algorithm is implemented in practice using a kernel. The learning of the hyperplane in linear SVM is done by transforming the problem using some linear algebra , which is out of the scope of this introduction to SVM. A powerful insight is that the linear SVM can be rephrased using the inner product of any two given observations, rather than the observations themselves. The inner product between two vectors is the sum of the multiplication of each pair of input values. For example, the inner product of the vectors [2; 3] and [5; 6] is 2  5 + 3  6 or 28. The equation for making a prediction for a new input using the dot product between the input (x) and each support vector (xi) is calculated as follows: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dirty="0" smtClean="0">
                <a:solidFill>
                  <a:srgbClr val="00B0F0"/>
                </a:solidFill>
              </a:rPr>
              <a:t>Linear Kernel SVM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kernel defines the similarity or a distance measure between new data and the support vectors. The dot product is the similarity measure used for linear SVM or a linear kernel because the distance is a linear combination of the inputs. Other kernels can be used that transform the input space into higher dimensions such as a Polynomial Kernel and a Radial Kernel. This is called the Kernel Trick. It is desirable to use more complex kernels as it allows lines to separate the classes that are curved or even more complex. This in turn can lead to more accurate </a:t>
            </a:r>
            <a:r>
              <a:rPr lang="en-US" dirty="0" err="1" smtClean="0"/>
              <a:t>classiers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67</a:t>
            </a:fld>
            <a:endParaRPr lang="en-US"/>
          </a:p>
        </p:txBody>
      </p:sp>
    </p:spTree>
    <p:extLst>
      <p:ext uri="{BB962C8B-B14F-4D97-AF65-F5344CB8AC3E}">
        <p14:creationId xmlns:p14="http://schemas.microsoft.com/office/powerpoint/2010/main" val="39598853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u="none" strike="noStrike" kern="1200" baseline="0" dirty="0" smtClean="0">
                <a:solidFill>
                  <a:schemeClr val="tx1"/>
                </a:solidFill>
                <a:latin typeface="+mn-lt"/>
                <a:ea typeface="+mn-ea"/>
                <a:cs typeface="+mn-cs"/>
              </a:rPr>
              <a:t>How to Learn a SVM Model</a:t>
            </a:r>
          </a:p>
          <a:p>
            <a:r>
              <a:rPr lang="en-US" sz="1200" b="0" i="0" u="none" strike="noStrike" kern="1200" baseline="0" dirty="0" smtClean="0">
                <a:solidFill>
                  <a:schemeClr val="tx1"/>
                </a:solidFill>
                <a:latin typeface="+mn-lt"/>
                <a:ea typeface="+mn-ea"/>
                <a:cs typeface="+mn-cs"/>
              </a:rPr>
              <a:t>	The SVM model needs to be solved using an optimization procedure. You can use a numerical optimization procedure to search for the coefficients of the hyperplane. This is inefficient and is not the approach used in widely used SVM implementations like LIBSVM. If implementing the algorithm as an exercise, you could use a variation of gradient descent called sub-gradient descent.</a:t>
            </a:r>
          </a:p>
          <a:p>
            <a:r>
              <a:rPr lang="en-US" sz="1200" b="0" i="0" u="none" strike="noStrike" kern="1200" baseline="0" dirty="0" smtClean="0">
                <a:solidFill>
                  <a:schemeClr val="tx1"/>
                </a:solidFill>
                <a:latin typeface="+mn-lt"/>
                <a:ea typeface="+mn-ea"/>
                <a:cs typeface="+mn-cs"/>
              </a:rPr>
              <a:t>	There are specialized optimization procedures that re-formulate the optimization problem to be a Quadratic Programming problem. The most popular method for fitting SVM is the Sequential Minimal Optimization (SMO) method that is very efficient. It breaks the problem down into sub-problems that can be solved analytically (by calculating) rather than numerically (by searching or optimizing).</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accent6">
                    <a:lumMod val="60000"/>
                    <a:lumOff val="40000"/>
                  </a:schemeClr>
                </a:solidFill>
                <a:latin typeface="+mn-lt"/>
                <a:ea typeface="+mn-ea"/>
                <a:cs typeface="+mn-cs"/>
              </a:rPr>
              <a:t>Preparing Data For SVM</a:t>
            </a:r>
          </a:p>
          <a:p>
            <a:r>
              <a:rPr lang="en-US" sz="1200" b="0" i="0" u="none" strike="noStrike" kern="1200" baseline="0" dirty="0" smtClean="0">
                <a:solidFill>
                  <a:schemeClr val="tx1"/>
                </a:solidFill>
                <a:latin typeface="+mn-lt"/>
                <a:ea typeface="+mn-ea"/>
                <a:cs typeface="+mn-cs"/>
              </a:rPr>
              <a:t>This section lists some suggestions for how to best prepare your training data when learning an</a:t>
            </a:r>
          </a:p>
          <a:p>
            <a:r>
              <a:rPr lang="en-US" sz="1200" b="0" i="0" u="none" strike="noStrike" kern="1200" baseline="0" dirty="0" smtClean="0">
                <a:solidFill>
                  <a:schemeClr val="tx1"/>
                </a:solidFill>
                <a:latin typeface="+mn-lt"/>
                <a:ea typeface="+mn-ea"/>
                <a:cs typeface="+mn-cs"/>
              </a:rPr>
              <a:t>SVM model.</a:t>
            </a:r>
          </a:p>
          <a:p>
            <a:r>
              <a:rPr lang="en-US" sz="1200" b="0" i="0" u="none" strike="noStrike" kern="1200" baseline="0" dirty="0" smtClean="0">
                <a:solidFill>
                  <a:schemeClr val="tx1"/>
                </a:solidFill>
                <a:latin typeface="+mn-lt"/>
                <a:ea typeface="+mn-ea"/>
                <a:cs typeface="+mn-cs"/>
              </a:rPr>
              <a:t>. Numerical Inputs: SVM assumes that your inputs are numeric. If you have categorical inputs you may need to covert them to binary dummy variables (one variable for each category).</a:t>
            </a:r>
          </a:p>
          <a:p>
            <a:r>
              <a:rPr lang="en-US" sz="1200" b="0" i="0" u="none" strike="noStrike" kern="1200" baseline="0" dirty="0" smtClean="0">
                <a:solidFill>
                  <a:schemeClr val="tx1"/>
                </a:solidFill>
                <a:latin typeface="+mn-lt"/>
                <a:ea typeface="+mn-ea"/>
                <a:cs typeface="+mn-cs"/>
              </a:rPr>
              <a:t>. Binary Classification: Basic SVM as described in this chapter is intended for binary (two-class) classification problems. Although, extensions have been developed for regression and multiclass classification.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68</a:t>
            </a:fld>
            <a:endParaRPr lang="en-US"/>
          </a:p>
        </p:txBody>
      </p:sp>
    </p:spTree>
    <p:extLst>
      <p:ext uri="{BB962C8B-B14F-4D97-AF65-F5344CB8AC3E}">
        <p14:creationId xmlns:p14="http://schemas.microsoft.com/office/powerpoint/2010/main" val="28740583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Support Vector Machines (or SVM) seek a line that best separates two classes. Those data</a:t>
            </a:r>
          </a:p>
          <a:p>
            <a:r>
              <a:rPr lang="en-US" sz="1200" b="0" i="0" u="none" strike="noStrike" kern="1200" baseline="0" dirty="0" smtClean="0">
                <a:solidFill>
                  <a:schemeClr val="tx1"/>
                </a:solidFill>
                <a:latin typeface="+mn-lt"/>
                <a:ea typeface="+mn-ea"/>
                <a:cs typeface="+mn-cs"/>
              </a:rPr>
              <a:t>instances that are closest to the line that best separates the classes are called support vectors</a:t>
            </a:r>
          </a:p>
          <a:p>
            <a:r>
              <a:rPr lang="en-US" sz="1200" b="0" i="0" u="none" strike="noStrike" kern="1200" baseline="0" dirty="0" smtClean="0">
                <a:solidFill>
                  <a:schemeClr val="tx1"/>
                </a:solidFill>
                <a:latin typeface="+mn-lt"/>
                <a:ea typeface="+mn-ea"/>
                <a:cs typeface="+mn-cs"/>
              </a:rPr>
              <a:t>and influence where the line is placed. SVM has been extended to support multiple classes.</a:t>
            </a:r>
          </a:p>
          <a:p>
            <a:r>
              <a:rPr lang="en-US" sz="1200" b="0" i="0" u="none" strike="noStrike" kern="1200" baseline="0" dirty="0" smtClean="0">
                <a:solidFill>
                  <a:schemeClr val="tx1"/>
                </a:solidFill>
                <a:latin typeface="+mn-lt"/>
                <a:ea typeface="+mn-ea"/>
                <a:cs typeface="+mn-cs"/>
              </a:rPr>
              <a:t>Of particular importance is the use of different kernel functions via the kernel parameter.</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k-Nearest Neighbors algorithm (or KNN) uses a distance metric to find the k most similar</a:t>
            </a:r>
          </a:p>
          <a:p>
            <a:r>
              <a:rPr lang="en-US" sz="1200" b="0" i="0" u="none" strike="noStrike" kern="1200" baseline="0" dirty="0" smtClean="0">
                <a:solidFill>
                  <a:schemeClr val="tx1"/>
                </a:solidFill>
                <a:latin typeface="+mn-lt"/>
                <a:ea typeface="+mn-ea"/>
                <a:cs typeface="+mn-cs"/>
              </a:rPr>
              <a:t>instances in the training data for a new instance and takes the mean outcome of the neighbors</a:t>
            </a:r>
          </a:p>
          <a:p>
            <a:r>
              <a:rPr lang="en-US" sz="1200" b="0" i="0" u="none" strike="noStrike" kern="1200" baseline="0" dirty="0" smtClean="0">
                <a:solidFill>
                  <a:schemeClr val="tx1"/>
                </a:solidFill>
                <a:latin typeface="+mn-lt"/>
                <a:ea typeface="+mn-ea"/>
                <a:cs typeface="+mn-cs"/>
              </a:rPr>
              <a:t>as the prediction. You can construct a KNN model using the </a:t>
            </a:r>
            <a:r>
              <a:rPr lang="en-US" sz="1200" b="0" i="0" u="none" strike="noStrike" kern="1200" baseline="0" dirty="0" err="1" smtClean="0">
                <a:solidFill>
                  <a:schemeClr val="tx1"/>
                </a:solidFill>
                <a:latin typeface="+mn-lt"/>
                <a:ea typeface="+mn-ea"/>
                <a:cs typeface="+mn-cs"/>
              </a:rPr>
              <a:t>Kneighbors</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Classifier class.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Machine learning, more specifically the field of predictive modeling is primarily concerned with minimizing the error of a model or making the most accurate predictions possible, at the expense of explain ability. In applied machine learning we will borrow, reuse and steal algorithms from many different fields, including statistics and use them towards these ends.</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Linear regression is a linear model, e.g. a model that assumes a linear relationship between the input variables (x) and the single output variable (y). </a:t>
            </a:r>
            <a:r>
              <a:rPr lang="en-US" sz="1200" b="0" i="0" u="none" strike="noStrike" kern="1200" baseline="0" smtClean="0">
                <a:solidFill>
                  <a:schemeClr val="tx1"/>
                </a:solidFill>
                <a:latin typeface="+mn-lt"/>
                <a:ea typeface="+mn-ea"/>
                <a:cs typeface="+mn-cs"/>
              </a:rPr>
              <a:t>More specifically</a:t>
            </a:r>
            <a:r>
              <a:rPr lang="en-US" sz="1200" b="0" i="0" u="none" strike="noStrike" kern="1200" baseline="0" dirty="0" smtClean="0">
                <a:solidFill>
                  <a:schemeClr val="tx1"/>
                </a:solidFill>
                <a:latin typeface="+mn-lt"/>
                <a:ea typeface="+mn-ea"/>
                <a:cs typeface="+mn-cs"/>
              </a:rPr>
              <a:t>, that y can be calculated from a linear combination of the input variables (x). When there is a single input variable (x), the method is referred to as simple linear regression. When there are multiple input variables, literature from statistics often refers to the method as multiple linear regression.</a:t>
            </a:r>
          </a:p>
          <a:p>
            <a:r>
              <a:rPr lang="en-US" sz="1200" b="0" i="0" u="none" strike="noStrike" kern="1200" baseline="0" dirty="0" err="1" smtClean="0">
                <a:solidFill>
                  <a:schemeClr val="tx1"/>
                </a:solidFill>
                <a:latin typeface="+mn-lt"/>
                <a:ea typeface="+mn-ea"/>
                <a:cs typeface="+mn-cs"/>
              </a:rPr>
              <a:t>Dierent</a:t>
            </a:r>
            <a:r>
              <a:rPr lang="en-US" sz="1200" b="0" i="0" u="none" strike="noStrike" kern="1200" baseline="0" dirty="0" smtClean="0">
                <a:solidFill>
                  <a:schemeClr val="tx1"/>
                </a:solidFill>
                <a:latin typeface="+mn-lt"/>
                <a:ea typeface="+mn-ea"/>
                <a:cs typeface="+mn-cs"/>
              </a:rPr>
              <a:t> techniques can be used to prepare or train the linear regression equation from data,</a:t>
            </a:r>
          </a:p>
          <a:p>
            <a:r>
              <a:rPr lang="en-US" sz="1200" b="0" i="0" u="none" strike="noStrike" kern="1200" baseline="0" dirty="0" smtClean="0">
                <a:solidFill>
                  <a:schemeClr val="tx1"/>
                </a:solidFill>
                <a:latin typeface="+mn-lt"/>
                <a:ea typeface="+mn-ea"/>
                <a:cs typeface="+mn-cs"/>
              </a:rPr>
              <a:t>the most common of which is called Ordinary Least Squares. It is common to therefore refer to</a:t>
            </a:r>
          </a:p>
          <a:p>
            <a:r>
              <a:rPr lang="en-US" sz="1200" b="0" i="0" u="none" strike="noStrike" kern="1200" baseline="0" dirty="0" smtClean="0">
                <a:solidFill>
                  <a:schemeClr val="tx1"/>
                </a:solidFill>
                <a:latin typeface="+mn-lt"/>
                <a:ea typeface="+mn-ea"/>
                <a:cs typeface="+mn-cs"/>
              </a:rPr>
              <a:t>a model prepared this way as Ordinary Least Squares Linear Regression or just Least Squares</a:t>
            </a:r>
          </a:p>
          <a:p>
            <a:r>
              <a:rPr lang="en-US" sz="1200" b="0" i="0" u="none" strike="noStrike" kern="1200" baseline="0" dirty="0" smtClean="0">
                <a:solidFill>
                  <a:schemeClr val="tx1"/>
                </a:solidFill>
                <a:latin typeface="+mn-lt"/>
                <a:ea typeface="+mn-ea"/>
                <a:cs typeface="+mn-cs"/>
              </a:rPr>
              <a:t>Regression. Now that we know some names used to describe linear regression, let's take a closer</a:t>
            </a:r>
          </a:p>
          <a:p>
            <a:r>
              <a:rPr lang="en-US" sz="1200" b="0" i="0" u="none" strike="noStrike" kern="1200" baseline="0" dirty="0" smtClean="0">
                <a:solidFill>
                  <a:schemeClr val="tx1"/>
                </a:solidFill>
                <a:latin typeface="+mn-lt"/>
                <a:ea typeface="+mn-ea"/>
                <a:cs typeface="+mn-cs"/>
              </a:rPr>
              <a:t>look at the representation used.</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71</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Low"/>
            <a:r>
              <a:rPr lang="en-US" sz="1200" b="0" i="0" u="none" strike="noStrike" kern="1200" baseline="0" dirty="0" smtClean="0">
                <a:solidFill>
                  <a:schemeClr val="tx1"/>
                </a:solidFill>
                <a:latin typeface="+mn-lt"/>
                <a:ea typeface="+mn-ea"/>
                <a:cs typeface="+mn-cs"/>
              </a:rPr>
              <a:t>When a coefficient becomes zero, it effectively removes the influence of the input variable on the model and therefore from the prediction made from the model (0  x = 0). This becomes relevant if you look at regularization methods that change the learning algorithm to reduce the complexity of regression models by putting pressure on the absolute size of the coefficients, driving some to zero. Now that we understand the representation used for a linear regression model, let's review some ways that we can learn this representation from data.</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72</a:t>
            </a:fld>
            <a:endParaRPr lang="en-US"/>
          </a:p>
        </p:txBody>
      </p:sp>
    </p:spTree>
    <p:extLst>
      <p:ext uri="{BB962C8B-B14F-4D97-AF65-F5344CB8AC3E}">
        <p14:creationId xmlns:p14="http://schemas.microsoft.com/office/powerpoint/2010/main" val="34103825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Ordinary Least Squares When we have more than one input we can use Ordinary Least Squares to estimate the values of the </a:t>
            </a:r>
            <a:r>
              <a:rPr lang="en-US" sz="1200" b="0" i="0" u="none" strike="noStrike" kern="1200" baseline="0" dirty="0" err="1" smtClean="0">
                <a:solidFill>
                  <a:schemeClr val="tx1"/>
                </a:solidFill>
                <a:latin typeface="+mn-lt"/>
                <a:ea typeface="+mn-ea"/>
                <a:cs typeface="+mn-cs"/>
              </a:rPr>
              <a:t>coecients</a:t>
            </a:r>
            <a:r>
              <a:rPr lang="en-US" sz="1200" b="0" i="0" u="none" strike="noStrike" kern="1200" baseline="0" dirty="0" smtClean="0">
                <a:solidFill>
                  <a:schemeClr val="tx1"/>
                </a:solidFill>
                <a:latin typeface="+mn-lt"/>
                <a:ea typeface="+mn-ea"/>
                <a:cs typeface="+mn-cs"/>
              </a:rPr>
              <a:t>. The Ordinary Least Squares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 This approach treats the data as a matrix and uses linear algebra operations to estimate the optimal values for the coefficients. It means that all of the data must be available and you must have enough memory to t the data and perform matrix operations. It is unusual </a:t>
            </a:r>
            <a:r>
              <a:rPr lang="en-US" sz="1200" b="0" i="0" u="none" strike="noStrike" kern="1200" baseline="0" smtClean="0">
                <a:solidFill>
                  <a:schemeClr val="tx1"/>
                </a:solidFill>
                <a:latin typeface="+mn-lt"/>
                <a:ea typeface="+mn-ea"/>
                <a:cs typeface="+mn-cs"/>
              </a:rPr>
              <a:t>to implement the </a:t>
            </a:r>
            <a:r>
              <a:rPr lang="en-US" sz="1200" b="0" i="0" u="none" strike="noStrike" kern="1200" baseline="0" dirty="0" smtClean="0">
                <a:solidFill>
                  <a:schemeClr val="tx1"/>
                </a:solidFill>
                <a:latin typeface="+mn-lt"/>
                <a:ea typeface="+mn-ea"/>
                <a:cs typeface="+mn-cs"/>
              </a:rPr>
              <a:t>Ordinary Least Squares procedure yourself unless as an exercise in linear algebra. It is more</a:t>
            </a:r>
          </a:p>
          <a:p>
            <a:r>
              <a:rPr lang="en-US" sz="1200" b="0" i="0" u="none" strike="noStrike" kern="1200" baseline="0" dirty="0" smtClean="0">
                <a:solidFill>
                  <a:schemeClr val="tx1"/>
                </a:solidFill>
                <a:latin typeface="+mn-lt"/>
                <a:ea typeface="+mn-ea"/>
                <a:cs typeface="+mn-cs"/>
              </a:rPr>
              <a:t>likely that you will call a procedure in a linear algebra library. This procedure is very fast to</a:t>
            </a:r>
          </a:p>
          <a:p>
            <a:r>
              <a:rPr lang="en-US" sz="1200" b="0" i="0" u="none" strike="noStrike" kern="1200" baseline="0" dirty="0" smtClean="0">
                <a:solidFill>
                  <a:schemeClr val="tx1"/>
                </a:solidFill>
                <a:latin typeface="+mn-lt"/>
                <a:ea typeface="+mn-ea"/>
                <a:cs typeface="+mn-cs"/>
              </a:rPr>
              <a:t>calculate.</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74</a:t>
            </a:fld>
            <a:endParaRPr lang="en-US"/>
          </a:p>
        </p:txBody>
      </p:sp>
    </p:spTree>
    <p:extLst>
      <p:ext uri="{BB962C8B-B14F-4D97-AF65-F5344CB8AC3E}">
        <p14:creationId xmlns:p14="http://schemas.microsoft.com/office/powerpoint/2010/main" val="6726386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Gradient Descent When there are one or more inputs you can use a process of optimizing the values of the coefficients by iteratively minimizing the error of the model on your training data. This operation is called Gradient Descent and works by starting with zero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 When using this method, you must select a learning rate (alpha) parameter that determines the size of the improvement step to take on each iteration of the procedure. Gradient descent is often taught using a linear regression model because it is relatively straightforward to understand. In practice, it is useful when you have a very large dataset either in the number of rows or the number of columns that may not t into memory.</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Regularized Linear Regression</a:t>
            </a:r>
          </a:p>
          <a:p>
            <a:r>
              <a:rPr lang="en-US" sz="1200" b="0" i="0" u="none" strike="noStrike" kern="1200" baseline="0" dirty="0" smtClean="0">
                <a:solidFill>
                  <a:schemeClr val="tx1"/>
                </a:solidFill>
                <a:latin typeface="+mn-lt"/>
                <a:ea typeface="+mn-ea"/>
                <a:cs typeface="+mn-cs"/>
              </a:rPr>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 Two popular examples of regularization</a:t>
            </a:r>
          </a:p>
          <a:p>
            <a:r>
              <a:rPr lang="en-US" sz="1200" b="0" i="0" u="none" strike="noStrike" kern="1200" baseline="0" dirty="0" smtClean="0">
                <a:solidFill>
                  <a:schemeClr val="tx1"/>
                </a:solidFill>
                <a:latin typeface="+mn-lt"/>
                <a:ea typeface="+mn-ea"/>
                <a:cs typeface="+mn-cs"/>
              </a:rPr>
              <a:t>procedures for linear regression are:</a:t>
            </a:r>
          </a:p>
          <a:p>
            <a:r>
              <a:rPr lang="en-US" sz="1200" b="0" i="0" u="none" strike="noStrike" kern="1200" baseline="0" dirty="0" smtClean="0">
                <a:solidFill>
                  <a:schemeClr val="tx1"/>
                </a:solidFill>
                <a:latin typeface="+mn-lt"/>
                <a:ea typeface="+mn-ea"/>
                <a:cs typeface="+mn-cs"/>
              </a:rPr>
              <a:t>. Lasso Regression: where Ordinary Least Squares is modified to also minimize the absolute sum of the coefficients (called L1 regularization).</a:t>
            </a:r>
          </a:p>
          <a:p>
            <a:r>
              <a:rPr lang="en-US" sz="1200" b="0" i="0" u="none" strike="noStrike" kern="1200" baseline="0" dirty="0" smtClean="0">
                <a:solidFill>
                  <a:schemeClr val="tx1"/>
                </a:solidFill>
                <a:latin typeface="+mn-lt"/>
                <a:ea typeface="+mn-ea"/>
                <a:cs typeface="+mn-cs"/>
              </a:rPr>
              <a:t>. Ridge Regression: where Ordinary Least Squares is modified to also minimize the squared absolute sum of the coefficients (called L2 regularization).</a:t>
            </a:r>
          </a:p>
          <a:p>
            <a:r>
              <a:rPr lang="en-US" sz="1200" b="0" i="0" u="none" strike="noStrike" kern="1200" baseline="0" dirty="0" smtClean="0">
                <a:solidFill>
                  <a:schemeClr val="tx1"/>
                </a:solidFill>
                <a:latin typeface="+mn-lt"/>
                <a:ea typeface="+mn-ea"/>
                <a:cs typeface="+mn-cs"/>
              </a:rPr>
              <a:t>These methods are effective to use when there is collinearity in your input values and ordinary least squares would overt the training data.</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75</a:t>
            </a:fld>
            <a:endParaRPr lang="en-US"/>
          </a:p>
        </p:txBody>
      </p:sp>
    </p:spTree>
    <p:extLst>
      <p:ext uri="{BB962C8B-B14F-4D97-AF65-F5344CB8AC3E}">
        <p14:creationId xmlns:p14="http://schemas.microsoft.com/office/powerpoint/2010/main" val="6726386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Linear Assumption. Linear regression assumes that the relationship between your input</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output is linear. It does not support anything else. This may be obvious, but it is</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good to remember when you have a lot of attributes. You may need to transform data to</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make the relationship linear (e.g. log transform for an exponential relationship).</a:t>
            </a:r>
          </a:p>
          <a:p>
            <a:r>
              <a:rPr lang="en-US" sz="1200" b="0" i="0" u="none" strike="noStrike" kern="1200" baseline="0" dirty="0" smtClean="0">
                <a:solidFill>
                  <a:schemeClr val="tx1"/>
                </a:solidFill>
                <a:latin typeface="+mn-lt"/>
                <a:ea typeface="+mn-ea"/>
                <a:cs typeface="+mn-cs"/>
              </a:rPr>
              <a:t>. Remove Noise. Linear regression assumes that your input and output variables are</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not noisy. Consider using data cleaning operations that let you better expose and clarify</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the signal in your data. This is most important for the output variable and you want to</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remove outliers in the output variable (y) if possible.</a:t>
            </a:r>
          </a:p>
          <a:p>
            <a:r>
              <a:rPr lang="en-US" sz="1200" b="0" i="0" u="none" strike="noStrike" kern="1200" baseline="0" dirty="0" smtClean="0">
                <a:solidFill>
                  <a:schemeClr val="tx1"/>
                </a:solidFill>
                <a:latin typeface="+mn-lt"/>
                <a:ea typeface="+mn-ea"/>
                <a:cs typeface="+mn-cs"/>
              </a:rPr>
              <a:t>. Remove Collinearity. Linear regression will over-t your data when you have highly</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correlated input variables. Consider calculating pairwise correlations for your input data and removing the most correlated.</a:t>
            </a:r>
          </a:p>
          <a:p>
            <a:r>
              <a:rPr lang="en-US" sz="1200" b="0" i="0" u="none" strike="noStrike" kern="1200" baseline="0" dirty="0" smtClean="0">
                <a:solidFill>
                  <a:schemeClr val="tx1"/>
                </a:solidFill>
                <a:latin typeface="+mn-lt"/>
                <a:ea typeface="+mn-ea"/>
                <a:cs typeface="+mn-cs"/>
              </a:rPr>
              <a:t>. Gaussian Distributions. Linear regression will make more reliable predictions if your</a:t>
            </a:r>
            <a:r>
              <a:rPr lang="ar-EG"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input and output variables have a Gaussian distribution. You may get some benefit using transforms (e.g. log or </a:t>
            </a:r>
            <a:r>
              <a:rPr lang="en-US" sz="1200" b="0" i="0" u="none" strike="noStrike" kern="1200" baseline="0" dirty="0" err="1" smtClean="0">
                <a:solidFill>
                  <a:schemeClr val="tx1"/>
                </a:solidFill>
                <a:latin typeface="+mn-lt"/>
                <a:ea typeface="+mn-ea"/>
                <a:cs typeface="+mn-cs"/>
              </a:rPr>
              <a:t>BoxCox</a:t>
            </a:r>
            <a:r>
              <a:rPr lang="en-US" sz="1200" b="0" i="0" u="none" strike="noStrike" kern="1200" baseline="0" dirty="0" smtClean="0">
                <a:solidFill>
                  <a:schemeClr val="tx1"/>
                </a:solidFill>
                <a:latin typeface="+mn-lt"/>
                <a:ea typeface="+mn-ea"/>
                <a:cs typeface="+mn-cs"/>
              </a:rPr>
              <a:t>) on you variables to make their distribution more Gaussian looking.</a:t>
            </a:r>
          </a:p>
          <a:p>
            <a:r>
              <a:rPr lang="en-US" sz="1200" b="0" i="0" u="none" strike="noStrike" kern="1200" baseline="0" dirty="0" smtClean="0">
                <a:solidFill>
                  <a:schemeClr val="tx1"/>
                </a:solidFill>
                <a:latin typeface="+mn-lt"/>
                <a:ea typeface="+mn-ea"/>
                <a:cs typeface="+mn-cs"/>
              </a:rPr>
              <a:t>. Rescale Inputs: Linear regression will often make more reliable predictions if you rescale input variables using standardization or normalization.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76</a:t>
            </a:fld>
            <a:endParaRPr lang="en-US"/>
          </a:p>
        </p:txBody>
      </p:sp>
    </p:spTree>
    <p:extLst>
      <p:ext uri="{BB962C8B-B14F-4D97-AF65-F5344CB8AC3E}">
        <p14:creationId xmlns:p14="http://schemas.microsoft.com/office/powerpoint/2010/main" val="6726386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Linear regression assumes that the input variables have a Gaussian distribution. It is also</a:t>
            </a:r>
          </a:p>
          <a:p>
            <a:r>
              <a:rPr lang="en-US" sz="1200" b="0" i="0" u="none" strike="noStrike" kern="1200" baseline="0" dirty="0" smtClean="0">
                <a:solidFill>
                  <a:schemeClr val="tx1"/>
                </a:solidFill>
                <a:latin typeface="+mn-lt"/>
                <a:ea typeface="+mn-ea"/>
                <a:cs typeface="+mn-cs"/>
              </a:rPr>
              <a:t>assumed that input variables are relevant to the output variable and that they are not highly</a:t>
            </a:r>
          </a:p>
          <a:p>
            <a:r>
              <a:rPr lang="en-US" sz="1200" b="0" i="0" u="none" strike="noStrike" kern="1200" baseline="0" smtClean="0">
                <a:solidFill>
                  <a:schemeClr val="tx1"/>
                </a:solidFill>
                <a:latin typeface="+mn-lt"/>
                <a:ea typeface="+mn-ea"/>
                <a:cs typeface="+mn-cs"/>
              </a:rPr>
              <a:t>correlated with each other (a problem called collinearity).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irreducible error cannot be reduced regardless of what algorithm is used. It is the error introduced from the chosen framing of the problem and may be caused by factors like unknown variables that influence the mapping of the input variables to the output variable. In this chapter we will focus on the two parts we can influence with our machine learning algorithms. The bias error and the variance error.</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282481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Ridge regression is an extension of linear regression where the loss function is modified to</a:t>
            </a:r>
          </a:p>
          <a:p>
            <a:r>
              <a:rPr lang="en-US" sz="1200" b="0" i="0" u="none" strike="noStrike" kern="1200" baseline="0" dirty="0" smtClean="0">
                <a:solidFill>
                  <a:schemeClr val="tx1"/>
                </a:solidFill>
                <a:latin typeface="+mn-lt"/>
                <a:ea typeface="+mn-ea"/>
                <a:cs typeface="+mn-cs"/>
              </a:rPr>
              <a:t>minimize the complexity of the model measured as the sum squared value of the coefficient</a:t>
            </a:r>
          </a:p>
          <a:p>
            <a:r>
              <a:rPr lang="en-US" sz="1200" b="0" i="0" u="none" strike="noStrike" kern="1200" baseline="0" dirty="0" smtClean="0">
                <a:solidFill>
                  <a:schemeClr val="tx1"/>
                </a:solidFill>
                <a:latin typeface="+mn-lt"/>
                <a:ea typeface="+mn-ea"/>
                <a:cs typeface="+mn-cs"/>
              </a:rPr>
              <a:t>values (also called the L2-norm).</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78</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Least Absolute Shrinkage and Selection Operator (or LASSO for short) is a modification</a:t>
            </a:r>
          </a:p>
          <a:p>
            <a:r>
              <a:rPr lang="en-US" sz="1200" b="0" i="0" u="none" strike="noStrike" kern="1200" baseline="0" dirty="0" smtClean="0">
                <a:solidFill>
                  <a:schemeClr val="tx1"/>
                </a:solidFill>
                <a:latin typeface="+mn-lt"/>
                <a:ea typeface="+mn-ea"/>
                <a:cs typeface="+mn-cs"/>
              </a:rPr>
              <a:t>of linear regression, like ridge regression, where the loss function is modified to minimize the</a:t>
            </a:r>
          </a:p>
          <a:p>
            <a:r>
              <a:rPr lang="en-US" sz="1200" b="0" i="0" u="none" strike="noStrike" kern="1200" baseline="0" dirty="0" smtClean="0">
                <a:solidFill>
                  <a:schemeClr val="tx1"/>
                </a:solidFill>
                <a:latin typeface="+mn-lt"/>
                <a:ea typeface="+mn-ea"/>
                <a:cs typeface="+mn-cs"/>
              </a:rPr>
              <a:t>complexity of the model measured as the sum absolute value of the coefficient values (also called</a:t>
            </a:r>
          </a:p>
          <a:p>
            <a:r>
              <a:rPr lang="en-US" sz="1200" b="0" i="0" u="none" strike="noStrike" kern="1200" baseline="0" dirty="0" smtClean="0">
                <a:solidFill>
                  <a:schemeClr val="tx1"/>
                </a:solidFill>
                <a:latin typeface="+mn-lt"/>
                <a:ea typeface="+mn-ea"/>
                <a:cs typeface="+mn-cs"/>
              </a:rPr>
              <a:t>the L1-norm).</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ElasticNet</a:t>
            </a:r>
            <a:r>
              <a:rPr lang="en-US" sz="1200" b="0" i="0" u="none" strike="noStrike" kern="1200" baseline="0" dirty="0" smtClean="0">
                <a:solidFill>
                  <a:schemeClr val="tx1"/>
                </a:solidFill>
                <a:latin typeface="+mn-lt"/>
                <a:ea typeface="+mn-ea"/>
                <a:cs typeface="+mn-cs"/>
              </a:rPr>
              <a:t> is a form of regularization regression that combines the properties of both Ridge</a:t>
            </a:r>
          </a:p>
          <a:p>
            <a:r>
              <a:rPr lang="en-US" sz="1200" b="0" i="0" u="none" strike="noStrike" kern="1200" baseline="0" dirty="0" smtClean="0">
                <a:solidFill>
                  <a:schemeClr val="tx1"/>
                </a:solidFill>
                <a:latin typeface="+mn-lt"/>
                <a:ea typeface="+mn-ea"/>
                <a:cs typeface="+mn-cs"/>
              </a:rPr>
              <a:t>Regression and LASSO regression. It seeks to minimize the complexity of the regression model</a:t>
            </a:r>
          </a:p>
          <a:p>
            <a:r>
              <a:rPr lang="en-US" sz="1200" b="0" i="0" u="none" strike="noStrike" kern="1200" baseline="0" dirty="0" smtClean="0">
                <a:solidFill>
                  <a:schemeClr val="tx1"/>
                </a:solidFill>
                <a:latin typeface="+mn-lt"/>
                <a:ea typeface="+mn-ea"/>
                <a:cs typeface="+mn-cs"/>
              </a:rPr>
              <a:t>(magnitude and number of regression coefficients) by penalizing the model using both the</a:t>
            </a:r>
          </a:p>
          <a:p>
            <a:r>
              <a:rPr lang="en-US" sz="1200" b="0" i="0" u="none" strike="noStrike" kern="1200" baseline="0" dirty="0" smtClean="0">
                <a:solidFill>
                  <a:schemeClr val="tx1"/>
                </a:solidFill>
                <a:latin typeface="+mn-lt"/>
                <a:ea typeface="+mn-ea"/>
                <a:cs typeface="+mn-cs"/>
              </a:rPr>
              <a:t>L2-norm (sum squared coefficient values) and the L1-norm (sum absolute coefficient values).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k-Nearest Neighbors algorithm (or KNN) locates the k most similar instances in the</a:t>
            </a:r>
          </a:p>
          <a:p>
            <a:r>
              <a:rPr lang="en-US" sz="1200" b="0" i="0" u="none" strike="noStrike" kern="1200" baseline="0" dirty="0" smtClean="0">
                <a:solidFill>
                  <a:schemeClr val="tx1"/>
                </a:solidFill>
                <a:latin typeface="+mn-lt"/>
                <a:ea typeface="+mn-ea"/>
                <a:cs typeface="+mn-cs"/>
              </a:rPr>
              <a:t>training dataset for a new data instance. From the k neighbors, a mean or median output</a:t>
            </a:r>
          </a:p>
          <a:p>
            <a:r>
              <a:rPr lang="en-US" sz="1200" b="0" i="0" u="none" strike="noStrike" kern="1200" baseline="0" dirty="0" smtClean="0">
                <a:solidFill>
                  <a:schemeClr val="tx1"/>
                </a:solidFill>
                <a:latin typeface="+mn-lt"/>
                <a:ea typeface="+mn-ea"/>
                <a:cs typeface="+mn-cs"/>
              </a:rPr>
              <a:t>variable is taken as the prediction. Of note is the distance metric used (the metric argument).</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Minkowski</a:t>
            </a:r>
            <a:r>
              <a:rPr lang="en-US" sz="1200" b="0" i="0" u="none" strike="noStrike" kern="1200" baseline="0" dirty="0" smtClean="0">
                <a:solidFill>
                  <a:schemeClr val="tx1"/>
                </a:solidFill>
                <a:latin typeface="+mn-lt"/>
                <a:ea typeface="+mn-ea"/>
                <a:cs typeface="+mn-cs"/>
              </a:rPr>
              <a:t> distance is used by default, which is a generalization of both the Euclidean</a:t>
            </a:r>
          </a:p>
          <a:p>
            <a:r>
              <a:rPr lang="en-US" sz="1200" b="0" i="0" u="none" strike="noStrike" kern="1200" baseline="0" dirty="0" smtClean="0">
                <a:solidFill>
                  <a:schemeClr val="tx1"/>
                </a:solidFill>
                <a:latin typeface="+mn-lt"/>
                <a:ea typeface="+mn-ea"/>
                <a:cs typeface="+mn-cs"/>
              </a:rPr>
              <a:t>distance (used when all inputs have the same scale) and Manhattan distance (for when the</a:t>
            </a:r>
          </a:p>
          <a:p>
            <a:r>
              <a:rPr lang="en-US" sz="1200" b="0" i="0" u="none" strike="noStrike" kern="1200" baseline="0" dirty="0" smtClean="0">
                <a:solidFill>
                  <a:schemeClr val="tx1"/>
                </a:solidFill>
                <a:latin typeface="+mn-lt"/>
                <a:ea typeface="+mn-ea"/>
                <a:cs typeface="+mn-cs"/>
              </a:rPr>
              <a:t>scales of the input variables differ).</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81</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Decision trees or the Classification and Regression Trees (CART as they are known) use the training</a:t>
            </a:r>
          </a:p>
          <a:p>
            <a:r>
              <a:rPr lang="en-US" sz="1200" b="0" i="0" u="none" strike="noStrike" kern="1200" baseline="0" dirty="0" smtClean="0">
                <a:solidFill>
                  <a:schemeClr val="tx1"/>
                </a:solidFill>
                <a:latin typeface="+mn-lt"/>
                <a:ea typeface="+mn-ea"/>
                <a:cs typeface="+mn-cs"/>
              </a:rPr>
              <a:t> data to select the best points to split the data in order to minimize a cost metric. The default</a:t>
            </a:r>
          </a:p>
          <a:p>
            <a:r>
              <a:rPr lang="en-US" sz="1200" b="0" i="0" u="none" strike="noStrike" kern="1200" baseline="0" dirty="0" smtClean="0">
                <a:solidFill>
                  <a:schemeClr val="tx1"/>
                </a:solidFill>
                <a:latin typeface="+mn-lt"/>
                <a:ea typeface="+mn-ea"/>
                <a:cs typeface="+mn-cs"/>
              </a:rPr>
              <a:t>cost metric for regression decision trees is the mean squared error, specified in the criterion</a:t>
            </a:r>
          </a:p>
          <a:p>
            <a:r>
              <a:rPr lang="en-US" sz="1200" b="0" i="0" u="none" strike="noStrike" kern="1200" baseline="0" dirty="0" smtClean="0">
                <a:solidFill>
                  <a:schemeClr val="tx1"/>
                </a:solidFill>
                <a:latin typeface="+mn-lt"/>
                <a:ea typeface="+mn-ea"/>
                <a:cs typeface="+mn-cs"/>
              </a:rPr>
              <a:t>parameter.</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82</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Support Vector Machines (SVM) were developed for binary classification. The technique has</a:t>
            </a:r>
          </a:p>
          <a:p>
            <a:r>
              <a:rPr lang="en-US" sz="1200" b="0" i="0" u="none" strike="noStrike" kern="1200" baseline="0" dirty="0" smtClean="0">
                <a:solidFill>
                  <a:schemeClr val="tx1"/>
                </a:solidFill>
                <a:latin typeface="+mn-lt"/>
                <a:ea typeface="+mn-ea"/>
                <a:cs typeface="+mn-cs"/>
              </a:rPr>
              <a:t>been extended for the prediction real-valued problems called Support Vector Regression (SVR).</a:t>
            </a:r>
          </a:p>
          <a:p>
            <a:r>
              <a:rPr lang="en-US" sz="1200" b="0" i="0" u="none" strike="noStrike" kern="1200" baseline="0" dirty="0" smtClean="0">
                <a:solidFill>
                  <a:schemeClr val="tx1"/>
                </a:solidFill>
                <a:latin typeface="+mn-lt"/>
                <a:ea typeface="+mn-ea"/>
                <a:cs typeface="+mn-cs"/>
              </a:rPr>
              <a:t>Like the classification example, SVR is built upon the LIBSVM library.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83</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84</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85</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accuracy is the number of correct predictions made as a ratio of all predictions</a:t>
            </a:r>
          </a:p>
          <a:p>
            <a:r>
              <a:rPr lang="en-US" sz="1200" b="0" i="0" u="none" strike="noStrike" kern="1200" baseline="0" dirty="0" smtClean="0">
                <a:solidFill>
                  <a:schemeClr val="tx1"/>
                </a:solidFill>
                <a:latin typeface="+mn-lt"/>
                <a:ea typeface="+mn-ea"/>
                <a:cs typeface="+mn-cs"/>
              </a:rPr>
              <a:t>made. This is the most common evaluation metric for classification problems, it is also the most</a:t>
            </a:r>
          </a:p>
          <a:p>
            <a:r>
              <a:rPr lang="en-US" sz="1200" b="0" i="0" u="none" strike="noStrike" kern="1200" baseline="0" dirty="0" smtClean="0">
                <a:solidFill>
                  <a:schemeClr val="tx1"/>
                </a:solidFill>
                <a:latin typeface="+mn-lt"/>
                <a:ea typeface="+mn-ea"/>
                <a:cs typeface="+mn-cs"/>
              </a:rPr>
              <a:t>misused. It is really only suitable when there are an equal number of observations in each class</a:t>
            </a:r>
          </a:p>
          <a:p>
            <a:r>
              <a:rPr lang="en-US" sz="1200" b="0" i="0" u="none" strike="noStrike" kern="1200" baseline="0" dirty="0" smtClean="0">
                <a:solidFill>
                  <a:schemeClr val="tx1"/>
                </a:solidFill>
                <a:latin typeface="+mn-lt"/>
                <a:ea typeface="+mn-ea"/>
                <a:cs typeface="+mn-cs"/>
              </a:rPr>
              <a:t>(which is rarely the case) and that all predictions and prediction errors are equally important,</a:t>
            </a:r>
          </a:p>
          <a:p>
            <a:r>
              <a:rPr lang="en-US" sz="1200" b="0" i="0" u="none" strike="noStrike" kern="1200" baseline="0" dirty="0" smtClean="0">
                <a:solidFill>
                  <a:schemeClr val="tx1"/>
                </a:solidFill>
                <a:latin typeface="+mn-lt"/>
                <a:ea typeface="+mn-ea"/>
                <a:cs typeface="+mn-cs"/>
              </a:rPr>
              <a:t>which is often not the case.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86</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Bias are the simplifying assumptions made by a model to make the target function easier to</a:t>
            </a:r>
          </a:p>
          <a:p>
            <a:r>
              <a:rPr lang="en-US" sz="1200" b="0" i="0" u="none" strike="noStrike" kern="1200" baseline="0" dirty="0" smtClean="0">
                <a:solidFill>
                  <a:schemeClr val="tx1"/>
                </a:solidFill>
                <a:latin typeface="+mn-lt"/>
                <a:ea typeface="+mn-ea"/>
                <a:cs typeface="+mn-cs"/>
              </a:rPr>
              <a:t>learn. Generally parametric algorithms have a high bias making them fast to learn and easier</a:t>
            </a:r>
          </a:p>
          <a:p>
            <a:r>
              <a:rPr lang="en-US" sz="1200" b="0" i="0" u="none" strike="noStrike" kern="1200" baseline="0" dirty="0" smtClean="0">
                <a:solidFill>
                  <a:schemeClr val="tx1"/>
                </a:solidFill>
                <a:latin typeface="+mn-lt"/>
                <a:ea typeface="+mn-ea"/>
                <a:cs typeface="+mn-cs"/>
              </a:rPr>
              <a:t>to understand but generally less </a:t>
            </a:r>
            <a:r>
              <a:rPr lang="en-US" sz="1200" b="0" i="0" u="none" strike="noStrike" kern="1200" baseline="0" dirty="0" err="1" smtClean="0">
                <a:solidFill>
                  <a:schemeClr val="tx1"/>
                </a:solidFill>
                <a:latin typeface="+mn-lt"/>
                <a:ea typeface="+mn-ea"/>
                <a:cs typeface="+mn-cs"/>
              </a:rPr>
              <a:t>exible</a:t>
            </a:r>
            <a:r>
              <a:rPr lang="en-US" sz="1200" b="0" i="0" u="none" strike="noStrike" kern="1200" baseline="0" dirty="0" smtClean="0">
                <a:solidFill>
                  <a:schemeClr val="tx1"/>
                </a:solidFill>
                <a:latin typeface="+mn-lt"/>
                <a:ea typeface="+mn-ea"/>
                <a:cs typeface="+mn-cs"/>
              </a:rPr>
              <a:t>. In turn they are have lower predictive performance on</a:t>
            </a:r>
          </a:p>
          <a:p>
            <a:r>
              <a:rPr lang="en-US" sz="1200" b="0" i="0" u="none" strike="noStrike" kern="1200" baseline="0" dirty="0" smtClean="0">
                <a:solidFill>
                  <a:schemeClr val="tx1"/>
                </a:solidFill>
                <a:latin typeface="+mn-lt"/>
                <a:ea typeface="+mn-ea"/>
                <a:cs typeface="+mn-cs"/>
              </a:rPr>
              <a:t>complex problems that fail to meet the simplifying assumptions of the algorithms bias.</a:t>
            </a:r>
          </a:p>
          <a:p>
            <a:r>
              <a:rPr lang="en-US" sz="1200" b="0" i="0" u="none" strike="noStrike" kern="1200" baseline="0" dirty="0" smtClean="0">
                <a:solidFill>
                  <a:schemeClr val="tx1"/>
                </a:solidFill>
                <a:latin typeface="+mn-lt"/>
                <a:ea typeface="+mn-ea"/>
                <a:cs typeface="+mn-cs"/>
              </a:rPr>
              <a:t>. Low Bias: Suggests more assumptions about the form of the target function.</a:t>
            </a:r>
          </a:p>
          <a:p>
            <a:r>
              <a:rPr lang="en-US" sz="1200" b="0" i="0" u="none" strike="noStrike" kern="1200" baseline="0" dirty="0" smtClean="0">
                <a:solidFill>
                  <a:schemeClr val="tx1"/>
                </a:solidFill>
                <a:latin typeface="+mn-lt"/>
                <a:ea typeface="+mn-ea"/>
                <a:cs typeface="+mn-cs"/>
              </a:rPr>
              <a:t>. High-Bias: Suggests less assumptions about the form of the target function.</a:t>
            </a:r>
          </a:p>
          <a:p>
            <a:r>
              <a:rPr lang="en-US" sz="1200" b="0" i="0" u="none" strike="noStrike" kern="1200" baseline="0" dirty="0" smtClean="0">
                <a:solidFill>
                  <a:schemeClr val="tx1"/>
                </a:solidFill>
                <a:latin typeface="+mn-lt"/>
                <a:ea typeface="+mn-ea"/>
                <a:cs typeface="+mn-cs"/>
              </a:rPr>
              <a:t>Examples of low-bias machine learning algorithms include: Decision Trees, k-Nearest Neigh-</a:t>
            </a:r>
          </a:p>
          <a:p>
            <a:r>
              <a:rPr lang="en-US" sz="1200" b="0" i="0" u="none" strike="noStrike" kern="1200" baseline="0" dirty="0" err="1" smtClean="0">
                <a:solidFill>
                  <a:schemeClr val="tx1"/>
                </a:solidFill>
                <a:latin typeface="+mn-lt"/>
                <a:ea typeface="+mn-ea"/>
                <a:cs typeface="+mn-cs"/>
              </a:rPr>
              <a:t>bors</a:t>
            </a:r>
            <a:r>
              <a:rPr lang="en-US" sz="1200" b="0" i="0" u="none" strike="noStrike" kern="1200" baseline="0" dirty="0" smtClean="0">
                <a:solidFill>
                  <a:schemeClr val="tx1"/>
                </a:solidFill>
                <a:latin typeface="+mn-lt"/>
                <a:ea typeface="+mn-ea"/>
                <a:cs typeface="+mn-cs"/>
              </a:rPr>
              <a:t> and Support Vector Machines. Examples of high-bias machine learning algorithms include:</a:t>
            </a:r>
          </a:p>
          <a:p>
            <a:r>
              <a:rPr lang="en-US" sz="1200" b="0" i="0" u="none" strike="noStrike" kern="1200" baseline="0" dirty="0" smtClean="0">
                <a:solidFill>
                  <a:schemeClr val="tx1"/>
                </a:solidFill>
                <a:latin typeface="+mn-lt"/>
                <a:ea typeface="+mn-ea"/>
                <a:cs typeface="+mn-cs"/>
              </a:rPr>
              <a:t>Linear Regression, Linear Discriminant Analysis and Logistic Regression.</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30263293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standard workflows in applied machine learning. Standard because they overcome</a:t>
            </a:r>
          </a:p>
          <a:p>
            <a:r>
              <a:rPr lang="en-US" sz="1200" b="0" i="0" u="none" strike="noStrike" kern="1200" baseline="0" dirty="0" smtClean="0">
                <a:solidFill>
                  <a:schemeClr val="tx1"/>
                </a:solidFill>
                <a:latin typeface="+mn-lt"/>
                <a:ea typeface="+mn-ea"/>
                <a:cs typeface="+mn-cs"/>
              </a:rPr>
              <a:t>common problems like data leakage in your test harness. Python </a:t>
            </a:r>
            <a:r>
              <a:rPr lang="en-US" sz="1200" b="0" i="0" u="none" strike="noStrike" kern="1200" baseline="0" dirty="0" err="1" smtClean="0">
                <a:solidFill>
                  <a:schemeClr val="tx1"/>
                </a:solidFill>
                <a:latin typeface="+mn-lt"/>
                <a:ea typeface="+mn-ea"/>
                <a:cs typeface="+mn-cs"/>
              </a:rPr>
              <a:t>scikit</a:t>
            </a:r>
            <a:r>
              <a:rPr lang="en-US" sz="1200" b="0" i="0" u="none" strike="noStrike" kern="1200" baseline="0" dirty="0" smtClean="0">
                <a:solidFill>
                  <a:schemeClr val="tx1"/>
                </a:solidFill>
                <a:latin typeface="+mn-lt"/>
                <a:ea typeface="+mn-ea"/>
                <a:cs typeface="+mn-cs"/>
              </a:rPr>
              <a:t>-learn provides a Pipeline</a:t>
            </a:r>
          </a:p>
          <a:p>
            <a:r>
              <a:rPr lang="en-US" sz="1200" b="0" i="0" u="none" strike="noStrike" kern="1200" baseline="0" dirty="0" smtClean="0">
                <a:solidFill>
                  <a:schemeClr val="tx1"/>
                </a:solidFill>
                <a:latin typeface="+mn-lt"/>
                <a:ea typeface="+mn-ea"/>
                <a:cs typeface="+mn-cs"/>
              </a:rPr>
              <a:t>utility to help automate machine learning workflows. Pipelines work by allowing for a linear</a:t>
            </a:r>
          </a:p>
          <a:p>
            <a:r>
              <a:rPr lang="en-US" sz="1200" b="0" i="0" u="none" strike="noStrike" kern="1200" baseline="0" dirty="0" smtClean="0">
                <a:solidFill>
                  <a:schemeClr val="tx1"/>
                </a:solidFill>
                <a:latin typeface="+mn-lt"/>
                <a:ea typeface="+mn-ea"/>
                <a:cs typeface="+mn-cs"/>
              </a:rPr>
              <a:t>sequence of data transforms to be chained together culminating in a modeling process that can</a:t>
            </a:r>
          </a:p>
          <a:p>
            <a:r>
              <a:rPr lang="en-US" sz="1200" b="0" i="0" u="none" strike="noStrike" kern="1200" baseline="0" dirty="0" smtClean="0">
                <a:solidFill>
                  <a:schemeClr val="tx1"/>
                </a:solidFill>
                <a:latin typeface="+mn-lt"/>
                <a:ea typeface="+mn-ea"/>
                <a:cs typeface="+mn-cs"/>
              </a:rPr>
              <a:t>be evaluated.</a:t>
            </a:r>
          </a:p>
          <a:p>
            <a:r>
              <a:rPr lang="en-US" sz="1200" b="0" i="0" u="none" strike="noStrike" kern="1200" baseline="0" dirty="0" smtClean="0">
                <a:solidFill>
                  <a:schemeClr val="tx1"/>
                </a:solidFill>
                <a:latin typeface="+mn-lt"/>
                <a:ea typeface="+mn-ea"/>
                <a:cs typeface="+mn-cs"/>
              </a:rPr>
              <a:t>The goal is to ensure that all of the steps in the pipeline are constrained to the data available</a:t>
            </a:r>
          </a:p>
          <a:p>
            <a:r>
              <a:rPr lang="en-US" sz="1200" b="0" i="0" u="none" strike="noStrike" kern="1200" baseline="0" dirty="0" smtClean="0">
                <a:solidFill>
                  <a:schemeClr val="tx1"/>
                </a:solidFill>
                <a:latin typeface="+mn-lt"/>
                <a:ea typeface="+mn-ea"/>
                <a:cs typeface="+mn-cs"/>
              </a:rPr>
              <a:t>for the evaluation, such as the training dataset or each fold of the cross validation procedure.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88</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Support Vector Machines (SVM) were developed for binary </a:t>
            </a:r>
            <a:r>
              <a:rPr lang="en-US" sz="1200" b="0" i="0" u="none" strike="noStrike" kern="1200" baseline="0" dirty="0" err="1" smtClean="0">
                <a:solidFill>
                  <a:schemeClr val="tx1"/>
                </a:solidFill>
                <a:latin typeface="+mn-lt"/>
                <a:ea typeface="+mn-ea"/>
                <a:cs typeface="+mn-cs"/>
              </a:rPr>
              <a:t>classication</a:t>
            </a:r>
            <a:r>
              <a:rPr lang="en-US" sz="1200" b="0" i="0" u="none" strike="noStrike" kern="1200" baseline="0" dirty="0" smtClean="0">
                <a:solidFill>
                  <a:schemeClr val="tx1"/>
                </a:solidFill>
                <a:latin typeface="+mn-lt"/>
                <a:ea typeface="+mn-ea"/>
                <a:cs typeface="+mn-cs"/>
              </a:rPr>
              <a:t>. The technique has</a:t>
            </a:r>
          </a:p>
          <a:p>
            <a:r>
              <a:rPr lang="en-US" sz="1200" b="0" i="0" u="none" strike="noStrike" kern="1200" baseline="0" dirty="0" smtClean="0">
                <a:solidFill>
                  <a:schemeClr val="tx1"/>
                </a:solidFill>
                <a:latin typeface="+mn-lt"/>
                <a:ea typeface="+mn-ea"/>
                <a:cs typeface="+mn-cs"/>
              </a:rPr>
              <a:t>been extended for the prediction real-valued problems called Support Vector Regression (SVR).</a:t>
            </a:r>
          </a:p>
          <a:p>
            <a:r>
              <a:rPr lang="en-US" sz="1200" b="0" i="0" u="none" strike="noStrike" kern="1200" baseline="0" dirty="0" smtClean="0">
                <a:solidFill>
                  <a:schemeClr val="tx1"/>
                </a:solidFill>
                <a:latin typeface="+mn-lt"/>
                <a:ea typeface="+mn-ea"/>
                <a:cs typeface="+mn-cs"/>
              </a:rPr>
              <a:t>Like the </a:t>
            </a:r>
            <a:r>
              <a:rPr lang="en-US" sz="1200" b="0" i="0" u="none" strike="noStrike" kern="1200" baseline="0" dirty="0" err="1" smtClean="0">
                <a:solidFill>
                  <a:schemeClr val="tx1"/>
                </a:solidFill>
                <a:latin typeface="+mn-lt"/>
                <a:ea typeface="+mn-ea"/>
                <a:cs typeface="+mn-cs"/>
              </a:rPr>
              <a:t>classication</a:t>
            </a:r>
            <a:r>
              <a:rPr lang="en-US" sz="1200" b="0" i="0" u="none" strike="noStrike" kern="1200" baseline="0" dirty="0" smtClean="0">
                <a:solidFill>
                  <a:schemeClr val="tx1"/>
                </a:solidFill>
                <a:latin typeface="+mn-lt"/>
                <a:ea typeface="+mn-ea"/>
                <a:cs typeface="+mn-cs"/>
              </a:rPr>
              <a:t> example, SVR is built upon the LIBSVM library.</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Feature extraction is another procedure that is susceptible to data leakage. Like data preparation,</a:t>
            </a:r>
          </a:p>
          <a:p>
            <a:r>
              <a:rPr lang="en-US" sz="1200" b="0" i="0" u="none" strike="noStrike" kern="1200" baseline="0" dirty="0" smtClean="0">
                <a:solidFill>
                  <a:schemeClr val="tx1"/>
                </a:solidFill>
                <a:latin typeface="+mn-lt"/>
                <a:ea typeface="+mn-ea"/>
                <a:cs typeface="+mn-cs"/>
              </a:rPr>
              <a:t>feature extraction procedures must be restricted to the data in your training dataset. The</a:t>
            </a:r>
          </a:p>
          <a:p>
            <a:r>
              <a:rPr lang="en-US" sz="1200" b="0" i="0" u="none" strike="noStrike" kern="1200" baseline="0" dirty="0" smtClean="0">
                <a:solidFill>
                  <a:schemeClr val="tx1"/>
                </a:solidFill>
                <a:latin typeface="+mn-lt"/>
                <a:ea typeface="+mn-ea"/>
                <a:cs typeface="+mn-cs"/>
              </a:rPr>
              <a:t>pipeline provides a handy tool called the </a:t>
            </a:r>
            <a:r>
              <a:rPr lang="en-US" sz="1200" b="0" i="0" u="none" strike="noStrike" kern="1200" baseline="0" dirty="0" err="1" smtClean="0">
                <a:solidFill>
                  <a:schemeClr val="tx1"/>
                </a:solidFill>
                <a:latin typeface="+mn-lt"/>
                <a:ea typeface="+mn-ea"/>
                <a:cs typeface="+mn-cs"/>
              </a:rPr>
              <a:t>FeatureUnion</a:t>
            </a:r>
            <a:r>
              <a:rPr lang="en-US" sz="1200" b="0" i="0" u="none" strike="noStrike" kern="1200" baseline="0" dirty="0" smtClean="0">
                <a:solidFill>
                  <a:schemeClr val="tx1"/>
                </a:solidFill>
                <a:latin typeface="+mn-lt"/>
                <a:ea typeface="+mn-ea"/>
                <a:cs typeface="+mn-cs"/>
              </a:rPr>
              <a:t> which allows the results of multiple</a:t>
            </a:r>
          </a:p>
          <a:p>
            <a:r>
              <a:rPr lang="en-US" sz="1200" b="0" i="0" u="none" strike="noStrike" kern="1200" baseline="0" dirty="0" smtClean="0">
                <a:solidFill>
                  <a:schemeClr val="tx1"/>
                </a:solidFill>
                <a:latin typeface="+mn-lt"/>
                <a:ea typeface="+mn-ea"/>
                <a:cs typeface="+mn-cs"/>
              </a:rPr>
              <a:t>feature selection and extraction procedures to be combined into a larger dataset on which a</a:t>
            </a:r>
          </a:p>
          <a:p>
            <a:r>
              <a:rPr lang="en-US" sz="1200" b="0" i="0" u="none" strike="noStrike" kern="1200" baseline="0" dirty="0" smtClean="0">
                <a:solidFill>
                  <a:schemeClr val="tx1"/>
                </a:solidFill>
                <a:latin typeface="+mn-lt"/>
                <a:ea typeface="+mn-ea"/>
                <a:cs typeface="+mn-cs"/>
              </a:rPr>
              <a:t>model can be trained. Importantly, all the feature extraction and the feature union occurs</a:t>
            </a:r>
          </a:p>
          <a:p>
            <a:r>
              <a:rPr lang="en-US" sz="1200" b="0" i="0" u="none" strike="noStrike" kern="1200" baseline="0" smtClean="0">
                <a:solidFill>
                  <a:schemeClr val="tx1"/>
                </a:solidFill>
                <a:latin typeface="+mn-lt"/>
                <a:ea typeface="+mn-ea"/>
                <a:cs typeface="+mn-cs"/>
              </a:rPr>
              <a:t>within each fold of the cross validation procedure.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Classification accuracy is the number of correct predictions made as a ratio of all predictions</a:t>
            </a:r>
          </a:p>
          <a:p>
            <a:r>
              <a:rPr lang="en-US" sz="1200" b="0" i="0" u="none" strike="noStrike" kern="1200" baseline="0" dirty="0" smtClean="0">
                <a:solidFill>
                  <a:schemeClr val="tx1"/>
                </a:solidFill>
                <a:latin typeface="+mn-lt"/>
                <a:ea typeface="+mn-ea"/>
                <a:cs typeface="+mn-cs"/>
              </a:rPr>
              <a:t>made. This is the most common evaluation metric for classification problems, it is also the most</a:t>
            </a:r>
          </a:p>
          <a:p>
            <a:r>
              <a:rPr lang="en-US" sz="1200" b="0" i="0" u="none" strike="noStrike" kern="1200" baseline="0" dirty="0" smtClean="0">
                <a:solidFill>
                  <a:schemeClr val="tx1"/>
                </a:solidFill>
                <a:latin typeface="+mn-lt"/>
                <a:ea typeface="+mn-ea"/>
                <a:cs typeface="+mn-cs"/>
              </a:rPr>
              <a:t>misused. It is really only suitable when there are an equal number of observations in each class</a:t>
            </a:r>
          </a:p>
          <a:p>
            <a:r>
              <a:rPr lang="en-US" sz="1200" b="0" i="0" u="none" strike="noStrike" kern="1200" baseline="0" dirty="0" smtClean="0">
                <a:solidFill>
                  <a:schemeClr val="tx1"/>
                </a:solidFill>
                <a:latin typeface="+mn-lt"/>
                <a:ea typeface="+mn-ea"/>
                <a:cs typeface="+mn-cs"/>
              </a:rPr>
              <a:t>(which is rarely the case) and that all predictions and prediction errors are equally important,</a:t>
            </a:r>
          </a:p>
          <a:p>
            <a:r>
              <a:rPr lang="en-US" sz="1200" b="0" i="0" u="none" strike="noStrike" kern="1200" baseline="0" dirty="0" smtClean="0">
                <a:solidFill>
                  <a:schemeClr val="tx1"/>
                </a:solidFill>
                <a:latin typeface="+mn-lt"/>
                <a:ea typeface="+mn-ea"/>
                <a:cs typeface="+mn-cs"/>
              </a:rPr>
              <a:t>which is often not the case.</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91</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Mean Absolute Error (or MAE) is the sum of the absolute differences between predictions</a:t>
            </a:r>
          </a:p>
          <a:p>
            <a:r>
              <a:rPr lang="en-US" sz="1200" b="0" i="0" u="none" strike="noStrike" kern="1200" baseline="0" dirty="0" smtClean="0">
                <a:solidFill>
                  <a:schemeClr val="tx1"/>
                </a:solidFill>
                <a:latin typeface="+mn-lt"/>
                <a:ea typeface="+mn-ea"/>
                <a:cs typeface="+mn-cs"/>
              </a:rPr>
              <a:t>and actual values. It gives an idea of how wrong the predictions were. The measure gives an</a:t>
            </a:r>
          </a:p>
          <a:p>
            <a:r>
              <a:rPr lang="en-US" sz="1200" b="0" i="0" u="none" strike="noStrike" kern="1200" baseline="0" dirty="0" smtClean="0">
                <a:solidFill>
                  <a:schemeClr val="tx1"/>
                </a:solidFill>
                <a:latin typeface="+mn-lt"/>
                <a:ea typeface="+mn-ea"/>
                <a:cs typeface="+mn-cs"/>
              </a:rPr>
              <a:t>idea of the magnitude of the error, but no idea of the direction (e.g. over or under predicting).</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92</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three most popular methods for combining the predictions from different models are:</a:t>
            </a:r>
          </a:p>
          <a:p>
            <a:r>
              <a:rPr lang="en-US" sz="1200" b="0" i="0" u="none" strike="noStrike" kern="1200" baseline="0" dirty="0" smtClean="0">
                <a:solidFill>
                  <a:schemeClr val="tx1"/>
                </a:solidFill>
                <a:latin typeface="+mn-lt"/>
                <a:ea typeface="+mn-ea"/>
                <a:cs typeface="+mn-cs"/>
              </a:rPr>
              <a:t>. Bagging. Building multiple models (typically of the same type) from different subsamples</a:t>
            </a:r>
          </a:p>
          <a:p>
            <a:r>
              <a:rPr lang="en-US" sz="1200" b="0" i="0" u="none" strike="noStrike" kern="1200" baseline="0" dirty="0" smtClean="0">
                <a:solidFill>
                  <a:schemeClr val="tx1"/>
                </a:solidFill>
                <a:latin typeface="+mn-lt"/>
                <a:ea typeface="+mn-ea"/>
                <a:cs typeface="+mn-cs"/>
              </a:rPr>
              <a:t>of the training dataset.</a:t>
            </a:r>
          </a:p>
          <a:p>
            <a:r>
              <a:rPr lang="en-US" sz="1200" b="0" i="0" u="none" strike="noStrike" kern="1200" baseline="0" dirty="0" smtClean="0">
                <a:solidFill>
                  <a:schemeClr val="tx1"/>
                </a:solidFill>
                <a:latin typeface="+mn-lt"/>
                <a:ea typeface="+mn-ea"/>
                <a:cs typeface="+mn-cs"/>
              </a:rPr>
              <a:t>. Boosting. Building multiple models (typically of the same type) each of which learns to</a:t>
            </a:r>
          </a:p>
          <a:p>
            <a:r>
              <a:rPr lang="en-US" sz="1200" b="0" i="0" u="none" strike="noStrike" kern="1200" baseline="0" dirty="0" smtClean="0">
                <a:solidFill>
                  <a:schemeClr val="tx1"/>
                </a:solidFill>
                <a:latin typeface="+mn-lt"/>
                <a:ea typeface="+mn-ea"/>
                <a:cs typeface="+mn-cs"/>
              </a:rPr>
              <a:t>x the prediction errors of a prior model in the sequence of models.</a:t>
            </a:r>
          </a:p>
          <a:p>
            <a:r>
              <a:rPr lang="en-US" sz="1200" b="0" i="0" u="none" strike="noStrike" kern="1200" baseline="0" dirty="0" smtClean="0">
                <a:solidFill>
                  <a:schemeClr val="tx1"/>
                </a:solidFill>
                <a:latin typeface="+mn-lt"/>
                <a:ea typeface="+mn-ea"/>
                <a:cs typeface="+mn-cs"/>
              </a:rPr>
              <a:t>. Voting. Building multiple models (typically of differing types) and simple statistics (like</a:t>
            </a:r>
          </a:p>
          <a:p>
            <a:r>
              <a:rPr lang="en-US" sz="1200" b="0" i="0" u="none" strike="noStrike" kern="1200" baseline="0" dirty="0" smtClean="0">
                <a:solidFill>
                  <a:schemeClr val="tx1"/>
                </a:solidFill>
                <a:latin typeface="+mn-lt"/>
                <a:ea typeface="+mn-ea"/>
                <a:cs typeface="+mn-cs"/>
              </a:rPr>
              <a:t>calculating the mean) are used to combine predictions.</a:t>
            </a:r>
          </a:p>
          <a:p>
            <a:r>
              <a:rPr lang="en-US" sz="1200" b="0" i="0" u="none" strike="noStrike" kern="1200" baseline="0" dirty="0" smtClean="0">
                <a:solidFill>
                  <a:schemeClr val="tx1"/>
                </a:solidFill>
                <a:latin typeface="+mn-lt"/>
                <a:ea typeface="+mn-ea"/>
                <a:cs typeface="+mn-cs"/>
              </a:rPr>
              <a:t>This assumes you are generally familiar with machine learning algorithms and ensemble</a:t>
            </a:r>
          </a:p>
          <a:p>
            <a:r>
              <a:rPr lang="en-US" sz="1200" b="0" i="0" u="none" strike="noStrike" kern="1200" baseline="0" dirty="0" smtClean="0">
                <a:solidFill>
                  <a:schemeClr val="tx1"/>
                </a:solidFill>
                <a:latin typeface="+mn-lt"/>
                <a:ea typeface="+mn-ea"/>
                <a:cs typeface="+mn-cs"/>
              </a:rPr>
              <a:t>methods and will not go into the details of how the algorithms work or their parameters.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93</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94</a:t>
            </a:fld>
            <a:endParaRPr lang="en-US"/>
          </a:p>
        </p:txBody>
      </p:sp>
    </p:spTree>
    <p:extLst>
      <p:ext uri="{BB962C8B-B14F-4D97-AF65-F5344CB8AC3E}">
        <p14:creationId xmlns:p14="http://schemas.microsoft.com/office/powerpoint/2010/main" val="33087935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Forest is one of the most popular and most powerful machine learning algorithms. </a:t>
            </a:r>
            <a:r>
              <a:rPr lang="en-US" sz="1200" b="0" i="0" u="none" strike="noStrike" kern="1200" baseline="0" dirty="0" smtClean="0">
                <a:solidFill>
                  <a:schemeClr val="tx1"/>
                </a:solidFill>
                <a:latin typeface="+mn-lt"/>
                <a:ea typeface="+mn-ea"/>
                <a:cs typeface="+mn-cs"/>
              </a:rPr>
              <a:t>It is a type of ensemble machine learning algorithm called Bootstrap Aggregation or bagging.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Bootstrap Method Before we get to Bagging, let's take a quick look at an important foundation technique called the bootstrap. The bootstrap is a powerful statistical method for estimating a quantity from a data sample. This is easiest to understand if the quantity is a descriptive statistic such as a mean or a standard deviation. Let's assume we have a sample of 100 values (x) and we'd like to get an estimate of the mean of the sample. We can calculate the mean directly from the sample as:</a:t>
            </a:r>
          </a:p>
          <a:p>
            <a:r>
              <a:rPr lang="en-US" sz="1200" b="0" i="0" u="none" strike="noStrike" kern="1200" baseline="0" dirty="0" smtClean="0">
                <a:solidFill>
                  <a:schemeClr val="tx1"/>
                </a:solidFill>
                <a:latin typeface="+mn-lt"/>
                <a:ea typeface="+mn-ea"/>
                <a:cs typeface="+mn-cs"/>
              </a:rPr>
              <a:t>We can improve the estimate of our mean using the bootstrap procedure:</a:t>
            </a:r>
          </a:p>
          <a:p>
            <a:r>
              <a:rPr lang="en-US" sz="1200" b="0" i="0" u="none" strike="noStrike" kern="1200" baseline="0" dirty="0" smtClean="0">
                <a:solidFill>
                  <a:schemeClr val="tx1"/>
                </a:solidFill>
                <a:latin typeface="+mn-lt"/>
                <a:ea typeface="+mn-ea"/>
                <a:cs typeface="+mn-cs"/>
              </a:rPr>
              <a:t>1. Create many (e.g. 1000) random sub-samples of our dataset with replacement (meaning we can select the same value multiple times).</a:t>
            </a:r>
          </a:p>
          <a:p>
            <a:r>
              <a:rPr lang="en-US" sz="1200" b="0" i="0" u="none" strike="noStrike" kern="1200" baseline="0" dirty="0" smtClean="0">
                <a:solidFill>
                  <a:schemeClr val="tx1"/>
                </a:solidFill>
                <a:latin typeface="+mn-lt"/>
                <a:ea typeface="+mn-ea"/>
                <a:cs typeface="+mn-cs"/>
              </a:rPr>
              <a:t>2. Calculate the mean of each sub-sample</a:t>
            </a:r>
            <a:endParaRPr lang="en-US" dirty="0" smtClean="0"/>
          </a:p>
          <a:p>
            <a:r>
              <a:rPr lang="en-US" sz="1200" b="0" i="0" u="none" strike="noStrike" kern="1200" baseline="0" dirty="0" smtClean="0">
                <a:solidFill>
                  <a:schemeClr val="tx1"/>
                </a:solidFill>
                <a:latin typeface="+mn-lt"/>
                <a:ea typeface="+mn-ea"/>
                <a:cs typeface="+mn-cs"/>
              </a:rPr>
              <a:t>3. Calculate the average of all of our collected means and use that as our estimated mean for the data.</a:t>
            </a:r>
          </a:p>
          <a:p>
            <a:r>
              <a:rPr lang="en-US" sz="1200" b="0" i="0" u="none" strike="noStrike" kern="1200" baseline="0" dirty="0" smtClean="0">
                <a:solidFill>
                  <a:schemeClr val="tx1"/>
                </a:solidFill>
                <a:latin typeface="+mn-lt"/>
                <a:ea typeface="+mn-ea"/>
                <a:cs typeface="+mn-cs"/>
              </a:rPr>
              <a:t>===</a:t>
            </a:r>
          </a:p>
          <a:p>
            <a:pPr marL="0" indent="0" algn="justLow">
              <a:buNone/>
            </a:pPr>
            <a:r>
              <a:rPr lang="en-US" sz="1200" b="1" i="1" dirty="0" smtClean="0">
                <a:solidFill>
                  <a:schemeClr val="accent3">
                    <a:lumMod val="75000"/>
                  </a:schemeClr>
                </a:solidFill>
              </a:rPr>
              <a:t>Bootstrap Aggregation (Bagging)</a:t>
            </a:r>
          </a:p>
          <a:p>
            <a:r>
              <a:rPr lang="en-US" sz="1200" dirty="0" smtClean="0"/>
              <a:t>Bootstrap Aggregation (or Bagging) for short. An ensemble method is a technique that combines the predictions from multiple machine learning algorithms together to make more accurate predictions than any individual model. Bootstrap Aggregation is a general procedure that can be used to reduce the variance for those algorithms that have high variance. An algorithm that has high variance are decision trees, like classification and regression trees (CART).</a:t>
            </a:r>
            <a:endParaRPr lang="en-US" sz="1200" b="1" i="1" dirty="0" smtClean="0">
              <a:solidFill>
                <a:schemeClr val="accent3">
                  <a:lumMod val="75000"/>
                </a:schemeClr>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95</a:t>
            </a:fld>
            <a:endParaRPr lang="en-US"/>
          </a:p>
        </p:txBody>
      </p:sp>
    </p:spTree>
    <p:extLst>
      <p:ext uri="{BB962C8B-B14F-4D97-AF65-F5344CB8AC3E}">
        <p14:creationId xmlns:p14="http://schemas.microsoft.com/office/powerpoint/2010/main" val="10420870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 trees are sensitive to the specific data on which they are trained. If the training data is changed (e.g. a tree is trained on a subset of the training data) the resulting decision tree can be quite different and in turn the predictions can be quite different. Bagging is the application of the Bootstrap procedure to a high-variance machine learning algorithm, typically decision trees. Let's assume we have a dataset of 1000 instances and we are using the CART algorithm. Bagging of the CART algorithm would work as follows.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0" i="0" u="none" strike="noStrike" kern="1200" baseline="0" dirty="0" smtClean="0">
                <a:solidFill>
                  <a:schemeClr val="tx1"/>
                </a:solidFill>
                <a:latin typeface="+mn-lt"/>
                <a:ea typeface="+mn-ea"/>
                <a:cs typeface="+mn-cs"/>
              </a:rPr>
              <a:t>	For example, if we had 5 bagged decision trees that made the following class predictions for an input instance: blue, blue, red, blue and red, we would take the most frequent class and predict blue. When bagging with decision trees, we are less concerned about individual trees </a:t>
            </a:r>
            <a:r>
              <a:rPr lang="en-US" sz="1200" b="0" i="0" u="none" strike="noStrike" kern="1200" baseline="0" dirty="0" err="1" smtClean="0">
                <a:solidFill>
                  <a:schemeClr val="tx1"/>
                </a:solidFill>
                <a:latin typeface="+mn-lt"/>
                <a:ea typeface="+mn-ea"/>
                <a:cs typeface="+mn-cs"/>
              </a:rPr>
              <a:t>overffitting</a:t>
            </a:r>
            <a:r>
              <a:rPr lang="en-US" sz="1200" b="0" i="0" u="none" strike="noStrike" kern="1200" baseline="0" dirty="0" smtClean="0">
                <a:solidFill>
                  <a:schemeClr val="tx1"/>
                </a:solidFill>
                <a:latin typeface="+mn-lt"/>
                <a:ea typeface="+mn-ea"/>
                <a:cs typeface="+mn-cs"/>
              </a:rPr>
              <a:t> the training data. For this reason and for efficiency, the individual decision trees are grown deep (e.g. few training samples at each leaf-node of the tree) and the trees are not pruned. These trees will have both high variance and low bias. These are important characteristics of sub-models when combining predictions using bagging. </a:t>
            </a:r>
          </a:p>
          <a:p>
            <a:r>
              <a:rPr lang="en-US" sz="1200" b="0" i="0" u="none" strike="noStrike" kern="1200" baseline="0" dirty="0" smtClean="0">
                <a:solidFill>
                  <a:schemeClr val="tx1"/>
                </a:solidFill>
                <a:latin typeface="+mn-lt"/>
                <a:ea typeface="+mn-ea"/>
                <a:cs typeface="+mn-cs"/>
              </a:rPr>
              <a:t>	The only parameters when bagging decision trees is the number of trees to create. This can be chosen by increasing the number of trees on run after run until the accuracy begins to stop showing improvement (e.g. on a cross validation test harness). Creating large numbers of decision trees may take a long time, but will not overt the training data. Just like the decision trees themselves, Bagging can be used for classification and regression problems.</a:t>
            </a:r>
            <a:endParaRPr lang="en-US" dirty="0" smtClean="0"/>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96</a:t>
            </a:fld>
            <a:endParaRPr lang="en-US"/>
          </a:p>
        </p:txBody>
      </p:sp>
    </p:spTree>
    <p:extLst>
      <p:ext uri="{BB962C8B-B14F-4D97-AF65-F5344CB8AC3E}">
        <p14:creationId xmlns:p14="http://schemas.microsoft.com/office/powerpoint/2010/main" val="8189005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Low"/>
                <a:r>
                  <a:rPr lang="en-US" sz="1200" b="0" i="0" u="none" strike="noStrike" kern="1200" baseline="0" dirty="0" smtClean="0">
                    <a:solidFill>
                      <a:schemeClr val="tx1"/>
                    </a:solidFill>
                    <a:latin typeface="+mn-lt"/>
                    <a:ea typeface="+mn-ea"/>
                    <a:cs typeface="+mn-cs"/>
                  </a:rPr>
                  <a:t>greedy algorithm that minimizes error. As such, even with Bagging, the decision trees can have a lot of structural similarities and in turn result in high correlation in their predictions. Combining predictions from multiple models in ensembles works better if the predictions from the sub-models are uncorrelated or at best weakly correlated. Random forest changes the algorithm for the way that the sub-trees are learned so that the resulting predictions from all of the subtrees have less correlation. It is a simple tweak. In CART, when selecting a split point, the learning algorithm is allowed to look through all variables and all variable values in order to select the most optimal split-point. The random forest algorithm changes this procedure so that the learning algorithm is limited to a random sample of features of which to search. The number of features that can be searched at each split point (m) must be specified as a parameter to the algorithm. You can try different values and tune it using cross validation.</a:t>
                </a:r>
              </a:p>
              <a:p>
                <a:pPr algn="justLow"/>
                <a:endParaRPr lang="en-US" sz="1200" b="0" i="0" u="none" strike="noStrike" kern="1200" baseline="0" dirty="0" smtClean="0">
                  <a:solidFill>
                    <a:schemeClr val="tx1"/>
                  </a:solidFill>
                  <a:latin typeface="+mn-lt"/>
                  <a:ea typeface="+mn-ea"/>
                  <a:cs typeface="+mn-cs"/>
                </a:endParaRPr>
              </a:p>
              <a:p>
                <a:pPr algn="justLow"/>
                <a:r>
                  <a:rPr lang="en-US" dirty="0" smtClean="0"/>
                  <a:t>if a dataset had 25 input variables for a </a:t>
                </a:r>
                <a:r>
                  <a:rPr lang="en-US" dirty="0" err="1" smtClean="0"/>
                  <a:t>classication</a:t>
                </a:r>
                <a:r>
                  <a:rPr lang="en-US" dirty="0" smtClean="0"/>
                  <a:t> </a:t>
                </a:r>
                <a:r>
                  <a:rPr lang="en-US" dirty="0"/>
                  <a:t>problem, then</a:t>
                </a:r>
                <a:r>
                  <a:rPr lang="en-US" dirty="0" smtClean="0"/>
                  <a:t>:    </a:t>
                </a:r>
                <a14:m>
                  <m:oMath xmlns:m="http://schemas.openxmlformats.org/officeDocument/2006/math">
                    <m:r>
                      <a:rPr lang="en-US" i="1" dirty="0" smtClean="0">
                        <a:latin typeface="Cambria Math"/>
                      </a:rPr>
                      <m:t> </m:t>
                    </m:r>
                    <m:r>
                      <a:rPr lang="en-US" i="1" dirty="0" smtClean="0">
                        <a:latin typeface="Cambria Math"/>
                      </a:rPr>
                      <m:t>𝑚</m:t>
                    </m:r>
                    <m:r>
                      <a:rPr lang="en-US" i="1" dirty="0" smtClean="0">
                        <a:latin typeface="Cambria Math"/>
                      </a:rPr>
                      <m:t>= </m:t>
                    </m:r>
                    <m:rad>
                      <m:radPr>
                        <m:degHide m:val="on"/>
                        <m:ctrlPr>
                          <a:rPr lang="en-US" i="1">
                            <a:solidFill>
                              <a:schemeClr val="accent3">
                                <a:lumMod val="75000"/>
                              </a:schemeClr>
                            </a:solidFill>
                            <a:latin typeface="Cambria Math"/>
                          </a:rPr>
                        </m:ctrlPr>
                      </m:radPr>
                      <m:deg/>
                      <m:e>
                        <m:r>
                          <a:rPr lang="en-US" b="0" i="1" smtClean="0">
                            <a:solidFill>
                              <a:schemeClr val="accent3">
                                <a:lumMod val="75000"/>
                              </a:schemeClr>
                            </a:solidFill>
                            <a:latin typeface="Cambria Math"/>
                          </a:rPr>
                          <m:t>25</m:t>
                        </m:r>
                      </m:e>
                    </m:rad>
                  </m:oMath>
                </a14:m>
                <a:endParaRPr lang="en-US" dirty="0"/>
              </a:p>
            </p:txBody>
          </p:sp>
        </mc:Choice>
        <mc:Fallback xmlns="">
          <p:sp>
            <p:nvSpPr>
              <p:cNvPr id="3" name="Notes Placeholder 2"/>
              <p:cNvSpPr>
                <a:spLocks noGrp="1"/>
              </p:cNvSpPr>
              <p:nvPr>
                <p:ph type="body" idx="1"/>
              </p:nvPr>
            </p:nvSpPr>
            <p:spPr/>
            <p:txBody>
              <a:bodyPr/>
              <a:lstStyle/>
              <a:p>
                <a:pPr algn="justLow"/>
                <a:r>
                  <a:rPr lang="en-US" sz="1200" b="0" i="0" u="none" strike="noStrike" kern="1200" baseline="0" dirty="0" smtClean="0">
                    <a:solidFill>
                      <a:schemeClr val="tx1"/>
                    </a:solidFill>
                    <a:latin typeface="+mn-lt"/>
                    <a:ea typeface="+mn-ea"/>
                    <a:cs typeface="+mn-cs"/>
                  </a:rPr>
                  <a:t>greedy algorithm that minimizes error. As such, even with Bagging, the decision trees can have a lot of structural similarities and in turn result in high correlation in their predictions. Combining predictions from multiple models in ensembles works better if the predictions from the sub-models are uncorrelated or at best weakly correlated. Random forest changes the algorithm for the way that the sub-trees are learned so that the resulting predictions from all of the subtrees have less correlation. It is a simple tweak. In CART, when selecting a split point, the learning algorithm is allowed to look through all variables and all variable values in order to select the most optimal split-point. The random forest algorithm changes this procedure so that the learning algorithm is limited to a random sample of features of which to search. The number of features that can be searched at each split point (m) must be specified as a parameter to the algorithm. You can try different values and tune it using cross validation.</a:t>
                </a:r>
              </a:p>
              <a:p>
                <a:pPr algn="justLow"/>
                <a:endParaRPr lang="en-US" sz="1200" b="0" i="0" u="none" strike="noStrike" kern="1200" baseline="0" dirty="0" smtClean="0">
                  <a:solidFill>
                    <a:schemeClr val="tx1"/>
                  </a:solidFill>
                  <a:latin typeface="+mn-lt"/>
                  <a:ea typeface="+mn-ea"/>
                  <a:cs typeface="+mn-cs"/>
                </a:endParaRPr>
              </a:p>
              <a:p>
                <a:pPr algn="justLow"/>
                <a:r>
                  <a:rPr lang="en-US" dirty="0" smtClean="0"/>
                  <a:t>if a dataset had 25 input variables for </a:t>
                </a:r>
                <a:r>
                  <a:rPr lang="en-US" dirty="0" smtClean="0"/>
                  <a:t>a </a:t>
                </a:r>
                <a:r>
                  <a:rPr lang="en-US" dirty="0" err="1" smtClean="0"/>
                  <a:t>classication</a:t>
                </a:r>
                <a:r>
                  <a:rPr lang="en-US" dirty="0" smtClean="0"/>
                  <a:t> </a:t>
                </a:r>
                <a:r>
                  <a:rPr lang="en-US" dirty="0"/>
                  <a:t>problem, then</a:t>
                </a:r>
                <a:r>
                  <a:rPr lang="en-US" dirty="0" smtClean="0"/>
                  <a:t>:    </a:t>
                </a:r>
                <a:r>
                  <a:rPr lang="en-US" i="0" dirty="0" smtClean="0">
                    <a:latin typeface="Cambria Math"/>
                  </a:rPr>
                  <a:t> 𝑚= </a:t>
                </a:r>
                <a:r>
                  <a:rPr lang="en-US" i="0">
                    <a:solidFill>
                      <a:schemeClr val="accent3">
                        <a:lumMod val="75000"/>
                      </a:schemeClr>
                    </a:solidFill>
                    <a:latin typeface="Cambria Math"/>
                  </a:rPr>
                  <a:t>√</a:t>
                </a:r>
                <a:r>
                  <a:rPr lang="en-US" b="0" i="0" smtClean="0">
                    <a:solidFill>
                      <a:schemeClr val="accent3">
                        <a:lumMod val="75000"/>
                      </a:schemeClr>
                    </a:solidFill>
                    <a:latin typeface="Cambria Math"/>
                  </a:rPr>
                  <a:t>25</a:t>
                </a:r>
                <a:endParaRPr lang="en-US" dirty="0"/>
              </a:p>
            </p:txBody>
          </p:sp>
        </mc:Fallback>
      </mc:AlternateContent>
      <p:sp>
        <p:nvSpPr>
          <p:cNvPr id="4" name="Slide Number Placeholder 3"/>
          <p:cNvSpPr>
            <a:spLocks noGrp="1"/>
          </p:cNvSpPr>
          <p:nvPr>
            <p:ph type="sldNum" sz="quarter" idx="10"/>
          </p:nvPr>
        </p:nvSpPr>
        <p:spPr/>
        <p:txBody>
          <a:bodyPr/>
          <a:lstStyle/>
          <a:p>
            <a:fld id="{01F2A70B-78F2-4DCF-B53B-C990D2FAFB8A}" type="slidenum">
              <a:rPr lang="en-US" smtClean="0"/>
              <a:t>97</a:t>
            </a:fld>
            <a:endParaRPr lang="en-US"/>
          </a:p>
        </p:txBody>
      </p:sp>
    </p:spTree>
    <p:extLst>
      <p:ext uri="{BB962C8B-B14F-4D97-AF65-F5344CB8AC3E}">
        <p14:creationId xmlns:p14="http://schemas.microsoft.com/office/powerpoint/2010/main" val="401924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Ideally, it should not change too much from one training dataset to the next, meaning that the algorithm is good at picking out the hidden underlying mapping between the inputs and the output variables. </a:t>
            </a:r>
          </a:p>
          <a:p>
            <a:r>
              <a:rPr lang="en-US" sz="1200" b="0" i="0" u="none" strike="noStrike" kern="1200" baseline="0" dirty="0" smtClean="0">
                <a:solidFill>
                  <a:schemeClr val="tx1"/>
                </a:solidFill>
                <a:latin typeface="+mn-lt"/>
                <a:ea typeface="+mn-ea"/>
                <a:cs typeface="+mn-cs"/>
              </a:rPr>
              <a:t>Machine learning algorithms that have a high variance are strongly influenced by the specifics of the training data. This means that the specifics of the training have influences the number and types of parameters used to characterize the mapping function.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Generally nonparametric machine learning algorithms that have a lot of flexibility have a high bias. For example decision trees have a high bias, that is even higher if the trees are not pruned before use. Examples of low-variance machine learning algorithms include: Linear Regression, Linear Discriminant Analysis and Logistic Regression. Examples of high-variance machine learning algorithms include: Decision Trees, k-Nearest Neighbors and Support Vector</a:t>
            </a:r>
          </a:p>
          <a:p>
            <a:r>
              <a:rPr lang="en-US" sz="1200" b="0" i="0" u="none" strike="noStrike" kern="1200" baseline="0" dirty="0" smtClean="0">
                <a:solidFill>
                  <a:schemeClr val="tx1"/>
                </a:solidFill>
                <a:latin typeface="+mn-lt"/>
                <a:ea typeface="+mn-ea"/>
                <a:cs typeface="+mn-cs"/>
              </a:rPr>
              <a:t>Machines.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44497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each bootstrap sample taken from the training data, there will be samples left behind that were not included. These samples are called Out-Of-Bag samples or OOB. The performance of each model on its left out samples when averaged can provide an estimated accuracy of the bagged models. This estimated performance is often called the OOB estimate. These performance measures are a reliable estimate of test error and correlate well with cross validation estimates of error.</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the Bagged decision trees are constructed, we can calculate how much the error function drops for a variable at each split point. In regression problems, this may be the drop in sum squared error and in classification this might be the Gini score. These drops in error can be averaged across all decision trees and output to provide an estimate of the importance of each input variable. The greater the drop when the variable was chosen, the greater the importance. These outputs can help identify subsets of input variables that may be most or least relevant to the problem and suggest at possible feature selection experiments you could perform where some features are removed from the dataset.</a:t>
            </a:r>
          </a:p>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98</a:t>
            </a:fld>
            <a:endParaRPr lang="en-US"/>
          </a:p>
        </p:txBody>
      </p:sp>
    </p:spTree>
    <p:extLst>
      <p:ext uri="{BB962C8B-B14F-4D97-AF65-F5344CB8AC3E}">
        <p14:creationId xmlns:p14="http://schemas.microsoft.com/office/powerpoint/2010/main" val="31800812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Bootstrap Aggregation (or Bagging) involves taking multiple samples from your training dataset</a:t>
            </a:r>
          </a:p>
          <a:p>
            <a:r>
              <a:rPr lang="en-US" sz="1200" b="0" i="0" u="none" strike="noStrike" kern="1200" baseline="0" dirty="0" smtClean="0">
                <a:solidFill>
                  <a:schemeClr val="tx1"/>
                </a:solidFill>
                <a:latin typeface="+mn-lt"/>
                <a:ea typeface="+mn-ea"/>
                <a:cs typeface="+mn-cs"/>
              </a:rPr>
              <a:t>(with replacement) and training a model for each sample. The </a:t>
            </a:r>
            <a:r>
              <a:rPr lang="en-US" sz="1200" b="0" i="0" u="none" strike="noStrike" kern="1200" baseline="0" dirty="0" err="1" smtClean="0">
                <a:solidFill>
                  <a:schemeClr val="tx1"/>
                </a:solidFill>
                <a:latin typeface="+mn-lt"/>
                <a:ea typeface="+mn-ea"/>
                <a:cs typeface="+mn-cs"/>
              </a:rPr>
              <a:t>nal</a:t>
            </a:r>
            <a:r>
              <a:rPr lang="en-US" sz="1200" b="0" i="0" u="none" strike="noStrike" kern="1200" baseline="0" dirty="0" smtClean="0">
                <a:solidFill>
                  <a:schemeClr val="tx1"/>
                </a:solidFill>
                <a:latin typeface="+mn-lt"/>
                <a:ea typeface="+mn-ea"/>
                <a:cs typeface="+mn-cs"/>
              </a:rPr>
              <a:t> output prediction is averaged</a:t>
            </a:r>
          </a:p>
          <a:p>
            <a:r>
              <a:rPr lang="en-US" sz="1200" b="0" i="0" u="none" strike="noStrike" kern="1200" baseline="0" dirty="0" smtClean="0">
                <a:solidFill>
                  <a:schemeClr val="tx1"/>
                </a:solidFill>
                <a:latin typeface="+mn-lt"/>
                <a:ea typeface="+mn-ea"/>
                <a:cs typeface="+mn-cs"/>
              </a:rPr>
              <a:t>across the predictions of all of the sub-models. The three bagging models covered in this section</a:t>
            </a:r>
          </a:p>
          <a:p>
            <a:r>
              <a:rPr lang="en-US" sz="1200" b="0" i="0" u="none" strike="noStrike" kern="1200" baseline="0" dirty="0" smtClean="0">
                <a:solidFill>
                  <a:schemeClr val="tx1"/>
                </a:solidFill>
                <a:latin typeface="+mn-lt"/>
                <a:ea typeface="+mn-ea"/>
                <a:cs typeface="+mn-cs"/>
              </a:rPr>
              <a:t>are as follows:</a:t>
            </a:r>
          </a:p>
          <a:p>
            <a:r>
              <a:rPr lang="en-US" sz="1200" b="0" i="0" u="none" strike="noStrike" kern="1200" baseline="0" dirty="0" smtClean="0">
                <a:solidFill>
                  <a:schemeClr val="tx1"/>
                </a:solidFill>
                <a:latin typeface="+mn-lt"/>
                <a:ea typeface="+mn-ea"/>
                <a:cs typeface="+mn-cs"/>
              </a:rPr>
              <a:t>. Bagged Decision Trees.</a:t>
            </a:r>
          </a:p>
          <a:p>
            <a:r>
              <a:rPr lang="en-US" sz="1200" b="0" i="0" u="none" strike="noStrike" kern="1200" baseline="0" dirty="0" smtClean="0">
                <a:solidFill>
                  <a:schemeClr val="tx1"/>
                </a:solidFill>
                <a:latin typeface="+mn-lt"/>
                <a:ea typeface="+mn-ea"/>
                <a:cs typeface="+mn-cs"/>
              </a:rPr>
              <a:t>. Random Forest.</a:t>
            </a:r>
          </a:p>
          <a:p>
            <a:r>
              <a:rPr lang="en-US" sz="1200" b="0" i="0" u="none" strike="noStrike" kern="1200" baseline="0" dirty="0" smtClean="0">
                <a:solidFill>
                  <a:schemeClr val="tx1"/>
                </a:solidFill>
                <a:latin typeface="+mn-lt"/>
                <a:ea typeface="+mn-ea"/>
                <a:cs typeface="+mn-cs"/>
              </a:rPr>
              <a:t>. Extra Trees.</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Bagging performs best with algorithms that have high variance. A popular example are</a:t>
            </a:r>
          </a:p>
          <a:p>
            <a:r>
              <a:rPr lang="en-US" sz="1200" b="0" i="0" u="none" strike="noStrike" kern="1200" baseline="0" smtClean="0">
                <a:solidFill>
                  <a:schemeClr val="tx1"/>
                </a:solidFill>
                <a:latin typeface="+mn-lt"/>
                <a:ea typeface="+mn-ea"/>
                <a:cs typeface="+mn-cs"/>
              </a:rPr>
              <a:t>decision trees, often constructed without pruning.</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99</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Random Forests is an extension of bagged decision trees. Samples of the training dataset are</a:t>
            </a:r>
          </a:p>
          <a:p>
            <a:r>
              <a:rPr lang="en-US" sz="1200" b="0" i="0" u="none" strike="noStrike" kern="1200" baseline="0" dirty="0" smtClean="0">
                <a:solidFill>
                  <a:schemeClr val="tx1"/>
                </a:solidFill>
                <a:latin typeface="+mn-lt"/>
                <a:ea typeface="+mn-ea"/>
                <a:cs typeface="+mn-cs"/>
              </a:rPr>
              <a:t>taken with replacement, but the trees are constructed in a way that reduces the correlation</a:t>
            </a:r>
          </a:p>
          <a:p>
            <a:r>
              <a:rPr lang="en-US" sz="1200" b="0" i="0" u="none" strike="noStrike" kern="1200" baseline="0" dirty="0" smtClean="0">
                <a:solidFill>
                  <a:schemeClr val="tx1"/>
                </a:solidFill>
                <a:latin typeface="+mn-lt"/>
                <a:ea typeface="+mn-ea"/>
                <a:cs typeface="+mn-cs"/>
              </a:rPr>
              <a:t>between individual classifiers. Specifically, rather than greedily choosing the best split point in</a:t>
            </a:r>
          </a:p>
          <a:p>
            <a:r>
              <a:rPr lang="en-US" sz="1200" b="0" i="0" u="none" strike="noStrike" kern="1200" baseline="0" dirty="0" smtClean="0">
                <a:solidFill>
                  <a:schemeClr val="tx1"/>
                </a:solidFill>
                <a:latin typeface="+mn-lt"/>
                <a:ea typeface="+mn-ea"/>
                <a:cs typeface="+mn-cs"/>
              </a:rPr>
              <a:t>the construction of each tree, only a random subset of features are considered for each split.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100</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Extra Trees are another modification of bagging where random trees are constructed from</a:t>
            </a:r>
          </a:p>
          <a:p>
            <a:r>
              <a:rPr lang="en-US" sz="1200" b="0" i="0" u="none" strike="noStrike" kern="1200" baseline="0" dirty="0" smtClean="0">
                <a:solidFill>
                  <a:schemeClr val="tx1"/>
                </a:solidFill>
                <a:latin typeface="+mn-lt"/>
                <a:ea typeface="+mn-ea"/>
                <a:cs typeface="+mn-cs"/>
              </a:rPr>
              <a:t>samples of the training dataset.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101</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Extra Trees are another modification of bagging where random trees are constructed from</a:t>
            </a:r>
          </a:p>
          <a:p>
            <a:r>
              <a:rPr lang="en-US" sz="1200" b="0" i="0" u="none" strike="noStrike" kern="1200" baseline="0" dirty="0" smtClean="0">
                <a:solidFill>
                  <a:schemeClr val="tx1"/>
                </a:solidFill>
                <a:latin typeface="+mn-lt"/>
                <a:ea typeface="+mn-ea"/>
                <a:cs typeface="+mn-cs"/>
              </a:rPr>
              <a:t>samples of the training dataset.</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102</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Boosting is an ensemble technique that attempts to create a strong classier from a number of weak classifiers. </a:t>
            </a:r>
          </a:p>
          <a:p>
            <a:r>
              <a:rPr lang="en-US" sz="1200" b="0" i="0" u="none" strike="noStrike" kern="1200" baseline="0" dirty="0" smtClean="0">
                <a:solidFill>
                  <a:schemeClr val="tx1"/>
                </a:solidFill>
                <a:latin typeface="+mn-lt"/>
                <a:ea typeface="+mn-ea"/>
                <a:cs typeface="+mn-cs"/>
              </a:rPr>
              <a:t>This is done by building a model from the training data, then creating a second</a:t>
            </a:r>
          </a:p>
          <a:p>
            <a:r>
              <a:rPr lang="en-US" sz="1200" b="0" i="0" u="none" strike="noStrike" kern="1200" baseline="0" dirty="0" smtClean="0">
                <a:solidFill>
                  <a:schemeClr val="tx1"/>
                </a:solidFill>
                <a:latin typeface="+mn-lt"/>
                <a:ea typeface="+mn-ea"/>
                <a:cs typeface="+mn-cs"/>
              </a:rPr>
              <a:t>model that attempts to correct the errors from the first model. Models are added until the training set is predicted perfectly or a maximum number of models are added. </a:t>
            </a:r>
            <a:r>
              <a:rPr lang="en-US" sz="1200" b="0" i="0" u="none" strike="noStrike" kern="1200" baseline="0" dirty="0" err="1" smtClean="0">
                <a:solidFill>
                  <a:schemeClr val="tx1"/>
                </a:solidFill>
                <a:latin typeface="+mn-lt"/>
                <a:ea typeface="+mn-ea"/>
                <a:cs typeface="+mn-cs"/>
              </a:rPr>
              <a:t>AdaBoost</a:t>
            </a:r>
            <a:r>
              <a:rPr lang="en-US" sz="1200" b="0" i="0" u="none" strike="noStrike" kern="1200" baseline="0" dirty="0" smtClean="0">
                <a:solidFill>
                  <a:schemeClr val="tx1"/>
                </a:solidFill>
                <a:latin typeface="+mn-lt"/>
                <a:ea typeface="+mn-ea"/>
                <a:cs typeface="+mn-cs"/>
              </a:rPr>
              <a:t> was the first really successful boosting algorithm developed for binary classification. It is the best starting point for understanding boosting. Modern boosting methods build on </a:t>
            </a:r>
            <a:r>
              <a:rPr lang="en-US" sz="1200" b="0" i="0" u="none" strike="noStrike" kern="1200" baseline="0" dirty="0" err="1" smtClean="0">
                <a:solidFill>
                  <a:schemeClr val="tx1"/>
                </a:solidFill>
                <a:latin typeface="+mn-lt"/>
                <a:ea typeface="+mn-ea"/>
                <a:cs typeface="+mn-cs"/>
              </a:rPr>
              <a:t>AdaBoost</a:t>
            </a:r>
            <a:r>
              <a:rPr lang="en-US" sz="1200" b="0" i="0" u="none" strike="noStrike" kern="1200" baseline="0" dirty="0" smtClean="0">
                <a:solidFill>
                  <a:schemeClr val="tx1"/>
                </a:solidFill>
                <a:latin typeface="+mn-lt"/>
                <a:ea typeface="+mn-ea"/>
                <a:cs typeface="+mn-cs"/>
              </a:rPr>
              <a:t>, most notably stochastic gradient boosting machines.</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103</a:t>
            </a:fld>
            <a:endParaRPr lang="en-US"/>
          </a:p>
        </p:txBody>
      </p:sp>
    </p:spTree>
    <p:extLst>
      <p:ext uri="{BB962C8B-B14F-4D97-AF65-F5344CB8AC3E}">
        <p14:creationId xmlns:p14="http://schemas.microsoft.com/office/powerpoint/2010/main" val="33848768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Quality Data: Because the ensemble method continues to attempt to correct misclassification's in the training data, you need to be careful that the training data is of a high-quality.</a:t>
            </a:r>
          </a:p>
          <a:p>
            <a:r>
              <a:rPr lang="en-US" dirty="0" smtClean="0"/>
              <a:t>Outliers: Outliers will force the ensemble down the rabbit hole of working hard to correct for cases that are unrealistic. These could be removed from the training dataset.</a:t>
            </a:r>
          </a:p>
          <a:p>
            <a:r>
              <a:rPr lang="en-US" dirty="0" smtClean="0"/>
              <a:t>Noisy Data: Noisy data, specifically noise in the output variable can be problematic. If possible, attempt to isolate and clean these from your training dataset.</a:t>
            </a:r>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105</a:t>
            </a:fld>
            <a:endParaRPr lang="en-US"/>
          </a:p>
        </p:txBody>
      </p:sp>
    </p:spTree>
    <p:extLst>
      <p:ext uri="{BB962C8B-B14F-4D97-AF65-F5344CB8AC3E}">
        <p14:creationId xmlns:p14="http://schemas.microsoft.com/office/powerpoint/2010/main" val="37401608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generally works</a:t>
            </a:r>
          </a:p>
          <a:p>
            <a:r>
              <a:rPr lang="en-US" sz="1200" b="0" i="0" u="none" strike="noStrike" kern="1200" baseline="0" dirty="0" smtClean="0">
                <a:solidFill>
                  <a:schemeClr val="tx1"/>
                </a:solidFill>
                <a:latin typeface="+mn-lt"/>
                <a:ea typeface="+mn-ea"/>
                <a:cs typeface="+mn-cs"/>
              </a:rPr>
              <a:t>by weighting instances in the dataset by how easy or </a:t>
            </a:r>
            <a:r>
              <a:rPr lang="en-US" sz="1200" b="0" i="0" u="none" strike="noStrike" kern="1200" baseline="0" dirty="0" err="1" smtClean="0">
                <a:solidFill>
                  <a:schemeClr val="tx1"/>
                </a:solidFill>
                <a:latin typeface="+mn-lt"/>
                <a:ea typeface="+mn-ea"/>
                <a:cs typeface="+mn-cs"/>
              </a:rPr>
              <a:t>diffcult</a:t>
            </a:r>
            <a:r>
              <a:rPr lang="en-US" sz="1200" b="0" i="0" u="none" strike="noStrike" kern="1200" baseline="0" dirty="0" smtClean="0">
                <a:solidFill>
                  <a:schemeClr val="tx1"/>
                </a:solidFill>
                <a:latin typeface="+mn-lt"/>
                <a:ea typeface="+mn-ea"/>
                <a:cs typeface="+mn-cs"/>
              </a:rPr>
              <a:t> they are to classify, allowing</a:t>
            </a:r>
          </a:p>
          <a:p>
            <a:r>
              <a:rPr lang="en-US" sz="1200" b="0" i="0" u="none" strike="noStrike" kern="1200" baseline="0" dirty="0" smtClean="0">
                <a:solidFill>
                  <a:schemeClr val="tx1"/>
                </a:solidFill>
                <a:latin typeface="+mn-lt"/>
                <a:ea typeface="+mn-ea"/>
                <a:cs typeface="+mn-cs"/>
              </a:rPr>
              <a:t>the algorithm to pay or less attention to them in the construction of subsequent models.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106</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Stochastic Gradient Boosting (also called Gradient Boosting Machines) are one of the most</a:t>
            </a:r>
          </a:p>
          <a:p>
            <a:r>
              <a:rPr lang="en-US" sz="1200" b="0" i="0" u="none" strike="noStrike" kern="1200" baseline="0" dirty="0" smtClean="0">
                <a:solidFill>
                  <a:schemeClr val="tx1"/>
                </a:solidFill>
                <a:latin typeface="+mn-lt"/>
                <a:ea typeface="+mn-ea"/>
                <a:cs typeface="+mn-cs"/>
              </a:rPr>
              <a:t>sophisticated ensemble techniques. It is also a technique that is proving to be perhaps one of</a:t>
            </a:r>
          </a:p>
          <a:p>
            <a:r>
              <a:rPr lang="en-US" sz="1200" b="0" i="0" u="none" strike="noStrike" kern="1200" baseline="0" smtClean="0">
                <a:solidFill>
                  <a:schemeClr val="tx1"/>
                </a:solidFill>
                <a:latin typeface="+mn-lt"/>
                <a:ea typeface="+mn-ea"/>
                <a:cs typeface="+mn-cs"/>
              </a:rPr>
              <a:t>the best techniques available for improving performance via ensembles.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107</a:t>
            </a:fld>
            <a:endParaRPr lang="en-US"/>
          </a:p>
        </p:txBody>
      </p:sp>
    </p:spTree>
    <p:extLst>
      <p:ext uri="{BB962C8B-B14F-4D97-AF65-F5344CB8AC3E}">
        <p14:creationId xmlns:p14="http://schemas.microsoft.com/office/powerpoint/2010/main" val="7117031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Voting is one of the simplest ways of combining the predictions from multiple machine learning</a:t>
            </a:r>
          </a:p>
          <a:p>
            <a:r>
              <a:rPr lang="en-US" sz="1200" b="0" i="0" u="none" strike="noStrike" kern="1200" baseline="0" dirty="0" smtClean="0">
                <a:solidFill>
                  <a:schemeClr val="tx1"/>
                </a:solidFill>
                <a:latin typeface="+mn-lt"/>
                <a:ea typeface="+mn-ea"/>
                <a:cs typeface="+mn-cs"/>
              </a:rPr>
              <a:t>algorithms. It works by first creating two or more standalone models from your training dataset.</a:t>
            </a:r>
          </a:p>
          <a:p>
            <a:r>
              <a:rPr lang="en-US" sz="1200" b="0" i="0" u="none" strike="noStrike" kern="1200" baseline="0" dirty="0" smtClean="0">
                <a:solidFill>
                  <a:schemeClr val="tx1"/>
                </a:solidFill>
                <a:latin typeface="+mn-lt"/>
                <a:ea typeface="+mn-ea"/>
                <a:cs typeface="+mn-cs"/>
              </a:rPr>
              <a:t>A Voting Classier can then be used to wrap your models and average the predictions of the</a:t>
            </a:r>
          </a:p>
          <a:p>
            <a:r>
              <a:rPr lang="en-US" sz="1200" b="0" i="0" u="none" strike="noStrike" kern="1200" baseline="0" dirty="0" smtClean="0">
                <a:solidFill>
                  <a:schemeClr val="tx1"/>
                </a:solidFill>
                <a:latin typeface="+mn-lt"/>
                <a:ea typeface="+mn-ea"/>
                <a:cs typeface="+mn-cs"/>
              </a:rPr>
              <a:t>sub-models when asked to make predictions for new data. The predictions of the sub-models can</a:t>
            </a:r>
          </a:p>
          <a:p>
            <a:r>
              <a:rPr lang="en-US" sz="1200" b="0" i="0" u="none" strike="noStrike" kern="1200" baseline="0" dirty="0" smtClean="0">
                <a:solidFill>
                  <a:schemeClr val="tx1"/>
                </a:solidFill>
                <a:latin typeface="+mn-lt"/>
                <a:ea typeface="+mn-ea"/>
                <a:cs typeface="+mn-cs"/>
              </a:rPr>
              <a:t>be weighted, but specifying the weights for classifiers manually or even heuristically is </a:t>
            </a:r>
            <a:r>
              <a:rPr lang="en-US" sz="1200" b="0" i="0" u="none" strike="noStrike" kern="1200" baseline="0" dirty="0" err="1" smtClean="0">
                <a:solidFill>
                  <a:schemeClr val="tx1"/>
                </a:solidFill>
                <a:latin typeface="+mn-lt"/>
                <a:ea typeface="+mn-ea"/>
                <a:cs typeface="+mn-cs"/>
              </a:rPr>
              <a:t>diffcult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More advanced methods can learn how to best weight the predictions from sub-models, but this</a:t>
            </a:r>
          </a:p>
          <a:p>
            <a:r>
              <a:rPr lang="en-US" sz="1200" b="0" i="0" u="none" strike="noStrike" kern="1200" baseline="0" dirty="0" smtClean="0">
                <a:solidFill>
                  <a:schemeClr val="tx1"/>
                </a:solidFill>
                <a:latin typeface="+mn-lt"/>
                <a:ea typeface="+mn-ea"/>
                <a:cs typeface="+mn-cs"/>
              </a:rPr>
              <a:t>is called stacking (stacked aggregation) and is currently not provided in </a:t>
            </a:r>
            <a:r>
              <a:rPr lang="en-US" sz="1200" b="0" i="0" u="none" strike="noStrike" kern="1200" baseline="0" dirty="0" err="1" smtClean="0">
                <a:solidFill>
                  <a:schemeClr val="tx1"/>
                </a:solidFill>
                <a:latin typeface="+mn-lt"/>
                <a:ea typeface="+mn-ea"/>
                <a:cs typeface="+mn-cs"/>
              </a:rPr>
              <a:t>scikit</a:t>
            </a:r>
            <a:r>
              <a:rPr lang="en-US" sz="1200" b="0" i="0" u="none" strike="noStrike" kern="1200" baseline="0" dirty="0" smtClean="0">
                <a:solidFill>
                  <a:schemeClr val="tx1"/>
                </a:solidFill>
                <a:latin typeface="+mn-lt"/>
                <a:ea typeface="+mn-ea"/>
                <a:cs typeface="+mn-cs"/>
              </a:rPr>
              <a:t>-learn.</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108</a:t>
            </a:fld>
            <a:endParaRPr lang="en-US"/>
          </a:p>
        </p:txBody>
      </p:sp>
    </p:spTree>
    <p:extLst>
      <p:ext uri="{BB962C8B-B14F-4D97-AF65-F5344CB8AC3E}">
        <p14:creationId xmlns:p14="http://schemas.microsoft.com/office/powerpoint/2010/main" val="7117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8/3/2020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142108" y="205978"/>
            <a:ext cx="6859785" cy="765572"/>
          </a:xfrm>
        </p:spPr>
        <p:txBody>
          <a:bodyPr lIns="68589" tIns="34295" rIns="68589" bIns="34295"/>
          <a:lstStyle/>
          <a:p>
            <a:r>
              <a:t>Click to edit Master title style</a:t>
            </a:r>
          </a:p>
        </p:txBody>
      </p:sp>
      <p:sp>
        <p:nvSpPr>
          <p:cNvPr id="3" name="Content Placeholder 2"/>
          <p:cNvSpPr>
            <a:spLocks noGrp="1"/>
          </p:cNvSpPr>
          <p:nvPr>
            <p:ph idx="1"/>
          </p:nvPr>
        </p:nvSpPr>
        <p:spPr/>
        <p:txBody>
          <a:bodyPr lIns="68589" tIns="34295" rIns="68589" bIns="34295"/>
          <a:lstStyle>
            <a:lvl2pPr marL="411535">
              <a:defRPr/>
            </a:lvl2pPr>
            <a:lvl3pPr marL="583008">
              <a:defRPr/>
            </a:lvl3pPr>
            <a:lvl4pPr marL="754481">
              <a:defRPr/>
            </a:lvl4pPr>
            <a:lvl5pPr marL="925953">
              <a:defRPr/>
            </a:lvl5pPr>
            <a:lvl6pPr marL="1097426">
              <a:defRPr baseline="0"/>
            </a:lvl6pPr>
            <a:lvl7pPr marL="1268899">
              <a:defRPr baseline="0"/>
            </a:lvl7pPr>
            <a:lvl8pPr marL="1440372">
              <a:defRPr baseline="0"/>
            </a:lvl8pPr>
            <a:lvl9pPr marL="1611845">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lIns="68589" tIns="34295" rIns="68589" bIns="34295"/>
          <a:lstStyle/>
          <a:p>
            <a:fld id="{9AFE8FB1-0A7A-443E-AAF7-31D4FA1AA312}" type="datetimeFigureOut">
              <a:rPr lang="en-US"/>
              <a:t>8/3/2020</a:t>
            </a:fld>
            <a:endParaRPr/>
          </a:p>
        </p:txBody>
      </p:sp>
      <p:sp>
        <p:nvSpPr>
          <p:cNvPr id="5" name="Footer Placeholder 4"/>
          <p:cNvSpPr>
            <a:spLocks noGrp="1"/>
          </p:cNvSpPr>
          <p:nvPr>
            <p:ph type="ftr" sz="quarter" idx="11"/>
          </p:nvPr>
        </p:nvSpPr>
        <p:spPr/>
        <p:txBody>
          <a:bodyPr lIns="68589" tIns="34295" rIns="68589" bIns="34295"/>
          <a:lstStyle/>
          <a:p>
            <a:endParaRPr/>
          </a:p>
        </p:txBody>
      </p:sp>
      <p:sp>
        <p:nvSpPr>
          <p:cNvPr id="6" name="Slide Number Placeholder 5"/>
          <p:cNvSpPr>
            <a:spLocks noGrp="1"/>
          </p:cNvSpPr>
          <p:nvPr>
            <p:ph type="sldNum" sz="quarter" idx="12"/>
          </p:nvPr>
        </p:nvSpPr>
        <p:spPr/>
        <p:txBody>
          <a:bodyPr lIns="68589" tIns="34295" rIns="68589" bIns="34295"/>
          <a:lstStyle/>
          <a:p>
            <a:fld id="{25BA54BD-C84D-46CE-8B72-31BFB26ABA43}" type="slidenum">
              <a:rPr/>
              <a:t>‹#›</a:t>
            </a:fld>
            <a:endParaRPr/>
          </a:p>
        </p:txBody>
      </p:sp>
    </p:spTree>
    <p:extLst>
      <p:ext uri="{BB962C8B-B14F-4D97-AF65-F5344CB8AC3E}">
        <p14:creationId xmlns:p14="http://schemas.microsoft.com/office/powerpoint/2010/main" val="24300980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3429000"/>
          </a:xfrm>
          <a:prstGeom prst="rect">
            <a:avLst/>
          </a:prstGeom>
        </p:spPr>
      </p:pic>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8/3/2020</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1505916"/>
            <a:ext cx="7772400" cy="1102519"/>
          </a:xfrm>
        </p:spPr>
        <p:txBody>
          <a:bodyPr/>
          <a:lstStyle>
            <a:lvl1pPr algn="ctr">
              <a:defRPr sz="32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
        <p:nvSpPr>
          <p:cNvPr id="8" name="Content Placeholder 7"/>
          <p:cNvSpPr>
            <a:spLocks noGrp="1"/>
          </p:cNvSpPr>
          <p:nvPr>
            <p:ph sz="quarter" idx="13"/>
          </p:nvPr>
        </p:nvSpPr>
        <p:spPr>
          <a:xfrm>
            <a:off x="609600" y="1200150"/>
            <a:ext cx="79248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cove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3721894"/>
            <a:ext cx="7885113" cy="1021556"/>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1" y="2596754"/>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200150"/>
            <a:ext cx="3733800" cy="30861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200150"/>
            <a:ext cx="3733800" cy="30861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05979"/>
            <a:ext cx="7924800" cy="85725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05979"/>
            <a:ext cx="79248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200150"/>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4606EA6-EFEA-4C30-9264-4F9291A5780D}" type="datetime1">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9"/>
            <a:ext cx="7924800" cy="85725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8/3/2020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1910918"/>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8/3/2020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8/3/2020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8/3/2020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8/3/2020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lgn="ctr"/>
            <a:fld id="{047E157E-8DCB-4F70-A0AF-5EB586A91DD4}" type="datetime1">
              <a:rPr lang="en-US" smtClean="0">
                <a:solidFill>
                  <a:srgbClr val="FFFFFF"/>
                </a:solidFill>
              </a:rPr>
              <a:pPr algn="ctr"/>
              <a:t>8/3/2020</a:t>
            </a:fld>
            <a:endParaRPr lang="en-US" sz="2000" dirty="0">
              <a:solidFill>
                <a:srgbClr val="FFFFFF"/>
              </a:solidFill>
            </a:endParaRPr>
          </a:p>
        </p:txBody>
      </p:sp>
      <p:sp>
        <p:nvSpPr>
          <p:cNvPr id="16" name="Slide Number Placeholder 15"/>
          <p:cNvSpPr>
            <a:spLocks noGrp="1"/>
          </p:cNvSpPr>
          <p:nvPr>
            <p:ph type="sldNum" sz="quarter" idx="11"/>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17" name="Footer Placeholder 16"/>
          <p:cNvSpPr>
            <a:spLocks noGrp="1"/>
          </p:cNvSpPr>
          <p:nvPr>
            <p:ph type="ftr" sz="quarter" idx="12"/>
          </p:nvPr>
        </p:nvSpPr>
        <p:spPr/>
        <p:txBody>
          <a:bodyPr/>
          <a:lstStyle/>
          <a:p>
            <a:pPr algn="r"/>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AFE8FB1-0A7A-443E-AAF7-31D4FA1AA312}" type="datetimeFigureOut">
              <a:rPr lang="en-US" smtClean="0"/>
              <a:t>8/3/2020</a:t>
            </a:fld>
            <a:endParaRPr lang="en-US"/>
          </a:p>
        </p:txBody>
      </p:sp>
      <p:sp>
        <p:nvSpPr>
          <p:cNvPr id="15" name="Slide Number Placeholder 14"/>
          <p:cNvSpPr>
            <a:spLocks noGrp="1"/>
          </p:cNvSpPr>
          <p:nvPr>
            <p:ph type="sldNum" sz="quarter" idx="15"/>
          </p:nvPr>
        </p:nvSpPr>
        <p:spPr/>
        <p:txBody>
          <a:bodyPr/>
          <a:lstStyle>
            <a:lvl1pPr algn="ctr">
              <a:defRPr/>
            </a:lvl1pPr>
          </a:lstStyle>
          <a:p>
            <a:fld id="{25BA54BD-C84D-46CE-8B72-31BFB26ABA43}"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spd="slow">
    <p:cove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CF9F07-3BC7-4570-B054-79111B0A380C}" type="datetime1">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4606EA6-EFEA-4C30-9264-4F9291A5780D}" type="datetime1">
              <a:rPr lang="en-US" smtClean="0"/>
              <a:pPr/>
              <a:t>8/3/2020</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FADB5D-B7A0-47E3-AD2D-B1A6F8614213}" type="datetime1">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8/3/2020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49A8198-4617-485E-9585-4840B69DBBA6}" type="datetime1">
              <a:rPr lang="en-US" smtClean="0"/>
              <a:pPr/>
              <a:t>8/3/2020</a:t>
            </a:fld>
            <a:endParaRPr lang="en-US"/>
          </a:p>
        </p:txBody>
      </p:sp>
      <p:sp>
        <p:nvSpPr>
          <p:cNvPr id="9" name="Slide Number Placeholder 8"/>
          <p:cNvSpPr>
            <a:spLocks noGrp="1"/>
          </p:cNvSpPr>
          <p:nvPr>
            <p:ph type="sldNum" sz="quarter" idx="15"/>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10" name="Footer Placeholder 9"/>
          <p:cNvSpPr>
            <a:spLocks noGrp="1"/>
          </p:cNvSpPr>
          <p:nvPr>
            <p:ph type="ftr" sz="quarter" idx="16"/>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8/3/2020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4606EA6-EFEA-4C30-9264-4F9291A5780D}" type="datetime1">
              <a:rPr lang="en-US" smtClean="0"/>
              <a:pPr/>
              <a:t>8/3/2020</a:t>
            </a:fld>
            <a:endParaRPr lang="en-US"/>
          </a:p>
        </p:txBody>
      </p:sp>
      <p:sp>
        <p:nvSpPr>
          <p:cNvPr id="9" name="Slide Number Placeholder 8"/>
          <p:cNvSpPr>
            <a:spLocks noGrp="1"/>
          </p:cNvSpPr>
          <p:nvPr>
            <p:ph type="sldNum" sz="quarter" idx="11"/>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8/3/2020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8/3/2020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8/3/2020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8/3/2020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8/3/2020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8/3/2020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8/3/2020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8/3/2020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8/3/2020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5143500"/>
          </a:xfrm>
          <a:prstGeom prst="rect">
            <a:avLst/>
          </a:prstGeom>
        </p:spPr>
      </p:pic>
      <p:sp>
        <p:nvSpPr>
          <p:cNvPr id="2" name="Title Placeholder 1"/>
          <p:cNvSpPr>
            <a:spLocks noGrp="1"/>
          </p:cNvSpPr>
          <p:nvPr>
            <p:ph type="title"/>
          </p:nvPr>
        </p:nvSpPr>
        <p:spPr>
          <a:xfrm>
            <a:off x="609600" y="205979"/>
            <a:ext cx="7924800" cy="85725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200151"/>
            <a:ext cx="79248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4767263"/>
            <a:ext cx="1524000" cy="273844"/>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4606EA6-EFEA-4C30-9264-4F9291A5780D}" type="datetime1">
              <a:rPr lang="en-US" smtClean="0"/>
              <a:pPr/>
              <a:t>8/3/2020</a:t>
            </a:fld>
            <a:endParaRPr lang="en-US" sz="1400" dirty="0">
              <a:solidFill>
                <a:schemeClr val="tx2"/>
              </a:solidFill>
            </a:endParaRPr>
          </a:p>
        </p:txBody>
      </p:sp>
      <p:sp>
        <p:nvSpPr>
          <p:cNvPr id="5" name="Footer Placeholder 4"/>
          <p:cNvSpPr>
            <a:spLocks noGrp="1"/>
          </p:cNvSpPr>
          <p:nvPr>
            <p:ph type="ftr" sz="quarter" idx="3"/>
          </p:nvPr>
        </p:nvSpPr>
        <p:spPr>
          <a:xfrm>
            <a:off x="609600" y="4767263"/>
            <a:ext cx="2895600" cy="273844"/>
          </a:xfrm>
          <a:prstGeom prst="rect">
            <a:avLst/>
          </a:prstGeom>
        </p:spPr>
        <p:txBody>
          <a:bodyPr vert="horz" lIns="91440" tIns="45720" rIns="91440" bIns="45720" rtlCol="0" anchor="ctr"/>
          <a:lstStyle>
            <a:lvl1pPr algn="l">
              <a:defRPr sz="1000" cap="all" spc="60" baseline="0">
                <a:solidFill>
                  <a:schemeClr val="tx1"/>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7543800" y="4767263"/>
            <a:ext cx="990600" cy="273844"/>
          </a:xfrm>
          <a:prstGeom prst="rect">
            <a:avLst/>
          </a:prstGeom>
        </p:spPr>
        <p:txBody>
          <a:bodyPr vert="horz" lIns="91440" tIns="45720" rIns="91440" bIns="45720" rtlCol="0" anchor="ctr"/>
          <a:lstStyle>
            <a:lvl1pPr algn="r">
              <a:defRPr sz="1100" baseline="0">
                <a:solidFill>
                  <a:schemeClr val="tx1"/>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E4606EA6-EFEA-4C30-9264-4F9291A5780D}" type="datetime1">
              <a:rPr lang="en-US" smtClean="0"/>
              <a:pPr/>
              <a:t>8/3/2020</a:t>
            </a:fld>
            <a:endParaRPr lang="en-US" sz="1400" dirty="0">
              <a:solidFill>
                <a:schemeClr val="tx2"/>
              </a:solidFill>
            </a:endParaRPr>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pPr algn="r"/>
            <a:endParaRPr lang="en-US" sz="1400" dirty="0">
              <a:solidFill>
                <a:schemeClr val="tx2"/>
              </a:solidFill>
            </a:endParaRPr>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96.xml"/><Relationship Id="rId1" Type="http://schemas.openxmlformats.org/officeDocument/2006/relationships/slideLayout" Target="../slideLayouts/slideLayout1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0.xml"/><Relationship Id="rId1" Type="http://schemas.openxmlformats.org/officeDocument/2006/relationships/slideLayout" Target="../slideLayouts/slideLayout8.xml"/><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 Id="rId6"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 Id="rId5"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8.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8.xml"/><Relationship Id="rId1" Type="http://schemas.openxmlformats.org/officeDocument/2006/relationships/slideLayout" Target="../slideLayouts/slideLayout1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3" Type="http://schemas.openxmlformats.org/officeDocument/2006/relationships/hyperlink" Target="https://www.google.com/search?q=Improve+Performance&amp;sxsrf=ALeKk03olfhX3VMcDy_jaWGNm19kJ_Ufsg:1594889569628&amp;source=lnms&amp;tbm=isch&amp;sa=X&amp;ved=2ahUKEwiWsYPSstHqAhUK1RoKHQuPDsAQ_AUoAXoECA8QAw#imgrc=cbDRVAS-BWKgOM" TargetMode="External"/><Relationship Id="rId2" Type="http://schemas.openxmlformats.org/officeDocument/2006/relationships/notesSlide" Target="../notesSlides/notesSlide83.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9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hyperlink" Target="https://www.google.com/search?q=Improve+Performance&amp;sxsrf=ALeKk03olfhX3VMcDy_jaWGNm19kJ_Ufsg:1594889569628&amp;source=lnms&amp;tbm=isch&amp;sa=X&amp;ved=2ahUKEwiWsYPSstHqAhUK1RoKHQuPDsAQ_AUoAXoECA8QAw#imgrc=cbDRVAS-BWKgOM" TargetMode="External"/><Relationship Id="rId7" Type="http://schemas.openxmlformats.org/officeDocument/2006/relationships/diagramColors" Target="../diagrams/colors14.xml"/><Relationship Id="rId2" Type="http://schemas.openxmlformats.org/officeDocument/2006/relationships/notesSlide" Target="../notesSlides/notesSlide84.xml"/><Relationship Id="rId1" Type="http://schemas.openxmlformats.org/officeDocument/2006/relationships/slideLayout" Target="../slideLayouts/slideLayout8.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5.xml"/><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05800" cy="971550"/>
          </a:xfrm>
        </p:spPr>
        <p:txBody>
          <a:bodyPr>
            <a:normAutofit fontScale="90000"/>
          </a:bodyPr>
          <a:lstStyle/>
          <a:p>
            <a:pPr algn="ctr"/>
            <a:r>
              <a:rPr lang="en-US" sz="3600" dirty="0"/>
              <a:t>Parametric and </a:t>
            </a:r>
            <a:r>
              <a:rPr lang="en-US" sz="3600" dirty="0" smtClean="0"/>
              <a:t>Nonparametric Machine </a:t>
            </a:r>
            <a:r>
              <a:rPr lang="en-US" sz="3600" dirty="0"/>
              <a:t>Learning Algorithms</a:t>
            </a:r>
          </a:p>
        </p:txBody>
      </p:sp>
      <p:sp>
        <p:nvSpPr>
          <p:cNvPr id="3" name="Content Placeholder 2"/>
          <p:cNvSpPr>
            <a:spLocks noGrp="1"/>
          </p:cNvSpPr>
          <p:nvPr>
            <p:ph idx="1"/>
          </p:nvPr>
        </p:nvSpPr>
        <p:spPr>
          <a:xfrm>
            <a:off x="856282" y="2114550"/>
            <a:ext cx="7660095" cy="1371600"/>
          </a:xfrm>
        </p:spPr>
        <p:txBody>
          <a:bodyPr>
            <a:noAutofit/>
          </a:bodyPr>
          <a:lstStyle/>
          <a:p>
            <a:pPr marL="0" indent="0" algn="just">
              <a:lnSpc>
                <a:spcPct val="150000"/>
              </a:lnSpc>
              <a:buNone/>
            </a:pPr>
            <a:r>
              <a:rPr lang="en-US" sz="2800" dirty="0">
                <a:solidFill>
                  <a:srgbClr val="FFFF00"/>
                </a:solidFill>
              </a:rPr>
              <a:t>What is a parametric machine learning algorithm and how is it different from a nonparametric machine learning algorithm?</a:t>
            </a:r>
          </a:p>
        </p:txBody>
      </p:sp>
    </p:spTree>
    <p:extLst>
      <p:ext uri="{BB962C8B-B14F-4D97-AF65-F5344CB8AC3E}">
        <p14:creationId xmlns:p14="http://schemas.microsoft.com/office/powerpoint/2010/main" val="523641672"/>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t>Variance Error</a:t>
            </a:r>
          </a:p>
        </p:txBody>
      </p:sp>
      <p:sp>
        <p:nvSpPr>
          <p:cNvPr id="3" name="Content Placeholder 2"/>
          <p:cNvSpPr>
            <a:spLocks noGrp="1"/>
          </p:cNvSpPr>
          <p:nvPr>
            <p:ph idx="1"/>
          </p:nvPr>
        </p:nvSpPr>
        <p:spPr>
          <a:xfrm>
            <a:off x="456128" y="1428750"/>
            <a:ext cx="8403238" cy="3581400"/>
          </a:xfrm>
        </p:spPr>
        <p:txBody>
          <a:bodyPr>
            <a:normAutofit/>
          </a:bodyPr>
          <a:lstStyle/>
          <a:p>
            <a:r>
              <a:rPr lang="en-US" sz="3200" dirty="0"/>
              <a:t>is the amount that the estimate of the target function will change if </a:t>
            </a:r>
            <a:r>
              <a:rPr lang="en-US" sz="3200" dirty="0" smtClean="0"/>
              <a:t>different training data </a:t>
            </a:r>
            <a:r>
              <a:rPr lang="en-US" sz="3200" dirty="0"/>
              <a:t>was used. </a:t>
            </a:r>
            <a:endParaRPr lang="en-US" sz="3200" dirty="0" smtClean="0"/>
          </a:p>
          <a:p>
            <a:pPr lvl="2"/>
            <a:r>
              <a:rPr lang="en-US" b="1" dirty="0">
                <a:solidFill>
                  <a:schemeClr val="accent2">
                    <a:lumMod val="75000"/>
                  </a:schemeClr>
                </a:solidFill>
              </a:rPr>
              <a:t>Low Variance</a:t>
            </a:r>
            <a:r>
              <a:rPr lang="en-US" dirty="0"/>
              <a:t>: Suggests small changes to the estimate of the target function with </a:t>
            </a:r>
            <a:r>
              <a:rPr lang="en-US" dirty="0" smtClean="0"/>
              <a:t>changes to </a:t>
            </a:r>
            <a:r>
              <a:rPr lang="en-US" dirty="0"/>
              <a:t>the training dataset.</a:t>
            </a:r>
          </a:p>
          <a:p>
            <a:pPr lvl="2"/>
            <a:r>
              <a:rPr lang="en-US" b="1" dirty="0">
                <a:solidFill>
                  <a:schemeClr val="accent2">
                    <a:lumMod val="75000"/>
                  </a:schemeClr>
                </a:solidFill>
              </a:rPr>
              <a:t>High Variance</a:t>
            </a:r>
            <a:r>
              <a:rPr lang="en-US" dirty="0"/>
              <a:t>: Suggests large changes to the estimate of the target function </a:t>
            </a:r>
            <a:r>
              <a:rPr lang="en-US" dirty="0" smtClean="0"/>
              <a:t>with changes </a:t>
            </a:r>
            <a:r>
              <a:rPr lang="en-US" dirty="0"/>
              <a:t>to the training dataset.</a:t>
            </a:r>
          </a:p>
        </p:txBody>
      </p:sp>
    </p:spTree>
    <p:extLst>
      <p:ext uri="{BB962C8B-B14F-4D97-AF65-F5344CB8AC3E}">
        <p14:creationId xmlns:p14="http://schemas.microsoft.com/office/powerpoint/2010/main" val="1039611895"/>
      </p:ext>
    </p:extLst>
  </p:cSld>
  <p:clrMapOvr>
    <a:masterClrMapping/>
  </p:clrMapOvr>
  <p:transition spd="slow">
    <p:cove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Bagging Algorithms</a:t>
            </a:r>
          </a:p>
        </p:txBody>
      </p:sp>
      <p:sp>
        <p:nvSpPr>
          <p:cNvPr id="3" name="Text Placeholder 2"/>
          <p:cNvSpPr>
            <a:spLocks noGrp="1"/>
          </p:cNvSpPr>
          <p:nvPr>
            <p:ph type="body" idx="1"/>
          </p:nvPr>
        </p:nvSpPr>
        <p:spPr>
          <a:xfrm>
            <a:off x="609600" y="1428750"/>
            <a:ext cx="1600200" cy="3505200"/>
          </a:xfrm>
        </p:spPr>
        <p:style>
          <a:lnRef idx="0">
            <a:schemeClr val="accent3"/>
          </a:lnRef>
          <a:fillRef idx="3">
            <a:schemeClr val="accent3"/>
          </a:fillRef>
          <a:effectRef idx="3">
            <a:schemeClr val="accent3"/>
          </a:effectRef>
          <a:fontRef idx="minor">
            <a:schemeClr val="lt1"/>
          </a:fontRef>
        </p:style>
        <p:txBody>
          <a:bodyPr vert="vert27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dirty="0"/>
              <a:t>Random Forest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Random Forest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RandomForestClassifier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504950"/>
            <a:ext cx="63246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num_trees</a:t>
            </a:r>
            <a:r>
              <a:rPr lang="en-US" dirty="0">
                <a:solidFill>
                  <a:srgbClr val="000000"/>
                </a:solidFill>
                <a:latin typeface="CMTT10"/>
              </a:rPr>
              <a:t> = 100</a:t>
            </a:r>
          </a:p>
          <a:p>
            <a:r>
              <a:rPr lang="en-US" dirty="0" err="1">
                <a:solidFill>
                  <a:srgbClr val="000000"/>
                </a:solidFill>
                <a:latin typeface="CMTT10"/>
              </a:rPr>
              <a:t>max_features</a:t>
            </a:r>
            <a:r>
              <a:rPr lang="en-US" dirty="0">
                <a:solidFill>
                  <a:srgbClr val="000000"/>
                </a:solidFill>
                <a:latin typeface="CMTT10"/>
              </a:rPr>
              <a:t> = 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RandomForestClassifier</a:t>
            </a:r>
            <a:r>
              <a:rPr lang="en-US" dirty="0">
                <a:solidFill>
                  <a:srgbClr val="000000"/>
                </a:solidFill>
                <a:latin typeface="CMTT10"/>
              </a:rPr>
              <a:t>(</a:t>
            </a:r>
            <a:r>
              <a:rPr lang="en-US" dirty="0" err="1">
                <a:solidFill>
                  <a:srgbClr val="000000"/>
                </a:solidFill>
                <a:latin typeface="CMTT10"/>
              </a:rPr>
              <a:t>n_estimators</a:t>
            </a:r>
            <a:r>
              <a:rPr lang="en-US" dirty="0">
                <a:solidFill>
                  <a:srgbClr val="000000"/>
                </a:solidFill>
                <a:latin typeface="CMTT10"/>
              </a:rPr>
              <a:t>=</a:t>
            </a:r>
            <a:r>
              <a:rPr lang="en-US" dirty="0" err="1">
                <a:solidFill>
                  <a:srgbClr val="000000"/>
                </a:solidFill>
                <a:latin typeface="CMTT10"/>
              </a:rPr>
              <a:t>num_trees</a:t>
            </a:r>
            <a:r>
              <a:rPr lang="en-US" dirty="0">
                <a:solidFill>
                  <a:srgbClr val="000000"/>
                </a:solidFill>
                <a:latin typeface="CMTT10"/>
              </a:rPr>
              <a:t>, </a:t>
            </a:r>
            <a:r>
              <a:rPr lang="en-US" dirty="0" err="1">
                <a:solidFill>
                  <a:srgbClr val="000000"/>
                </a:solidFill>
                <a:latin typeface="CMTT10"/>
              </a:rPr>
              <a:t>max_features</a:t>
            </a:r>
            <a:r>
              <a:rPr lang="en-US" dirty="0">
                <a:solidFill>
                  <a:srgbClr val="000000"/>
                </a:solidFill>
                <a:latin typeface="CMTT10"/>
              </a:rPr>
              <a:t>=</a:t>
            </a:r>
            <a:r>
              <a:rPr lang="en-US" dirty="0" err="1">
                <a:solidFill>
                  <a:srgbClr val="000000"/>
                </a:solidFill>
                <a:latin typeface="CMTT10"/>
              </a:rPr>
              <a:t>max_features</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7" name="Rectangle 6"/>
          <p:cNvSpPr/>
          <p:nvPr/>
        </p:nvSpPr>
        <p:spPr>
          <a:xfrm>
            <a:off x="5924550" y="2354818"/>
            <a:ext cx="2428870" cy="369332"/>
          </a:xfrm>
          <a:prstGeom prst="rect">
            <a:avLst/>
          </a:prstGeom>
          <a:solidFill>
            <a:srgbClr val="002060"/>
          </a:solidFill>
        </p:spPr>
        <p:txBody>
          <a:bodyPr wrap="none">
            <a:spAutoFit/>
          </a:bodyPr>
          <a:lstStyle/>
          <a:p>
            <a:r>
              <a:rPr lang="en-US" dirty="0"/>
              <a:t>0.7733595352016406</a:t>
            </a:r>
          </a:p>
        </p:txBody>
      </p:sp>
    </p:spTree>
    <p:extLst>
      <p:ext uri="{BB962C8B-B14F-4D97-AF65-F5344CB8AC3E}">
        <p14:creationId xmlns:p14="http://schemas.microsoft.com/office/powerpoint/2010/main" val="4554922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Bagging Algorithms</a:t>
            </a:r>
          </a:p>
        </p:txBody>
      </p:sp>
      <p:sp>
        <p:nvSpPr>
          <p:cNvPr id="3" name="Text Placeholder 2"/>
          <p:cNvSpPr>
            <a:spLocks noGrp="1"/>
          </p:cNvSpPr>
          <p:nvPr>
            <p:ph type="body" idx="1"/>
          </p:nvPr>
        </p:nvSpPr>
        <p:spPr>
          <a:xfrm>
            <a:off x="609600" y="1428750"/>
            <a:ext cx="1600200" cy="3505200"/>
          </a:xfrm>
          <a:solidFill>
            <a:srgbClr val="002060"/>
          </a:solidFill>
        </p:spPr>
        <p:style>
          <a:lnRef idx="0">
            <a:schemeClr val="accent2"/>
          </a:lnRef>
          <a:fillRef idx="3">
            <a:schemeClr val="accent2"/>
          </a:fillRef>
          <a:effectRef idx="3">
            <a:schemeClr val="accent2"/>
          </a:effectRef>
          <a:fontRef idx="minor">
            <a:schemeClr val="lt1"/>
          </a:fontRef>
        </p:style>
        <p:txBody>
          <a:bodyPr vert="vert27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dirty="0"/>
              <a:t>Extra Trees</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Extra Trees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ExtraTreesClassifier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819400" y="1737509"/>
            <a:ext cx="63246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num_trees</a:t>
            </a:r>
            <a:r>
              <a:rPr lang="en-US" dirty="0">
                <a:solidFill>
                  <a:srgbClr val="000000"/>
                </a:solidFill>
                <a:latin typeface="CMTT10"/>
              </a:rPr>
              <a:t> = 100</a:t>
            </a:r>
          </a:p>
          <a:p>
            <a:r>
              <a:rPr lang="en-US" dirty="0" err="1">
                <a:solidFill>
                  <a:srgbClr val="000000"/>
                </a:solidFill>
                <a:latin typeface="CMTT10"/>
              </a:rPr>
              <a:t>max_features</a:t>
            </a:r>
            <a:r>
              <a:rPr lang="en-US" dirty="0">
                <a:solidFill>
                  <a:srgbClr val="000000"/>
                </a:solidFill>
                <a:latin typeface="CMTT10"/>
              </a:rPr>
              <a:t> = 7</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ExtraTreesClassifier</a:t>
            </a:r>
            <a:r>
              <a:rPr lang="en-US" dirty="0">
                <a:solidFill>
                  <a:srgbClr val="000000"/>
                </a:solidFill>
                <a:latin typeface="CMTT10"/>
              </a:rPr>
              <a:t>(</a:t>
            </a:r>
            <a:r>
              <a:rPr lang="en-US" dirty="0" err="1">
                <a:solidFill>
                  <a:srgbClr val="000000"/>
                </a:solidFill>
                <a:latin typeface="CMTT10"/>
              </a:rPr>
              <a:t>n_estimators</a:t>
            </a:r>
            <a:r>
              <a:rPr lang="en-US" dirty="0">
                <a:solidFill>
                  <a:srgbClr val="000000"/>
                </a:solidFill>
                <a:latin typeface="CMTT10"/>
              </a:rPr>
              <a:t>=</a:t>
            </a:r>
            <a:r>
              <a:rPr lang="en-US" dirty="0" err="1">
                <a:solidFill>
                  <a:srgbClr val="000000"/>
                </a:solidFill>
                <a:latin typeface="CMTT10"/>
              </a:rPr>
              <a:t>num_trees</a:t>
            </a:r>
            <a:r>
              <a:rPr lang="en-US" dirty="0">
                <a:solidFill>
                  <a:srgbClr val="000000"/>
                </a:solidFill>
                <a:latin typeface="CMTT10"/>
              </a:rPr>
              <a:t>, </a:t>
            </a:r>
            <a:r>
              <a:rPr lang="en-US" dirty="0" err="1">
                <a:solidFill>
                  <a:srgbClr val="000000"/>
                </a:solidFill>
                <a:latin typeface="CMTT10"/>
              </a:rPr>
              <a:t>max_features</a:t>
            </a:r>
            <a:r>
              <a:rPr lang="en-US" dirty="0">
                <a:solidFill>
                  <a:srgbClr val="000000"/>
                </a:solidFill>
                <a:latin typeface="CMTT10"/>
              </a:rPr>
              <a:t>=</a:t>
            </a:r>
            <a:r>
              <a:rPr lang="en-US" dirty="0" err="1">
                <a:solidFill>
                  <a:srgbClr val="000000"/>
                </a:solidFill>
                <a:latin typeface="CMTT10"/>
              </a:rPr>
              <a:t>max_features</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7" name="Rectangle 6"/>
          <p:cNvSpPr/>
          <p:nvPr/>
        </p:nvSpPr>
        <p:spPr>
          <a:xfrm>
            <a:off x="5943600" y="2354818"/>
            <a:ext cx="2428870" cy="369332"/>
          </a:xfrm>
          <a:prstGeom prst="rect">
            <a:avLst/>
          </a:prstGeom>
          <a:solidFill>
            <a:srgbClr val="00B050"/>
          </a:solidFill>
        </p:spPr>
        <p:txBody>
          <a:bodyPr wrap="none">
            <a:spAutoFit/>
          </a:bodyPr>
          <a:lstStyle/>
          <a:p>
            <a:r>
              <a:rPr lang="en-US" dirty="0"/>
              <a:t>0.7590225563909774</a:t>
            </a:r>
          </a:p>
        </p:txBody>
      </p:sp>
    </p:spTree>
    <p:extLst>
      <p:ext uri="{BB962C8B-B14F-4D97-AF65-F5344CB8AC3E}">
        <p14:creationId xmlns:p14="http://schemas.microsoft.com/office/powerpoint/2010/main" val="4554922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002060"/>
                </a:solidFill>
              </a:rPr>
              <a:t>Boosting</a:t>
            </a:r>
            <a:r>
              <a:rPr lang="en-US" sz="3600" dirty="0"/>
              <a:t> Algorithms</a:t>
            </a:r>
          </a:p>
        </p:txBody>
      </p:sp>
      <p:sp>
        <p:nvSpPr>
          <p:cNvPr id="6" name="Content Placeholder 5"/>
          <p:cNvSpPr>
            <a:spLocks noGrp="1"/>
          </p:cNvSpPr>
          <p:nvPr>
            <p:ph sz="quarter" idx="13"/>
          </p:nvPr>
        </p:nvSpPr>
        <p:spPr>
          <a:xfrm>
            <a:off x="685800" y="1657350"/>
            <a:ext cx="8153400" cy="3352800"/>
          </a:xfrm>
        </p:spPr>
        <p:txBody>
          <a:bodyPr>
            <a:normAutofit/>
          </a:bodyPr>
          <a:lstStyle/>
          <a:p>
            <a:pPr>
              <a:lnSpc>
                <a:spcPct val="300000"/>
              </a:lnSpc>
            </a:pPr>
            <a:r>
              <a:rPr lang="en-US" sz="3200" b="1" i="1" dirty="0" err="1" smtClean="0">
                <a:solidFill>
                  <a:srgbClr val="FFFF00"/>
                </a:solidFill>
              </a:rPr>
              <a:t>AdaBoost</a:t>
            </a:r>
            <a:r>
              <a:rPr lang="en-US" sz="3200" b="1" i="1" dirty="0">
                <a:solidFill>
                  <a:srgbClr val="FFFF00"/>
                </a:solidFill>
              </a:rPr>
              <a:t>.</a:t>
            </a:r>
          </a:p>
          <a:p>
            <a:pPr>
              <a:lnSpc>
                <a:spcPct val="300000"/>
              </a:lnSpc>
            </a:pPr>
            <a:r>
              <a:rPr lang="en-US" sz="3200" b="1" i="1" dirty="0" smtClean="0">
                <a:solidFill>
                  <a:srgbClr val="FFFF00"/>
                </a:solidFill>
              </a:rPr>
              <a:t>Stochastic </a:t>
            </a:r>
            <a:r>
              <a:rPr lang="en-US" sz="3200" b="1" i="1" dirty="0">
                <a:solidFill>
                  <a:srgbClr val="FFFF00"/>
                </a:solidFill>
              </a:rPr>
              <a:t>Gradient Boosting.</a:t>
            </a:r>
          </a:p>
        </p:txBody>
      </p:sp>
    </p:spTree>
    <p:extLst>
      <p:ext uri="{BB962C8B-B14F-4D97-AF65-F5344CB8AC3E}">
        <p14:creationId xmlns:p14="http://schemas.microsoft.com/office/powerpoint/2010/main" val="773540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chemeClr val="accent3">
                    <a:lumMod val="75000"/>
                  </a:schemeClr>
                </a:solidFill>
              </a:rPr>
              <a:t>Boosting and </a:t>
            </a:r>
            <a:r>
              <a:rPr lang="en-US" sz="3300" dirty="0" err="1">
                <a:solidFill>
                  <a:schemeClr val="accent3">
                    <a:lumMod val="75000"/>
                  </a:schemeClr>
                </a:solidFill>
              </a:rPr>
              <a:t>AdaBoost</a:t>
            </a:r>
            <a:endParaRPr lang="en-US" sz="3300" dirty="0">
              <a:solidFill>
                <a:schemeClr val="accent3">
                  <a:lumMod val="75000"/>
                </a:schemeClr>
              </a:solidFill>
            </a:endParaRPr>
          </a:p>
        </p:txBody>
      </p:sp>
      <p:sp>
        <p:nvSpPr>
          <p:cNvPr id="3" name="Content Placeholder 2"/>
          <p:cNvSpPr>
            <a:spLocks noGrp="1"/>
          </p:cNvSpPr>
          <p:nvPr>
            <p:ph idx="1"/>
          </p:nvPr>
        </p:nvSpPr>
        <p:spPr>
          <a:xfrm>
            <a:off x="227468" y="1257300"/>
            <a:ext cx="8803393" cy="3771900"/>
          </a:xfrm>
        </p:spPr>
        <p:txBody>
          <a:bodyPr>
            <a:normAutofit fontScale="92500" lnSpcReduction="20000"/>
          </a:bodyPr>
          <a:lstStyle/>
          <a:p>
            <a:pPr>
              <a:lnSpc>
                <a:spcPct val="150000"/>
              </a:lnSpc>
            </a:pPr>
            <a:r>
              <a:rPr lang="en-US" dirty="0"/>
              <a:t>Boosting is a general ensemble method that creates a strong classier from a number of </a:t>
            </a:r>
            <a:r>
              <a:rPr lang="en-US" dirty="0" smtClean="0"/>
              <a:t>weak classifiers.</a:t>
            </a:r>
          </a:p>
          <a:p>
            <a:r>
              <a:rPr lang="en-US" dirty="0" err="1"/>
              <a:t>AdaBoost</a:t>
            </a:r>
            <a:r>
              <a:rPr lang="en-US" dirty="0"/>
              <a:t> is best used to boost the performance of decision trees on binary </a:t>
            </a:r>
            <a:r>
              <a:rPr lang="en-US" dirty="0" smtClean="0"/>
              <a:t>classification problems.</a:t>
            </a:r>
          </a:p>
          <a:p>
            <a:pPr marL="0" indent="0">
              <a:buNone/>
            </a:pPr>
            <a:r>
              <a:rPr lang="en-US" sz="2400" b="1" i="1" dirty="0" err="1">
                <a:solidFill>
                  <a:schemeClr val="accent3">
                    <a:lumMod val="75000"/>
                  </a:schemeClr>
                </a:solidFill>
              </a:rPr>
              <a:t>AdaBoost</a:t>
            </a:r>
            <a:r>
              <a:rPr lang="en-US" sz="2400" b="1" i="1" dirty="0">
                <a:solidFill>
                  <a:schemeClr val="accent3">
                    <a:lumMod val="75000"/>
                  </a:schemeClr>
                </a:solidFill>
              </a:rPr>
              <a:t> Ensemble</a:t>
            </a:r>
          </a:p>
          <a:p>
            <a:r>
              <a:rPr lang="en-US" sz="2400" dirty="0"/>
              <a:t>Weak models are added sequentially. The process continues until a pre-set number of weak learners have been created (a user parameter) or no further improvement can be made on the training dataset. Once completed, you are left with a pool of weak learners each with a stage value.</a:t>
            </a:r>
            <a:endParaRPr lang="en-US" sz="2400" b="1" i="1" dirty="0">
              <a:solidFill>
                <a:schemeClr val="accent3">
                  <a:lumMod val="75000"/>
                </a:schemeClr>
              </a:solidFill>
            </a:endParaRPr>
          </a:p>
        </p:txBody>
      </p:sp>
    </p:spTree>
    <p:extLst>
      <p:ext uri="{BB962C8B-B14F-4D97-AF65-F5344CB8AC3E}">
        <p14:creationId xmlns:p14="http://schemas.microsoft.com/office/powerpoint/2010/main" val="2234810694"/>
      </p:ext>
    </p:extLst>
  </p:cSld>
  <p:clrMapOvr>
    <a:masterClrMapping/>
  </p:clrMapOvr>
  <p:transition spd="slow">
    <p:cove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293" y="205978"/>
            <a:ext cx="8117414" cy="765572"/>
          </a:xfrm>
        </p:spPr>
        <p:txBody>
          <a:bodyPr>
            <a:noAutofit/>
          </a:bodyPr>
          <a:lstStyle/>
          <a:p>
            <a:pPr algn="ctr"/>
            <a:r>
              <a:rPr lang="en-US" sz="3300" dirty="0">
                <a:solidFill>
                  <a:schemeClr val="accent3">
                    <a:lumMod val="75000"/>
                  </a:schemeClr>
                </a:solidFill>
              </a:rPr>
              <a:t>Making Predictions with </a:t>
            </a:r>
            <a:r>
              <a:rPr lang="en-US" sz="3300" dirty="0" err="1">
                <a:solidFill>
                  <a:schemeClr val="accent3">
                    <a:lumMod val="75000"/>
                  </a:schemeClr>
                </a:solidFill>
              </a:rPr>
              <a:t>AdaBoost</a:t>
            </a:r>
            <a:endParaRPr lang="en-US" sz="3300" dirty="0">
              <a:solidFill>
                <a:schemeClr val="accent3">
                  <a:lumMod val="75000"/>
                </a:schemeClr>
              </a:solidFill>
            </a:endParaRPr>
          </a:p>
        </p:txBody>
      </p:sp>
      <p:sp>
        <p:nvSpPr>
          <p:cNvPr id="3" name="Content Placeholder 2"/>
          <p:cNvSpPr>
            <a:spLocks noGrp="1"/>
          </p:cNvSpPr>
          <p:nvPr>
            <p:ph idx="1"/>
          </p:nvPr>
        </p:nvSpPr>
        <p:spPr>
          <a:xfrm>
            <a:off x="284633" y="1390650"/>
            <a:ext cx="8574733" cy="3771900"/>
          </a:xfrm>
        </p:spPr>
        <p:txBody>
          <a:bodyPr>
            <a:normAutofit fontScale="55000" lnSpcReduction="20000"/>
          </a:bodyPr>
          <a:lstStyle/>
          <a:p>
            <a:pPr algn="justLow">
              <a:lnSpc>
                <a:spcPct val="150000"/>
              </a:lnSpc>
            </a:pPr>
            <a:r>
              <a:rPr lang="en-US" dirty="0" smtClean="0"/>
              <a:t>Predictions are made by calculating the weighted average of the weak classifiers. For a new input instance, each weak learner calculates a predicted value as either +1.0 or -1.0. The prediction for the ensemble model is taken as a the sum of the weighted predictions. If the sum is positive, then the first class is predicted, if negative the second class is predicted. </a:t>
            </a:r>
          </a:p>
          <a:p>
            <a:pPr algn="justLow">
              <a:lnSpc>
                <a:spcPct val="150000"/>
              </a:lnSpc>
            </a:pPr>
            <a:r>
              <a:rPr lang="en-US" dirty="0" smtClean="0"/>
              <a:t>For example, 5 weak classifiers may predict the values 1.0, 1.0, -1.0, 1.0, -1.0. From a majority vote, it looks like the model will predict a value of 1.0 or the first class. </a:t>
            </a:r>
          </a:p>
          <a:p>
            <a:pPr algn="justLow">
              <a:lnSpc>
                <a:spcPct val="150000"/>
              </a:lnSpc>
            </a:pPr>
            <a:r>
              <a:rPr lang="en-US" dirty="0" smtClean="0"/>
              <a:t>These same 5 weak classifiers may have the stage values 0.2, 0.5, 0.8, 0.2 and 0.9 respectively. Calculating the weighted sum of these predictions results in an output of -0.8, which would be an ensemble prediction of -1.0 or the second class.</a:t>
            </a:r>
            <a:endParaRPr lang="en-US" dirty="0"/>
          </a:p>
        </p:txBody>
      </p:sp>
    </p:spTree>
    <p:extLst>
      <p:ext uri="{BB962C8B-B14F-4D97-AF65-F5344CB8AC3E}">
        <p14:creationId xmlns:p14="http://schemas.microsoft.com/office/powerpoint/2010/main" val="439796712"/>
      </p:ext>
    </p:extLst>
  </p:cSld>
  <p:clrMapOvr>
    <a:masterClrMapping/>
  </p:clrMapOvr>
  <p:transition spd="slow">
    <p:cove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28" y="205978"/>
            <a:ext cx="8117414" cy="765572"/>
          </a:xfrm>
        </p:spPr>
        <p:txBody>
          <a:bodyPr>
            <a:normAutofit/>
          </a:bodyPr>
          <a:lstStyle/>
          <a:p>
            <a:pPr algn="ctr"/>
            <a:r>
              <a:rPr lang="en-US" sz="3300" dirty="0">
                <a:solidFill>
                  <a:schemeClr val="accent3">
                    <a:lumMod val="75000"/>
                  </a:schemeClr>
                </a:solidFill>
              </a:rPr>
              <a:t>Preparing Data For </a:t>
            </a:r>
            <a:r>
              <a:rPr lang="en-US" sz="3300" dirty="0" err="1">
                <a:solidFill>
                  <a:schemeClr val="accent3">
                    <a:lumMod val="75000"/>
                  </a:schemeClr>
                </a:solidFill>
              </a:rPr>
              <a:t>AdaBoost</a:t>
            </a:r>
            <a:endParaRPr lang="en-US" sz="3300" dirty="0">
              <a:solidFill>
                <a:schemeClr val="accent3">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4903933"/>
              </p:ext>
            </p:extLst>
          </p:nvPr>
        </p:nvGraphicFramePr>
        <p:xfrm>
          <a:off x="284634" y="1200150"/>
          <a:ext cx="8631898" cy="382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5920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04637DF-BD8B-45F9-BA58-2F28159B250F}"/>
                                            </p:graphicEl>
                                          </p:spTgt>
                                        </p:tgtEl>
                                        <p:attrNameLst>
                                          <p:attrName>style.visibility</p:attrName>
                                        </p:attrNameLst>
                                      </p:cBhvr>
                                      <p:to>
                                        <p:strVal val="visible"/>
                                      </p:to>
                                    </p:set>
                                    <p:animEffect transition="in" filter="fade">
                                      <p:cBhvr>
                                        <p:cTn id="7" dur="500"/>
                                        <p:tgtEl>
                                          <p:spTgt spid="4">
                                            <p:graphicEl>
                                              <a:dgm id="{704637DF-BD8B-45F9-BA58-2F28159B250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4E99D6E-2A1D-4CF5-A91C-C1B08BAA0C64}"/>
                                            </p:graphicEl>
                                          </p:spTgt>
                                        </p:tgtEl>
                                        <p:attrNameLst>
                                          <p:attrName>style.visibility</p:attrName>
                                        </p:attrNameLst>
                                      </p:cBhvr>
                                      <p:to>
                                        <p:strVal val="visible"/>
                                      </p:to>
                                    </p:set>
                                    <p:animEffect transition="in" filter="fade">
                                      <p:cBhvr>
                                        <p:cTn id="12" dur="500"/>
                                        <p:tgtEl>
                                          <p:spTgt spid="4">
                                            <p:graphicEl>
                                              <a:dgm id="{24E99D6E-2A1D-4CF5-A91C-C1B08BAA0C6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0C0654B8-0A3A-45D5-94E2-8CC118027EF5}"/>
                                            </p:graphicEl>
                                          </p:spTgt>
                                        </p:tgtEl>
                                        <p:attrNameLst>
                                          <p:attrName>style.visibility</p:attrName>
                                        </p:attrNameLst>
                                      </p:cBhvr>
                                      <p:to>
                                        <p:strVal val="visible"/>
                                      </p:to>
                                    </p:set>
                                    <p:animEffect transition="in" filter="fade">
                                      <p:cBhvr>
                                        <p:cTn id="15" dur="500"/>
                                        <p:tgtEl>
                                          <p:spTgt spid="4">
                                            <p:graphicEl>
                                              <a:dgm id="{0C0654B8-0A3A-45D5-94E2-8CC118027EF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F983E2A7-E45F-41CF-9E38-29BD0C5248C1}"/>
                                            </p:graphicEl>
                                          </p:spTgt>
                                        </p:tgtEl>
                                        <p:attrNameLst>
                                          <p:attrName>style.visibility</p:attrName>
                                        </p:attrNameLst>
                                      </p:cBhvr>
                                      <p:to>
                                        <p:strVal val="visible"/>
                                      </p:to>
                                    </p:set>
                                    <p:animEffect transition="in" filter="fade">
                                      <p:cBhvr>
                                        <p:cTn id="18" dur="500"/>
                                        <p:tgtEl>
                                          <p:spTgt spid="4">
                                            <p:graphicEl>
                                              <a:dgm id="{F983E2A7-E45F-41CF-9E38-29BD0C5248C1}"/>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7D9DC775-4F36-4B73-86E1-722C41B078B0}"/>
                                            </p:graphicEl>
                                          </p:spTgt>
                                        </p:tgtEl>
                                        <p:attrNameLst>
                                          <p:attrName>style.visibility</p:attrName>
                                        </p:attrNameLst>
                                      </p:cBhvr>
                                      <p:to>
                                        <p:strVal val="visible"/>
                                      </p:to>
                                    </p:set>
                                    <p:animEffect transition="in" filter="fade">
                                      <p:cBhvr>
                                        <p:cTn id="21" dur="500"/>
                                        <p:tgtEl>
                                          <p:spTgt spid="4">
                                            <p:graphicEl>
                                              <a:dgm id="{7D9DC775-4F36-4B73-86E1-722C41B078B0}"/>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49AAE45E-637A-435B-8EC7-A22A7153A1A6}"/>
                                            </p:graphicEl>
                                          </p:spTgt>
                                        </p:tgtEl>
                                        <p:attrNameLst>
                                          <p:attrName>style.visibility</p:attrName>
                                        </p:attrNameLst>
                                      </p:cBhvr>
                                      <p:to>
                                        <p:strVal val="visible"/>
                                      </p:to>
                                    </p:set>
                                    <p:animEffect transition="in" filter="fade">
                                      <p:cBhvr>
                                        <p:cTn id="24" dur="500"/>
                                        <p:tgtEl>
                                          <p:spTgt spid="4">
                                            <p:graphicEl>
                                              <a:dgm id="{49AAE45E-637A-435B-8EC7-A22A7153A1A6}"/>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1C585283-FB93-4927-907B-2CDB4802EF9F}"/>
                                            </p:graphicEl>
                                          </p:spTgt>
                                        </p:tgtEl>
                                        <p:attrNameLst>
                                          <p:attrName>style.visibility</p:attrName>
                                        </p:attrNameLst>
                                      </p:cBhvr>
                                      <p:to>
                                        <p:strVal val="visible"/>
                                      </p:to>
                                    </p:set>
                                    <p:animEffect transition="in" filter="fade">
                                      <p:cBhvr>
                                        <p:cTn id="27" dur="500"/>
                                        <p:tgtEl>
                                          <p:spTgt spid="4">
                                            <p:graphicEl>
                                              <a:dgm id="{1C585283-FB93-4927-907B-2CDB4802EF9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FF00"/>
                </a:solidFill>
              </a:rPr>
              <a:t>Boosting</a:t>
            </a:r>
            <a:r>
              <a:rPr lang="en-US" sz="3600" dirty="0"/>
              <a:t> Algorithms</a:t>
            </a:r>
          </a:p>
        </p:txBody>
      </p:sp>
      <p:sp>
        <p:nvSpPr>
          <p:cNvPr id="3" name="Text Placeholder 2"/>
          <p:cNvSpPr>
            <a:spLocks noGrp="1"/>
          </p:cNvSpPr>
          <p:nvPr>
            <p:ph type="body" idx="1"/>
          </p:nvPr>
        </p:nvSpPr>
        <p:spPr>
          <a:xfrm rot="263921">
            <a:off x="609600" y="1428750"/>
            <a:ext cx="1600200" cy="3505200"/>
          </a:xfr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50000" t="50000" r="50000" b="50000"/>
            </a:path>
            <a:tileRect/>
          </a:gradFill>
        </p:spPr>
        <p:style>
          <a:lnRef idx="0">
            <a:schemeClr val="accent4"/>
          </a:lnRef>
          <a:fillRef idx="3">
            <a:schemeClr val="accent4"/>
          </a:fillRef>
          <a:effectRef idx="3">
            <a:schemeClr val="accent4"/>
          </a:effectRef>
          <a:fontRef idx="minor">
            <a:schemeClr val="lt1"/>
          </a:fontRef>
        </p:style>
        <p:txBody>
          <a:bodyPr vert="vert270" anchor="ctr">
            <a:normAutofit/>
          </a:bodyPr>
          <a:lstStyle/>
          <a:p>
            <a:pPr algn="ctr"/>
            <a:r>
              <a:rPr lang="en-US" sz="2400" dirty="0" err="1">
                <a:latin typeface="CMBX12"/>
              </a:rPr>
              <a:t>AdaBoost</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a:t>
            </a:r>
            <a:r>
              <a:rPr lang="en-US" sz="2000" dirty="0" err="1">
                <a:solidFill>
                  <a:srgbClr val="00E100"/>
                </a:solidFill>
                <a:latin typeface="CMTT10"/>
              </a:rPr>
              <a:t>AdaBoost</a:t>
            </a:r>
            <a:r>
              <a:rPr lang="en-US" sz="2000" dirty="0">
                <a:solidFill>
                  <a:srgbClr val="00E100"/>
                </a:solidFill>
                <a:latin typeface="CMTT10"/>
              </a:rPr>
              <a:t>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AdaBoostClassifier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num_trees</a:t>
            </a:r>
            <a:r>
              <a:rPr lang="en-US" dirty="0">
                <a:solidFill>
                  <a:srgbClr val="000000"/>
                </a:solidFill>
                <a:latin typeface="CMTT10"/>
              </a:rPr>
              <a:t> = 30</a:t>
            </a:r>
          </a:p>
          <a:p>
            <a:r>
              <a:rPr lang="en-US" dirty="0">
                <a:solidFill>
                  <a:srgbClr val="000000"/>
                </a:solidFill>
                <a:latin typeface="CMTT10"/>
              </a:rPr>
              <a:t>seed=7</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AdaBoostClassifier</a:t>
            </a:r>
            <a:r>
              <a:rPr lang="en-US" dirty="0">
                <a:solidFill>
                  <a:srgbClr val="000000"/>
                </a:solidFill>
                <a:latin typeface="CMTT10"/>
              </a:rPr>
              <a:t>(</a:t>
            </a:r>
            <a:r>
              <a:rPr lang="en-US" dirty="0" err="1">
                <a:solidFill>
                  <a:srgbClr val="000000"/>
                </a:solidFill>
                <a:latin typeface="CMTT10"/>
              </a:rPr>
              <a:t>n_estimators</a:t>
            </a:r>
            <a:r>
              <a:rPr lang="en-US" dirty="0">
                <a:solidFill>
                  <a:srgbClr val="000000"/>
                </a:solidFill>
                <a:latin typeface="CMTT10"/>
              </a:rPr>
              <a:t>=</a:t>
            </a:r>
            <a:r>
              <a:rPr lang="en-US" dirty="0" err="1">
                <a:solidFill>
                  <a:srgbClr val="000000"/>
                </a:solidFill>
                <a:latin typeface="CMTT10"/>
              </a:rPr>
              <a:t>num_trees</a:t>
            </a:r>
            <a:r>
              <a:rPr lang="en-US" dirty="0">
                <a:solidFill>
                  <a:srgbClr val="000000"/>
                </a:solidFill>
                <a:latin typeface="CMTT10"/>
              </a:rPr>
              <a:t>,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4191000" y="2508679"/>
            <a:ext cx="2819400" cy="444071"/>
          </a:xfrm>
          <a:prstGeom prst="flowChartAlternateProcess">
            <a:avLst/>
          </a:prstGeom>
          <a:solidFill>
            <a:srgbClr val="FFFF0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0.760457963089542</a:t>
            </a:r>
            <a:endParaRPr lang="en-US" sz="1800" dirty="0"/>
          </a:p>
        </p:txBody>
      </p:sp>
    </p:spTree>
    <p:extLst>
      <p:ext uri="{BB962C8B-B14F-4D97-AF65-F5344CB8AC3E}">
        <p14:creationId xmlns:p14="http://schemas.microsoft.com/office/powerpoint/2010/main" val="10009519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FFFF00"/>
                </a:solidFill>
              </a:rPr>
              <a:t>Boosting</a:t>
            </a:r>
            <a:r>
              <a:rPr lang="en-US" sz="3600" dirty="0"/>
              <a:t> Algorithms</a:t>
            </a:r>
          </a:p>
        </p:txBody>
      </p:sp>
      <p:sp>
        <p:nvSpPr>
          <p:cNvPr id="3" name="Text Placeholder 2"/>
          <p:cNvSpPr>
            <a:spLocks noGrp="1"/>
          </p:cNvSpPr>
          <p:nvPr>
            <p:ph type="body" idx="1"/>
          </p:nvPr>
        </p:nvSpPr>
        <p:spPr>
          <a:xfrm rot="263921">
            <a:off x="609600" y="1428750"/>
            <a:ext cx="1600200" cy="3505200"/>
          </a:xfrm>
          <a:solidFill>
            <a:srgbClr val="7030A0"/>
          </a:solidFill>
        </p:spPr>
        <p:style>
          <a:lnRef idx="0">
            <a:schemeClr val="accent4"/>
          </a:lnRef>
          <a:fillRef idx="3">
            <a:schemeClr val="accent4"/>
          </a:fillRef>
          <a:effectRef idx="3">
            <a:schemeClr val="accent4"/>
          </a:effectRef>
          <a:fontRef idx="minor">
            <a:schemeClr val="lt1"/>
          </a:fontRef>
        </p:style>
        <p:txBody>
          <a:bodyPr vert="vert270" anchor="ctr">
            <a:normAutofit/>
          </a:bodyPr>
          <a:lstStyle/>
          <a:p>
            <a:pPr algn="ctr"/>
            <a:r>
              <a:rPr lang="en-US" sz="2400" dirty="0"/>
              <a:t>Stochastic Gradient Boosting</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Stochastic Gradient Boosting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GradientBoostingClassifier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0000"/>
                </a:solidFill>
                <a:latin typeface="CMTT10"/>
              </a:rPr>
              <a:t>seed = 7</a:t>
            </a:r>
          </a:p>
          <a:p>
            <a:r>
              <a:rPr lang="en-US" dirty="0" err="1">
                <a:solidFill>
                  <a:srgbClr val="000000"/>
                </a:solidFill>
                <a:latin typeface="CMTT10"/>
              </a:rPr>
              <a:t>num_trees</a:t>
            </a:r>
            <a:r>
              <a:rPr lang="en-US" dirty="0">
                <a:solidFill>
                  <a:srgbClr val="000000"/>
                </a:solidFill>
                <a:latin typeface="CMTT10"/>
              </a:rPr>
              <a:t> = 100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model = </a:t>
            </a:r>
            <a:r>
              <a:rPr lang="en-US" dirty="0" err="1">
                <a:solidFill>
                  <a:srgbClr val="000000"/>
                </a:solidFill>
                <a:latin typeface="CMTT10"/>
              </a:rPr>
              <a:t>GradientBoostingClassifier</a:t>
            </a:r>
            <a:r>
              <a:rPr lang="en-US" dirty="0">
                <a:solidFill>
                  <a:srgbClr val="000000"/>
                </a:solidFill>
                <a:latin typeface="CMTT10"/>
              </a:rPr>
              <a:t>(</a:t>
            </a:r>
            <a:r>
              <a:rPr lang="en-US" dirty="0" err="1">
                <a:solidFill>
                  <a:srgbClr val="000000"/>
                </a:solidFill>
                <a:latin typeface="CMTT10"/>
              </a:rPr>
              <a:t>n_estimators</a:t>
            </a:r>
            <a:r>
              <a:rPr lang="en-US" dirty="0">
                <a:solidFill>
                  <a:srgbClr val="000000"/>
                </a:solidFill>
                <a:latin typeface="CMTT10"/>
              </a:rPr>
              <a:t>=</a:t>
            </a:r>
            <a:r>
              <a:rPr lang="en-US" dirty="0" err="1">
                <a:solidFill>
                  <a:srgbClr val="000000"/>
                </a:solidFill>
                <a:latin typeface="CMTT10"/>
              </a:rPr>
              <a:t>num_trees</a:t>
            </a:r>
            <a:r>
              <a:rPr lang="en-US" dirty="0">
                <a:solidFill>
                  <a:srgbClr val="000000"/>
                </a:solidFill>
                <a:latin typeface="CMTT10"/>
              </a:rPr>
              <a:t>, </a:t>
            </a:r>
            <a:r>
              <a:rPr lang="en-US" dirty="0" err="1">
                <a:solidFill>
                  <a:srgbClr val="000000"/>
                </a:solidFill>
                <a:latin typeface="CMTT10"/>
              </a:rPr>
              <a:t>random_state</a:t>
            </a:r>
            <a:r>
              <a:rPr lang="en-US" dirty="0">
                <a:solidFill>
                  <a:srgbClr val="000000"/>
                </a:solidFill>
                <a:latin typeface="CMTT10"/>
              </a:rPr>
              <a:t>=seed)</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4191000" y="2508679"/>
            <a:ext cx="2819400" cy="444071"/>
          </a:xfrm>
          <a:prstGeom prst="flowChartAlternateProcess">
            <a:avLst/>
          </a:prstGeom>
          <a:solidFill>
            <a:srgbClr val="FFFF0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0.7669002050580999</a:t>
            </a:r>
          </a:p>
        </p:txBody>
      </p:sp>
    </p:spTree>
    <p:extLst>
      <p:ext uri="{BB962C8B-B14F-4D97-AF65-F5344CB8AC3E}">
        <p14:creationId xmlns:p14="http://schemas.microsoft.com/office/powerpoint/2010/main" val="493098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3600" b="1" dirty="0">
                <a:ln w="50800"/>
                <a:solidFill>
                  <a:schemeClr val="bg1">
                    <a:shade val="50000"/>
                  </a:schemeClr>
                </a:solidFill>
              </a:rPr>
              <a:t>Voting Ensemble</a:t>
            </a:r>
          </a:p>
        </p:txBody>
      </p:sp>
      <p:sp>
        <p:nvSpPr>
          <p:cNvPr id="3" name="Text Placeholder 2"/>
          <p:cNvSpPr>
            <a:spLocks noGrp="1"/>
          </p:cNvSpPr>
          <p:nvPr>
            <p:ph type="body" idx="1"/>
          </p:nvPr>
        </p:nvSpPr>
        <p:spPr>
          <a:xfrm rot="263921">
            <a:off x="609600" y="1428750"/>
            <a:ext cx="1600200" cy="3505200"/>
          </a:xfrm>
          <a:solidFill>
            <a:schemeClr val="accent6">
              <a:lumMod val="40000"/>
              <a:lumOff val="60000"/>
            </a:schemeClr>
          </a:solidFill>
          <a:effectLst>
            <a:glow rad="63500">
              <a:schemeClr val="accent6">
                <a:satMod val="175000"/>
                <a:alpha val="40000"/>
              </a:schemeClr>
            </a:glow>
            <a:outerShdw blurRad="38100" dist="254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vert="vert270" anchor="ctr">
            <a:normAutofit/>
          </a:bodyPr>
          <a:lstStyle/>
          <a:p>
            <a:pPr algn="ctr"/>
            <a:r>
              <a:rPr lang="en-US" sz="2400" b="1" dirty="0">
                <a:ln w="50800"/>
                <a:solidFill>
                  <a:schemeClr val="bg1">
                    <a:shade val="50000"/>
                  </a:schemeClr>
                </a:solidFill>
              </a:rPr>
              <a:t>Voting</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US" sz="1800" dirty="0">
                <a:solidFill>
                  <a:srgbClr val="00E100"/>
                </a:solidFill>
                <a:latin typeface="CMTT10"/>
              </a:rPr>
              <a:t># Voting Ensemble for Classification</a:t>
            </a:r>
          </a:p>
          <a:p>
            <a:pPr marL="0" indent="0">
              <a:buNone/>
            </a:pPr>
            <a:r>
              <a:rPr lang="en-US" sz="1800" dirty="0">
                <a:solidFill>
                  <a:srgbClr val="0000FF"/>
                </a:solidFill>
                <a:latin typeface="CMTT10"/>
              </a:rPr>
              <a:t>from </a:t>
            </a:r>
            <a:r>
              <a:rPr lang="en-US" sz="1800" dirty="0">
                <a:solidFill>
                  <a:srgbClr val="000000"/>
                </a:solidFill>
                <a:latin typeface="CMTT10"/>
              </a:rPr>
              <a:t>pandas </a:t>
            </a:r>
            <a:r>
              <a:rPr lang="en-US" sz="1800" dirty="0">
                <a:solidFill>
                  <a:srgbClr val="0000FF"/>
                </a:solidFill>
                <a:latin typeface="CMTT10"/>
              </a:rPr>
              <a:t>import </a:t>
            </a:r>
            <a:r>
              <a:rPr lang="en-US" sz="1800" dirty="0" err="1">
                <a:solidFill>
                  <a:srgbClr val="000000"/>
                </a:solidFill>
                <a:latin typeface="CMTT10"/>
              </a:rPr>
              <a:t>read_csv</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sklearn.model_selection</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KFold</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sklearn.model_selection</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cross_val_score</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sklearn.linear_model</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LogisticRegression</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sklearn.tree</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DecisionTreeClassifier</a:t>
            </a:r>
            <a:endParaRPr lang="en-US" sz="1800" dirty="0">
              <a:solidFill>
                <a:srgbClr val="000000"/>
              </a:solidFill>
              <a:latin typeface="CMTT10"/>
            </a:endParaRPr>
          </a:p>
          <a:p>
            <a:pPr marL="0" indent="0">
              <a:buNone/>
            </a:pPr>
            <a:r>
              <a:rPr lang="en-US" sz="1800" dirty="0">
                <a:solidFill>
                  <a:srgbClr val="0000FF"/>
                </a:solidFill>
                <a:latin typeface="CMTT10"/>
              </a:rPr>
              <a:t>from </a:t>
            </a:r>
            <a:r>
              <a:rPr lang="en-US" sz="1800" dirty="0" err="1">
                <a:solidFill>
                  <a:srgbClr val="000000"/>
                </a:solidFill>
                <a:latin typeface="CMTT10"/>
              </a:rPr>
              <a:t>sklearn.svm</a:t>
            </a:r>
            <a:r>
              <a:rPr lang="en-US" sz="1800" dirty="0">
                <a:solidFill>
                  <a:srgbClr val="000000"/>
                </a:solidFill>
                <a:latin typeface="CMTT10"/>
              </a:rPr>
              <a:t> </a:t>
            </a:r>
            <a:r>
              <a:rPr lang="en-US" sz="1800" dirty="0">
                <a:solidFill>
                  <a:srgbClr val="0000FF"/>
                </a:solidFill>
                <a:latin typeface="CMTT10"/>
              </a:rPr>
              <a:t>import </a:t>
            </a:r>
            <a:r>
              <a:rPr lang="en-US" sz="1800" dirty="0">
                <a:solidFill>
                  <a:srgbClr val="000000"/>
                </a:solidFill>
                <a:latin typeface="CMTT10"/>
              </a:rPr>
              <a:t>SVC</a:t>
            </a:r>
          </a:p>
          <a:p>
            <a:pPr marL="0" indent="0">
              <a:buNone/>
            </a:pPr>
            <a:r>
              <a:rPr lang="en-US" sz="1800" dirty="0">
                <a:solidFill>
                  <a:srgbClr val="0000FF"/>
                </a:solidFill>
                <a:latin typeface="CMTT10"/>
              </a:rPr>
              <a:t>from </a:t>
            </a:r>
            <a:r>
              <a:rPr lang="en-US" sz="1800" dirty="0" err="1">
                <a:solidFill>
                  <a:srgbClr val="000000"/>
                </a:solidFill>
                <a:latin typeface="CMTT10"/>
              </a:rPr>
              <a:t>sklearn.ensemble</a:t>
            </a:r>
            <a:r>
              <a:rPr lang="en-US" sz="1800" dirty="0">
                <a:solidFill>
                  <a:srgbClr val="000000"/>
                </a:solidFill>
                <a:latin typeface="CMTT10"/>
              </a:rPr>
              <a:t> </a:t>
            </a:r>
            <a:r>
              <a:rPr lang="en-US" sz="1800" dirty="0">
                <a:solidFill>
                  <a:srgbClr val="0000FF"/>
                </a:solidFill>
                <a:latin typeface="CMTT10"/>
              </a:rPr>
              <a:t>import </a:t>
            </a:r>
            <a:r>
              <a:rPr lang="en-US" sz="1800" dirty="0" err="1">
                <a:solidFill>
                  <a:srgbClr val="000000"/>
                </a:solidFill>
                <a:latin typeface="CMTT10"/>
              </a:rPr>
              <a:t>VotingClassifier</a:t>
            </a:r>
            <a:endParaRPr lang="en-US" sz="1800" dirty="0">
              <a:solidFill>
                <a:srgbClr val="000000"/>
              </a:solidFill>
              <a:latin typeface="CMTT10"/>
            </a:endParaRPr>
          </a:p>
          <a:p>
            <a:pPr marL="0" indent="0">
              <a:buNone/>
            </a:pPr>
            <a:r>
              <a:rPr lang="en-US" sz="1800" dirty="0">
                <a:solidFill>
                  <a:srgbClr val="000000"/>
                </a:solidFill>
                <a:latin typeface="CMTT10"/>
              </a:rPr>
              <a:t>filename = </a:t>
            </a:r>
            <a:r>
              <a:rPr lang="en-US" sz="1800" dirty="0">
                <a:solidFill>
                  <a:srgbClr val="FF0000"/>
                </a:solidFill>
                <a:latin typeface="F83"/>
              </a:rPr>
              <a:t>'</a:t>
            </a:r>
            <a:r>
              <a:rPr lang="en-US" sz="1800" dirty="0">
                <a:solidFill>
                  <a:srgbClr val="FF0000"/>
                </a:solidFill>
                <a:latin typeface="CMTT10"/>
              </a:rPr>
              <a:t>pima-indians-diabetes.data.csv</a:t>
            </a:r>
            <a:r>
              <a:rPr lang="en-US" sz="1800" dirty="0">
                <a:solidFill>
                  <a:srgbClr val="FF0000"/>
                </a:solidFill>
                <a:latin typeface="F83"/>
              </a:rPr>
              <a:t>'</a:t>
            </a:r>
          </a:p>
          <a:p>
            <a:pPr marL="0" indent="0">
              <a:buNone/>
            </a:pPr>
            <a:r>
              <a:rPr lang="en-US" sz="1800" dirty="0">
                <a:solidFill>
                  <a:srgbClr val="000000"/>
                </a:solidFill>
                <a:latin typeface="CMTT10"/>
              </a:rPr>
              <a:t>names = [</a:t>
            </a:r>
            <a:r>
              <a:rPr lang="en-US" sz="1800" dirty="0">
                <a:solidFill>
                  <a:srgbClr val="FF0000"/>
                </a:solidFill>
                <a:latin typeface="F83"/>
              </a:rPr>
              <a:t>'</a:t>
            </a:r>
            <a:r>
              <a:rPr lang="en-US" sz="1800" dirty="0" err="1">
                <a:solidFill>
                  <a:srgbClr val="FF0000"/>
                </a:solidFill>
                <a:latin typeface="CMTT10"/>
              </a:rPr>
              <a:t>preg</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plas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pres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skin</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test</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mass</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err="1">
                <a:solidFill>
                  <a:srgbClr val="FF0000"/>
                </a:solidFill>
                <a:latin typeface="CMTT10"/>
              </a:rPr>
              <a:t>pedi</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age</a:t>
            </a:r>
            <a:r>
              <a:rPr lang="en-US" sz="1800" dirty="0">
                <a:solidFill>
                  <a:srgbClr val="FF0000"/>
                </a:solidFill>
                <a:latin typeface="F83"/>
              </a:rPr>
              <a:t>'</a:t>
            </a:r>
            <a:r>
              <a:rPr lang="en-US" sz="1800" dirty="0">
                <a:solidFill>
                  <a:srgbClr val="000000"/>
                </a:solidFill>
                <a:latin typeface="CMTT10"/>
              </a:rPr>
              <a:t>, </a:t>
            </a:r>
            <a:r>
              <a:rPr lang="en-US" sz="1800" dirty="0">
                <a:solidFill>
                  <a:srgbClr val="FF0000"/>
                </a:solidFill>
                <a:latin typeface="F83"/>
              </a:rPr>
              <a:t>'</a:t>
            </a:r>
            <a:r>
              <a:rPr lang="en-US" sz="1800" dirty="0">
                <a:solidFill>
                  <a:srgbClr val="FF0000"/>
                </a:solidFill>
                <a:latin typeface="CMTT10"/>
              </a:rPr>
              <a:t>class</a:t>
            </a:r>
            <a:r>
              <a:rPr lang="en-US" sz="1800" dirty="0" smtClean="0">
                <a:solidFill>
                  <a:srgbClr val="FF0000"/>
                </a:solidFill>
                <a:latin typeface="F83"/>
              </a:rPr>
              <a:t>'</a:t>
            </a:r>
            <a:r>
              <a:rPr lang="en-US" sz="1800" dirty="0" smtClean="0">
                <a:solidFill>
                  <a:srgbClr val="000000"/>
                </a:solidFill>
                <a:latin typeface="CMTT10"/>
              </a:rPr>
              <a:t>]</a:t>
            </a:r>
            <a:endParaRPr lang="en-US" sz="1800" dirty="0">
              <a:solidFill>
                <a:srgbClr val="000000"/>
              </a:solidFill>
              <a:latin typeface="CMTT10"/>
            </a:endParaRPr>
          </a:p>
        </p:txBody>
      </p:sp>
      <p:sp>
        <p:nvSpPr>
          <p:cNvPr id="5" name="Rectangle 4"/>
          <p:cNvSpPr/>
          <p:nvPr/>
        </p:nvSpPr>
        <p:spPr>
          <a:xfrm>
            <a:off x="2438400" y="654367"/>
            <a:ext cx="6324600" cy="443198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err="1">
                <a:solidFill>
                  <a:srgbClr val="000000"/>
                </a:solidFill>
                <a:latin typeface="CMTT10"/>
              </a:rPr>
              <a:t>dataframe</a:t>
            </a:r>
            <a:r>
              <a:rPr lang="en-US" sz="1600" dirty="0">
                <a:solidFill>
                  <a:srgbClr val="000000"/>
                </a:solidFill>
                <a:latin typeface="CMTT10"/>
              </a:rPr>
              <a:t> = </a:t>
            </a:r>
            <a:r>
              <a:rPr lang="en-US" sz="1600" dirty="0" err="1">
                <a:solidFill>
                  <a:srgbClr val="000000"/>
                </a:solidFill>
                <a:latin typeface="CMTT10"/>
              </a:rPr>
              <a:t>read_csv</a:t>
            </a:r>
            <a:r>
              <a:rPr lang="en-US" sz="1600" dirty="0">
                <a:solidFill>
                  <a:srgbClr val="000000"/>
                </a:solidFill>
                <a:latin typeface="CMTT10"/>
              </a:rPr>
              <a:t>(filename, names=names)</a:t>
            </a:r>
          </a:p>
          <a:p>
            <a:r>
              <a:rPr lang="en-US" sz="1600" dirty="0">
                <a:solidFill>
                  <a:srgbClr val="000000"/>
                </a:solidFill>
                <a:latin typeface="CMTT10"/>
              </a:rPr>
              <a:t>array = </a:t>
            </a:r>
            <a:r>
              <a:rPr lang="en-US" sz="1600" dirty="0" err="1">
                <a:solidFill>
                  <a:srgbClr val="000000"/>
                </a:solidFill>
                <a:latin typeface="CMTT10"/>
              </a:rPr>
              <a:t>dataframe.values</a:t>
            </a:r>
            <a:endParaRPr lang="en-US" sz="1600" dirty="0">
              <a:solidFill>
                <a:srgbClr val="000000"/>
              </a:solidFill>
              <a:latin typeface="CMTT10"/>
            </a:endParaRPr>
          </a:p>
          <a:p>
            <a:r>
              <a:rPr lang="en-US" sz="1600" dirty="0">
                <a:solidFill>
                  <a:srgbClr val="000000"/>
                </a:solidFill>
                <a:latin typeface="CMTT10"/>
              </a:rPr>
              <a:t>X = array[:,0:8]</a:t>
            </a:r>
          </a:p>
          <a:p>
            <a:r>
              <a:rPr lang="en-US" sz="1600" dirty="0">
                <a:solidFill>
                  <a:srgbClr val="000000"/>
                </a:solidFill>
                <a:latin typeface="CMTT10"/>
              </a:rPr>
              <a:t>Y = array[:,8]</a:t>
            </a:r>
          </a:p>
          <a:p>
            <a:r>
              <a:rPr lang="en-US" sz="1600" dirty="0" err="1">
                <a:solidFill>
                  <a:srgbClr val="000000"/>
                </a:solidFill>
                <a:latin typeface="CMTT10"/>
              </a:rPr>
              <a:t>kfold</a:t>
            </a:r>
            <a:r>
              <a:rPr lang="en-US" sz="1600" dirty="0">
                <a:solidFill>
                  <a:srgbClr val="000000"/>
                </a:solidFill>
                <a:latin typeface="CMTT10"/>
              </a:rPr>
              <a:t> = </a:t>
            </a:r>
            <a:r>
              <a:rPr lang="en-US" sz="1600" dirty="0" err="1">
                <a:solidFill>
                  <a:srgbClr val="000000"/>
                </a:solidFill>
                <a:latin typeface="CMTT10"/>
              </a:rPr>
              <a:t>KFold</a:t>
            </a:r>
            <a:r>
              <a:rPr lang="en-US" sz="1600" dirty="0">
                <a:solidFill>
                  <a:srgbClr val="000000"/>
                </a:solidFill>
                <a:latin typeface="CMTT10"/>
              </a:rPr>
              <a:t>(</a:t>
            </a:r>
            <a:r>
              <a:rPr lang="en-US" sz="1600" dirty="0" err="1">
                <a:solidFill>
                  <a:srgbClr val="000000"/>
                </a:solidFill>
                <a:latin typeface="CMTT10"/>
              </a:rPr>
              <a:t>n_splits</a:t>
            </a:r>
            <a:r>
              <a:rPr lang="en-US" sz="1600" dirty="0">
                <a:solidFill>
                  <a:srgbClr val="000000"/>
                </a:solidFill>
                <a:latin typeface="CMTT10"/>
              </a:rPr>
              <a:t>=10, </a:t>
            </a:r>
            <a:r>
              <a:rPr lang="en-US" sz="1600" dirty="0" err="1">
                <a:solidFill>
                  <a:srgbClr val="000000"/>
                </a:solidFill>
                <a:latin typeface="CMTT10"/>
              </a:rPr>
              <a:t>random_state</a:t>
            </a:r>
            <a:r>
              <a:rPr lang="en-US" sz="1600" dirty="0">
                <a:solidFill>
                  <a:srgbClr val="000000"/>
                </a:solidFill>
                <a:latin typeface="CMTT10"/>
              </a:rPr>
              <a:t>=7)</a:t>
            </a:r>
          </a:p>
          <a:p>
            <a:r>
              <a:rPr lang="en-US" sz="1600" dirty="0">
                <a:solidFill>
                  <a:srgbClr val="00E100"/>
                </a:solidFill>
                <a:latin typeface="CMTT10"/>
              </a:rPr>
              <a:t># create the sub models</a:t>
            </a:r>
          </a:p>
          <a:p>
            <a:r>
              <a:rPr lang="en-US" sz="1600" dirty="0">
                <a:solidFill>
                  <a:srgbClr val="000000"/>
                </a:solidFill>
                <a:latin typeface="CMTT10"/>
              </a:rPr>
              <a:t>estimators = []</a:t>
            </a:r>
          </a:p>
          <a:p>
            <a:r>
              <a:rPr lang="en-US" sz="1600" dirty="0">
                <a:solidFill>
                  <a:srgbClr val="000000"/>
                </a:solidFill>
                <a:latin typeface="CMTT10"/>
              </a:rPr>
              <a:t>model1 = </a:t>
            </a:r>
            <a:r>
              <a:rPr lang="en-US" sz="1600" dirty="0" err="1">
                <a:solidFill>
                  <a:srgbClr val="000000"/>
                </a:solidFill>
                <a:latin typeface="CMTT10"/>
              </a:rPr>
              <a:t>LogisticRegression</a:t>
            </a:r>
            <a:r>
              <a:rPr lang="en-US" sz="1600" dirty="0">
                <a:solidFill>
                  <a:srgbClr val="000000"/>
                </a:solidFill>
                <a:latin typeface="CMTT10"/>
              </a:rPr>
              <a:t>()</a:t>
            </a:r>
          </a:p>
          <a:p>
            <a:r>
              <a:rPr lang="en-US" sz="1600" dirty="0" err="1">
                <a:solidFill>
                  <a:srgbClr val="000000"/>
                </a:solidFill>
                <a:latin typeface="CMTT10"/>
              </a:rPr>
              <a:t>estimators.append</a:t>
            </a:r>
            <a:r>
              <a:rPr lang="en-US" sz="1600" dirty="0">
                <a:solidFill>
                  <a:srgbClr val="000000"/>
                </a:solidFill>
                <a:latin typeface="CMTT10"/>
              </a:rPr>
              <a:t>((</a:t>
            </a:r>
            <a:r>
              <a:rPr lang="en-US" sz="1600" dirty="0">
                <a:solidFill>
                  <a:srgbClr val="FF0000"/>
                </a:solidFill>
                <a:latin typeface="F83"/>
              </a:rPr>
              <a:t>'</a:t>
            </a:r>
            <a:r>
              <a:rPr lang="en-US" sz="1600" dirty="0">
                <a:solidFill>
                  <a:srgbClr val="FF0000"/>
                </a:solidFill>
                <a:latin typeface="CMTT10"/>
              </a:rPr>
              <a:t>logistic</a:t>
            </a:r>
            <a:r>
              <a:rPr lang="en-US" sz="1600" dirty="0">
                <a:solidFill>
                  <a:srgbClr val="FF0000"/>
                </a:solidFill>
                <a:latin typeface="F83"/>
              </a:rPr>
              <a:t>'</a:t>
            </a:r>
            <a:r>
              <a:rPr lang="en-US" sz="1600" dirty="0">
                <a:solidFill>
                  <a:srgbClr val="000000"/>
                </a:solidFill>
                <a:latin typeface="CMTT10"/>
              </a:rPr>
              <a:t>, model1))</a:t>
            </a:r>
          </a:p>
          <a:p>
            <a:r>
              <a:rPr lang="en-US" sz="1600" dirty="0">
                <a:solidFill>
                  <a:srgbClr val="000000"/>
                </a:solidFill>
                <a:latin typeface="CMTT10"/>
              </a:rPr>
              <a:t>model2 = </a:t>
            </a:r>
            <a:r>
              <a:rPr lang="en-US" sz="1600" dirty="0" err="1">
                <a:solidFill>
                  <a:srgbClr val="000000"/>
                </a:solidFill>
                <a:latin typeface="CMTT10"/>
              </a:rPr>
              <a:t>DecisionTreeClassifier</a:t>
            </a:r>
            <a:r>
              <a:rPr lang="en-US" sz="1600" dirty="0">
                <a:solidFill>
                  <a:srgbClr val="000000"/>
                </a:solidFill>
                <a:latin typeface="CMTT10"/>
              </a:rPr>
              <a:t>()</a:t>
            </a:r>
          </a:p>
          <a:p>
            <a:r>
              <a:rPr lang="en-US" sz="1600" dirty="0" err="1">
                <a:solidFill>
                  <a:srgbClr val="000000"/>
                </a:solidFill>
                <a:latin typeface="CMTT10"/>
              </a:rPr>
              <a:t>estimators.append</a:t>
            </a:r>
            <a:r>
              <a:rPr lang="en-US" sz="1600" dirty="0">
                <a:solidFill>
                  <a:srgbClr val="000000"/>
                </a:solidFill>
                <a:latin typeface="CMTT10"/>
              </a:rPr>
              <a:t>((</a:t>
            </a:r>
            <a:r>
              <a:rPr lang="en-US" sz="1600" dirty="0">
                <a:solidFill>
                  <a:srgbClr val="FF0000"/>
                </a:solidFill>
                <a:latin typeface="F83"/>
              </a:rPr>
              <a:t>'</a:t>
            </a:r>
            <a:r>
              <a:rPr lang="en-US" sz="1600" dirty="0">
                <a:solidFill>
                  <a:srgbClr val="FF0000"/>
                </a:solidFill>
                <a:latin typeface="CMTT10"/>
              </a:rPr>
              <a:t>cart</a:t>
            </a:r>
            <a:r>
              <a:rPr lang="en-US" sz="1600" dirty="0">
                <a:solidFill>
                  <a:srgbClr val="FF0000"/>
                </a:solidFill>
                <a:latin typeface="F83"/>
              </a:rPr>
              <a:t>'</a:t>
            </a:r>
            <a:r>
              <a:rPr lang="en-US" sz="1600" dirty="0">
                <a:solidFill>
                  <a:srgbClr val="000000"/>
                </a:solidFill>
                <a:latin typeface="CMTT10"/>
              </a:rPr>
              <a:t>, model2))</a:t>
            </a:r>
          </a:p>
          <a:p>
            <a:r>
              <a:rPr lang="en-US" sz="1600" dirty="0">
                <a:solidFill>
                  <a:srgbClr val="000000"/>
                </a:solidFill>
                <a:latin typeface="CMTT10"/>
              </a:rPr>
              <a:t>model3 = SVC()</a:t>
            </a:r>
          </a:p>
          <a:p>
            <a:r>
              <a:rPr lang="en-US" sz="1600" dirty="0" err="1">
                <a:solidFill>
                  <a:srgbClr val="000000"/>
                </a:solidFill>
                <a:latin typeface="CMTT10"/>
              </a:rPr>
              <a:t>estimators.append</a:t>
            </a:r>
            <a:r>
              <a:rPr lang="en-US" sz="1600" dirty="0">
                <a:solidFill>
                  <a:srgbClr val="000000"/>
                </a:solidFill>
                <a:latin typeface="CMTT10"/>
              </a:rPr>
              <a:t>((</a:t>
            </a:r>
            <a:r>
              <a:rPr lang="en-US" sz="1600" dirty="0">
                <a:solidFill>
                  <a:srgbClr val="FF0000"/>
                </a:solidFill>
                <a:latin typeface="F83"/>
              </a:rPr>
              <a:t>'</a:t>
            </a:r>
            <a:r>
              <a:rPr lang="en-US" sz="1600" dirty="0" err="1">
                <a:solidFill>
                  <a:srgbClr val="FF0000"/>
                </a:solidFill>
                <a:latin typeface="CMTT10"/>
              </a:rPr>
              <a:t>svm</a:t>
            </a:r>
            <a:r>
              <a:rPr lang="en-US" sz="1600" dirty="0">
                <a:solidFill>
                  <a:srgbClr val="FF0000"/>
                </a:solidFill>
                <a:latin typeface="F83"/>
              </a:rPr>
              <a:t>'</a:t>
            </a:r>
            <a:r>
              <a:rPr lang="en-US" sz="1600" dirty="0">
                <a:solidFill>
                  <a:srgbClr val="000000"/>
                </a:solidFill>
                <a:latin typeface="CMTT10"/>
              </a:rPr>
              <a:t>, model3))</a:t>
            </a:r>
          </a:p>
          <a:p>
            <a:r>
              <a:rPr lang="en-US" sz="1600" dirty="0">
                <a:solidFill>
                  <a:srgbClr val="00E100"/>
                </a:solidFill>
                <a:latin typeface="CMTT10"/>
              </a:rPr>
              <a:t># create the ensemble model</a:t>
            </a:r>
          </a:p>
          <a:p>
            <a:r>
              <a:rPr lang="en-US" sz="1600" dirty="0">
                <a:solidFill>
                  <a:srgbClr val="000000"/>
                </a:solidFill>
                <a:latin typeface="CMTT10"/>
              </a:rPr>
              <a:t>ensemble = </a:t>
            </a:r>
            <a:r>
              <a:rPr lang="en-US" sz="1600" dirty="0" err="1">
                <a:solidFill>
                  <a:srgbClr val="000000"/>
                </a:solidFill>
                <a:latin typeface="CMTT10"/>
              </a:rPr>
              <a:t>VotingClassifier</a:t>
            </a:r>
            <a:r>
              <a:rPr lang="en-US" sz="1600" dirty="0">
                <a:solidFill>
                  <a:srgbClr val="000000"/>
                </a:solidFill>
                <a:latin typeface="CMTT10"/>
              </a:rPr>
              <a:t>(estimators)</a:t>
            </a:r>
          </a:p>
          <a:p>
            <a:r>
              <a:rPr lang="en-US" sz="1600" dirty="0">
                <a:solidFill>
                  <a:srgbClr val="000000"/>
                </a:solidFill>
                <a:latin typeface="CMTT10"/>
              </a:rPr>
              <a:t>results = </a:t>
            </a:r>
            <a:r>
              <a:rPr lang="en-US" sz="1600" dirty="0" err="1">
                <a:solidFill>
                  <a:srgbClr val="000000"/>
                </a:solidFill>
                <a:latin typeface="CMTT10"/>
              </a:rPr>
              <a:t>cross_val_score</a:t>
            </a:r>
            <a:r>
              <a:rPr lang="en-US" sz="1600" dirty="0">
                <a:solidFill>
                  <a:srgbClr val="000000"/>
                </a:solidFill>
                <a:latin typeface="CMTT10"/>
              </a:rPr>
              <a:t>(ensemble, X, Y, cv=</a:t>
            </a:r>
            <a:r>
              <a:rPr lang="en-US" sz="1600" dirty="0" err="1">
                <a:solidFill>
                  <a:srgbClr val="000000"/>
                </a:solidFill>
                <a:latin typeface="CMTT10"/>
              </a:rPr>
              <a:t>kfold</a:t>
            </a:r>
            <a:r>
              <a:rPr lang="en-US" sz="1600" dirty="0">
                <a:solidFill>
                  <a:srgbClr val="000000"/>
                </a:solidFill>
                <a:latin typeface="CMTT10"/>
              </a:rPr>
              <a:t>)</a:t>
            </a:r>
          </a:p>
          <a:p>
            <a:r>
              <a:rPr lang="en-US" sz="1600" dirty="0">
                <a:solidFill>
                  <a:srgbClr val="0000FF"/>
                </a:solidFill>
                <a:latin typeface="CMTT10"/>
              </a:rPr>
              <a:t>print</a:t>
            </a:r>
            <a:r>
              <a:rPr lang="en-US" sz="1600" dirty="0">
                <a:solidFill>
                  <a:srgbClr val="000000"/>
                </a:solidFill>
                <a:latin typeface="CMTT10"/>
              </a:rPr>
              <a:t>(</a:t>
            </a:r>
            <a:r>
              <a:rPr lang="en-US" sz="1600" dirty="0" err="1">
                <a:solidFill>
                  <a:srgbClr val="000000"/>
                </a:solidFill>
                <a:latin typeface="CMTT10"/>
              </a:rPr>
              <a:t>results.mean</a:t>
            </a:r>
            <a:r>
              <a:rPr lang="en-US" sz="1600"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4191000" y="2508679"/>
            <a:ext cx="2819400" cy="444071"/>
          </a:xfrm>
          <a:prstGeom prst="flowChartAlternateProcess">
            <a:avLst/>
          </a:prstGeom>
          <a:solidFill>
            <a:srgbClr val="FFFF0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0.7316985645933014</a:t>
            </a:r>
          </a:p>
        </p:txBody>
      </p:sp>
    </p:spTree>
    <p:extLst>
      <p:ext uri="{BB962C8B-B14F-4D97-AF65-F5344CB8AC3E}">
        <p14:creationId xmlns:p14="http://schemas.microsoft.com/office/powerpoint/2010/main" val="493098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Improve Performance with </a:t>
            </a:r>
            <a:r>
              <a:rPr lang="en-US" sz="2800" b="1" i="1" dirty="0">
                <a:solidFill>
                  <a:srgbClr val="FFFF00"/>
                </a:solidFill>
              </a:rPr>
              <a:t>Algorithm</a:t>
            </a:r>
            <a:br>
              <a:rPr lang="en-US" sz="2800" b="1" i="1" dirty="0">
                <a:solidFill>
                  <a:srgbClr val="FFFF00"/>
                </a:solidFill>
              </a:rPr>
            </a:br>
            <a:r>
              <a:rPr lang="en-US" sz="2800" b="1" i="1" dirty="0">
                <a:solidFill>
                  <a:srgbClr val="FFFF00"/>
                </a:solidFill>
              </a:rPr>
              <a:t>Tuning</a:t>
            </a:r>
          </a:p>
        </p:txBody>
      </p:sp>
      <p:sp>
        <p:nvSpPr>
          <p:cNvPr id="3" name="Text Placeholder 2"/>
          <p:cNvSpPr>
            <a:spLocks noGrp="1"/>
          </p:cNvSpPr>
          <p:nvPr>
            <p:ph type="body" idx="1"/>
          </p:nvPr>
        </p:nvSpPr>
        <p:spPr>
          <a:xfrm rot="21203418">
            <a:off x="609600" y="1428750"/>
            <a:ext cx="1600200" cy="3505200"/>
          </a:xfrm>
          <a:blipFill>
            <a:blip r:embed="rId3"/>
            <a:tile tx="0" ty="0" sx="100000" sy="100000" flip="none" algn="tl"/>
          </a:blipFill>
        </p:spPr>
        <p:txBody>
          <a:bodyPr vert="vert270" anchor="ctr">
            <a:norm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a:ln w="50800"/>
                <a:solidFill>
                  <a:schemeClr val="bg1">
                    <a:shade val="50000"/>
                  </a:schemeClr>
                </a:solidFill>
              </a:rPr>
              <a:t>Grid Search Parameter Tuning</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Grid Search for Algorithm Tuning</a:t>
            </a:r>
          </a:p>
          <a:p>
            <a:pPr marL="0" indent="0">
              <a:buNone/>
            </a:pPr>
            <a:r>
              <a:rPr lang="en-US" sz="2000" dirty="0">
                <a:solidFill>
                  <a:srgbClr val="0000FF"/>
                </a:solidFill>
                <a:latin typeface="CMTT10"/>
              </a:rPr>
              <a:t>import </a:t>
            </a:r>
            <a:r>
              <a:rPr lang="en-US" sz="2000" dirty="0" err="1">
                <a:solidFill>
                  <a:srgbClr val="000000"/>
                </a:solidFill>
                <a:latin typeface="CMTT10"/>
              </a:rPr>
              <a:t>numpy</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Ridge</a:t>
            </a: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GridSearchCV</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660089"/>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0000"/>
                </a:solidFill>
                <a:latin typeface="CMTT10"/>
              </a:rPr>
              <a:t>alphas = </a:t>
            </a:r>
            <a:r>
              <a:rPr lang="en-US" dirty="0" err="1">
                <a:solidFill>
                  <a:srgbClr val="000000"/>
                </a:solidFill>
                <a:latin typeface="CMTT10"/>
              </a:rPr>
              <a:t>numpy.array</a:t>
            </a:r>
            <a:r>
              <a:rPr lang="en-US" dirty="0">
                <a:solidFill>
                  <a:srgbClr val="000000"/>
                </a:solidFill>
                <a:latin typeface="CMTT10"/>
              </a:rPr>
              <a:t>([1,0.1,0.01,0.001,0.0001,0])</a:t>
            </a:r>
          </a:p>
          <a:p>
            <a:r>
              <a:rPr lang="en-US" dirty="0" err="1">
                <a:solidFill>
                  <a:srgbClr val="000000"/>
                </a:solidFill>
                <a:latin typeface="CMTT10"/>
              </a:rPr>
              <a:t>param_grid</a:t>
            </a:r>
            <a:r>
              <a:rPr lang="en-US" dirty="0">
                <a:solidFill>
                  <a:srgbClr val="000000"/>
                </a:solidFill>
                <a:latin typeface="CMTT10"/>
              </a:rPr>
              <a:t> = </a:t>
            </a:r>
            <a:r>
              <a:rPr lang="en-US" dirty="0" err="1">
                <a:solidFill>
                  <a:srgbClr val="0000FF"/>
                </a:solidFill>
                <a:latin typeface="CMTT10"/>
              </a:rPr>
              <a:t>dict</a:t>
            </a:r>
            <a:r>
              <a:rPr lang="en-US" dirty="0">
                <a:solidFill>
                  <a:srgbClr val="000000"/>
                </a:solidFill>
                <a:latin typeface="CMTT10"/>
              </a:rPr>
              <a:t>(alpha=alphas)</a:t>
            </a:r>
          </a:p>
          <a:p>
            <a:r>
              <a:rPr lang="en-US" dirty="0">
                <a:solidFill>
                  <a:srgbClr val="000000"/>
                </a:solidFill>
                <a:latin typeface="CMTT10"/>
              </a:rPr>
              <a:t>model = Ridge()</a:t>
            </a:r>
          </a:p>
          <a:p>
            <a:r>
              <a:rPr lang="en-US" dirty="0">
                <a:solidFill>
                  <a:srgbClr val="000000"/>
                </a:solidFill>
                <a:latin typeface="CMTT10"/>
              </a:rPr>
              <a:t>grid = </a:t>
            </a:r>
            <a:r>
              <a:rPr lang="en-US" dirty="0" err="1">
                <a:solidFill>
                  <a:srgbClr val="000000"/>
                </a:solidFill>
                <a:latin typeface="CMTT10"/>
              </a:rPr>
              <a:t>GridSearchCV</a:t>
            </a:r>
            <a:r>
              <a:rPr lang="en-US" dirty="0">
                <a:solidFill>
                  <a:srgbClr val="000000"/>
                </a:solidFill>
                <a:latin typeface="CMTT10"/>
              </a:rPr>
              <a:t>(estimator=model, </a:t>
            </a:r>
            <a:r>
              <a:rPr lang="en-US" dirty="0" err="1">
                <a:solidFill>
                  <a:srgbClr val="000000"/>
                </a:solidFill>
                <a:latin typeface="CMTT10"/>
              </a:rPr>
              <a:t>param_grid</a:t>
            </a:r>
            <a:r>
              <a:rPr lang="en-US" dirty="0">
                <a:solidFill>
                  <a:srgbClr val="000000"/>
                </a:solidFill>
                <a:latin typeface="CMTT10"/>
              </a:rPr>
              <a:t>=</a:t>
            </a:r>
            <a:r>
              <a:rPr lang="en-US" dirty="0" err="1">
                <a:solidFill>
                  <a:srgbClr val="000000"/>
                </a:solidFill>
                <a:latin typeface="CMTT10"/>
              </a:rPr>
              <a:t>param_grid</a:t>
            </a:r>
            <a:r>
              <a:rPr lang="en-US" dirty="0">
                <a:solidFill>
                  <a:srgbClr val="000000"/>
                </a:solidFill>
                <a:latin typeface="CMTT10"/>
              </a:rPr>
              <a:t>)</a:t>
            </a:r>
          </a:p>
          <a:p>
            <a:r>
              <a:rPr lang="en-US" dirty="0" err="1">
                <a:solidFill>
                  <a:srgbClr val="000000"/>
                </a:solidFill>
                <a:latin typeface="CMTT10"/>
              </a:rPr>
              <a:t>grid.fit</a:t>
            </a:r>
            <a:r>
              <a:rPr lang="en-US" dirty="0">
                <a:solidFill>
                  <a:srgbClr val="000000"/>
                </a:solidFill>
                <a:latin typeface="CMTT10"/>
              </a:rPr>
              <a:t>(X, Y)</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grid.best_score</a:t>
            </a:r>
            <a:r>
              <a:rPr lang="en-US" dirty="0">
                <a:solidFill>
                  <a:srgbClr val="000000"/>
                </a:solidFill>
                <a:latin typeface="CMTT10"/>
              </a:rPr>
              <a:t>_)</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grid.best_estimator_.alpha</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600700" y="3074803"/>
            <a:ext cx="2667000" cy="805021"/>
          </a:xfrm>
          <a:prstGeom prst="flowChartAlternateProcess">
            <a:avLst/>
          </a:prstGeom>
          <a:blipFill>
            <a:blip r:embed="rId4"/>
            <a:tile tx="0" ty="0" sx="100000" sy="100000" flip="none" algn="tl"/>
          </a:blip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0.279617559313</a:t>
            </a:r>
          </a:p>
          <a:p>
            <a:r>
              <a:rPr lang="en-US" sz="1800" dirty="0"/>
              <a:t>1.0</a:t>
            </a:r>
            <a:endParaRPr lang="en-CA" sz="1800" dirty="0"/>
          </a:p>
        </p:txBody>
      </p:sp>
    </p:spTree>
    <p:extLst>
      <p:ext uri="{BB962C8B-B14F-4D97-AF65-F5344CB8AC3E}">
        <p14:creationId xmlns:p14="http://schemas.microsoft.com/office/powerpoint/2010/main" val="19159152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t>Bias-Variance Trade-Off</a:t>
            </a:r>
          </a:p>
        </p:txBody>
      </p:sp>
      <p:sp>
        <p:nvSpPr>
          <p:cNvPr id="3" name="Content Placeholder 2"/>
          <p:cNvSpPr>
            <a:spLocks noGrp="1"/>
          </p:cNvSpPr>
          <p:nvPr>
            <p:ph idx="1"/>
          </p:nvPr>
        </p:nvSpPr>
        <p:spPr/>
        <p:txBody>
          <a:bodyPr>
            <a:normAutofit fontScale="92500"/>
          </a:bodyPr>
          <a:lstStyle/>
          <a:p>
            <a:r>
              <a:rPr lang="en-US" dirty="0"/>
              <a:t>Parametric or linear machine learning algorithms often have a high bias but a low variance</a:t>
            </a:r>
            <a:r>
              <a:rPr lang="en-US" dirty="0" smtClean="0"/>
              <a:t>.</a:t>
            </a:r>
          </a:p>
          <a:p>
            <a:r>
              <a:rPr lang="en-US" dirty="0"/>
              <a:t>Nonparametric or nonlinear machine learning algorithms often have a low bias but a </a:t>
            </a:r>
            <a:r>
              <a:rPr lang="en-US" dirty="0" smtClean="0"/>
              <a:t>high variance.</a:t>
            </a:r>
          </a:p>
          <a:p>
            <a:pPr marL="0" indent="0">
              <a:buNone/>
            </a:pPr>
            <a:r>
              <a:rPr lang="en-US" dirty="0">
                <a:solidFill>
                  <a:schemeClr val="accent2">
                    <a:lumMod val="75000"/>
                  </a:schemeClr>
                </a:solidFill>
              </a:rPr>
              <a:t>Increasing the bias will decrease the variance.</a:t>
            </a:r>
          </a:p>
          <a:p>
            <a:pPr marL="0" indent="0">
              <a:buNone/>
            </a:pPr>
            <a:r>
              <a:rPr lang="en-US" dirty="0" smtClean="0">
                <a:solidFill>
                  <a:schemeClr val="accent2">
                    <a:lumMod val="75000"/>
                  </a:schemeClr>
                </a:solidFill>
              </a:rPr>
              <a:t>Increasing </a:t>
            </a:r>
            <a:r>
              <a:rPr lang="en-US" dirty="0">
                <a:solidFill>
                  <a:schemeClr val="accent2">
                    <a:lumMod val="75000"/>
                  </a:schemeClr>
                </a:solidFill>
              </a:rPr>
              <a:t>the variance will decrease the bias.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053" y="1246952"/>
            <a:ext cx="3658553" cy="35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852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Improve Performance with </a:t>
            </a:r>
            <a:r>
              <a:rPr lang="en-US" sz="2800" b="1" i="1" dirty="0">
                <a:solidFill>
                  <a:srgbClr val="FFFF00"/>
                </a:solidFill>
              </a:rPr>
              <a:t>Algorithm</a:t>
            </a:r>
            <a:br>
              <a:rPr lang="en-US" sz="2800" b="1" i="1" dirty="0">
                <a:solidFill>
                  <a:srgbClr val="FFFF00"/>
                </a:solidFill>
              </a:rPr>
            </a:br>
            <a:r>
              <a:rPr lang="en-US" sz="2800" b="1" i="1" dirty="0">
                <a:solidFill>
                  <a:srgbClr val="FFFF00"/>
                </a:solidFill>
              </a:rPr>
              <a:t>Tuning</a:t>
            </a:r>
          </a:p>
        </p:txBody>
      </p:sp>
      <p:sp>
        <p:nvSpPr>
          <p:cNvPr id="3" name="Text Placeholder 2"/>
          <p:cNvSpPr>
            <a:spLocks noGrp="1"/>
          </p:cNvSpPr>
          <p:nvPr>
            <p:ph type="body" idx="1"/>
          </p:nvPr>
        </p:nvSpPr>
        <p:spPr>
          <a:xfrm rot="21203418">
            <a:off x="609600" y="1428750"/>
            <a:ext cx="1600200" cy="3505200"/>
          </a:xfrm>
          <a:blipFill>
            <a:blip r:embed="rId3"/>
            <a:tile tx="0" ty="0" sx="100000" sy="100000" flip="none" algn="tl"/>
          </a:blipFill>
        </p:spPr>
        <p:txBody>
          <a:bodyPr vert="vert270" anchor="ctr">
            <a:normAutofit/>
          </a:bodyPr>
          <a:lstStyle/>
          <a:p>
            <a:pPr algn="ct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Random Search Parameter Tuning</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Randomized for Algorithm Tuning</a:t>
            </a:r>
          </a:p>
          <a:p>
            <a:pPr marL="0" indent="0">
              <a:buNone/>
            </a:pPr>
            <a:r>
              <a:rPr lang="en-US" sz="1600" dirty="0">
                <a:solidFill>
                  <a:srgbClr val="0000FF"/>
                </a:solidFill>
                <a:latin typeface="CMTT10"/>
              </a:rPr>
              <a:t>import </a:t>
            </a:r>
            <a:r>
              <a:rPr lang="en-US" sz="1600" dirty="0" err="1">
                <a:solidFill>
                  <a:srgbClr val="000000"/>
                </a:solidFill>
                <a:latin typeface="CMTT10"/>
              </a:rPr>
              <a:t>numpy</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scipy.stats</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uniform</a:t>
            </a:r>
          </a:p>
          <a:p>
            <a:pPr marL="0" indent="0">
              <a:buNone/>
            </a:pPr>
            <a:r>
              <a:rPr lang="en-US" sz="1600" dirty="0">
                <a:solidFill>
                  <a:srgbClr val="0000FF"/>
                </a:solidFill>
                <a:latin typeface="CMTT10"/>
              </a:rPr>
              <a:t>from </a:t>
            </a:r>
            <a:r>
              <a:rPr lang="en-US" sz="1600" dirty="0" err="1">
                <a:solidFill>
                  <a:srgbClr val="000000"/>
                </a:solidFill>
                <a:latin typeface="CMTT10"/>
              </a:rPr>
              <a:t>sklearn.linear_model</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Ridge</a:t>
            </a: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smtClean="0">
                <a:solidFill>
                  <a:srgbClr val="000000"/>
                </a:solidFill>
                <a:latin typeface="CMTT10"/>
              </a:rPr>
              <a:t>RandomizedSearchCV</a:t>
            </a:r>
            <a:endParaRPr lang="en-US" sz="1600" dirty="0" smtClean="0">
              <a:solidFill>
                <a:srgbClr val="000000"/>
              </a:solidFill>
              <a:latin typeface="CMTT10"/>
            </a:endParaRPr>
          </a:p>
          <a:p>
            <a:pPr marL="0" indent="0">
              <a:buNone/>
            </a:pPr>
            <a:r>
              <a:rPr lang="en-US" sz="1600" dirty="0">
                <a:solidFill>
                  <a:srgbClr val="000000"/>
                </a:solidFill>
                <a:latin typeface="CMTT10"/>
              </a:rPr>
              <a:t>filename = </a:t>
            </a:r>
            <a:r>
              <a:rPr lang="en-US" sz="1600" dirty="0">
                <a:solidFill>
                  <a:srgbClr val="FF0000"/>
                </a:solidFill>
                <a:latin typeface="F83"/>
              </a:rPr>
              <a:t>'</a:t>
            </a:r>
            <a:r>
              <a:rPr lang="en-US" sz="1600" dirty="0">
                <a:solidFill>
                  <a:srgbClr val="FF0000"/>
                </a:solidFill>
                <a:latin typeface="CMTT10"/>
              </a:rPr>
              <a:t>pima-indians-diabetes.data.csv</a:t>
            </a:r>
            <a:r>
              <a:rPr lang="en-US" sz="1600" dirty="0">
                <a:solidFill>
                  <a:srgbClr val="FF0000"/>
                </a:solidFill>
                <a:latin typeface="F83"/>
              </a:rPr>
              <a:t>'</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err="1">
                <a:solidFill>
                  <a:srgbClr val="000000"/>
                </a:solidFill>
                <a:latin typeface="CMTT10"/>
              </a:rPr>
              <a:t>dataframe</a:t>
            </a:r>
            <a:r>
              <a:rPr lang="en-US" sz="1600" dirty="0">
                <a:solidFill>
                  <a:srgbClr val="000000"/>
                </a:solidFill>
                <a:latin typeface="CMTT10"/>
              </a:rPr>
              <a:t> = </a:t>
            </a:r>
            <a:r>
              <a:rPr lang="en-US" sz="1600" dirty="0" err="1">
                <a:solidFill>
                  <a:srgbClr val="000000"/>
                </a:solidFill>
                <a:latin typeface="CMTT10"/>
              </a:rPr>
              <a:t>read_csv</a:t>
            </a:r>
            <a:r>
              <a:rPr lang="en-US" sz="1600" dirty="0">
                <a:solidFill>
                  <a:srgbClr val="000000"/>
                </a:solidFill>
                <a:latin typeface="CMTT10"/>
              </a:rPr>
              <a:t>(filename, names=names)</a:t>
            </a:r>
          </a:p>
          <a:p>
            <a:pPr marL="0" indent="0">
              <a:buNone/>
            </a:pPr>
            <a:r>
              <a:rPr lang="en-US" sz="1600" dirty="0">
                <a:solidFill>
                  <a:srgbClr val="000000"/>
                </a:solidFill>
                <a:latin typeface="CMTT10"/>
              </a:rPr>
              <a:t>array = </a:t>
            </a:r>
            <a:r>
              <a:rPr lang="en-US" sz="1600" dirty="0" err="1" smtClean="0">
                <a:solidFill>
                  <a:srgbClr val="000000"/>
                </a:solidFill>
                <a:latin typeface="CMTT10"/>
              </a:rPr>
              <a:t>dataframe.values</a:t>
            </a:r>
            <a:endParaRPr lang="en-US" sz="1600" dirty="0">
              <a:solidFill>
                <a:srgbClr val="000000"/>
              </a:solidFill>
              <a:latin typeface="CMTT10"/>
            </a:endParaRPr>
          </a:p>
        </p:txBody>
      </p:sp>
      <p:sp>
        <p:nvSpPr>
          <p:cNvPr id="5" name="Rectangle 4"/>
          <p:cNvSpPr/>
          <p:nvPr/>
        </p:nvSpPr>
        <p:spPr>
          <a:xfrm>
            <a:off x="2438400" y="1643642"/>
            <a:ext cx="6324600" cy="2862322"/>
          </a:xfrm>
          <a:prstGeom prst="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param_grid</a:t>
            </a:r>
            <a:r>
              <a:rPr lang="en-US" dirty="0">
                <a:solidFill>
                  <a:srgbClr val="000000"/>
                </a:solidFill>
                <a:latin typeface="CMTT10"/>
              </a:rPr>
              <a:t> = {</a:t>
            </a:r>
            <a:r>
              <a:rPr lang="en-US" dirty="0">
                <a:solidFill>
                  <a:srgbClr val="FF0000"/>
                </a:solidFill>
                <a:latin typeface="F83"/>
              </a:rPr>
              <a:t>'</a:t>
            </a:r>
            <a:r>
              <a:rPr lang="en-US" dirty="0">
                <a:solidFill>
                  <a:srgbClr val="FF0000"/>
                </a:solidFill>
                <a:latin typeface="CMTT10"/>
              </a:rPr>
              <a:t>alpha</a:t>
            </a:r>
            <a:r>
              <a:rPr lang="en-US" dirty="0">
                <a:solidFill>
                  <a:srgbClr val="FF0000"/>
                </a:solidFill>
                <a:latin typeface="F83"/>
              </a:rPr>
              <a:t>'</a:t>
            </a:r>
            <a:r>
              <a:rPr lang="en-US" dirty="0">
                <a:solidFill>
                  <a:srgbClr val="000000"/>
                </a:solidFill>
                <a:latin typeface="CMTT10"/>
              </a:rPr>
              <a:t>: uniform()}</a:t>
            </a:r>
          </a:p>
          <a:p>
            <a:r>
              <a:rPr lang="en-US" dirty="0">
                <a:solidFill>
                  <a:srgbClr val="000000"/>
                </a:solidFill>
                <a:latin typeface="CMTT10"/>
              </a:rPr>
              <a:t>model = Ridge()</a:t>
            </a:r>
          </a:p>
          <a:p>
            <a:r>
              <a:rPr lang="en-US" dirty="0" err="1">
                <a:solidFill>
                  <a:srgbClr val="000000"/>
                </a:solidFill>
                <a:latin typeface="CMTT10"/>
              </a:rPr>
              <a:t>rsearch</a:t>
            </a:r>
            <a:r>
              <a:rPr lang="en-US" dirty="0">
                <a:solidFill>
                  <a:srgbClr val="000000"/>
                </a:solidFill>
                <a:latin typeface="CMTT10"/>
              </a:rPr>
              <a:t> = </a:t>
            </a:r>
            <a:r>
              <a:rPr lang="en-US" dirty="0" err="1">
                <a:solidFill>
                  <a:srgbClr val="000000"/>
                </a:solidFill>
                <a:latin typeface="CMTT10"/>
              </a:rPr>
              <a:t>RandomizedSearchCV</a:t>
            </a:r>
            <a:r>
              <a:rPr lang="en-US" dirty="0">
                <a:solidFill>
                  <a:srgbClr val="000000"/>
                </a:solidFill>
                <a:latin typeface="CMTT10"/>
              </a:rPr>
              <a:t>(estimator=model, </a:t>
            </a:r>
            <a:r>
              <a:rPr lang="en-US" dirty="0" err="1">
                <a:solidFill>
                  <a:srgbClr val="000000"/>
                </a:solidFill>
                <a:latin typeface="CMTT10"/>
              </a:rPr>
              <a:t>param_distributions</a:t>
            </a:r>
            <a:r>
              <a:rPr lang="en-US" dirty="0">
                <a:solidFill>
                  <a:srgbClr val="000000"/>
                </a:solidFill>
                <a:latin typeface="CMTT10"/>
              </a:rPr>
              <a:t>=</a:t>
            </a:r>
            <a:r>
              <a:rPr lang="en-US" dirty="0" err="1">
                <a:solidFill>
                  <a:srgbClr val="000000"/>
                </a:solidFill>
                <a:latin typeface="CMTT10"/>
              </a:rPr>
              <a:t>param_grid</a:t>
            </a:r>
            <a:r>
              <a:rPr lang="en-US" dirty="0">
                <a:solidFill>
                  <a:srgbClr val="000000"/>
                </a:solidFill>
                <a:latin typeface="CMTT10"/>
              </a:rPr>
              <a:t>, </a:t>
            </a:r>
            <a:r>
              <a:rPr lang="en-US" dirty="0" err="1">
                <a:solidFill>
                  <a:srgbClr val="000000"/>
                </a:solidFill>
                <a:latin typeface="CMTT10"/>
              </a:rPr>
              <a:t>n_iter</a:t>
            </a:r>
            <a:r>
              <a:rPr lang="en-US" dirty="0">
                <a:solidFill>
                  <a:srgbClr val="000000"/>
                </a:solidFill>
                <a:latin typeface="CMTT10"/>
              </a:rPr>
              <a:t>=100,</a:t>
            </a:r>
          </a:p>
          <a:p>
            <a:r>
              <a:rPr lang="en-US" dirty="0" err="1">
                <a:solidFill>
                  <a:srgbClr val="000000"/>
                </a:solidFill>
                <a:latin typeface="CMTT10"/>
              </a:rPr>
              <a:t>random_state</a:t>
            </a:r>
            <a:r>
              <a:rPr lang="en-US" dirty="0">
                <a:solidFill>
                  <a:srgbClr val="000000"/>
                </a:solidFill>
                <a:latin typeface="CMTT10"/>
              </a:rPr>
              <a:t>=7)</a:t>
            </a:r>
          </a:p>
          <a:p>
            <a:r>
              <a:rPr lang="en-US" dirty="0" err="1">
                <a:solidFill>
                  <a:srgbClr val="000000"/>
                </a:solidFill>
                <a:latin typeface="CMTT10"/>
              </a:rPr>
              <a:t>rsearch.fit</a:t>
            </a:r>
            <a:r>
              <a:rPr lang="en-US" dirty="0">
                <a:solidFill>
                  <a:srgbClr val="000000"/>
                </a:solidFill>
                <a:latin typeface="CMTT10"/>
              </a:rPr>
              <a:t>(X, Y)</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rsearch.best_score</a:t>
            </a:r>
            <a:r>
              <a:rPr lang="en-US" dirty="0">
                <a:solidFill>
                  <a:srgbClr val="000000"/>
                </a:solidFill>
                <a:latin typeface="CMTT10"/>
              </a:rPr>
              <a:t>_)</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rsearch.best_estimator_.alpha</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600700" y="3074803"/>
            <a:ext cx="2667000" cy="1165971"/>
          </a:xfrm>
          <a:prstGeom prst="flowChartAlternateProcess">
            <a:avLst/>
          </a:prstGeom>
          <a:solidFill>
            <a:srgbClr val="00B05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0.27961712703051084</a:t>
            </a:r>
          </a:p>
          <a:p>
            <a:r>
              <a:rPr lang="en-US" sz="1800" dirty="0" smtClean="0"/>
              <a:t>0.9779895119966027</a:t>
            </a:r>
          </a:p>
          <a:p>
            <a:endParaRPr lang="en-CA" sz="1800" dirty="0"/>
          </a:p>
        </p:txBody>
      </p:sp>
    </p:spTree>
    <p:extLst>
      <p:ext uri="{BB962C8B-B14F-4D97-AF65-F5344CB8AC3E}">
        <p14:creationId xmlns:p14="http://schemas.microsoft.com/office/powerpoint/2010/main" val="19678898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400" dirty="0">
                <a:solidFill>
                  <a:srgbClr val="0070C0"/>
                </a:solidFill>
              </a:rPr>
              <a:t>Save and Load Machine </a:t>
            </a:r>
            <a:r>
              <a:rPr lang="en-US" sz="2400" dirty="0" smtClean="0">
                <a:solidFill>
                  <a:srgbClr val="0070C0"/>
                </a:solidFill>
              </a:rPr>
              <a:t>Learning Models</a:t>
            </a:r>
            <a:endParaRPr lang="en-US" sz="2400" dirty="0">
              <a:solidFill>
                <a:srgbClr val="0070C0"/>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43752"/>
            <a:ext cx="4219575" cy="273031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921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8110"/>
            <a:ext cx="9144000" cy="1005840"/>
          </a:xfrm>
        </p:spPr>
        <p:txBody>
          <a:bodyPr>
            <a:noAutofit/>
          </a:bodyPr>
          <a:lstStyle/>
          <a:p>
            <a:pPr algn="ctr"/>
            <a:r>
              <a:rPr lang="en-US" sz="3600" b="1" i="1" dirty="0">
                <a:solidFill>
                  <a:srgbClr val="FFFF00"/>
                </a:solidFill>
                <a:latin typeface="CMBX12"/>
              </a:rPr>
              <a:t>Save</a:t>
            </a:r>
            <a:r>
              <a:rPr lang="en-US" sz="3600" dirty="0">
                <a:latin typeface="CMBX12"/>
              </a:rPr>
              <a:t> and </a:t>
            </a:r>
            <a:r>
              <a:rPr lang="en-US" sz="3600" b="1" i="1" dirty="0">
                <a:solidFill>
                  <a:srgbClr val="FFFF00"/>
                </a:solidFill>
                <a:latin typeface="CMBX12"/>
              </a:rPr>
              <a:t>Load</a:t>
            </a:r>
            <a:r>
              <a:rPr lang="en-US" sz="3600" dirty="0">
                <a:latin typeface="CMBX12"/>
              </a:rPr>
              <a:t> Machine </a:t>
            </a:r>
            <a:r>
              <a:rPr lang="en-US" sz="3600" dirty="0" smtClean="0">
                <a:latin typeface="CMBX12"/>
              </a:rPr>
              <a:t>Learning Models</a:t>
            </a:r>
            <a:endParaRPr lang="en-US" sz="3600" dirty="0"/>
          </a:p>
        </p:txBody>
      </p:sp>
      <p:sp>
        <p:nvSpPr>
          <p:cNvPr id="7" name="Content Placeholder 6"/>
          <p:cNvSpPr>
            <a:spLocks noGrp="1"/>
          </p:cNvSpPr>
          <p:nvPr>
            <p:ph sz="quarter" idx="13"/>
          </p:nvPr>
        </p:nvSpPr>
        <p:spPr>
          <a:xfrm>
            <a:off x="1524000" y="1885950"/>
            <a:ext cx="7162800" cy="2286000"/>
          </a:xfrm>
        </p:spPr>
        <p:txBody>
          <a:bodyPr>
            <a:normAutofit lnSpcReduction="10000"/>
          </a:bodyPr>
          <a:lstStyle/>
          <a:p>
            <a:r>
              <a:rPr lang="en-US" sz="3600" dirty="0"/>
              <a:t>Finalize Your Model with </a:t>
            </a:r>
            <a:r>
              <a:rPr lang="en-US" sz="3600" b="1" i="1" dirty="0" smtClean="0">
                <a:solidFill>
                  <a:srgbClr val="FFFF00"/>
                </a:solidFill>
              </a:rPr>
              <a:t>pickle</a:t>
            </a:r>
          </a:p>
          <a:p>
            <a:pPr>
              <a:lnSpc>
                <a:spcPct val="300000"/>
              </a:lnSpc>
            </a:pPr>
            <a:r>
              <a:rPr lang="en-US" sz="3600" dirty="0"/>
              <a:t>Finalize Your Model with </a:t>
            </a:r>
            <a:r>
              <a:rPr lang="en-US" sz="3600" b="1" i="1" dirty="0" err="1">
                <a:solidFill>
                  <a:srgbClr val="FFFF00"/>
                </a:solidFill>
              </a:rPr>
              <a:t>Joblib</a:t>
            </a:r>
            <a:endParaRPr lang="en-US" sz="3600" b="1" i="1" dirty="0">
              <a:solidFill>
                <a:srgbClr val="FFFF00"/>
              </a:solidFill>
            </a:endParaRPr>
          </a:p>
        </p:txBody>
      </p:sp>
    </p:spTree>
    <p:extLst>
      <p:ext uri="{BB962C8B-B14F-4D97-AF65-F5344CB8AC3E}">
        <p14:creationId xmlns:p14="http://schemas.microsoft.com/office/powerpoint/2010/main" val="34966114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solidFill>
                  <a:srgbClr val="FFFF00"/>
                </a:solidFill>
                <a:latin typeface="CMBX12"/>
              </a:rPr>
              <a:t>Save</a:t>
            </a:r>
            <a:r>
              <a:rPr lang="en-US" sz="3600" dirty="0">
                <a:solidFill>
                  <a:srgbClr val="D4D4D6"/>
                </a:solidFill>
                <a:latin typeface="CMBX12"/>
              </a:rPr>
              <a:t> and </a:t>
            </a:r>
            <a:r>
              <a:rPr lang="en-US" sz="3600" b="1" i="1" dirty="0">
                <a:solidFill>
                  <a:srgbClr val="FFFF00"/>
                </a:solidFill>
                <a:latin typeface="CMBX12"/>
              </a:rPr>
              <a:t>Load</a:t>
            </a:r>
            <a:r>
              <a:rPr lang="en-US" sz="3600" dirty="0">
                <a:solidFill>
                  <a:srgbClr val="D4D4D6"/>
                </a:solidFill>
                <a:latin typeface="CMBX12"/>
              </a:rPr>
              <a:t> Machine Learning Models</a:t>
            </a:r>
            <a:endParaRPr lang="en-US" dirty="0"/>
          </a:p>
        </p:txBody>
      </p:sp>
      <p:sp>
        <p:nvSpPr>
          <p:cNvPr id="3" name="Text Placeholder 2"/>
          <p:cNvSpPr>
            <a:spLocks noGrp="1"/>
          </p:cNvSpPr>
          <p:nvPr>
            <p:ph type="body" idx="1"/>
          </p:nvPr>
        </p:nvSpPr>
        <p:spPr>
          <a:xfrm rot="1359873">
            <a:off x="609600" y="1428750"/>
            <a:ext cx="1600200" cy="3124200"/>
          </a:xfrm>
          <a:blipFill>
            <a:blip r:embed="rId3"/>
            <a:tile tx="0" ty="0" sx="100000" sy="100000" flip="none" algn="tl"/>
          </a:blipFill>
        </p:spPr>
        <p:txBody>
          <a:bodyPr vert="vert270"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i="1" dirty="0" smtClean="0">
                <a:ln w="11430"/>
                <a:solidFill>
                  <a:srgbClr val="FFFF00"/>
                </a:solidFill>
                <a:effectLst>
                  <a:outerShdw blurRad="80000" dist="40000" dir="5040000" algn="tl">
                    <a:srgbClr val="000000">
                      <a:alpha val="30000"/>
                    </a:srgbClr>
                  </a:outerShdw>
                </a:effectLst>
              </a:rPr>
              <a:t>P</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ickle</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Save Model Using Pickle</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train_test_split</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sklearn.linear_model</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LogisticRegression</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a:solidFill>
                  <a:srgbClr val="000000"/>
                </a:solidFill>
                <a:latin typeface="CMTT10"/>
              </a:rPr>
              <a:t>pickle </a:t>
            </a:r>
            <a:r>
              <a:rPr lang="en-US" sz="1600" dirty="0">
                <a:solidFill>
                  <a:srgbClr val="0000FF"/>
                </a:solidFill>
                <a:latin typeface="CMTT10"/>
              </a:rPr>
              <a:t>import </a:t>
            </a:r>
            <a:r>
              <a:rPr lang="en-US" sz="1600" dirty="0">
                <a:solidFill>
                  <a:srgbClr val="000000"/>
                </a:solidFill>
                <a:latin typeface="CMTT10"/>
              </a:rPr>
              <a:t>dump</a:t>
            </a:r>
          </a:p>
          <a:p>
            <a:pPr marL="0" indent="0">
              <a:buNone/>
            </a:pPr>
            <a:r>
              <a:rPr lang="en-US" sz="1600" dirty="0">
                <a:solidFill>
                  <a:srgbClr val="0000FF"/>
                </a:solidFill>
                <a:latin typeface="CMTT10"/>
              </a:rPr>
              <a:t>from </a:t>
            </a:r>
            <a:r>
              <a:rPr lang="en-US" sz="1600" dirty="0">
                <a:solidFill>
                  <a:srgbClr val="000000"/>
                </a:solidFill>
                <a:latin typeface="CMTT10"/>
              </a:rPr>
              <a:t>pickle </a:t>
            </a:r>
            <a:r>
              <a:rPr lang="en-US" sz="1600" dirty="0">
                <a:solidFill>
                  <a:srgbClr val="0000FF"/>
                </a:solidFill>
                <a:latin typeface="CMTT10"/>
              </a:rPr>
              <a:t>import </a:t>
            </a:r>
            <a:r>
              <a:rPr lang="en-US" sz="1600" dirty="0">
                <a:solidFill>
                  <a:srgbClr val="000000"/>
                </a:solidFill>
                <a:latin typeface="CMTT10"/>
              </a:rPr>
              <a:t>load</a:t>
            </a:r>
          </a:p>
          <a:p>
            <a:pPr marL="0" indent="0">
              <a:buNone/>
            </a:pPr>
            <a:r>
              <a:rPr lang="en-US" sz="1600" dirty="0">
                <a:solidFill>
                  <a:srgbClr val="000000"/>
                </a:solidFill>
                <a:latin typeface="CMTT10"/>
              </a:rPr>
              <a:t>filename = </a:t>
            </a:r>
            <a:r>
              <a:rPr lang="en-US" sz="1600" dirty="0">
                <a:solidFill>
                  <a:srgbClr val="FF0000"/>
                </a:solidFill>
                <a:latin typeface="F83"/>
              </a:rPr>
              <a:t>'</a:t>
            </a:r>
            <a:r>
              <a:rPr lang="en-US" sz="1600" dirty="0">
                <a:solidFill>
                  <a:srgbClr val="FF0000"/>
                </a:solidFill>
                <a:latin typeface="CMTT10"/>
              </a:rPr>
              <a:t>pima-indians-diabetes.data.csv</a:t>
            </a:r>
            <a:r>
              <a:rPr lang="en-US" sz="1600" dirty="0">
                <a:solidFill>
                  <a:srgbClr val="FF0000"/>
                </a:solidFill>
                <a:latin typeface="F83"/>
              </a:rPr>
              <a:t>'</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err="1">
                <a:solidFill>
                  <a:srgbClr val="000000"/>
                </a:solidFill>
                <a:latin typeface="CMTT10"/>
              </a:rPr>
              <a:t>dataframe</a:t>
            </a:r>
            <a:r>
              <a:rPr lang="en-US" sz="1600" dirty="0">
                <a:solidFill>
                  <a:srgbClr val="000000"/>
                </a:solidFill>
                <a:latin typeface="CMTT10"/>
              </a:rPr>
              <a:t> = </a:t>
            </a:r>
            <a:r>
              <a:rPr lang="en-US" sz="1600" dirty="0" err="1">
                <a:solidFill>
                  <a:srgbClr val="000000"/>
                </a:solidFill>
                <a:latin typeface="CMTT10"/>
              </a:rPr>
              <a:t>read_csv</a:t>
            </a:r>
            <a:r>
              <a:rPr lang="en-US" sz="1600" dirty="0">
                <a:solidFill>
                  <a:srgbClr val="000000"/>
                </a:solidFill>
                <a:latin typeface="CMTT10"/>
              </a:rPr>
              <a:t>(filename, names=names)</a:t>
            </a:r>
          </a:p>
          <a:p>
            <a:pPr marL="0" indent="0">
              <a:buNone/>
            </a:pPr>
            <a:r>
              <a:rPr lang="en-US" sz="1600" dirty="0">
                <a:solidFill>
                  <a:srgbClr val="000000"/>
                </a:solidFill>
                <a:latin typeface="CMTT10"/>
              </a:rPr>
              <a:t>array = </a:t>
            </a:r>
            <a:r>
              <a:rPr lang="en-US" sz="1600" dirty="0" err="1">
                <a:solidFill>
                  <a:srgbClr val="000000"/>
                </a:solidFill>
                <a:latin typeface="CMTT10"/>
              </a:rPr>
              <a:t>dataframe.values</a:t>
            </a:r>
            <a:endParaRPr lang="en-US" sz="1600" dirty="0">
              <a:solidFill>
                <a:srgbClr val="000000"/>
              </a:solidFill>
              <a:latin typeface="CMTT10"/>
            </a:endParaRPr>
          </a:p>
          <a:p>
            <a:pPr marL="0" indent="0">
              <a:buNone/>
            </a:pPr>
            <a:r>
              <a:rPr lang="en-US" sz="1600" dirty="0">
                <a:solidFill>
                  <a:srgbClr val="000000"/>
                </a:solidFill>
                <a:latin typeface="CMTT10"/>
              </a:rPr>
              <a:t>X = array[:,0:8</a:t>
            </a:r>
            <a:r>
              <a:rPr lang="en-US" sz="1600" dirty="0" smtClean="0">
                <a:solidFill>
                  <a:srgbClr val="000000"/>
                </a:solidFill>
                <a:latin typeface="CMTT10"/>
              </a:rPr>
              <a:t>]</a:t>
            </a:r>
            <a:endParaRPr lang="en-US" sz="1600" dirty="0">
              <a:solidFill>
                <a:srgbClr val="000000"/>
              </a:solidFill>
              <a:latin typeface="CMTT10"/>
            </a:endParaRPr>
          </a:p>
        </p:txBody>
      </p:sp>
      <p:sp>
        <p:nvSpPr>
          <p:cNvPr id="6" name="Rectangle 5"/>
          <p:cNvSpPr/>
          <p:nvPr/>
        </p:nvSpPr>
        <p:spPr>
          <a:xfrm>
            <a:off x="2438400" y="1173182"/>
            <a:ext cx="6324600" cy="3970318"/>
          </a:xfrm>
          <a:prstGeom prst="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Y = array[:,8]</a:t>
            </a:r>
          </a:p>
          <a:p>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 = </a:t>
            </a:r>
            <a:r>
              <a:rPr lang="en-US" dirty="0" err="1">
                <a:solidFill>
                  <a:srgbClr val="000000"/>
                </a:solidFill>
                <a:latin typeface="CMTT10"/>
              </a:rPr>
              <a:t>train_test_split</a:t>
            </a:r>
            <a:r>
              <a:rPr lang="en-US" dirty="0">
                <a:solidFill>
                  <a:srgbClr val="000000"/>
                </a:solidFill>
                <a:latin typeface="CMTT10"/>
              </a:rPr>
              <a:t>(X, Y, </a:t>
            </a:r>
            <a:r>
              <a:rPr lang="en-US" dirty="0" err="1">
                <a:solidFill>
                  <a:srgbClr val="000000"/>
                </a:solidFill>
                <a:latin typeface="CMTT10"/>
              </a:rPr>
              <a:t>test_size</a:t>
            </a:r>
            <a:r>
              <a:rPr lang="en-US" dirty="0">
                <a:solidFill>
                  <a:srgbClr val="000000"/>
                </a:solidFill>
                <a:latin typeface="CMTT10"/>
              </a:rPr>
              <a:t>=0.33,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E100"/>
                </a:solidFill>
                <a:latin typeface="CMTT10"/>
              </a:rPr>
              <a:t># Fit the model on 33%</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model.fit</a:t>
            </a:r>
            <a:r>
              <a:rPr lang="en-US" dirty="0">
                <a:solidFill>
                  <a:srgbClr val="000000"/>
                </a:solidFill>
                <a:latin typeface="CMTT10"/>
              </a:rPr>
              <a:t>(</a:t>
            </a:r>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a:t>
            </a:r>
          </a:p>
          <a:p>
            <a:r>
              <a:rPr lang="en-US" dirty="0">
                <a:solidFill>
                  <a:srgbClr val="00E100"/>
                </a:solidFill>
                <a:latin typeface="CMTT10"/>
              </a:rPr>
              <a:t># save the model to disk</a:t>
            </a:r>
          </a:p>
          <a:p>
            <a:r>
              <a:rPr lang="en-US" dirty="0">
                <a:solidFill>
                  <a:srgbClr val="000000"/>
                </a:solidFill>
                <a:latin typeface="CMTT10"/>
              </a:rPr>
              <a:t>filename = </a:t>
            </a:r>
            <a:r>
              <a:rPr lang="en-US" dirty="0">
                <a:solidFill>
                  <a:srgbClr val="FF0000"/>
                </a:solidFill>
                <a:latin typeface="F83"/>
              </a:rPr>
              <a:t>'</a:t>
            </a:r>
            <a:r>
              <a:rPr lang="en-US" dirty="0" err="1">
                <a:solidFill>
                  <a:srgbClr val="FF0000"/>
                </a:solidFill>
                <a:latin typeface="CMTT10"/>
              </a:rPr>
              <a:t>finalized_model.sav</a:t>
            </a:r>
            <a:r>
              <a:rPr lang="en-US" dirty="0">
                <a:solidFill>
                  <a:srgbClr val="FF0000"/>
                </a:solidFill>
                <a:latin typeface="F83"/>
              </a:rPr>
              <a:t>'</a:t>
            </a:r>
          </a:p>
          <a:p>
            <a:r>
              <a:rPr lang="en-US" dirty="0">
                <a:solidFill>
                  <a:srgbClr val="000000"/>
                </a:solidFill>
                <a:latin typeface="CMTT10"/>
              </a:rPr>
              <a:t>dump(model, </a:t>
            </a:r>
            <a:r>
              <a:rPr lang="en-US" dirty="0">
                <a:solidFill>
                  <a:srgbClr val="0000FF"/>
                </a:solidFill>
                <a:latin typeface="CMTT10"/>
              </a:rPr>
              <a:t>open</a:t>
            </a:r>
            <a:r>
              <a:rPr lang="en-US" dirty="0">
                <a:solidFill>
                  <a:srgbClr val="000000"/>
                </a:solidFill>
                <a:latin typeface="CMTT10"/>
              </a:rPr>
              <a:t>(filename, </a:t>
            </a:r>
            <a:r>
              <a:rPr lang="en-US" dirty="0">
                <a:solidFill>
                  <a:srgbClr val="FF0000"/>
                </a:solidFill>
                <a:latin typeface="F83"/>
              </a:rPr>
              <a:t>'</a:t>
            </a:r>
            <a:r>
              <a:rPr lang="en-US" dirty="0" err="1">
                <a:solidFill>
                  <a:srgbClr val="FF0000"/>
                </a:solidFill>
                <a:latin typeface="CMTT10"/>
              </a:rPr>
              <a:t>wb</a:t>
            </a:r>
            <a:r>
              <a:rPr lang="en-US" dirty="0">
                <a:solidFill>
                  <a:srgbClr val="FF0000"/>
                </a:solidFill>
                <a:latin typeface="F83"/>
              </a:rPr>
              <a:t>'</a:t>
            </a:r>
            <a:r>
              <a:rPr lang="en-US" dirty="0">
                <a:solidFill>
                  <a:srgbClr val="000000"/>
                </a:solidFill>
                <a:latin typeface="CMTT10"/>
              </a:rPr>
              <a:t>))</a:t>
            </a:r>
          </a:p>
          <a:p>
            <a:r>
              <a:rPr lang="en-US" dirty="0">
                <a:solidFill>
                  <a:srgbClr val="00E100"/>
                </a:solidFill>
                <a:latin typeface="CMTT10"/>
              </a:rPr>
              <a:t># some time later...</a:t>
            </a:r>
          </a:p>
          <a:p>
            <a:r>
              <a:rPr lang="en-US" dirty="0">
                <a:solidFill>
                  <a:srgbClr val="00E100"/>
                </a:solidFill>
                <a:latin typeface="CMTT10"/>
              </a:rPr>
              <a:t># load the model from disk</a:t>
            </a:r>
          </a:p>
          <a:p>
            <a:r>
              <a:rPr lang="en-US" dirty="0" err="1">
                <a:solidFill>
                  <a:srgbClr val="000000"/>
                </a:solidFill>
                <a:latin typeface="CMTT10"/>
              </a:rPr>
              <a:t>loaded_model</a:t>
            </a:r>
            <a:r>
              <a:rPr lang="en-US" dirty="0">
                <a:solidFill>
                  <a:srgbClr val="000000"/>
                </a:solidFill>
                <a:latin typeface="CMTT10"/>
              </a:rPr>
              <a:t> = load(</a:t>
            </a:r>
            <a:r>
              <a:rPr lang="en-US" dirty="0">
                <a:solidFill>
                  <a:srgbClr val="0000FF"/>
                </a:solidFill>
                <a:latin typeface="CMTT10"/>
              </a:rPr>
              <a:t>open</a:t>
            </a:r>
            <a:r>
              <a:rPr lang="en-US" dirty="0">
                <a:solidFill>
                  <a:srgbClr val="000000"/>
                </a:solidFill>
                <a:latin typeface="CMTT10"/>
              </a:rPr>
              <a:t>(filename, </a:t>
            </a:r>
            <a:r>
              <a:rPr lang="en-US" dirty="0">
                <a:solidFill>
                  <a:srgbClr val="FF0000"/>
                </a:solidFill>
                <a:latin typeface="F83"/>
              </a:rPr>
              <a:t>'</a:t>
            </a:r>
            <a:r>
              <a:rPr lang="en-US" dirty="0" err="1">
                <a:solidFill>
                  <a:srgbClr val="FF0000"/>
                </a:solidFill>
                <a:latin typeface="CMTT10"/>
              </a:rPr>
              <a:t>rb</a:t>
            </a:r>
            <a:r>
              <a:rPr lang="en-US" dirty="0">
                <a:solidFill>
                  <a:srgbClr val="FF0000"/>
                </a:solidFill>
                <a:latin typeface="F83"/>
              </a:rPr>
              <a:t>'</a:t>
            </a:r>
            <a:r>
              <a:rPr lang="en-US" dirty="0">
                <a:solidFill>
                  <a:srgbClr val="000000"/>
                </a:solidFill>
                <a:latin typeface="CMTT10"/>
              </a:rPr>
              <a:t>))</a:t>
            </a:r>
          </a:p>
          <a:p>
            <a:r>
              <a:rPr lang="en-US" dirty="0">
                <a:solidFill>
                  <a:srgbClr val="000000"/>
                </a:solidFill>
                <a:latin typeface="CMTT10"/>
              </a:rPr>
              <a:t>result = </a:t>
            </a:r>
            <a:r>
              <a:rPr lang="en-US" dirty="0" err="1">
                <a:solidFill>
                  <a:srgbClr val="000000"/>
                </a:solidFill>
                <a:latin typeface="CMTT10"/>
              </a:rPr>
              <a:t>loaded_model.score</a:t>
            </a:r>
            <a:r>
              <a:rPr lang="en-US" dirty="0">
                <a:solidFill>
                  <a:srgbClr val="000000"/>
                </a:solidFill>
                <a:latin typeface="CMTT10"/>
              </a:rPr>
              <a:t>(</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(result)</a:t>
            </a: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5600700" y="3074803"/>
            <a:ext cx="2667000" cy="444071"/>
          </a:xfrm>
          <a:prstGeom prst="flowChartAlternateProcess">
            <a:avLst/>
          </a:prstGeom>
          <a:solidFill>
            <a:srgbClr val="00B05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0.755905511811</a:t>
            </a:r>
            <a:endParaRPr lang="en-CA" sz="1800" dirty="0"/>
          </a:p>
        </p:txBody>
      </p:sp>
    </p:spTree>
    <p:extLst>
      <p:ext uri="{BB962C8B-B14F-4D97-AF65-F5344CB8AC3E}">
        <p14:creationId xmlns:p14="http://schemas.microsoft.com/office/powerpoint/2010/main" val="13341485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i="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T</a:t>
            </a:r>
            <a:r>
              <a:rPr lang="en-US" sz="3600" b="1" i="1"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ips</a:t>
            </a:r>
            <a:r>
              <a:rPr lang="en-US" sz="3600" b="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 </a:t>
            </a:r>
            <a:r>
              <a:rPr lang="en-US" sz="36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for finalizing your model</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Content Placeholder 7"/>
          <p:cNvSpPr>
            <a:spLocks noGrp="1"/>
          </p:cNvSpPr>
          <p:nvPr>
            <p:ph sz="quarter" idx="13"/>
          </p:nvPr>
        </p:nvSpPr>
        <p:spPr>
          <a:xfrm>
            <a:off x="0" y="1428750"/>
            <a:ext cx="8991600" cy="3714750"/>
          </a:xfrm>
        </p:spPr>
        <p:txBody>
          <a:bodyPr>
            <a:noAutofit/>
          </a:bodyPr>
          <a:lstStyle/>
          <a:p>
            <a:pPr algn="just">
              <a:spcAft>
                <a:spcPts val="1200"/>
              </a:spcAft>
            </a:pPr>
            <a:r>
              <a:rPr lang="en-US" sz="2000" dirty="0" smtClean="0"/>
              <a:t>Python </a:t>
            </a:r>
            <a:r>
              <a:rPr lang="en-US" sz="2000" dirty="0"/>
              <a:t>Version. Take note of the Python version. You almost certainly require </a:t>
            </a:r>
            <a:r>
              <a:rPr lang="en-US" sz="2000" dirty="0" smtClean="0"/>
              <a:t>the same </a:t>
            </a:r>
            <a:r>
              <a:rPr lang="en-US" sz="2000" dirty="0"/>
              <a:t>major (and maybe minor) version of Python used to serialize the model when </a:t>
            </a:r>
            <a:r>
              <a:rPr lang="en-US" sz="2000" dirty="0" smtClean="0"/>
              <a:t>you later </a:t>
            </a:r>
            <a:r>
              <a:rPr lang="en-US" sz="2000" dirty="0"/>
              <a:t>load it and </a:t>
            </a:r>
            <a:r>
              <a:rPr lang="en-US" sz="2000" dirty="0" err="1"/>
              <a:t>deserialize</a:t>
            </a:r>
            <a:r>
              <a:rPr lang="en-US" sz="2000" dirty="0"/>
              <a:t> it.</a:t>
            </a:r>
          </a:p>
          <a:p>
            <a:pPr algn="just">
              <a:spcAft>
                <a:spcPts val="1200"/>
              </a:spcAft>
            </a:pPr>
            <a:r>
              <a:rPr lang="en-US" sz="2000" dirty="0" smtClean="0"/>
              <a:t>Library </a:t>
            </a:r>
            <a:r>
              <a:rPr lang="en-US" sz="2000" dirty="0"/>
              <a:t>Versions. The version of all major libraries used in your machine </a:t>
            </a:r>
            <a:r>
              <a:rPr lang="en-US" sz="2000" dirty="0" smtClean="0"/>
              <a:t>learning project </a:t>
            </a:r>
            <a:r>
              <a:rPr lang="en-US" sz="2000" dirty="0"/>
              <a:t>almost certainly need to be the same when </a:t>
            </a:r>
            <a:r>
              <a:rPr lang="en-US" sz="2000" dirty="0" err="1"/>
              <a:t>deserializing</a:t>
            </a:r>
            <a:r>
              <a:rPr lang="en-US" sz="2000" dirty="0"/>
              <a:t> a saved model. </a:t>
            </a:r>
          </a:p>
          <a:p>
            <a:pPr algn="just">
              <a:spcAft>
                <a:spcPts val="1200"/>
              </a:spcAft>
            </a:pPr>
            <a:r>
              <a:rPr lang="en-US" sz="2000" dirty="0" smtClean="0"/>
              <a:t>Manual </a:t>
            </a:r>
            <a:r>
              <a:rPr lang="en-US" sz="2000" dirty="0"/>
              <a:t>Serialization. You might like to manually output the parameters of </a:t>
            </a:r>
            <a:r>
              <a:rPr lang="en-US" sz="2000" dirty="0" smtClean="0"/>
              <a:t>your learned </a:t>
            </a:r>
            <a:r>
              <a:rPr lang="en-US" sz="2000" dirty="0"/>
              <a:t>model so that you can use them directly in </a:t>
            </a:r>
            <a:r>
              <a:rPr lang="en-US" sz="2000" dirty="0" err="1"/>
              <a:t>scikit</a:t>
            </a:r>
            <a:r>
              <a:rPr lang="en-US" sz="2000" dirty="0"/>
              <a:t>-learn or another platform </a:t>
            </a:r>
            <a:r>
              <a:rPr lang="en-US" sz="2000" dirty="0" smtClean="0"/>
              <a:t>in the </a:t>
            </a:r>
            <a:r>
              <a:rPr lang="en-US" sz="2000" dirty="0"/>
              <a:t>future. </a:t>
            </a:r>
          </a:p>
        </p:txBody>
      </p:sp>
    </p:spTree>
    <p:extLst>
      <p:ext uri="{BB962C8B-B14F-4D97-AF65-F5344CB8AC3E}">
        <p14:creationId xmlns:p14="http://schemas.microsoft.com/office/powerpoint/2010/main" val="40347632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solidFill>
                  <a:srgbClr val="FFFF00"/>
                </a:solidFill>
                <a:latin typeface="CMBX12"/>
              </a:rPr>
              <a:t>Save</a:t>
            </a:r>
            <a:r>
              <a:rPr lang="en-US" sz="3600" dirty="0">
                <a:solidFill>
                  <a:srgbClr val="D4D4D6"/>
                </a:solidFill>
                <a:latin typeface="CMBX12"/>
              </a:rPr>
              <a:t> and </a:t>
            </a:r>
            <a:r>
              <a:rPr lang="en-US" sz="3600" b="1" i="1" dirty="0">
                <a:solidFill>
                  <a:srgbClr val="FFFF00"/>
                </a:solidFill>
                <a:latin typeface="CMBX12"/>
              </a:rPr>
              <a:t>Load</a:t>
            </a:r>
            <a:r>
              <a:rPr lang="en-US" sz="3600" dirty="0">
                <a:solidFill>
                  <a:srgbClr val="D4D4D6"/>
                </a:solidFill>
                <a:latin typeface="CMBX12"/>
              </a:rPr>
              <a:t> Machine Learning Models</a:t>
            </a:r>
            <a:endParaRPr lang="en-US" dirty="0"/>
          </a:p>
        </p:txBody>
      </p:sp>
      <p:sp>
        <p:nvSpPr>
          <p:cNvPr id="3" name="Text Placeholder 2"/>
          <p:cNvSpPr>
            <a:spLocks noGrp="1"/>
          </p:cNvSpPr>
          <p:nvPr>
            <p:ph type="body" idx="1"/>
          </p:nvPr>
        </p:nvSpPr>
        <p:spPr>
          <a:xfrm rot="1359873">
            <a:off x="609600" y="1428750"/>
            <a:ext cx="1600200" cy="3124200"/>
          </a:xfrm>
          <a:blipFill>
            <a:blip r:embed="rId3"/>
            <a:tile tx="0" ty="0" sx="100000" sy="100000" flip="none" algn="tl"/>
          </a:blipFill>
        </p:spPr>
        <p:txBody>
          <a:bodyPr vert="vert27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600" b="1" i="1"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J</a:t>
            </a:r>
            <a:r>
              <a:rPr lang="en-US" sz="3600" b="1" dirty="0" err="1"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oblib</a:t>
            </a:r>
            <a:endParaRPr lang="en-US" b="1"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Save Model Using </a:t>
            </a:r>
            <a:r>
              <a:rPr lang="en-US" sz="1600" dirty="0" err="1">
                <a:solidFill>
                  <a:srgbClr val="00E100"/>
                </a:solidFill>
                <a:latin typeface="CMTT10"/>
              </a:rPr>
              <a:t>joblib</a:t>
            </a:r>
            <a:endParaRPr lang="en-US" sz="1600" dirty="0">
              <a:solidFill>
                <a:srgbClr val="00E100"/>
              </a:solidFill>
              <a:latin typeface="CMTT10"/>
            </a:endParaRP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train_test_split</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sklearn.linear_model</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LogisticRegression</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sklearn.externals.joblib</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dump</a:t>
            </a:r>
          </a:p>
          <a:p>
            <a:pPr marL="0" indent="0">
              <a:buNone/>
            </a:pPr>
            <a:r>
              <a:rPr lang="en-US" sz="1600" dirty="0">
                <a:solidFill>
                  <a:srgbClr val="0000FF"/>
                </a:solidFill>
                <a:latin typeface="CMTT10"/>
              </a:rPr>
              <a:t>from </a:t>
            </a:r>
            <a:r>
              <a:rPr lang="en-US" sz="1600" dirty="0" err="1">
                <a:solidFill>
                  <a:srgbClr val="000000"/>
                </a:solidFill>
                <a:latin typeface="CMTT10"/>
              </a:rPr>
              <a:t>sklearn.externals.joblib</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load</a:t>
            </a:r>
          </a:p>
          <a:p>
            <a:pPr marL="0" indent="0">
              <a:buNone/>
            </a:pPr>
            <a:r>
              <a:rPr lang="en-US" sz="1600" dirty="0">
                <a:solidFill>
                  <a:srgbClr val="000000"/>
                </a:solidFill>
                <a:latin typeface="CMTT10"/>
              </a:rPr>
              <a:t>filename = </a:t>
            </a:r>
            <a:r>
              <a:rPr lang="en-US" sz="1600" dirty="0">
                <a:solidFill>
                  <a:srgbClr val="FF0000"/>
                </a:solidFill>
                <a:latin typeface="F83"/>
              </a:rPr>
              <a:t>'</a:t>
            </a:r>
            <a:r>
              <a:rPr lang="en-US" sz="1600" dirty="0">
                <a:solidFill>
                  <a:srgbClr val="FF0000"/>
                </a:solidFill>
                <a:latin typeface="CMTT10"/>
              </a:rPr>
              <a:t>pima-indians-diabetes.data.csv</a:t>
            </a:r>
            <a:r>
              <a:rPr lang="en-US" sz="1600" dirty="0">
                <a:solidFill>
                  <a:srgbClr val="FF0000"/>
                </a:solidFill>
                <a:latin typeface="F83"/>
              </a:rPr>
              <a:t>'</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a:solidFill>
                  <a:srgbClr val="FF0000"/>
                </a:solidFill>
                <a:latin typeface="F83"/>
              </a:rPr>
              <a:t>'</a:t>
            </a:r>
            <a:r>
              <a:rPr lang="en-US" sz="1600" dirty="0">
                <a:solidFill>
                  <a:srgbClr val="000000"/>
                </a:solidFill>
                <a:latin typeface="CMTT10"/>
              </a:rPr>
              <a:t>]</a:t>
            </a:r>
          </a:p>
          <a:p>
            <a:pPr marL="0" indent="0">
              <a:buNone/>
            </a:pPr>
            <a:r>
              <a:rPr lang="en-US" sz="1600" dirty="0" err="1">
                <a:solidFill>
                  <a:srgbClr val="000000"/>
                </a:solidFill>
                <a:latin typeface="CMTT10"/>
              </a:rPr>
              <a:t>dataframe</a:t>
            </a:r>
            <a:r>
              <a:rPr lang="en-US" sz="1600" dirty="0">
                <a:solidFill>
                  <a:srgbClr val="000000"/>
                </a:solidFill>
                <a:latin typeface="CMTT10"/>
              </a:rPr>
              <a:t> = </a:t>
            </a:r>
            <a:r>
              <a:rPr lang="en-US" sz="1600" dirty="0" err="1">
                <a:solidFill>
                  <a:srgbClr val="000000"/>
                </a:solidFill>
                <a:latin typeface="CMTT10"/>
              </a:rPr>
              <a:t>read_csv</a:t>
            </a:r>
            <a:r>
              <a:rPr lang="en-US" sz="1600" dirty="0">
                <a:solidFill>
                  <a:srgbClr val="000000"/>
                </a:solidFill>
                <a:latin typeface="CMTT10"/>
              </a:rPr>
              <a:t>(filename, names=names)</a:t>
            </a:r>
          </a:p>
          <a:p>
            <a:pPr marL="0" indent="0">
              <a:buNone/>
            </a:pPr>
            <a:r>
              <a:rPr lang="en-US" sz="1600" dirty="0">
                <a:solidFill>
                  <a:srgbClr val="000000"/>
                </a:solidFill>
                <a:latin typeface="CMTT10"/>
              </a:rPr>
              <a:t>array = </a:t>
            </a:r>
            <a:r>
              <a:rPr lang="en-US" sz="1600" dirty="0" err="1">
                <a:solidFill>
                  <a:srgbClr val="000000"/>
                </a:solidFill>
                <a:latin typeface="CMTT10"/>
              </a:rPr>
              <a:t>dataframe.values</a:t>
            </a:r>
            <a:endParaRPr lang="en-US" sz="1600" dirty="0">
              <a:solidFill>
                <a:srgbClr val="000000"/>
              </a:solidFill>
              <a:latin typeface="CMTT10"/>
            </a:endParaRPr>
          </a:p>
          <a:p>
            <a:pPr marL="0" indent="0">
              <a:buNone/>
            </a:pPr>
            <a:r>
              <a:rPr lang="en-US" sz="1600" dirty="0">
                <a:solidFill>
                  <a:srgbClr val="000000"/>
                </a:solidFill>
                <a:latin typeface="CMTT10"/>
              </a:rPr>
              <a:t>X = array[:,0:8</a:t>
            </a:r>
            <a:r>
              <a:rPr lang="en-US" sz="1600" dirty="0" smtClean="0">
                <a:solidFill>
                  <a:srgbClr val="000000"/>
                </a:solidFill>
                <a:latin typeface="CMTT10"/>
              </a:rPr>
              <a:t>]</a:t>
            </a:r>
            <a:endParaRPr lang="en-US" sz="1600" dirty="0">
              <a:solidFill>
                <a:srgbClr val="000000"/>
              </a:solidFill>
              <a:latin typeface="CMTT10"/>
            </a:endParaRPr>
          </a:p>
        </p:txBody>
      </p:sp>
      <p:sp>
        <p:nvSpPr>
          <p:cNvPr id="6" name="Rectangle 5"/>
          <p:cNvSpPr/>
          <p:nvPr/>
        </p:nvSpPr>
        <p:spPr>
          <a:xfrm>
            <a:off x="2057400" y="1173182"/>
            <a:ext cx="6324600" cy="39703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rgbClr val="000000"/>
                </a:solidFill>
                <a:latin typeface="CMTT10"/>
              </a:rPr>
              <a:t>Y = array[:,8]</a:t>
            </a:r>
          </a:p>
          <a:p>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 = </a:t>
            </a:r>
            <a:r>
              <a:rPr lang="en-US" dirty="0" err="1">
                <a:solidFill>
                  <a:srgbClr val="000000"/>
                </a:solidFill>
                <a:latin typeface="CMTT10"/>
              </a:rPr>
              <a:t>train_test_split</a:t>
            </a:r>
            <a:r>
              <a:rPr lang="en-US" dirty="0">
                <a:solidFill>
                  <a:srgbClr val="000000"/>
                </a:solidFill>
                <a:latin typeface="CMTT10"/>
              </a:rPr>
              <a:t>(X, Y, </a:t>
            </a:r>
            <a:r>
              <a:rPr lang="en-US" dirty="0" err="1">
                <a:solidFill>
                  <a:srgbClr val="000000"/>
                </a:solidFill>
                <a:latin typeface="CMTT10"/>
              </a:rPr>
              <a:t>test_size</a:t>
            </a:r>
            <a:r>
              <a:rPr lang="en-US" dirty="0">
                <a:solidFill>
                  <a:srgbClr val="000000"/>
                </a:solidFill>
                <a:latin typeface="CMTT10"/>
              </a:rPr>
              <a:t>=0.33,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E100"/>
                </a:solidFill>
                <a:latin typeface="CMTT10"/>
              </a:rPr>
              <a:t># Fit the model on 33%</a:t>
            </a:r>
          </a:p>
          <a:p>
            <a:r>
              <a:rPr lang="en-US" dirty="0">
                <a:solidFill>
                  <a:srgbClr val="000000"/>
                </a:solidFill>
                <a:latin typeface="CMTT10"/>
              </a:rPr>
              <a:t>model =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model.fit</a:t>
            </a:r>
            <a:r>
              <a:rPr lang="en-US" dirty="0">
                <a:solidFill>
                  <a:srgbClr val="000000"/>
                </a:solidFill>
                <a:latin typeface="CMTT10"/>
              </a:rPr>
              <a:t>(</a:t>
            </a:r>
            <a:r>
              <a:rPr lang="en-US" dirty="0" err="1">
                <a:solidFill>
                  <a:srgbClr val="000000"/>
                </a:solidFill>
                <a:latin typeface="CMTT10"/>
              </a:rPr>
              <a:t>X_train</a:t>
            </a:r>
            <a:r>
              <a:rPr lang="en-US" dirty="0">
                <a:solidFill>
                  <a:srgbClr val="000000"/>
                </a:solidFill>
                <a:latin typeface="CMTT10"/>
              </a:rPr>
              <a:t>, </a:t>
            </a:r>
            <a:r>
              <a:rPr lang="en-US" dirty="0" err="1">
                <a:solidFill>
                  <a:srgbClr val="000000"/>
                </a:solidFill>
                <a:latin typeface="CMTT10"/>
              </a:rPr>
              <a:t>Y_train</a:t>
            </a:r>
            <a:r>
              <a:rPr lang="en-US" dirty="0">
                <a:solidFill>
                  <a:srgbClr val="000000"/>
                </a:solidFill>
                <a:latin typeface="CMTT10"/>
              </a:rPr>
              <a:t>)</a:t>
            </a:r>
          </a:p>
          <a:p>
            <a:r>
              <a:rPr lang="en-US" dirty="0">
                <a:solidFill>
                  <a:srgbClr val="00E100"/>
                </a:solidFill>
                <a:latin typeface="CMTT10"/>
              </a:rPr>
              <a:t># save the model to disk</a:t>
            </a:r>
          </a:p>
          <a:p>
            <a:r>
              <a:rPr lang="en-US" dirty="0">
                <a:solidFill>
                  <a:srgbClr val="000000"/>
                </a:solidFill>
                <a:latin typeface="CMTT10"/>
              </a:rPr>
              <a:t>filename = </a:t>
            </a:r>
            <a:r>
              <a:rPr lang="en-US" dirty="0">
                <a:solidFill>
                  <a:srgbClr val="FF0000"/>
                </a:solidFill>
                <a:latin typeface="F83"/>
              </a:rPr>
              <a:t>'</a:t>
            </a:r>
            <a:r>
              <a:rPr lang="en-US" dirty="0" err="1">
                <a:solidFill>
                  <a:srgbClr val="FF0000"/>
                </a:solidFill>
                <a:latin typeface="CMTT10"/>
              </a:rPr>
              <a:t>finalized_model.sav</a:t>
            </a:r>
            <a:r>
              <a:rPr lang="en-US" dirty="0">
                <a:solidFill>
                  <a:srgbClr val="FF0000"/>
                </a:solidFill>
                <a:latin typeface="F83"/>
              </a:rPr>
              <a:t>'</a:t>
            </a:r>
          </a:p>
          <a:p>
            <a:r>
              <a:rPr lang="en-US" dirty="0">
                <a:solidFill>
                  <a:srgbClr val="000000"/>
                </a:solidFill>
                <a:latin typeface="CMTT10"/>
              </a:rPr>
              <a:t>dump(model, filename)</a:t>
            </a:r>
          </a:p>
          <a:p>
            <a:r>
              <a:rPr lang="en-US" dirty="0">
                <a:solidFill>
                  <a:srgbClr val="00E100"/>
                </a:solidFill>
                <a:latin typeface="CMTT10"/>
              </a:rPr>
              <a:t># some time later...</a:t>
            </a:r>
          </a:p>
          <a:p>
            <a:r>
              <a:rPr lang="en-US" dirty="0">
                <a:solidFill>
                  <a:srgbClr val="00E100"/>
                </a:solidFill>
                <a:latin typeface="CMTT10"/>
              </a:rPr>
              <a:t># load the model from disk</a:t>
            </a:r>
          </a:p>
          <a:p>
            <a:r>
              <a:rPr lang="en-US" dirty="0" err="1">
                <a:solidFill>
                  <a:srgbClr val="000000"/>
                </a:solidFill>
                <a:latin typeface="CMTT10"/>
              </a:rPr>
              <a:t>loaded_model</a:t>
            </a:r>
            <a:r>
              <a:rPr lang="en-US" dirty="0">
                <a:solidFill>
                  <a:srgbClr val="000000"/>
                </a:solidFill>
                <a:latin typeface="CMTT10"/>
              </a:rPr>
              <a:t> = load(filename)</a:t>
            </a:r>
          </a:p>
          <a:p>
            <a:r>
              <a:rPr lang="en-US" dirty="0">
                <a:solidFill>
                  <a:srgbClr val="000000"/>
                </a:solidFill>
                <a:latin typeface="CMTT10"/>
              </a:rPr>
              <a:t>result = </a:t>
            </a:r>
            <a:r>
              <a:rPr lang="en-US" dirty="0" err="1">
                <a:solidFill>
                  <a:srgbClr val="000000"/>
                </a:solidFill>
                <a:latin typeface="CMTT10"/>
              </a:rPr>
              <a:t>loaded_model.score</a:t>
            </a:r>
            <a:r>
              <a:rPr lang="en-US" dirty="0">
                <a:solidFill>
                  <a:srgbClr val="000000"/>
                </a:solidFill>
                <a:latin typeface="CMTT10"/>
              </a:rPr>
              <a:t>(</a:t>
            </a:r>
            <a:r>
              <a:rPr lang="en-US" dirty="0" err="1">
                <a:solidFill>
                  <a:srgbClr val="000000"/>
                </a:solidFill>
                <a:latin typeface="CMTT10"/>
              </a:rPr>
              <a:t>X_test</a:t>
            </a:r>
            <a:r>
              <a:rPr lang="en-US" dirty="0">
                <a:solidFill>
                  <a:srgbClr val="000000"/>
                </a:solidFill>
                <a:latin typeface="CMTT10"/>
              </a:rPr>
              <a:t>, </a:t>
            </a:r>
            <a:r>
              <a:rPr lang="en-US" dirty="0" err="1">
                <a:solidFill>
                  <a:srgbClr val="000000"/>
                </a:solidFill>
                <a:latin typeface="CMTT10"/>
              </a:rPr>
              <a:t>Y_test</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(result)</a:t>
            </a: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5600700" y="3074803"/>
            <a:ext cx="2667000" cy="444071"/>
          </a:xfrm>
          <a:prstGeom prst="flowChartAlternateProcess">
            <a:avLst/>
          </a:prstGeom>
          <a:solidFill>
            <a:srgbClr val="00B050"/>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0.7559055118110236</a:t>
            </a:r>
            <a:endParaRPr lang="en-CA" sz="1800" dirty="0"/>
          </a:p>
        </p:txBody>
      </p:sp>
    </p:spTree>
    <p:extLst>
      <p:ext uri="{BB962C8B-B14F-4D97-AF65-F5344CB8AC3E}">
        <p14:creationId xmlns:p14="http://schemas.microsoft.com/office/powerpoint/2010/main" val="769759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Overfitting and </a:t>
            </a:r>
            <a:r>
              <a:rPr lang="en-US" sz="3300" dirty="0" err="1"/>
              <a:t>Underfitting</a:t>
            </a:r>
            <a:endParaRPr lang="en-US" sz="3300" dirty="0"/>
          </a:p>
        </p:txBody>
      </p:sp>
      <p:sp>
        <p:nvSpPr>
          <p:cNvPr id="3" name="Content Placeholder 2"/>
          <p:cNvSpPr>
            <a:spLocks noGrp="1"/>
          </p:cNvSpPr>
          <p:nvPr>
            <p:ph idx="1"/>
          </p:nvPr>
        </p:nvSpPr>
        <p:spPr>
          <a:xfrm>
            <a:off x="1142107" y="1485900"/>
            <a:ext cx="6859786" cy="3200400"/>
          </a:xfrm>
        </p:spPr>
        <p:txBody>
          <a:bodyPr>
            <a:normAutofit/>
          </a:bodyPr>
          <a:lstStyle/>
          <a:p>
            <a:pPr>
              <a:lnSpc>
                <a:spcPct val="200000"/>
              </a:lnSpc>
            </a:pPr>
            <a:r>
              <a:rPr lang="en-US" sz="3000" dirty="0">
                <a:solidFill>
                  <a:srgbClr val="00B050"/>
                </a:solidFill>
              </a:rPr>
              <a:t>Generalization in Machine Learning</a:t>
            </a:r>
          </a:p>
          <a:p>
            <a:pPr>
              <a:lnSpc>
                <a:spcPct val="200000"/>
              </a:lnSpc>
            </a:pPr>
            <a:r>
              <a:rPr lang="en-US" sz="3000" dirty="0">
                <a:solidFill>
                  <a:srgbClr val="00B050"/>
                </a:solidFill>
              </a:rPr>
              <a:t>Statistical Fit</a:t>
            </a:r>
          </a:p>
        </p:txBody>
      </p:sp>
    </p:spTree>
    <p:extLst>
      <p:ext uri="{BB962C8B-B14F-4D97-AF65-F5344CB8AC3E}">
        <p14:creationId xmlns:p14="http://schemas.microsoft.com/office/powerpoint/2010/main" val="94041902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300" dirty="0">
                <a:solidFill>
                  <a:prstClr val="white"/>
                </a:solidFill>
              </a:rPr>
              <a:t>Overfitting and </a:t>
            </a:r>
            <a:r>
              <a:rPr lang="en-US" sz="3300" dirty="0" err="1">
                <a:solidFill>
                  <a:prstClr val="white"/>
                </a:solidFill>
              </a:rPr>
              <a:t>Underfitting</a:t>
            </a:r>
            <a:endParaRPr lang="en-US" dirty="0"/>
          </a:p>
        </p:txBody>
      </p:sp>
      <p:sp>
        <p:nvSpPr>
          <p:cNvPr id="3" name="Content Placeholder 2"/>
          <p:cNvSpPr>
            <a:spLocks noGrp="1"/>
          </p:cNvSpPr>
          <p:nvPr>
            <p:ph idx="1"/>
          </p:nvPr>
        </p:nvSpPr>
        <p:spPr/>
        <p:txBody>
          <a:bodyPr>
            <a:normAutofit fontScale="77500" lnSpcReduction="20000"/>
          </a:bodyPr>
          <a:lstStyle/>
          <a:p>
            <a:pPr algn="justLow">
              <a:lnSpc>
                <a:spcPct val="150000"/>
              </a:lnSpc>
              <a:buFont typeface="Wingdings" panose="05000000000000000000" pitchFamily="2" charset="2"/>
              <a:buChar char="q"/>
            </a:pPr>
            <a:r>
              <a:rPr lang="en-US" b="1" dirty="0" smtClean="0">
                <a:solidFill>
                  <a:schemeClr val="accent3">
                    <a:lumMod val="75000"/>
                  </a:schemeClr>
                </a:solidFill>
              </a:rPr>
              <a:t>Overfitting</a:t>
            </a:r>
            <a:r>
              <a:rPr lang="en-US" dirty="0" smtClean="0">
                <a:solidFill>
                  <a:schemeClr val="accent3">
                    <a:lumMod val="75000"/>
                  </a:schemeClr>
                </a:solidFill>
              </a:rPr>
              <a:t> </a:t>
            </a:r>
            <a:r>
              <a:rPr lang="en-US" dirty="0"/>
              <a:t>refers to a model that models the training data too well. Overfitting </a:t>
            </a:r>
            <a:r>
              <a:rPr lang="en-US" dirty="0" smtClean="0"/>
              <a:t>happens when a </a:t>
            </a:r>
            <a:r>
              <a:rPr lang="en-US" dirty="0"/>
              <a:t>model learns the detail and noise in the training data to </a:t>
            </a:r>
            <a:r>
              <a:rPr lang="en-US" dirty="0" smtClean="0"/>
              <a:t>the </a:t>
            </a:r>
            <a:r>
              <a:rPr lang="en-US" dirty="0"/>
              <a:t>extent that it negatively </a:t>
            </a:r>
            <a:r>
              <a:rPr lang="en-US" dirty="0" smtClean="0"/>
              <a:t>impacts the </a:t>
            </a:r>
            <a:r>
              <a:rPr lang="en-US" dirty="0"/>
              <a:t>performance on the model on new data</a:t>
            </a:r>
            <a:r>
              <a:rPr lang="en-US" dirty="0" smtClean="0"/>
              <a:t>.</a:t>
            </a:r>
          </a:p>
          <a:p>
            <a:pPr>
              <a:lnSpc>
                <a:spcPct val="150000"/>
              </a:lnSpc>
              <a:buFont typeface="Wingdings" panose="05000000000000000000" pitchFamily="2" charset="2"/>
              <a:buChar char="q"/>
            </a:pPr>
            <a:r>
              <a:rPr lang="en-US" b="1" dirty="0" smtClean="0">
                <a:solidFill>
                  <a:schemeClr val="accent3">
                    <a:lumMod val="75000"/>
                  </a:schemeClr>
                </a:solidFill>
              </a:rPr>
              <a:t>Overfitting</a:t>
            </a:r>
            <a:r>
              <a:rPr lang="en-US" dirty="0" smtClean="0">
                <a:solidFill>
                  <a:schemeClr val="accent3">
                    <a:lumMod val="75000"/>
                  </a:schemeClr>
                </a:solidFill>
              </a:rPr>
              <a:t> </a:t>
            </a:r>
            <a:r>
              <a:rPr lang="en-US" dirty="0"/>
              <a:t>is more likely with nonparametric and nonlinear </a:t>
            </a:r>
            <a:r>
              <a:rPr lang="en-US" dirty="0" smtClean="0"/>
              <a:t>models.</a:t>
            </a:r>
            <a:endParaRPr lang="en-US" dirty="0"/>
          </a:p>
        </p:txBody>
      </p:sp>
    </p:spTree>
    <p:extLst>
      <p:ext uri="{BB962C8B-B14F-4D97-AF65-F5344CB8AC3E}">
        <p14:creationId xmlns:p14="http://schemas.microsoft.com/office/powerpoint/2010/main" val="316773083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solidFill>
                  <a:prstClr val="white"/>
                </a:solidFill>
              </a:rPr>
              <a:t>Overfitting and </a:t>
            </a:r>
            <a:r>
              <a:rPr lang="en-US" sz="3300" dirty="0" err="1">
                <a:solidFill>
                  <a:prstClr val="white"/>
                </a:solidFill>
              </a:rPr>
              <a:t>Underfitting</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err="1" smtClean="0">
                <a:solidFill>
                  <a:schemeClr val="accent3">
                    <a:lumMod val="75000"/>
                  </a:schemeClr>
                </a:solidFill>
              </a:rPr>
              <a:t>Underfitting</a:t>
            </a:r>
            <a:r>
              <a:rPr lang="en-US" dirty="0" smtClean="0">
                <a:solidFill>
                  <a:schemeClr val="accent3">
                    <a:lumMod val="75000"/>
                  </a:schemeClr>
                </a:solidFill>
              </a:rPr>
              <a:t> </a:t>
            </a:r>
            <a:r>
              <a:rPr lang="en-US" dirty="0"/>
              <a:t>refers to a model that can neither model the training data not generalize to </a:t>
            </a:r>
            <a:r>
              <a:rPr lang="en-US" dirty="0" smtClean="0"/>
              <a:t>new data.</a:t>
            </a:r>
          </a:p>
          <a:p>
            <a:pPr marL="0" indent="0">
              <a:buNone/>
            </a:pPr>
            <a:r>
              <a:rPr lang="en-US" b="1" dirty="0" smtClean="0"/>
              <a:t>To </a:t>
            </a:r>
            <a:r>
              <a:rPr lang="en-US" b="1" dirty="0"/>
              <a:t>Limit </a:t>
            </a:r>
            <a:r>
              <a:rPr lang="en-US" b="1" dirty="0" smtClean="0"/>
              <a:t>Overfitting:</a:t>
            </a:r>
          </a:p>
          <a:p>
            <a:pPr lvl="1">
              <a:lnSpc>
                <a:spcPct val="150000"/>
              </a:lnSpc>
              <a:buFont typeface="Wingdings" panose="05000000000000000000" pitchFamily="2" charset="2"/>
              <a:buChar char="Ø"/>
            </a:pPr>
            <a:r>
              <a:rPr lang="en-US" dirty="0"/>
              <a:t>Use a resampling technique to estimate model accuracy.</a:t>
            </a:r>
          </a:p>
          <a:p>
            <a:pPr lvl="1">
              <a:lnSpc>
                <a:spcPct val="150000"/>
              </a:lnSpc>
              <a:buFont typeface="Wingdings" panose="05000000000000000000" pitchFamily="2" charset="2"/>
              <a:buChar char="Ø"/>
            </a:pPr>
            <a:r>
              <a:rPr lang="en-US" dirty="0" smtClean="0"/>
              <a:t>Hold </a:t>
            </a:r>
            <a:r>
              <a:rPr lang="en-US" dirty="0"/>
              <a:t>back a validation dataset</a:t>
            </a:r>
            <a:r>
              <a:rPr lang="en-US" dirty="0" smtClean="0"/>
              <a:t>.</a:t>
            </a:r>
          </a:p>
          <a:p>
            <a:pPr lvl="1">
              <a:lnSpc>
                <a:spcPct val="150000"/>
              </a:lnSpc>
              <a:buFont typeface="Wingdings" panose="05000000000000000000" pitchFamily="2" charset="2"/>
              <a:buChar char="Ø"/>
            </a:pPr>
            <a:endParaRPr lang="en-US" b="1" dirty="0"/>
          </a:p>
        </p:txBody>
      </p:sp>
    </p:spTree>
    <p:extLst>
      <p:ext uri="{BB962C8B-B14F-4D97-AF65-F5344CB8AC3E}">
        <p14:creationId xmlns:p14="http://schemas.microsoft.com/office/powerpoint/2010/main" val="222416414"/>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lIns="68589" tIns="34295" rIns="68589" bIns="34295">
            <a:prstTxWarp prst="textWave1">
              <a:avLst/>
            </a:prstTxWarp>
            <a:normAutofit fontScale="90000"/>
          </a:bodyPr>
          <a:lstStyle/>
          <a:p>
            <a:r>
              <a:rPr lang="en-US" sz="6000" dirty="0">
                <a:solidFill>
                  <a:srgbClr val="FFFF00"/>
                </a:solidFill>
              </a:rPr>
              <a:t>Optimization</a:t>
            </a:r>
            <a:r>
              <a:rPr lang="en-US" sz="6000" dirty="0">
                <a:solidFill>
                  <a:schemeClr val="accent3">
                    <a:lumMod val="60000"/>
                    <a:lumOff val="40000"/>
                  </a:schemeClr>
                </a:solidFill>
              </a:rPr>
              <a:t> in Machine learning</a:t>
            </a:r>
            <a:endParaRPr lang="en-US" sz="6000" dirty="0">
              <a:solidFill>
                <a:srgbClr val="002060"/>
              </a:solidFill>
            </a:endParaRPr>
          </a:p>
        </p:txBody>
      </p:sp>
    </p:spTree>
    <p:extLst>
      <p:ext uri="{BB962C8B-B14F-4D97-AF65-F5344CB8AC3E}">
        <p14:creationId xmlns:p14="http://schemas.microsoft.com/office/powerpoint/2010/main" val="4656966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300" dirty="0"/>
              <a:t>Gradient Descent</a:t>
            </a:r>
            <a:endParaRPr lang="en-US" dirty="0"/>
          </a:p>
        </p:txBody>
      </p:sp>
      <p:sp>
        <p:nvSpPr>
          <p:cNvPr id="3" name="Content Placeholder 2"/>
          <p:cNvSpPr>
            <a:spLocks noGrp="1"/>
          </p:cNvSpPr>
          <p:nvPr>
            <p:ph idx="1"/>
          </p:nvPr>
        </p:nvSpPr>
        <p:spPr>
          <a:xfrm>
            <a:off x="227468" y="1428750"/>
            <a:ext cx="8517568" cy="3200400"/>
          </a:xfrm>
        </p:spPr>
        <p:txBody>
          <a:bodyPr>
            <a:normAutofit/>
          </a:bodyPr>
          <a:lstStyle/>
          <a:p>
            <a:pPr algn="justLow">
              <a:lnSpc>
                <a:spcPct val="150000"/>
              </a:lnSpc>
            </a:pPr>
            <a:r>
              <a:rPr lang="en-US" sz="2400" dirty="0">
                <a:solidFill>
                  <a:schemeClr val="accent3">
                    <a:lumMod val="75000"/>
                  </a:schemeClr>
                </a:solidFill>
              </a:rPr>
              <a:t>Gradient descent is an optimization algorithm used to find the values of parameters (coefficients) of a function (f) that minimizes a cost function (cost). </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426" y="1436177"/>
            <a:ext cx="5316334" cy="3085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929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300" dirty="0"/>
              <a:t>Gradient Descent </a:t>
            </a:r>
            <a:r>
              <a:rPr lang="en-US" sz="3300" dirty="0">
                <a:solidFill>
                  <a:srgbClr val="FFFF00"/>
                </a:solidFill>
              </a:rPr>
              <a:t>Procedure</a:t>
            </a:r>
            <a:endParaRPr lang="en-US" dirty="0">
              <a:solidFill>
                <a:srgbClr val="FFFF00"/>
              </a:solidFill>
            </a:endParaRPr>
          </a:p>
        </p:txBody>
      </p:sp>
      <p:sp>
        <p:nvSpPr>
          <p:cNvPr id="3" name="Content Placeholder 2"/>
          <p:cNvSpPr>
            <a:spLocks noGrp="1"/>
          </p:cNvSpPr>
          <p:nvPr>
            <p:ph idx="1"/>
          </p:nvPr>
        </p:nvSpPr>
        <p:spPr>
          <a:xfrm>
            <a:off x="170304" y="1352550"/>
            <a:ext cx="8860557" cy="3790950"/>
          </a:xfrm>
        </p:spPr>
        <p:txBody>
          <a:bodyPr>
            <a:normAutofit lnSpcReduction="10000"/>
          </a:bodyPr>
          <a:lstStyle/>
          <a:p>
            <a:pPr>
              <a:spcBef>
                <a:spcPts val="0"/>
              </a:spcBef>
            </a:pPr>
            <a:r>
              <a:rPr lang="en-US" sz="2000" dirty="0"/>
              <a:t>The procedure starts o with initial values for the coefficient or coefficients for the function.</a:t>
            </a:r>
          </a:p>
          <a:p>
            <a:pPr marL="0" indent="0" algn="ctr">
              <a:spcBef>
                <a:spcPts val="0"/>
              </a:spcBef>
              <a:buNone/>
            </a:pPr>
            <a:r>
              <a:rPr lang="en-US" sz="2000" dirty="0">
                <a:solidFill>
                  <a:srgbClr val="FFFF00"/>
                </a:solidFill>
              </a:rPr>
              <a:t>coefficient = 0:0</a:t>
            </a:r>
          </a:p>
          <a:p>
            <a:pPr>
              <a:spcBef>
                <a:spcPts val="0"/>
              </a:spcBef>
            </a:pPr>
            <a:r>
              <a:rPr lang="en-US" sz="2000" dirty="0"/>
              <a:t>Calculate the cost.</a:t>
            </a:r>
          </a:p>
          <a:p>
            <a:pPr marL="0" indent="0" algn="ctr">
              <a:spcBef>
                <a:spcPts val="0"/>
              </a:spcBef>
              <a:buNone/>
            </a:pPr>
            <a:r>
              <a:rPr lang="en-US" sz="2000" dirty="0">
                <a:solidFill>
                  <a:srgbClr val="FFFF00"/>
                </a:solidFill>
              </a:rPr>
              <a:t>cost = f(coefficient)</a:t>
            </a:r>
          </a:p>
          <a:p>
            <a:pPr marL="0" indent="0" algn="ctr">
              <a:spcBef>
                <a:spcPts val="0"/>
              </a:spcBef>
              <a:buNone/>
            </a:pPr>
            <a:r>
              <a:rPr lang="en-US" sz="2000" dirty="0">
                <a:solidFill>
                  <a:srgbClr val="FFFF00"/>
                </a:solidFill>
              </a:rPr>
              <a:t>cost = evaluate(f(coefficient))</a:t>
            </a:r>
          </a:p>
          <a:p>
            <a:pPr>
              <a:spcBef>
                <a:spcPts val="0"/>
              </a:spcBef>
            </a:pPr>
            <a:r>
              <a:rPr lang="en-US" sz="2000" dirty="0"/>
              <a:t>The derivative of the cost is calculated.</a:t>
            </a:r>
          </a:p>
          <a:p>
            <a:pPr marL="0" indent="0" algn="ctr">
              <a:spcBef>
                <a:spcPts val="0"/>
              </a:spcBef>
              <a:buNone/>
            </a:pPr>
            <a:r>
              <a:rPr lang="en-US" sz="2000" dirty="0">
                <a:solidFill>
                  <a:srgbClr val="FFFF00"/>
                </a:solidFill>
              </a:rPr>
              <a:t>delta = derivative(cost)</a:t>
            </a:r>
          </a:p>
          <a:p>
            <a:pPr>
              <a:spcBef>
                <a:spcPts val="0"/>
              </a:spcBef>
            </a:pPr>
            <a:r>
              <a:rPr lang="en-US" sz="2000" dirty="0"/>
              <a:t>A learning rate parameter (alpha) must be specified that controls how much the coefficients can change on each update.</a:t>
            </a:r>
          </a:p>
          <a:p>
            <a:pPr marL="0" indent="0" algn="ctr">
              <a:spcBef>
                <a:spcPts val="0"/>
              </a:spcBef>
              <a:buNone/>
            </a:pPr>
            <a:r>
              <a:rPr lang="en-US" sz="2000" dirty="0">
                <a:solidFill>
                  <a:srgbClr val="FFFF00"/>
                </a:solidFill>
              </a:rPr>
              <a:t>coefficient = coefficient - (alpha  delta)</a:t>
            </a:r>
          </a:p>
          <a:p>
            <a:pPr>
              <a:spcBef>
                <a:spcPts val="0"/>
              </a:spcBef>
            </a:pPr>
            <a:r>
              <a:rPr lang="en-US" sz="2100" dirty="0"/>
              <a:t>This process is repeated until the cost of the coefficients (cost) is 0.0 or no further improvements in cost can be achieved.</a:t>
            </a:r>
            <a:endParaRPr lang="en-US" sz="2100" dirty="0">
              <a:solidFill>
                <a:srgbClr val="FFFF00"/>
              </a:solidFill>
            </a:endParaRPr>
          </a:p>
        </p:txBody>
      </p:sp>
    </p:spTree>
    <p:extLst>
      <p:ext uri="{BB962C8B-B14F-4D97-AF65-F5344CB8AC3E}">
        <p14:creationId xmlns:p14="http://schemas.microsoft.com/office/powerpoint/2010/main" val="383391563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t>Batch Gradient Descent</a:t>
            </a:r>
          </a:p>
        </p:txBody>
      </p:sp>
      <p:sp>
        <p:nvSpPr>
          <p:cNvPr id="3" name="Content Placeholder 2"/>
          <p:cNvSpPr>
            <a:spLocks noGrp="1"/>
          </p:cNvSpPr>
          <p:nvPr>
            <p:ph idx="1"/>
          </p:nvPr>
        </p:nvSpPr>
        <p:spPr>
          <a:xfrm>
            <a:off x="170303" y="1428750"/>
            <a:ext cx="8803393" cy="3200400"/>
          </a:xfrm>
        </p:spPr>
        <p:txBody>
          <a:bodyPr>
            <a:normAutofit fontScale="62500" lnSpcReduction="20000"/>
          </a:bodyPr>
          <a:lstStyle/>
          <a:p>
            <a:pPr algn="justLow">
              <a:lnSpc>
                <a:spcPct val="150000"/>
              </a:lnSpc>
            </a:pPr>
            <a:r>
              <a:rPr lang="en-US" dirty="0"/>
              <a:t>The cost function involves evaluating the coefficients in the machine learning model by calculating a prediction for </a:t>
            </a:r>
            <a:r>
              <a:rPr lang="en-US" dirty="0">
                <a:solidFill>
                  <a:srgbClr val="FFFF00"/>
                </a:solidFill>
              </a:rPr>
              <a:t>each training instance </a:t>
            </a:r>
            <a:r>
              <a:rPr lang="en-US" dirty="0"/>
              <a:t>in the dataset and comparing the predictions to the actual output values then calculating a sum or average error (such as the Sum of Squared Residuals or SSR in the case of linear regression).</a:t>
            </a:r>
          </a:p>
          <a:p>
            <a:pPr algn="justLow">
              <a:lnSpc>
                <a:spcPct val="150000"/>
              </a:lnSpc>
            </a:pPr>
            <a:r>
              <a:rPr lang="en-US" dirty="0"/>
              <a:t>One iteration of the algorithm is called one </a:t>
            </a:r>
            <a:r>
              <a:rPr lang="en-US" dirty="0">
                <a:solidFill>
                  <a:srgbClr val="FFFF00"/>
                </a:solidFill>
              </a:rPr>
              <a:t>batch</a:t>
            </a:r>
            <a:r>
              <a:rPr lang="en-US" dirty="0"/>
              <a:t> and this form of gradient descent is referred to as </a:t>
            </a:r>
            <a:r>
              <a:rPr lang="en-US" dirty="0">
                <a:solidFill>
                  <a:srgbClr val="FFFF00"/>
                </a:solidFill>
              </a:rPr>
              <a:t>batch gradient descent</a:t>
            </a:r>
            <a:r>
              <a:rPr lang="en-US" dirty="0"/>
              <a:t>. Batch gradient descent is the most common form of gradient descent described in machine learning.</a:t>
            </a:r>
          </a:p>
        </p:txBody>
      </p:sp>
    </p:spTree>
    <p:extLst>
      <p:ext uri="{BB962C8B-B14F-4D97-AF65-F5344CB8AC3E}">
        <p14:creationId xmlns:p14="http://schemas.microsoft.com/office/powerpoint/2010/main" val="724935644"/>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Stochastic</a:t>
            </a:r>
            <a:r>
              <a:rPr lang="en-US" sz="3300" dirty="0"/>
              <a:t> Gradient Descent</a:t>
            </a:r>
          </a:p>
        </p:txBody>
      </p:sp>
      <p:sp>
        <p:nvSpPr>
          <p:cNvPr id="3" name="Content Placeholder 2"/>
          <p:cNvSpPr>
            <a:spLocks noGrp="1"/>
          </p:cNvSpPr>
          <p:nvPr>
            <p:ph idx="1"/>
          </p:nvPr>
        </p:nvSpPr>
        <p:spPr>
          <a:xfrm>
            <a:off x="227468" y="1428750"/>
            <a:ext cx="8803393" cy="3657600"/>
          </a:xfrm>
        </p:spPr>
        <p:txBody>
          <a:bodyPr>
            <a:normAutofit fontScale="70000" lnSpcReduction="20000"/>
          </a:bodyPr>
          <a:lstStyle/>
          <a:p>
            <a:pPr algn="justLow">
              <a:lnSpc>
                <a:spcPct val="150000"/>
              </a:lnSpc>
            </a:pPr>
            <a:r>
              <a:rPr lang="en-US" dirty="0"/>
              <a:t>Gradient descent can be slow to run on very large datasets</a:t>
            </a:r>
            <a:r>
              <a:rPr lang="en-US" dirty="0" smtClean="0"/>
              <a:t>.</a:t>
            </a:r>
          </a:p>
          <a:p>
            <a:r>
              <a:rPr lang="en-US" dirty="0" smtClean="0"/>
              <a:t>when </a:t>
            </a:r>
            <a:r>
              <a:rPr lang="en-US" dirty="0"/>
              <a:t>you have </a:t>
            </a:r>
            <a:r>
              <a:rPr lang="en-US" dirty="0" smtClean="0"/>
              <a:t>large amounts </a:t>
            </a:r>
            <a:r>
              <a:rPr lang="en-US" dirty="0"/>
              <a:t>of data, you can use </a:t>
            </a:r>
            <a:r>
              <a:rPr lang="en-US" dirty="0" smtClean="0"/>
              <a:t>stochastic </a:t>
            </a:r>
            <a:r>
              <a:rPr lang="en-US" dirty="0"/>
              <a:t>gradient descent</a:t>
            </a:r>
            <a:r>
              <a:rPr lang="en-US" dirty="0" smtClean="0"/>
              <a:t>.</a:t>
            </a:r>
            <a:endParaRPr lang="en-US" dirty="0"/>
          </a:p>
          <a:p>
            <a:r>
              <a:rPr lang="en-US" dirty="0" smtClean="0"/>
              <a:t>update to the coefficients </a:t>
            </a:r>
            <a:r>
              <a:rPr lang="en-US" dirty="0"/>
              <a:t>is performed for each training instance, rather than at the end of the batch </a:t>
            </a:r>
            <a:r>
              <a:rPr lang="en-US" dirty="0" smtClean="0"/>
              <a:t>of instances</a:t>
            </a:r>
            <a:r>
              <a:rPr lang="en-US" dirty="0"/>
              <a:t>.</a:t>
            </a:r>
          </a:p>
          <a:p>
            <a:r>
              <a:rPr lang="en-US" dirty="0"/>
              <a:t>The </a:t>
            </a:r>
            <a:r>
              <a:rPr lang="en-US" dirty="0" smtClean="0"/>
              <a:t>first </a:t>
            </a:r>
            <a:r>
              <a:rPr lang="en-US" dirty="0"/>
              <a:t>step of the procedure requires that the order of the training dataset is randomized</a:t>
            </a:r>
            <a:r>
              <a:rPr lang="en-US" dirty="0" smtClean="0"/>
              <a:t>.</a:t>
            </a:r>
          </a:p>
          <a:p>
            <a:r>
              <a:rPr lang="en-US" dirty="0" smtClean="0"/>
              <a:t>The </a:t>
            </a:r>
            <a:r>
              <a:rPr lang="en-US" dirty="0"/>
              <a:t>learning can be much faster with stochastic gradient descent for very large training datasets</a:t>
            </a:r>
          </a:p>
          <a:p>
            <a:r>
              <a:rPr lang="en-US" dirty="0" smtClean="0"/>
              <a:t>often </a:t>
            </a:r>
            <a:r>
              <a:rPr lang="en-US" dirty="0"/>
              <a:t>you only need a small number of passes through the dataset to reach a good or </a:t>
            </a:r>
            <a:r>
              <a:rPr lang="en-US" dirty="0" smtClean="0"/>
              <a:t>good enough </a:t>
            </a:r>
            <a:r>
              <a:rPr lang="en-US" dirty="0"/>
              <a:t>set of </a:t>
            </a:r>
            <a:r>
              <a:rPr lang="en-US" dirty="0" smtClean="0"/>
              <a:t>coefficients</a:t>
            </a:r>
            <a:r>
              <a:rPr lang="en-US" dirty="0"/>
              <a:t>, e.g. 1-to-10 passes through the dataset.</a:t>
            </a:r>
          </a:p>
        </p:txBody>
      </p:sp>
    </p:spTree>
    <p:extLst>
      <p:ext uri="{BB962C8B-B14F-4D97-AF65-F5344CB8AC3E}">
        <p14:creationId xmlns:p14="http://schemas.microsoft.com/office/powerpoint/2010/main" val="401422553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5978"/>
            <a:ext cx="7316093" cy="765572"/>
          </a:xfrm>
        </p:spPr>
        <p:txBody>
          <a:bodyPr>
            <a:prstTxWarp prst="textStop">
              <a:avLst>
                <a:gd name="adj" fmla="val 14286"/>
              </a:avLst>
            </a:prstTxWarp>
            <a:normAutofit fontScale="90000"/>
          </a:bodyPr>
          <a:lstStyle/>
          <a:p>
            <a:r>
              <a:rPr lang="en-US" dirty="0"/>
              <a:t>Parametric </a:t>
            </a:r>
            <a:r>
              <a:rPr lang="en-US" dirty="0">
                <a:solidFill>
                  <a:schemeClr val="accent6">
                    <a:lumMod val="60000"/>
                    <a:lumOff val="40000"/>
                  </a:schemeClr>
                </a:solidFill>
              </a:rPr>
              <a:t>Machine Learning </a:t>
            </a:r>
            <a:r>
              <a:rPr lang="en-US" dirty="0"/>
              <a:t>Algorithms</a:t>
            </a:r>
          </a:p>
        </p:txBody>
      </p:sp>
      <p:sp>
        <p:nvSpPr>
          <p:cNvPr id="3" name="Content Placeholder 2"/>
          <p:cNvSpPr>
            <a:spLocks noGrp="1"/>
          </p:cNvSpPr>
          <p:nvPr>
            <p:ph idx="1"/>
          </p:nvPr>
        </p:nvSpPr>
        <p:spPr>
          <a:xfrm>
            <a:off x="456128" y="1428750"/>
            <a:ext cx="8288909" cy="3505200"/>
          </a:xfrm>
        </p:spPr>
        <p:txBody>
          <a:bodyPr>
            <a:normAutofit fontScale="77500" lnSpcReduction="20000"/>
          </a:bodyPr>
          <a:lstStyle/>
          <a:p>
            <a:pPr algn="justLow"/>
            <a:r>
              <a:rPr lang="en-US" dirty="0"/>
              <a:t>A learning model that summarizes data with a set of parameters of </a:t>
            </a:r>
            <a:r>
              <a:rPr lang="en-US" dirty="0" smtClean="0"/>
              <a:t>fixed size (</a:t>
            </a:r>
            <a:r>
              <a:rPr lang="en-US" dirty="0"/>
              <a:t>independent of the number of training examples) is called a parametric model. </a:t>
            </a:r>
            <a:r>
              <a:rPr lang="en-US" dirty="0" smtClean="0"/>
              <a:t>No matter </a:t>
            </a:r>
            <a:r>
              <a:rPr lang="en-US" dirty="0"/>
              <a:t>how much data you throw at a parametric model, it won't change its </a:t>
            </a:r>
            <a:r>
              <a:rPr lang="en-US" dirty="0" smtClean="0"/>
              <a:t>mind about </a:t>
            </a:r>
            <a:r>
              <a:rPr lang="en-US" dirty="0"/>
              <a:t>how many parameters it needs</a:t>
            </a:r>
            <a:r>
              <a:rPr lang="en-US" dirty="0" smtClean="0"/>
              <a:t>.</a:t>
            </a:r>
          </a:p>
          <a:p>
            <a:r>
              <a:rPr lang="en-US" sz="2100" dirty="0">
                <a:solidFill>
                  <a:srgbClr val="00B0F0"/>
                </a:solidFill>
              </a:rPr>
              <a:t>The algorithms involve two steps:</a:t>
            </a:r>
          </a:p>
          <a:p>
            <a:pPr marL="1063132" lvl="4" indent="-342946"/>
            <a:r>
              <a:rPr lang="en-US" sz="2900" dirty="0"/>
              <a:t>Select a form for the function.</a:t>
            </a:r>
          </a:p>
          <a:p>
            <a:pPr marL="1063132" lvl="4" indent="-342946"/>
            <a:r>
              <a:rPr lang="en-US" sz="2900" dirty="0"/>
              <a:t>Learn the coefficients for the function from the training data.</a:t>
            </a:r>
          </a:p>
          <a:p>
            <a:pPr marL="205767" lvl="1" indent="0" algn="ctr">
              <a:buNone/>
            </a:pPr>
            <a:r>
              <a:rPr lang="en-US" sz="2400" dirty="0">
                <a:solidFill>
                  <a:srgbClr val="FFFF00"/>
                </a:solidFill>
              </a:rPr>
              <a:t>B0 + B1  X1 + B2  X2 = 0</a:t>
            </a:r>
          </a:p>
          <a:p>
            <a:pPr marL="0" indent="0">
              <a:buNone/>
            </a:pPr>
            <a:r>
              <a:rPr lang="en-US" sz="2600" i="1" dirty="0"/>
              <a:t>Where B0, B1 and B2 are the </a:t>
            </a:r>
            <a:r>
              <a:rPr lang="en-US" sz="2600" i="1" dirty="0" smtClean="0"/>
              <a:t>coefficients </a:t>
            </a:r>
            <a:r>
              <a:rPr lang="en-US" sz="2600" i="1" dirty="0"/>
              <a:t>of the line that control the intercept and slope</a:t>
            </a:r>
            <a:r>
              <a:rPr lang="en-US" sz="2600" i="1" dirty="0" smtClean="0"/>
              <a:t>, and </a:t>
            </a:r>
            <a:r>
              <a:rPr lang="en-US" sz="2600" i="1" dirty="0"/>
              <a:t>X1 and X2 are two input variables.</a:t>
            </a:r>
          </a:p>
        </p:txBody>
      </p:sp>
    </p:spTree>
    <p:extLst>
      <p:ext uri="{BB962C8B-B14F-4D97-AF65-F5344CB8AC3E}">
        <p14:creationId xmlns:p14="http://schemas.microsoft.com/office/powerpoint/2010/main" val="3962856546"/>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t>Tips for Gradient Descent</a:t>
            </a:r>
          </a:p>
        </p:txBody>
      </p:sp>
      <p:graphicFrame>
        <p:nvGraphicFramePr>
          <p:cNvPr id="4" name="Diagram 3"/>
          <p:cNvGraphicFramePr/>
          <p:nvPr>
            <p:extLst>
              <p:ext uri="{D42A27DB-BD31-4B8C-83A1-F6EECF244321}">
                <p14:modId xmlns:p14="http://schemas.microsoft.com/office/powerpoint/2010/main" val="3338344937"/>
              </p:ext>
            </p:extLst>
          </p:nvPr>
        </p:nvGraphicFramePr>
        <p:xfrm>
          <a:off x="1580451" y="1504950"/>
          <a:ext cx="5734749" cy="3314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57096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62000" y="819150"/>
            <a:ext cx="8077200" cy="3562350"/>
          </a:xfrm>
        </p:spPr>
        <p:txBody>
          <a:bodyPr anchor="ctr">
            <a:normAutofit/>
          </a:bodyPr>
          <a:lstStyle>
            <a:extLst/>
          </a:lstStyle>
          <a:p>
            <a:pPr algn="ctr"/>
            <a:r>
              <a:rPr lang="en-US" sz="4400" i="1" cap="none" dirty="0" smtClean="0">
                <a:solidFill>
                  <a:srgbClr val="FF0000"/>
                </a:solidFill>
              </a:rPr>
              <a:t>Spot-check</a:t>
            </a:r>
            <a:r>
              <a:rPr lang="en-US" sz="4400" cap="none" dirty="0" smtClean="0"/>
              <a:t> </a:t>
            </a:r>
            <a:r>
              <a:rPr lang="en-US" sz="4400" cap="none" dirty="0" smtClean="0">
                <a:solidFill>
                  <a:srgbClr val="FFFF00"/>
                </a:solidFill>
              </a:rPr>
              <a:t>Classification</a:t>
            </a:r>
            <a:r>
              <a:rPr lang="en-US" sz="4400" cap="none" dirty="0" smtClean="0"/>
              <a:t> &amp; </a:t>
            </a:r>
            <a:r>
              <a:rPr lang="en-US" sz="4400" cap="none" dirty="0" smtClean="0">
                <a:solidFill>
                  <a:srgbClr val="FFFF00"/>
                </a:solidFill>
              </a:rPr>
              <a:t>Regression</a:t>
            </a:r>
            <a:r>
              <a:rPr lang="en-US" sz="4400" cap="none" dirty="0" smtClean="0"/>
              <a:t> algorithms</a:t>
            </a:r>
            <a:endParaRPr lang="en-US" sz="2800" cap="none" dirty="0">
              <a:solidFill>
                <a:srgbClr val="92D050"/>
              </a:solidFill>
              <a:latin typeface="Ink Free" panose="03080402000500000000" pitchFamily="66" charset="0"/>
              <a:cs typeface="Arabic Typesetting" panose="03020402040406030203" pitchFamily="66" charset="-78"/>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a:latin typeface="CMBX12"/>
              </a:rPr>
              <a:t>Spot-Check </a:t>
            </a:r>
            <a:r>
              <a:rPr lang="en-US" sz="3600" dirty="0" smtClean="0">
                <a:latin typeface="CMBX12"/>
              </a:rPr>
              <a:t>Classification </a:t>
            </a:r>
            <a:r>
              <a:rPr lang="en-US" sz="3600" dirty="0">
                <a:latin typeface="CMBX12"/>
              </a:rPr>
              <a:t>Algorithms</a:t>
            </a:r>
            <a:endParaRPr lang="en-US" sz="3600" dirty="0"/>
          </a:p>
        </p:txBody>
      </p:sp>
      <p:sp>
        <p:nvSpPr>
          <p:cNvPr id="8" name="Content Placeholder 7"/>
          <p:cNvSpPr>
            <a:spLocks noGrp="1"/>
          </p:cNvSpPr>
          <p:nvPr>
            <p:ph sz="quarter" idx="13"/>
          </p:nvPr>
        </p:nvSpPr>
        <p:spPr>
          <a:xfrm>
            <a:off x="457200" y="1352550"/>
            <a:ext cx="8534400" cy="3581400"/>
          </a:xfrm>
        </p:spPr>
        <p:txBody>
          <a:bodyPr>
            <a:normAutofit/>
          </a:bodyPr>
          <a:lstStyle/>
          <a:p>
            <a:r>
              <a:rPr lang="en-US" sz="2800" dirty="0"/>
              <a:t>Spot-checking</a:t>
            </a:r>
            <a:r>
              <a:rPr lang="en-US" sz="2400" dirty="0"/>
              <a:t> </a:t>
            </a:r>
            <a:r>
              <a:rPr lang="en-US" sz="2400" i="1" dirty="0">
                <a:solidFill>
                  <a:schemeClr val="bg1"/>
                </a:solidFill>
              </a:rPr>
              <a:t>is a way of discovering which algorithms perform well on your machine </a:t>
            </a:r>
            <a:r>
              <a:rPr lang="en-US" sz="2400" i="1" dirty="0" smtClean="0">
                <a:solidFill>
                  <a:schemeClr val="bg1"/>
                </a:solidFill>
              </a:rPr>
              <a:t>learning.</a:t>
            </a:r>
          </a:p>
          <a:p>
            <a:pPr marL="365760" lvl="1" indent="0" algn="ctr">
              <a:buNone/>
            </a:pPr>
            <a:r>
              <a:rPr lang="en-US" sz="3200" dirty="0">
                <a:solidFill>
                  <a:schemeClr val="accent3">
                    <a:lumMod val="40000"/>
                    <a:lumOff val="60000"/>
                  </a:schemeClr>
                </a:solidFill>
              </a:rPr>
              <a:t>What algorithm should I use on my dataset? </a:t>
            </a:r>
            <a:r>
              <a:rPr lang="en-US" sz="3200" dirty="0">
                <a:solidFill>
                  <a:srgbClr val="FF0000"/>
                </a:solidFill>
              </a:rPr>
              <a:t>Instead it is: </a:t>
            </a:r>
            <a:endParaRPr lang="en-US" sz="3200" dirty="0" smtClean="0">
              <a:solidFill>
                <a:srgbClr val="FF0000"/>
              </a:solidFill>
            </a:endParaRPr>
          </a:p>
          <a:p>
            <a:pPr marL="365760" lvl="1" indent="0" algn="ctr">
              <a:buNone/>
            </a:pPr>
            <a:r>
              <a:rPr lang="en-US" sz="3200" dirty="0" smtClean="0">
                <a:solidFill>
                  <a:schemeClr val="accent3">
                    <a:lumMod val="40000"/>
                    <a:lumOff val="60000"/>
                  </a:schemeClr>
                </a:solidFill>
              </a:rPr>
              <a:t>What algorithms </a:t>
            </a:r>
            <a:r>
              <a:rPr lang="en-US" sz="3200" dirty="0">
                <a:solidFill>
                  <a:schemeClr val="accent3">
                    <a:lumMod val="40000"/>
                    <a:lumOff val="60000"/>
                  </a:schemeClr>
                </a:solidFill>
              </a:rPr>
              <a:t>should I spot-check on my </a:t>
            </a:r>
            <a:r>
              <a:rPr lang="en-US" sz="3200" dirty="0" smtClean="0">
                <a:solidFill>
                  <a:schemeClr val="accent3">
                    <a:lumMod val="40000"/>
                    <a:lumOff val="60000"/>
                  </a:schemeClr>
                </a:solidFill>
              </a:rPr>
              <a:t>dataset?</a:t>
            </a:r>
            <a:endParaRPr lang="en-US" sz="3600" dirty="0">
              <a:solidFill>
                <a:schemeClr val="accent3">
                  <a:lumMod val="40000"/>
                  <a:lumOff val="60000"/>
                </a:schemeClr>
              </a:solidFill>
            </a:endParaRPr>
          </a:p>
          <a:p>
            <a:pPr marL="365760" lvl="1" indent="0">
              <a:buNone/>
            </a:pPr>
            <a:endParaRPr lang="en-US" sz="3200" dirty="0" smtClean="0">
              <a:solidFill>
                <a:schemeClr val="accent3">
                  <a:lumMod val="40000"/>
                  <a:lumOff val="60000"/>
                </a:schemeClr>
              </a:solidFill>
            </a:endParaRPr>
          </a:p>
        </p:txBody>
      </p:sp>
    </p:spTree>
    <p:extLst>
      <p:ext uri="{BB962C8B-B14F-4D97-AF65-F5344CB8AC3E}">
        <p14:creationId xmlns:p14="http://schemas.microsoft.com/office/powerpoint/2010/main" val="39442905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Algorithm Spot-Checking</a:t>
            </a:r>
          </a:p>
        </p:txBody>
      </p:sp>
      <p:sp>
        <p:nvSpPr>
          <p:cNvPr id="4" name="Content Placeholder 3"/>
          <p:cNvSpPr>
            <a:spLocks noGrp="1"/>
          </p:cNvSpPr>
          <p:nvPr>
            <p:ph sz="quarter" idx="13"/>
          </p:nvPr>
        </p:nvSpPr>
        <p:spPr>
          <a:xfrm>
            <a:off x="381000" y="1428750"/>
            <a:ext cx="8382000" cy="2286000"/>
          </a:xfrm>
        </p:spPr>
        <p:txBody>
          <a:bodyPr>
            <a:noAutofit/>
          </a:bodyPr>
          <a:lstStyle/>
          <a:p>
            <a:pPr marL="0" indent="0" algn="just">
              <a:buNone/>
            </a:pPr>
            <a:r>
              <a:rPr lang="en-US" sz="2800" dirty="0">
                <a:solidFill>
                  <a:schemeClr val="accent1">
                    <a:lumMod val="40000"/>
                    <a:lumOff val="60000"/>
                  </a:schemeClr>
                </a:solidFill>
              </a:rPr>
              <a:t>Below are </a:t>
            </a:r>
            <a:r>
              <a:rPr lang="en-US" sz="2800" dirty="0" smtClean="0">
                <a:solidFill>
                  <a:schemeClr val="accent1">
                    <a:lumMod val="40000"/>
                    <a:lumOff val="60000"/>
                  </a:schemeClr>
                </a:solidFill>
              </a:rPr>
              <a:t>some suggestions </a:t>
            </a:r>
            <a:r>
              <a:rPr lang="en-US" sz="2800" dirty="0">
                <a:solidFill>
                  <a:schemeClr val="accent1">
                    <a:lumMod val="40000"/>
                    <a:lumOff val="60000"/>
                  </a:schemeClr>
                </a:solidFill>
              </a:rPr>
              <a:t>when spot-checking algorithms on your dataset:</a:t>
            </a:r>
          </a:p>
          <a:p>
            <a:pPr algn="just"/>
            <a:r>
              <a:rPr lang="en-US" sz="2400" dirty="0" smtClean="0"/>
              <a:t>Try </a:t>
            </a:r>
            <a:r>
              <a:rPr lang="en-US" sz="2400" dirty="0"/>
              <a:t>a mixture of algorithm representations (e.g. instances and trees).</a:t>
            </a:r>
          </a:p>
          <a:p>
            <a:pPr algn="just"/>
            <a:r>
              <a:rPr lang="en-US" sz="2400" dirty="0" smtClean="0"/>
              <a:t>Try </a:t>
            </a:r>
            <a:r>
              <a:rPr lang="en-US" sz="2400" dirty="0"/>
              <a:t>a mixture of learning algorithms (e.g. </a:t>
            </a:r>
            <a:r>
              <a:rPr lang="en-US" sz="2400" dirty="0" smtClean="0"/>
              <a:t>different </a:t>
            </a:r>
            <a:r>
              <a:rPr lang="en-US" sz="2400" dirty="0"/>
              <a:t>algorithms for learning the same </a:t>
            </a:r>
            <a:r>
              <a:rPr lang="en-US" sz="2400" dirty="0" smtClean="0"/>
              <a:t>type of </a:t>
            </a:r>
            <a:r>
              <a:rPr lang="en-US" sz="2400" dirty="0"/>
              <a:t>representation).</a:t>
            </a:r>
          </a:p>
          <a:p>
            <a:pPr algn="just"/>
            <a:r>
              <a:rPr lang="en-US" sz="2400" dirty="0" smtClean="0"/>
              <a:t>Try </a:t>
            </a:r>
            <a:r>
              <a:rPr lang="en-US" sz="2400" dirty="0"/>
              <a:t>a mixture of modeling types (e.g. linear and nonlinear functions or parametric </a:t>
            </a:r>
            <a:r>
              <a:rPr lang="en-US" sz="2400" dirty="0" smtClean="0"/>
              <a:t>and nonparametric</a:t>
            </a:r>
            <a:r>
              <a:rPr lang="en-US" sz="2400" dirty="0"/>
              <a:t>).</a:t>
            </a:r>
            <a:endParaRPr lang="en-US" sz="2400"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30761483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8110"/>
            <a:ext cx="8763000" cy="1005840"/>
          </a:xfrm>
        </p:spPr>
        <p:txBody>
          <a:bodyPr anchor="ctr">
            <a:noAutofit/>
          </a:bodyPr>
          <a:lstStyle/>
          <a:p>
            <a:pPr algn="ctr"/>
            <a:r>
              <a:rPr lang="en-US" sz="3200" dirty="0"/>
              <a:t>Spot-Check Classification Algorithms</a:t>
            </a:r>
          </a:p>
        </p:txBody>
      </p:sp>
      <p:sp>
        <p:nvSpPr>
          <p:cNvPr id="4" name="Content Placeholder 3"/>
          <p:cNvSpPr>
            <a:spLocks noGrp="1"/>
          </p:cNvSpPr>
          <p:nvPr>
            <p:ph sz="quarter" idx="13"/>
          </p:nvPr>
        </p:nvSpPr>
        <p:spPr>
          <a:xfrm>
            <a:off x="609600" y="1352550"/>
            <a:ext cx="8153400" cy="3790950"/>
          </a:xfrm>
        </p:spPr>
        <p:txBody>
          <a:bodyPr>
            <a:normAutofit fontScale="92500"/>
          </a:bodyPr>
          <a:lstStyle/>
          <a:p>
            <a:r>
              <a:rPr lang="en-US" sz="2800" dirty="0"/>
              <a:t>Starting with two linear machine learning algorithms:</a:t>
            </a:r>
          </a:p>
          <a:p>
            <a:pPr lvl="1"/>
            <a:r>
              <a:rPr lang="en-US" sz="2000" dirty="0">
                <a:solidFill>
                  <a:schemeClr val="accent3">
                    <a:lumMod val="60000"/>
                    <a:lumOff val="40000"/>
                  </a:schemeClr>
                </a:solidFill>
              </a:rPr>
              <a:t>Logistic Regression.</a:t>
            </a:r>
          </a:p>
          <a:p>
            <a:pPr lvl="1"/>
            <a:r>
              <a:rPr lang="en-US" sz="2000" dirty="0">
                <a:solidFill>
                  <a:schemeClr val="accent3">
                    <a:lumMod val="60000"/>
                    <a:lumOff val="40000"/>
                  </a:schemeClr>
                </a:solidFill>
              </a:rPr>
              <a:t>Linear Discriminant Analysis.</a:t>
            </a:r>
          </a:p>
          <a:p>
            <a:r>
              <a:rPr lang="en-US" sz="2800" dirty="0"/>
              <a:t>Then looking at four nonlinear machine learning algorithms:</a:t>
            </a:r>
          </a:p>
          <a:p>
            <a:pPr lvl="1"/>
            <a:r>
              <a:rPr lang="en-US" sz="2000" dirty="0" smtClean="0">
                <a:solidFill>
                  <a:schemeClr val="accent3">
                    <a:lumMod val="60000"/>
                    <a:lumOff val="40000"/>
                  </a:schemeClr>
                </a:solidFill>
              </a:rPr>
              <a:t>k-Nearest </a:t>
            </a:r>
            <a:r>
              <a:rPr lang="en-US" sz="2000" dirty="0">
                <a:solidFill>
                  <a:schemeClr val="accent3">
                    <a:lumMod val="60000"/>
                    <a:lumOff val="40000"/>
                  </a:schemeClr>
                </a:solidFill>
              </a:rPr>
              <a:t>Neighbors.</a:t>
            </a:r>
          </a:p>
          <a:p>
            <a:pPr lvl="1"/>
            <a:r>
              <a:rPr lang="en-US" sz="2000" dirty="0" smtClean="0">
                <a:solidFill>
                  <a:schemeClr val="accent3">
                    <a:lumMod val="60000"/>
                    <a:lumOff val="40000"/>
                  </a:schemeClr>
                </a:solidFill>
              </a:rPr>
              <a:t>Naive </a:t>
            </a:r>
            <a:r>
              <a:rPr lang="en-US" sz="2000" dirty="0">
                <a:solidFill>
                  <a:schemeClr val="accent3">
                    <a:lumMod val="60000"/>
                    <a:lumOff val="40000"/>
                  </a:schemeClr>
                </a:solidFill>
              </a:rPr>
              <a:t>Bayes.</a:t>
            </a:r>
          </a:p>
          <a:p>
            <a:pPr lvl="1"/>
            <a:r>
              <a:rPr lang="en-US" sz="2000" dirty="0" smtClean="0">
                <a:solidFill>
                  <a:schemeClr val="accent3">
                    <a:lumMod val="60000"/>
                    <a:lumOff val="40000"/>
                  </a:schemeClr>
                </a:solidFill>
              </a:rPr>
              <a:t>Classification </a:t>
            </a:r>
            <a:r>
              <a:rPr lang="en-US" sz="2000" dirty="0">
                <a:solidFill>
                  <a:schemeClr val="accent3">
                    <a:lumMod val="60000"/>
                    <a:lumOff val="40000"/>
                  </a:schemeClr>
                </a:solidFill>
              </a:rPr>
              <a:t>and Regression Trees.</a:t>
            </a:r>
          </a:p>
          <a:p>
            <a:pPr lvl="1"/>
            <a:r>
              <a:rPr lang="en-US" sz="2000" dirty="0" smtClean="0">
                <a:solidFill>
                  <a:schemeClr val="accent3">
                    <a:lumMod val="60000"/>
                    <a:lumOff val="40000"/>
                  </a:schemeClr>
                </a:solidFill>
              </a:rPr>
              <a:t>Support </a:t>
            </a:r>
            <a:r>
              <a:rPr lang="en-US" sz="2000" dirty="0">
                <a:solidFill>
                  <a:schemeClr val="accent3">
                    <a:lumMod val="60000"/>
                    <a:lumOff val="40000"/>
                  </a:schemeClr>
                </a:solidFill>
              </a:rPr>
              <a:t>Vector Machines.</a:t>
            </a:r>
          </a:p>
        </p:txBody>
      </p:sp>
    </p:spTree>
    <p:extLst>
      <p:ext uri="{BB962C8B-B14F-4D97-AF65-F5344CB8AC3E}">
        <p14:creationId xmlns:p14="http://schemas.microsoft.com/office/powerpoint/2010/main" val="21257927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300" dirty="0">
                <a:solidFill>
                  <a:srgbClr val="FFFF00"/>
                </a:solidFill>
              </a:rPr>
              <a:t>Logistic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84633" y="1200150"/>
                <a:ext cx="8746228" cy="3771900"/>
              </a:xfrm>
            </p:spPr>
            <p:txBody>
              <a:bodyPr>
                <a:normAutofit fontScale="85000" lnSpcReduction="10000"/>
              </a:bodyPr>
              <a:lstStyle/>
              <a:p>
                <a:pPr>
                  <a:lnSpc>
                    <a:spcPct val="150000"/>
                  </a:lnSpc>
                </a:pPr>
                <a:r>
                  <a:rPr lang="en-US" sz="2400" dirty="0"/>
                  <a:t>Logistic Regression is a technique borrowed by machine learning from the field of statistics.</a:t>
                </a:r>
              </a:p>
              <a:p>
                <a:pPr>
                  <a:lnSpc>
                    <a:spcPct val="150000"/>
                  </a:lnSpc>
                </a:pPr>
                <a:r>
                  <a:rPr lang="en-US" sz="2400" dirty="0"/>
                  <a:t>Logistic regression is named for the function used at the core of the method, the logistic function. Also called the sigmoid function .</a:t>
                </a:r>
              </a:p>
              <a:p>
                <a:pPr>
                  <a:lnSpc>
                    <a:spcPct val="150000"/>
                  </a:lnSpc>
                </a:pPr>
                <a:r>
                  <a:rPr lang="en-US" sz="2400" dirty="0"/>
                  <a:t>It's an s-shaped curve that can take any real-valued number and  map it into a value between 0 and 1, but never exactly at those limits.</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sz="2400" i="1">
                              <a:solidFill>
                                <a:schemeClr val="accent3">
                                  <a:lumMod val="60000"/>
                                  <a:lumOff val="40000"/>
                                </a:schemeClr>
                              </a:solidFill>
                              <a:latin typeface="Cambria Math"/>
                            </a:rPr>
                          </m:ctrlPr>
                        </m:fPr>
                        <m:num>
                          <m:r>
                            <a:rPr lang="en-US" sz="2400" i="1">
                              <a:solidFill>
                                <a:schemeClr val="accent3">
                                  <a:lumMod val="60000"/>
                                  <a:lumOff val="40000"/>
                                </a:schemeClr>
                              </a:solidFill>
                              <a:latin typeface="Cambria Math"/>
                            </a:rPr>
                            <m:t>1</m:t>
                          </m:r>
                        </m:num>
                        <m:den>
                          <m:r>
                            <a:rPr lang="en-US" sz="2400" i="1">
                              <a:solidFill>
                                <a:schemeClr val="accent3">
                                  <a:lumMod val="60000"/>
                                  <a:lumOff val="40000"/>
                                </a:schemeClr>
                              </a:solidFill>
                              <a:latin typeface="Cambria Math"/>
                            </a:rPr>
                            <m:t>1+</m:t>
                          </m:r>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m:t>
                              </m:r>
                              <m:r>
                                <a:rPr lang="en-US" sz="2400" i="1">
                                  <a:solidFill>
                                    <a:schemeClr val="accent3">
                                      <a:lumMod val="60000"/>
                                      <a:lumOff val="40000"/>
                                    </a:schemeClr>
                                  </a:solidFill>
                                  <a:latin typeface="Cambria Math"/>
                                </a:rPr>
                                <m:t>𝑣𝑎𝑙𝑢𝑒</m:t>
                              </m:r>
                            </m:sup>
                          </m:sSup>
                        </m:den>
                      </m:f>
                    </m:oMath>
                  </m:oMathPara>
                </a14:m>
                <a:endParaRPr lang="en-US" sz="2400" dirty="0">
                  <a:solidFill>
                    <a:schemeClr val="accent3">
                      <a:lumMod val="60000"/>
                      <a:lumOff val="40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84633" y="1200150"/>
                <a:ext cx="8746228" cy="3771900"/>
              </a:xfrm>
              <a:blipFill rotWithShape="1">
                <a:blip r:embed="rId3"/>
                <a:stretch>
                  <a:fillRect l="-209"/>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085" y="1257300"/>
            <a:ext cx="5380645" cy="3236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1759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633" y="205978"/>
            <a:ext cx="8517568" cy="765572"/>
          </a:xfrm>
        </p:spPr>
        <p:txBody>
          <a:bodyPr>
            <a:normAutofit fontScale="90000"/>
          </a:bodyPr>
          <a:lstStyle/>
          <a:p>
            <a:pPr algn="ctr"/>
            <a:r>
              <a:rPr lang="en-US" sz="3300" dirty="0">
                <a:solidFill>
                  <a:srgbClr val="FFFF00"/>
                </a:solidFill>
              </a:rPr>
              <a:t>Representation Used for Logistic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84633" y="1200150"/>
                <a:ext cx="8746228" cy="3771900"/>
              </a:xfrm>
            </p:spPr>
            <p:txBody>
              <a:bodyPr>
                <a:normAutofit fontScale="77500" lnSpcReduction="20000"/>
              </a:bodyPr>
              <a:lstStyle/>
              <a:p>
                <a:pPr>
                  <a:lnSpc>
                    <a:spcPct val="150000"/>
                  </a:lnSpc>
                </a:pPr>
                <a:r>
                  <a:rPr lang="en-US" sz="2400" dirty="0"/>
                  <a:t>Logistic regression uses an equation as the representation, very much like linear regression.</a:t>
                </a:r>
              </a:p>
              <a:p>
                <a:pPr>
                  <a:lnSpc>
                    <a:spcPct val="150000"/>
                  </a:lnSpc>
                </a:pPr>
                <a:r>
                  <a:rPr lang="en-US" sz="2400" dirty="0"/>
                  <a:t>Input values (x) are combined linearly using weights or coefficient values to predict an output value (y). A key difference from linear regression is that the output value being modeled is a binary values (0 or 1) rather than a numeric value.</a:t>
                </a:r>
              </a:p>
              <a:p>
                <a:pPr>
                  <a:lnSpc>
                    <a:spcPct val="150000"/>
                  </a:lnSpc>
                </a:pPr>
                <a:r>
                  <a:rPr lang="en-US" sz="2400" dirty="0"/>
                  <a:t>Below is an example logistic regression equation:</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a:solidFill>
                            <a:schemeClr val="accent3">
                              <a:lumMod val="60000"/>
                              <a:lumOff val="40000"/>
                            </a:schemeClr>
                          </a:solidFill>
                          <a:latin typeface="Cambria Math"/>
                        </a:rPr>
                        <m:t>𝑦</m:t>
                      </m:r>
                      <m:r>
                        <a:rPr lang="en-US" sz="2400" i="1">
                          <a:solidFill>
                            <a:schemeClr val="accent3">
                              <a:lumMod val="60000"/>
                              <a:lumOff val="40000"/>
                            </a:schemeClr>
                          </a:solidFill>
                          <a:latin typeface="Cambria Math"/>
                        </a:rPr>
                        <m:t>=</m:t>
                      </m:r>
                      <m:f>
                        <m:fPr>
                          <m:ctrlPr>
                            <a:rPr lang="en-US" sz="2400" i="1">
                              <a:solidFill>
                                <a:schemeClr val="accent3">
                                  <a:lumMod val="60000"/>
                                  <a:lumOff val="40000"/>
                                </a:schemeClr>
                              </a:solidFill>
                              <a:latin typeface="Cambria Math"/>
                            </a:rPr>
                          </m:ctrlPr>
                        </m:fPr>
                        <m:num>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0+</m:t>
                              </m:r>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1</m:t>
                              </m:r>
                              <m:r>
                                <a:rPr lang="en-US" sz="2400" i="1">
                                  <a:solidFill>
                                    <a:schemeClr val="accent3">
                                      <a:lumMod val="60000"/>
                                      <a:lumOff val="40000"/>
                                    </a:schemeClr>
                                  </a:solidFill>
                                  <a:latin typeface="Cambria Math"/>
                                </a:rPr>
                                <m:t>𝑥</m:t>
                              </m:r>
                            </m:sup>
                          </m:sSup>
                        </m:num>
                        <m:den>
                          <m:r>
                            <a:rPr lang="en-US" sz="2400" i="1">
                              <a:solidFill>
                                <a:schemeClr val="accent3">
                                  <a:lumMod val="60000"/>
                                  <a:lumOff val="40000"/>
                                </a:schemeClr>
                              </a:solidFill>
                              <a:latin typeface="Cambria Math"/>
                            </a:rPr>
                            <m:t>1+</m:t>
                          </m:r>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0+</m:t>
                              </m:r>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1</m:t>
                              </m:r>
                              <m:r>
                                <a:rPr lang="en-US" sz="2400" i="1">
                                  <a:solidFill>
                                    <a:schemeClr val="accent3">
                                      <a:lumMod val="60000"/>
                                      <a:lumOff val="40000"/>
                                    </a:schemeClr>
                                  </a:solidFill>
                                  <a:latin typeface="Cambria Math"/>
                                </a:rPr>
                                <m:t>𝑥</m:t>
                              </m:r>
                            </m:sup>
                          </m:sSup>
                        </m:den>
                      </m:f>
                    </m:oMath>
                  </m:oMathPara>
                </a14:m>
                <a:endParaRPr lang="en-US" sz="2400" dirty="0">
                  <a:solidFill>
                    <a:schemeClr val="accent3">
                      <a:lumMod val="60000"/>
                      <a:lumOff val="40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79412" y="1600200"/>
                <a:ext cx="11658600" cy="5029200"/>
              </a:xfrm>
              <a:blipFill rotWithShape="1">
                <a:blip r:embed="rId3"/>
                <a:stretch>
                  <a:fillRect l="-732" r="-784"/>
                </a:stretch>
              </a:blipFill>
            </p:spPr>
            <p:txBody>
              <a:bodyPr/>
              <a:lstStyle/>
              <a:p>
                <a:r>
                  <a:rPr lang="en-US">
                    <a:noFill/>
                  </a:rPr>
                  <a:t> </a:t>
                </a:r>
              </a:p>
            </p:txBody>
          </p:sp>
        </mc:Fallback>
      </mc:AlternateContent>
    </p:spTree>
    <p:extLst>
      <p:ext uri="{BB962C8B-B14F-4D97-AF65-F5344CB8AC3E}">
        <p14:creationId xmlns:p14="http://schemas.microsoft.com/office/powerpoint/2010/main" val="2181939701"/>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633" y="205978"/>
            <a:ext cx="8517568" cy="765572"/>
          </a:xfrm>
        </p:spPr>
        <p:txBody>
          <a:bodyPr>
            <a:normAutofit fontScale="90000"/>
          </a:bodyPr>
          <a:lstStyle/>
          <a:p>
            <a:pPr algn="ctr"/>
            <a:r>
              <a:rPr lang="en-US" sz="3300" dirty="0">
                <a:solidFill>
                  <a:srgbClr val="FFFF00"/>
                </a:solidFill>
              </a:rPr>
              <a:t>Logistic Regression Predicts Probabilities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84633" y="1314450"/>
                <a:ext cx="8746228" cy="3771900"/>
              </a:xfrm>
            </p:spPr>
            <p:txBody>
              <a:bodyPr>
                <a:normAutofit fontScale="92500"/>
              </a:bodyPr>
              <a:lstStyle/>
              <a:p>
                <a:pPr algn="justLow">
                  <a:spcBef>
                    <a:spcPts val="450"/>
                  </a:spcBef>
                  <a:spcAft>
                    <a:spcPts val="450"/>
                  </a:spcAft>
                </a:pPr>
                <a:r>
                  <a:rPr lang="en-US" sz="2100" dirty="0"/>
                  <a:t>Logistic regression models the probability of the default class (E.G. The first class). For example, if we are modeling people's sex as male or female from their height, then the first class could be male and the logistic regression model could be written as the probability of male given A person's height, or more formally:			 </a:t>
                </a:r>
                <a:r>
                  <a:rPr lang="en-US" sz="2400" i="1" dirty="0">
                    <a:solidFill>
                      <a:schemeClr val="accent3">
                        <a:lumMod val="60000"/>
                        <a:lumOff val="40000"/>
                      </a:schemeClr>
                    </a:solidFill>
                    <a:latin typeface="Cambria Math"/>
                  </a:rPr>
                  <a:t>P(sex = </a:t>
                </a:r>
                <a:r>
                  <a:rPr lang="en-US" sz="2400" i="1" dirty="0" err="1">
                    <a:solidFill>
                      <a:schemeClr val="accent3">
                        <a:lumMod val="60000"/>
                        <a:lumOff val="40000"/>
                      </a:schemeClr>
                    </a:solidFill>
                    <a:latin typeface="Cambria Math"/>
                  </a:rPr>
                  <a:t>Male</a:t>
                </a:r>
                <a:r>
                  <a:rPr lang="en-US" sz="2600" b="1" dirty="0" err="1">
                    <a:solidFill>
                      <a:schemeClr val="accent3">
                        <a:lumMod val="60000"/>
                        <a:lumOff val="40000"/>
                      </a:schemeClr>
                    </a:solidFill>
                    <a:latin typeface="Cambria Math"/>
                  </a:rPr>
                  <a:t>|</a:t>
                </a:r>
                <a:r>
                  <a:rPr lang="en-US" sz="2400" i="1" dirty="0" err="1">
                    <a:solidFill>
                      <a:schemeClr val="accent3">
                        <a:lumMod val="60000"/>
                        <a:lumOff val="40000"/>
                      </a:schemeClr>
                    </a:solidFill>
                    <a:latin typeface="Cambria Math"/>
                  </a:rPr>
                  <a:t>height</a:t>
                </a:r>
                <a:r>
                  <a:rPr lang="en-US" sz="2400" i="1" dirty="0">
                    <a:solidFill>
                      <a:schemeClr val="accent3">
                        <a:lumMod val="60000"/>
                        <a:lumOff val="40000"/>
                      </a:schemeClr>
                    </a:solidFill>
                    <a:latin typeface="Cambria Math"/>
                  </a:rPr>
                  <a:t>)</a:t>
                </a:r>
              </a:p>
              <a:p>
                <a:pPr>
                  <a:lnSpc>
                    <a:spcPct val="110000"/>
                  </a:lnSpc>
                  <a:spcBef>
                    <a:spcPts val="0"/>
                  </a:spcBef>
                </a:pPr>
                <a:r>
                  <a:rPr lang="en-US" sz="2100" dirty="0"/>
                  <a:t>Written Another Way,		</a:t>
                </a:r>
                <a:r>
                  <a:rPr lang="en-US" sz="2400" dirty="0"/>
                  <a:t>     </a:t>
                </a:r>
                <a14:m>
                  <m:oMath xmlns:m="http://schemas.openxmlformats.org/officeDocument/2006/math">
                    <m:r>
                      <m:rPr>
                        <m:nor/>
                      </m:rPr>
                      <a:rPr lang="en-US" sz="2400" i="1">
                        <a:solidFill>
                          <a:schemeClr val="accent3">
                            <a:lumMod val="60000"/>
                            <a:lumOff val="40000"/>
                          </a:schemeClr>
                        </a:solidFill>
                        <a:latin typeface="Cambria Math"/>
                      </a:rPr>
                      <m:t>P</m:t>
                    </m:r>
                    <m:r>
                      <m:rPr>
                        <m:nor/>
                      </m:rPr>
                      <a:rPr lang="en-US" sz="2400" i="1">
                        <a:solidFill>
                          <a:schemeClr val="accent3">
                            <a:lumMod val="60000"/>
                            <a:lumOff val="40000"/>
                          </a:schemeClr>
                        </a:solidFill>
                        <a:latin typeface="Cambria Math"/>
                      </a:rPr>
                      <m:t>(</m:t>
                    </m:r>
                    <m:r>
                      <m:rPr>
                        <m:nor/>
                      </m:rPr>
                      <a:rPr lang="en-US" sz="2400" i="1">
                        <a:solidFill>
                          <a:schemeClr val="accent3">
                            <a:lumMod val="60000"/>
                            <a:lumOff val="40000"/>
                          </a:schemeClr>
                        </a:solidFill>
                        <a:latin typeface="Cambria Math"/>
                      </a:rPr>
                      <m:t>X</m:t>
                    </m:r>
                    <m:r>
                      <m:rPr>
                        <m:nor/>
                      </m:rPr>
                      <a:rPr lang="en-US" sz="2400" i="1">
                        <a:solidFill>
                          <a:schemeClr val="accent3">
                            <a:lumMod val="60000"/>
                            <a:lumOff val="40000"/>
                          </a:schemeClr>
                        </a:solidFill>
                        <a:latin typeface="Cambria Math"/>
                      </a:rPr>
                      <m:t>) = </m:t>
                    </m:r>
                    <m:r>
                      <m:rPr>
                        <m:nor/>
                      </m:rPr>
                      <a:rPr lang="en-US" sz="2400" i="1">
                        <a:solidFill>
                          <a:schemeClr val="accent3">
                            <a:lumMod val="60000"/>
                            <a:lumOff val="40000"/>
                          </a:schemeClr>
                        </a:solidFill>
                        <a:latin typeface="Cambria Math"/>
                      </a:rPr>
                      <m:t>P</m:t>
                    </m:r>
                    <m:r>
                      <m:rPr>
                        <m:nor/>
                      </m:rPr>
                      <a:rPr lang="en-US" sz="2400" i="1">
                        <a:solidFill>
                          <a:schemeClr val="accent3">
                            <a:lumMod val="60000"/>
                            <a:lumOff val="40000"/>
                          </a:schemeClr>
                        </a:solidFill>
                        <a:latin typeface="Cambria Math"/>
                      </a:rPr>
                      <m:t>(</m:t>
                    </m:r>
                    <m:r>
                      <m:rPr>
                        <m:nor/>
                      </m:rPr>
                      <a:rPr lang="en-US" sz="2400" i="1">
                        <a:solidFill>
                          <a:schemeClr val="accent3">
                            <a:lumMod val="60000"/>
                            <a:lumOff val="40000"/>
                          </a:schemeClr>
                        </a:solidFill>
                        <a:latin typeface="Cambria Math"/>
                      </a:rPr>
                      <m:t>Y</m:t>
                    </m:r>
                    <m:r>
                      <m:rPr>
                        <m:nor/>
                      </m:rPr>
                      <a:rPr lang="en-US" sz="2400" i="1">
                        <a:solidFill>
                          <a:schemeClr val="accent3">
                            <a:lumMod val="60000"/>
                            <a:lumOff val="40000"/>
                          </a:schemeClr>
                        </a:solidFill>
                        <a:latin typeface="Cambria Math"/>
                      </a:rPr>
                      <m:t> = 1</m:t>
                    </m:r>
                    <m:r>
                      <m:rPr>
                        <m:nor/>
                      </m:rPr>
                      <a:rPr lang="en-US" sz="2400">
                        <a:solidFill>
                          <a:schemeClr val="accent3">
                            <a:lumMod val="60000"/>
                            <a:lumOff val="40000"/>
                          </a:schemeClr>
                        </a:solidFill>
                        <a:latin typeface="Cambria Math"/>
                      </a:rPr>
                      <m:t>|</m:t>
                    </m:r>
                    <m:r>
                      <m:rPr>
                        <m:nor/>
                      </m:rPr>
                      <a:rPr lang="en-US" sz="2400" i="1">
                        <a:solidFill>
                          <a:schemeClr val="accent3">
                            <a:lumMod val="60000"/>
                            <a:lumOff val="40000"/>
                          </a:schemeClr>
                        </a:solidFill>
                        <a:latin typeface="Cambria Math"/>
                      </a:rPr>
                      <m:t>X</m:t>
                    </m:r>
                    <m:r>
                      <m:rPr>
                        <m:nor/>
                      </m:rPr>
                      <a:rPr lang="en-US" sz="2400" i="1">
                        <a:solidFill>
                          <a:schemeClr val="accent3">
                            <a:lumMod val="60000"/>
                            <a:lumOff val="40000"/>
                          </a:schemeClr>
                        </a:solidFill>
                        <a:latin typeface="Cambria Math"/>
                      </a:rPr>
                      <m:t>)</m:t>
                    </m:r>
                  </m:oMath>
                </a14:m>
                <a:endParaRPr lang="en-US" sz="2100" i="1" dirty="0">
                  <a:solidFill>
                    <a:schemeClr val="accent3">
                      <a:lumMod val="60000"/>
                      <a:lumOff val="40000"/>
                    </a:schemeClr>
                  </a:solidFill>
                  <a:latin typeface="Cambria Math"/>
                </a:endParaRPr>
              </a:p>
              <a:p>
                <a:pPr>
                  <a:lnSpc>
                    <a:spcPct val="110000"/>
                  </a:lnSpc>
                  <a:spcBef>
                    <a:spcPts val="0"/>
                  </a:spcBef>
                </a:pPr>
                <a:r>
                  <a:rPr lang="en-US" sz="2100" dirty="0"/>
                  <a:t>The Model Can Be Stated As:	       </a:t>
                </a:r>
                <a14:m>
                  <m:oMath xmlns:m="http://schemas.openxmlformats.org/officeDocument/2006/math">
                    <m:r>
                      <a:rPr lang="en-US" sz="2400" i="1">
                        <a:solidFill>
                          <a:schemeClr val="accent3">
                            <a:lumMod val="60000"/>
                            <a:lumOff val="40000"/>
                          </a:schemeClr>
                        </a:solidFill>
                        <a:latin typeface="Cambria Math"/>
                      </a:rPr>
                      <m:t>  </m:t>
                    </m:r>
                    <m:r>
                      <m:rPr>
                        <m:nor/>
                      </m:rPr>
                      <a:rPr lang="en-US" sz="2400" i="1">
                        <a:solidFill>
                          <a:schemeClr val="accent3">
                            <a:lumMod val="60000"/>
                            <a:lumOff val="40000"/>
                          </a:schemeClr>
                        </a:solidFill>
                        <a:latin typeface="Cambria Math"/>
                      </a:rPr>
                      <m:t>p</m:t>
                    </m:r>
                    <m:r>
                      <m:rPr>
                        <m:nor/>
                      </m:rPr>
                      <a:rPr lang="en-US" sz="2400" i="1">
                        <a:solidFill>
                          <a:schemeClr val="accent3">
                            <a:lumMod val="60000"/>
                            <a:lumOff val="40000"/>
                          </a:schemeClr>
                        </a:solidFill>
                        <a:latin typeface="Cambria Math"/>
                      </a:rPr>
                      <m:t>(</m:t>
                    </m:r>
                    <m:r>
                      <m:rPr>
                        <m:nor/>
                      </m:rPr>
                      <a:rPr lang="en-US" sz="2400" i="1">
                        <a:solidFill>
                          <a:schemeClr val="accent3">
                            <a:lumMod val="60000"/>
                            <a:lumOff val="40000"/>
                          </a:schemeClr>
                        </a:solidFill>
                        <a:latin typeface="Cambria Math"/>
                      </a:rPr>
                      <m:t>x</m:t>
                    </m:r>
                    <m:r>
                      <m:rPr>
                        <m:nor/>
                      </m:rPr>
                      <a:rPr lang="en-US" sz="2400" i="1">
                        <a:solidFill>
                          <a:schemeClr val="accent3">
                            <a:lumMod val="60000"/>
                            <a:lumOff val="40000"/>
                          </a:schemeClr>
                        </a:solidFill>
                        <a:latin typeface="Cambria Math"/>
                      </a:rPr>
                      <m:t>)</m:t>
                    </m:r>
                    <m:r>
                      <a:rPr lang="en-US" sz="2400" i="1">
                        <a:solidFill>
                          <a:schemeClr val="accent3">
                            <a:lumMod val="60000"/>
                            <a:lumOff val="40000"/>
                          </a:schemeClr>
                        </a:solidFill>
                        <a:latin typeface="Cambria Math"/>
                      </a:rPr>
                      <m:t>=</m:t>
                    </m:r>
                    <m:f>
                      <m:fPr>
                        <m:ctrlPr>
                          <a:rPr lang="en-US" sz="2400" i="1">
                            <a:solidFill>
                              <a:schemeClr val="accent3">
                                <a:lumMod val="60000"/>
                                <a:lumOff val="40000"/>
                              </a:schemeClr>
                            </a:solidFill>
                            <a:latin typeface="Cambria Math"/>
                          </a:rPr>
                        </m:ctrlPr>
                      </m:fPr>
                      <m:num>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0+</m:t>
                            </m:r>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1</m:t>
                            </m:r>
                            <m:r>
                              <a:rPr lang="en-US" sz="2400" i="1">
                                <a:solidFill>
                                  <a:schemeClr val="accent3">
                                    <a:lumMod val="60000"/>
                                    <a:lumOff val="40000"/>
                                  </a:schemeClr>
                                </a:solidFill>
                                <a:latin typeface="Cambria Math"/>
                              </a:rPr>
                              <m:t>𝑋</m:t>
                            </m:r>
                          </m:sup>
                        </m:sSup>
                      </m:num>
                      <m:den>
                        <m:r>
                          <a:rPr lang="en-US" sz="2400" i="1">
                            <a:solidFill>
                              <a:schemeClr val="accent3">
                                <a:lumMod val="60000"/>
                                <a:lumOff val="40000"/>
                              </a:schemeClr>
                            </a:solidFill>
                            <a:latin typeface="Cambria Math"/>
                          </a:rPr>
                          <m:t>1+</m:t>
                        </m:r>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0+</m:t>
                            </m:r>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1</m:t>
                            </m:r>
                            <m:r>
                              <a:rPr lang="en-US" sz="2400" i="1">
                                <a:solidFill>
                                  <a:schemeClr val="accent3">
                                    <a:lumMod val="60000"/>
                                    <a:lumOff val="40000"/>
                                  </a:schemeClr>
                                </a:solidFill>
                                <a:latin typeface="Cambria Math"/>
                              </a:rPr>
                              <m:t>𝑋</m:t>
                            </m:r>
                          </m:sup>
                        </m:sSup>
                      </m:den>
                    </m:f>
                  </m:oMath>
                </a14:m>
                <a:endParaRPr lang="en-US" sz="2400" i="1" dirty="0">
                  <a:solidFill>
                    <a:schemeClr val="accent3">
                      <a:lumMod val="60000"/>
                      <a:lumOff val="40000"/>
                    </a:schemeClr>
                  </a:solidFill>
                  <a:latin typeface="Cambria Math"/>
                </a:endParaRPr>
              </a:p>
              <a:p>
                <a14:m>
                  <m:oMath xmlns:m="http://schemas.openxmlformats.org/officeDocument/2006/math">
                    <m:func>
                      <m:funcPr>
                        <m:ctrlPr>
                          <a:rPr lang="en-US" sz="2400" i="1">
                            <a:solidFill>
                              <a:schemeClr val="accent3">
                                <a:lumMod val="60000"/>
                                <a:lumOff val="40000"/>
                              </a:schemeClr>
                            </a:solidFill>
                            <a:latin typeface="Cambria Math"/>
                          </a:rPr>
                        </m:ctrlPr>
                      </m:funcPr>
                      <m:fName>
                        <m:r>
                          <a:rPr lang="en-US" sz="2400" i="1">
                            <a:solidFill>
                              <a:schemeClr val="accent3">
                                <a:lumMod val="60000"/>
                                <a:lumOff val="40000"/>
                              </a:schemeClr>
                            </a:solidFill>
                            <a:latin typeface="Cambria Math"/>
                          </a:rPr>
                          <m:t>𝑙𝑛</m:t>
                        </m:r>
                      </m:fName>
                      <m:e>
                        <m:d>
                          <m:dPr>
                            <m:ctrlPr>
                              <a:rPr lang="en-US" sz="2400" i="1">
                                <a:solidFill>
                                  <a:schemeClr val="accent3">
                                    <a:lumMod val="60000"/>
                                    <a:lumOff val="40000"/>
                                  </a:schemeClr>
                                </a:solidFill>
                                <a:latin typeface="Cambria Math"/>
                              </a:rPr>
                            </m:ctrlPr>
                          </m:dPr>
                          <m:e>
                            <m:f>
                              <m:fPr>
                                <m:ctrlPr>
                                  <a:rPr lang="en-US" sz="2400" i="1">
                                    <a:solidFill>
                                      <a:schemeClr val="accent3">
                                        <a:lumMod val="60000"/>
                                        <a:lumOff val="40000"/>
                                      </a:schemeClr>
                                    </a:solidFill>
                                    <a:latin typeface="Cambria Math"/>
                                  </a:rPr>
                                </m:ctrlPr>
                              </m:fPr>
                              <m:num>
                                <m:r>
                                  <a:rPr lang="en-US" sz="2400" i="1">
                                    <a:solidFill>
                                      <a:schemeClr val="accent3">
                                        <a:lumMod val="60000"/>
                                        <a:lumOff val="40000"/>
                                      </a:schemeClr>
                                    </a:solidFill>
                                    <a:latin typeface="Cambria Math"/>
                                  </a:rPr>
                                  <m:t>𝑝</m:t>
                                </m:r>
                                <m:d>
                                  <m:dPr>
                                    <m:ctrlPr>
                                      <a:rPr lang="en-US" sz="2400" i="1">
                                        <a:solidFill>
                                          <a:schemeClr val="accent3">
                                            <a:lumMod val="60000"/>
                                            <a:lumOff val="40000"/>
                                          </a:schemeClr>
                                        </a:solidFill>
                                        <a:latin typeface="Cambria Math"/>
                                      </a:rPr>
                                    </m:ctrlPr>
                                  </m:dPr>
                                  <m:e>
                                    <m:r>
                                      <a:rPr lang="en-US" sz="2400" i="1">
                                        <a:solidFill>
                                          <a:schemeClr val="accent3">
                                            <a:lumMod val="60000"/>
                                            <a:lumOff val="40000"/>
                                          </a:schemeClr>
                                        </a:solidFill>
                                        <a:latin typeface="Cambria Math"/>
                                      </a:rPr>
                                      <m:t>𝑋</m:t>
                                    </m:r>
                                  </m:e>
                                </m:d>
                              </m:num>
                              <m:den>
                                <m:r>
                                  <a:rPr lang="en-US" sz="2400" i="1">
                                    <a:solidFill>
                                      <a:schemeClr val="accent3">
                                        <a:lumMod val="60000"/>
                                        <a:lumOff val="40000"/>
                                      </a:schemeClr>
                                    </a:solidFill>
                                    <a:latin typeface="Cambria Math"/>
                                  </a:rPr>
                                  <m:t>1</m:t>
                                </m:r>
                                <m:r>
                                  <m:rPr>
                                    <m:nor/>
                                  </m:rPr>
                                  <a:rPr lang="en-US" sz="2400" i="1">
                                    <a:solidFill>
                                      <a:schemeClr val="accent3">
                                        <a:lumMod val="60000"/>
                                        <a:lumOff val="40000"/>
                                      </a:schemeClr>
                                    </a:solidFill>
                                    <a:latin typeface="Cambria Math"/>
                                  </a:rPr>
                                  <m:t>−</m:t>
                                </m:r>
                                <m:r>
                                  <a:rPr lang="en-US" sz="2400" i="1">
                                    <a:solidFill>
                                      <a:schemeClr val="accent3">
                                        <a:lumMod val="60000"/>
                                        <a:lumOff val="40000"/>
                                      </a:schemeClr>
                                    </a:solidFill>
                                    <a:latin typeface="Cambria Math"/>
                                  </a:rPr>
                                  <m:t>𝑝</m:t>
                                </m:r>
                                <m:d>
                                  <m:dPr>
                                    <m:ctrlPr>
                                      <a:rPr lang="en-US" sz="2400" i="1">
                                        <a:solidFill>
                                          <a:schemeClr val="accent3">
                                            <a:lumMod val="60000"/>
                                            <a:lumOff val="40000"/>
                                          </a:schemeClr>
                                        </a:solidFill>
                                        <a:latin typeface="Cambria Math"/>
                                      </a:rPr>
                                    </m:ctrlPr>
                                  </m:dPr>
                                  <m:e>
                                    <m:r>
                                      <a:rPr lang="en-US" sz="2400" i="1">
                                        <a:solidFill>
                                          <a:schemeClr val="accent3">
                                            <a:lumMod val="60000"/>
                                            <a:lumOff val="40000"/>
                                          </a:schemeClr>
                                        </a:solidFill>
                                        <a:latin typeface="Cambria Math"/>
                                      </a:rPr>
                                      <m:t>𝑋</m:t>
                                    </m:r>
                                  </m:e>
                                </m:d>
                              </m:den>
                            </m:f>
                          </m:e>
                        </m:d>
                      </m:e>
                    </m:func>
                    <m:r>
                      <a:rPr lang="en-US" sz="2400" i="1">
                        <a:solidFill>
                          <a:schemeClr val="accent3">
                            <a:lumMod val="60000"/>
                            <a:lumOff val="40000"/>
                          </a:schemeClr>
                        </a:solidFill>
                        <a:latin typeface="Cambria Math"/>
                      </a:rPr>
                      <m:t>=</m:t>
                    </m:r>
                    <m:r>
                      <m:rPr>
                        <m:nor/>
                      </m:rPr>
                      <a:rPr lang="en-US" sz="2400" i="1" dirty="0">
                        <a:solidFill>
                          <a:schemeClr val="accent3">
                            <a:lumMod val="60000"/>
                            <a:lumOff val="40000"/>
                          </a:schemeClr>
                        </a:solidFill>
                        <a:latin typeface="Cambria Math"/>
                      </a:rPr>
                      <m:t>B</m:t>
                    </m:r>
                    <m:r>
                      <m:rPr>
                        <m:nor/>
                      </m:rPr>
                      <a:rPr lang="en-US" sz="2400" i="1" dirty="0">
                        <a:solidFill>
                          <a:schemeClr val="accent3">
                            <a:lumMod val="60000"/>
                            <a:lumOff val="40000"/>
                          </a:schemeClr>
                        </a:solidFill>
                        <a:latin typeface="Cambria Math"/>
                      </a:rPr>
                      <m:t>0 + </m:t>
                    </m:r>
                    <m:r>
                      <m:rPr>
                        <m:nor/>
                      </m:rPr>
                      <a:rPr lang="en-US" sz="2400" i="1" dirty="0">
                        <a:solidFill>
                          <a:schemeClr val="accent3">
                            <a:lumMod val="60000"/>
                            <a:lumOff val="40000"/>
                          </a:schemeClr>
                        </a:solidFill>
                        <a:latin typeface="Cambria Math"/>
                      </a:rPr>
                      <m:t>B</m:t>
                    </m:r>
                    <m:r>
                      <m:rPr>
                        <m:nor/>
                      </m:rPr>
                      <a:rPr lang="en-US" sz="2400" i="1" dirty="0">
                        <a:solidFill>
                          <a:schemeClr val="accent3">
                            <a:lumMod val="60000"/>
                            <a:lumOff val="40000"/>
                          </a:schemeClr>
                        </a:solidFill>
                        <a:latin typeface="Cambria Math"/>
                      </a:rPr>
                      <m:t>1 </m:t>
                    </m:r>
                    <m:r>
                      <m:rPr>
                        <m:nor/>
                      </m:rPr>
                      <a:rPr lang="en-US" sz="2400" i="1" dirty="0">
                        <a:solidFill>
                          <a:schemeClr val="accent3">
                            <a:lumMod val="60000"/>
                            <a:lumOff val="40000"/>
                          </a:schemeClr>
                        </a:solidFill>
                        <a:latin typeface="Cambria Math"/>
                      </a:rPr>
                      <m:t>X</m:t>
                    </m:r>
                  </m:oMath>
                </a14:m>
                <a:r>
                  <a:rPr lang="en-US" sz="2400" i="1" dirty="0">
                    <a:solidFill>
                      <a:schemeClr val="accent3">
                        <a:lumMod val="60000"/>
                        <a:lumOff val="40000"/>
                      </a:schemeClr>
                    </a:solidFill>
                    <a:latin typeface="Cambria Math"/>
                  </a:rPr>
                  <a:t>		</a:t>
                </a:r>
                <a14:m>
                  <m:oMath xmlns:m="http://schemas.openxmlformats.org/officeDocument/2006/math">
                    <m:func>
                      <m:funcPr>
                        <m:ctrlPr>
                          <a:rPr lang="en-US" sz="2400" i="1">
                            <a:solidFill>
                              <a:schemeClr val="accent3">
                                <a:lumMod val="60000"/>
                                <a:lumOff val="40000"/>
                              </a:schemeClr>
                            </a:solidFill>
                            <a:latin typeface="Cambria Math"/>
                          </a:rPr>
                        </m:ctrlPr>
                      </m:funcPr>
                      <m:fName>
                        <m:r>
                          <a:rPr lang="en-US" sz="2400" i="1">
                            <a:solidFill>
                              <a:schemeClr val="accent3">
                                <a:lumMod val="60000"/>
                                <a:lumOff val="40000"/>
                              </a:schemeClr>
                            </a:solidFill>
                            <a:latin typeface="Cambria Math"/>
                          </a:rPr>
                          <m:t>𝑙𝑛</m:t>
                        </m:r>
                      </m:fName>
                      <m:e>
                        <m:d>
                          <m:dPr>
                            <m:ctrlPr>
                              <a:rPr lang="en-US" sz="2400" i="1">
                                <a:solidFill>
                                  <a:schemeClr val="accent3">
                                    <a:lumMod val="60000"/>
                                    <a:lumOff val="40000"/>
                                  </a:schemeClr>
                                </a:solidFill>
                                <a:latin typeface="Cambria Math"/>
                              </a:rPr>
                            </m:ctrlPr>
                          </m:dPr>
                          <m:e>
                            <m:r>
                              <m:rPr>
                                <m:nor/>
                              </m:rPr>
                              <a:rPr lang="en-US" sz="2400" i="1">
                                <a:solidFill>
                                  <a:schemeClr val="accent3">
                                    <a:lumMod val="60000"/>
                                    <a:lumOff val="40000"/>
                                  </a:schemeClr>
                                </a:solidFill>
                                <a:latin typeface="Cambria Math"/>
                              </a:rPr>
                              <m:t>odds</m:t>
                            </m:r>
                          </m:e>
                        </m:d>
                      </m:e>
                    </m:func>
                    <m:r>
                      <a:rPr lang="en-US" sz="2400" i="1">
                        <a:solidFill>
                          <a:schemeClr val="accent3">
                            <a:lumMod val="60000"/>
                            <a:lumOff val="40000"/>
                          </a:schemeClr>
                        </a:solidFill>
                        <a:latin typeface="Cambria Math"/>
                      </a:rPr>
                      <m:t>=</m:t>
                    </m:r>
                    <m:r>
                      <m:rPr>
                        <m:nor/>
                      </m:rPr>
                      <a:rPr lang="en-US" sz="2400" i="1" dirty="0">
                        <a:solidFill>
                          <a:schemeClr val="accent3">
                            <a:lumMod val="60000"/>
                            <a:lumOff val="40000"/>
                          </a:schemeClr>
                        </a:solidFill>
                        <a:latin typeface="Cambria Math"/>
                      </a:rPr>
                      <m:t>B</m:t>
                    </m:r>
                    <m:r>
                      <m:rPr>
                        <m:nor/>
                      </m:rPr>
                      <a:rPr lang="en-US" sz="2400" i="1" dirty="0">
                        <a:solidFill>
                          <a:schemeClr val="accent3">
                            <a:lumMod val="60000"/>
                            <a:lumOff val="40000"/>
                          </a:schemeClr>
                        </a:solidFill>
                        <a:latin typeface="Cambria Math"/>
                      </a:rPr>
                      <m:t>0 + </m:t>
                    </m:r>
                    <m:r>
                      <m:rPr>
                        <m:nor/>
                      </m:rPr>
                      <a:rPr lang="en-US" sz="2400" i="1" dirty="0">
                        <a:solidFill>
                          <a:schemeClr val="accent3">
                            <a:lumMod val="60000"/>
                            <a:lumOff val="40000"/>
                          </a:schemeClr>
                        </a:solidFill>
                        <a:latin typeface="Cambria Math"/>
                      </a:rPr>
                      <m:t>B</m:t>
                    </m:r>
                    <m:r>
                      <m:rPr>
                        <m:nor/>
                      </m:rPr>
                      <a:rPr lang="en-US" sz="2400" i="1" dirty="0">
                        <a:solidFill>
                          <a:schemeClr val="accent3">
                            <a:lumMod val="60000"/>
                            <a:lumOff val="40000"/>
                          </a:schemeClr>
                        </a:solidFill>
                        <a:latin typeface="Cambria Math"/>
                      </a:rPr>
                      <m:t>1 </m:t>
                    </m:r>
                    <m:r>
                      <m:rPr>
                        <m:nor/>
                      </m:rPr>
                      <a:rPr lang="en-US" sz="2400" i="1" dirty="0">
                        <a:solidFill>
                          <a:schemeClr val="accent3">
                            <a:lumMod val="60000"/>
                            <a:lumOff val="40000"/>
                          </a:schemeClr>
                        </a:solidFill>
                        <a:latin typeface="Cambria Math"/>
                      </a:rPr>
                      <m:t>X</m:t>
                    </m:r>
                    <m:r>
                      <m:rPr>
                        <m:nor/>
                      </m:rPr>
                      <a:rPr lang="en-US" sz="2400" i="1" dirty="0">
                        <a:solidFill>
                          <a:schemeClr val="accent3">
                            <a:lumMod val="60000"/>
                            <a:lumOff val="40000"/>
                          </a:schemeClr>
                        </a:solidFill>
                        <a:latin typeface="Cambria Math"/>
                      </a:rPr>
                      <m:t>, </m:t>
                    </m:r>
                  </m:oMath>
                </a14:m>
                <a:endParaRPr lang="en-US" sz="2400" i="1" dirty="0">
                  <a:solidFill>
                    <a:schemeClr val="accent3">
                      <a:lumMod val="60000"/>
                      <a:lumOff val="40000"/>
                    </a:schemeClr>
                  </a:solidFill>
                  <a:latin typeface="Cambria Math"/>
                </a:endParaRPr>
              </a:p>
              <a:p>
                <a:pPr marL="0" indent="0">
                  <a:buNone/>
                </a:pPr>
                <a14:m>
                  <m:oMathPara xmlns:m="http://schemas.openxmlformats.org/officeDocument/2006/math">
                    <m:oMathParaPr>
                      <m:jc m:val="centerGroup"/>
                    </m:oMathParaPr>
                    <m:oMath xmlns:m="http://schemas.openxmlformats.org/officeDocument/2006/math">
                      <m:r>
                        <m:rPr>
                          <m:nor/>
                        </m:rPr>
                        <a:rPr lang="en-US" sz="2400" i="1" dirty="0">
                          <a:solidFill>
                            <a:schemeClr val="accent3">
                              <a:lumMod val="60000"/>
                              <a:lumOff val="40000"/>
                            </a:schemeClr>
                          </a:solidFill>
                          <a:latin typeface="Cambria Math"/>
                        </a:rPr>
                        <m:t>where</m:t>
                      </m:r>
                      <m:r>
                        <m:rPr>
                          <m:nor/>
                        </m:rPr>
                        <a:rPr lang="en-US" sz="2400" i="1" dirty="0">
                          <a:solidFill>
                            <a:schemeClr val="accent3">
                              <a:lumMod val="60000"/>
                              <a:lumOff val="40000"/>
                            </a:schemeClr>
                          </a:solidFill>
                          <a:latin typeface="Cambria Math"/>
                        </a:rPr>
                        <m:t> </m:t>
                      </m:r>
                      <m:r>
                        <m:rPr>
                          <m:nor/>
                        </m:rPr>
                        <a:rPr lang="en-US" sz="2400" i="1">
                          <a:solidFill>
                            <a:schemeClr val="accent3">
                              <a:lumMod val="60000"/>
                              <a:lumOff val="40000"/>
                            </a:schemeClr>
                          </a:solidFill>
                          <a:latin typeface="Cambria Math"/>
                        </a:rPr>
                        <m:t>odds</m:t>
                      </m:r>
                      <m:r>
                        <m:rPr>
                          <m:nor/>
                        </m:rPr>
                        <a:rPr lang="en-US" sz="2400" i="1">
                          <a:solidFill>
                            <a:schemeClr val="accent3">
                              <a:lumMod val="60000"/>
                              <a:lumOff val="40000"/>
                            </a:schemeClr>
                          </a:solidFill>
                          <a:latin typeface="Cambria Math"/>
                        </a:rPr>
                        <m:t> =</m:t>
                      </m:r>
                      <m:sSup>
                        <m:sSupPr>
                          <m:ctrlPr>
                            <a:rPr lang="en-US" sz="2400" i="1">
                              <a:solidFill>
                                <a:schemeClr val="accent3">
                                  <a:lumMod val="60000"/>
                                  <a:lumOff val="40000"/>
                                </a:schemeClr>
                              </a:solidFill>
                              <a:latin typeface="Cambria Math"/>
                            </a:rPr>
                          </m:ctrlPr>
                        </m:sSupPr>
                        <m:e>
                          <m:r>
                            <a:rPr lang="en-US" sz="2400" i="1">
                              <a:solidFill>
                                <a:schemeClr val="accent3">
                                  <a:lumMod val="60000"/>
                                  <a:lumOff val="40000"/>
                                </a:schemeClr>
                              </a:solidFill>
                              <a:latin typeface="Cambria Math"/>
                            </a:rPr>
                            <m:t>𝑒</m:t>
                          </m:r>
                        </m:e>
                        <m:sup>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0+</m:t>
                          </m:r>
                          <m:r>
                            <a:rPr lang="en-US" sz="2400" i="1">
                              <a:solidFill>
                                <a:schemeClr val="accent3">
                                  <a:lumMod val="60000"/>
                                  <a:lumOff val="40000"/>
                                </a:schemeClr>
                              </a:solidFill>
                              <a:latin typeface="Cambria Math"/>
                            </a:rPr>
                            <m:t>𝐵</m:t>
                          </m:r>
                          <m:r>
                            <a:rPr lang="en-US" sz="2400" i="1">
                              <a:solidFill>
                                <a:schemeClr val="accent3">
                                  <a:lumMod val="60000"/>
                                  <a:lumOff val="40000"/>
                                </a:schemeClr>
                              </a:solidFill>
                              <a:latin typeface="Cambria Math"/>
                            </a:rPr>
                            <m:t>1</m:t>
                          </m:r>
                          <m:r>
                            <a:rPr lang="en-US" sz="2400" i="1">
                              <a:solidFill>
                                <a:schemeClr val="accent3">
                                  <a:lumMod val="60000"/>
                                  <a:lumOff val="40000"/>
                                </a:schemeClr>
                              </a:solidFill>
                              <a:latin typeface="Cambria Math"/>
                            </a:rPr>
                            <m:t>𝑋</m:t>
                          </m:r>
                        </m:sup>
                      </m:sSup>
                    </m:oMath>
                  </m:oMathPara>
                </a14:m>
                <a:endParaRPr lang="en-US" sz="2400" i="1" dirty="0">
                  <a:solidFill>
                    <a:schemeClr val="accent3">
                      <a:lumMod val="60000"/>
                      <a:lumOff val="40000"/>
                    </a:schemeClr>
                  </a:solidFill>
                  <a:latin typeface="Cambria Math"/>
                </a:endParaRPr>
              </a:p>
              <a:p>
                <a:endParaRPr lang="en-US" sz="2400" i="1" dirty="0">
                  <a:solidFill>
                    <a:schemeClr val="accent3">
                      <a:lumMod val="60000"/>
                      <a:lumOff val="40000"/>
                    </a:schemeClr>
                  </a:solidFill>
                  <a:latin typeface="Cambria Math"/>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84633" y="1314450"/>
                <a:ext cx="8746228" cy="3771900"/>
              </a:xfrm>
              <a:blipFill rotWithShape="1">
                <a:blip r:embed="rId3"/>
                <a:stretch>
                  <a:fillRect l="-209" t="-1294" r="-1674"/>
                </a:stretch>
              </a:blipFill>
            </p:spPr>
            <p:txBody>
              <a:bodyPr/>
              <a:lstStyle/>
              <a:p>
                <a:r>
                  <a:rPr lang="en-US">
                    <a:noFill/>
                  </a:rPr>
                  <a:t> </a:t>
                </a:r>
              </a:p>
            </p:txBody>
          </p:sp>
        </mc:Fallback>
      </mc:AlternateContent>
      <p:sp>
        <p:nvSpPr>
          <p:cNvPr id="2" name="Notched Right Arrow 1"/>
          <p:cNvSpPr/>
          <p:nvPr/>
        </p:nvSpPr>
        <p:spPr>
          <a:xfrm>
            <a:off x="4000351" y="4114800"/>
            <a:ext cx="571649" cy="285750"/>
          </a:xfrm>
          <a:prstGeom prst="notchedRightArrow">
            <a:avLst/>
          </a:prstGeom>
          <a:ln/>
        </p:spPr>
        <p:style>
          <a:lnRef idx="1">
            <a:schemeClr val="accent6"/>
          </a:lnRef>
          <a:fillRef idx="3">
            <a:schemeClr val="accent6"/>
          </a:fillRef>
          <a:effectRef idx="2">
            <a:schemeClr val="accent6"/>
          </a:effectRef>
          <a:fontRef idx="minor">
            <a:schemeClr val="lt1"/>
          </a:fontRef>
        </p:style>
        <p:txBody>
          <a:bodyPr lIns="68589" tIns="34295" rIns="68589" bIns="34295" rtlCol="0" anchor="ctr"/>
          <a:lstStyle/>
          <a:p>
            <a:pPr algn="ctr"/>
            <a:endParaRPr lang="en-US"/>
          </a:p>
        </p:txBody>
      </p:sp>
    </p:spTree>
    <p:extLst>
      <p:ext uri="{BB962C8B-B14F-4D97-AF65-F5344CB8AC3E}">
        <p14:creationId xmlns:p14="http://schemas.microsoft.com/office/powerpoint/2010/main" val="1268630913"/>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633" y="205978"/>
            <a:ext cx="8517568" cy="765572"/>
          </a:xfrm>
        </p:spPr>
        <p:txBody>
          <a:bodyPr>
            <a:normAutofit fontScale="90000"/>
          </a:bodyPr>
          <a:lstStyle/>
          <a:p>
            <a:pPr algn="ctr"/>
            <a:r>
              <a:rPr lang="en-US" sz="3300" dirty="0">
                <a:solidFill>
                  <a:srgbClr val="FFFF00"/>
                </a:solidFill>
              </a:rPr>
              <a:t>Learning the </a:t>
            </a:r>
            <a:r>
              <a:rPr lang="en-US" sz="3300" dirty="0">
                <a:solidFill>
                  <a:schemeClr val="accent3">
                    <a:lumMod val="60000"/>
                    <a:lumOff val="40000"/>
                  </a:schemeClr>
                </a:solidFill>
              </a:rPr>
              <a:t>Logistic Regression Model </a:t>
            </a:r>
            <a:r>
              <a:rPr lang="en-US" sz="3300" dirty="0">
                <a:solidFill>
                  <a:srgbClr val="FFFF00"/>
                </a:solidFill>
              </a:rPr>
              <a:t>&amp; </a:t>
            </a:r>
            <a:r>
              <a:rPr lang="en-US" sz="3300" dirty="0"/>
              <a:t>Making Predictions</a:t>
            </a:r>
            <a:endParaRPr lang="en-US" sz="3300"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7468" y="1314450"/>
                <a:ext cx="8746228" cy="3771900"/>
              </a:xfrm>
            </p:spPr>
            <p:txBody>
              <a:bodyPr>
                <a:normAutofit fontScale="92500"/>
              </a:bodyPr>
              <a:lstStyle/>
              <a:p>
                <a:pPr algn="just"/>
                <a:r>
                  <a:rPr lang="en-US" sz="2100" dirty="0">
                    <a:solidFill>
                      <a:schemeClr val="accent3">
                        <a:lumMod val="60000"/>
                        <a:lumOff val="40000"/>
                      </a:schemeClr>
                    </a:solidFill>
                  </a:rPr>
                  <a:t>The coefficients must be estimated from your training data. This is done using maximum-likelihood estimation. </a:t>
                </a:r>
              </a:p>
              <a:p>
                <a:pPr algn="justLow"/>
                <a:r>
                  <a:rPr lang="en-US" sz="2100" dirty="0">
                    <a:solidFill>
                      <a:schemeClr val="accent3">
                        <a:lumMod val="60000"/>
                        <a:lumOff val="40000"/>
                      </a:schemeClr>
                    </a:solidFill>
                  </a:rPr>
                  <a:t>That a minimization algorithm is used to optimize the best values for the coefficients for your training data. This is often implemented in practice using efficient numerical optimization algorithm (like the quasi-newton method)</a:t>
                </a:r>
              </a:p>
              <a:p>
                <a:pPr algn="justLow">
                  <a:buFont typeface="Wingdings" panose="05000000000000000000" pitchFamily="2" charset="2"/>
                  <a:buChar char="q"/>
                </a:pPr>
                <a:r>
                  <a:rPr lang="en-US" sz="2100" dirty="0"/>
                  <a:t>Given a height of 150 cm is the person male or female. learned the </a:t>
                </a:r>
                <a:r>
                  <a:rPr lang="en-US" sz="2100" dirty="0" err="1"/>
                  <a:t>coecients</a:t>
                </a:r>
                <a:r>
                  <a:rPr lang="en-US" sz="2100" dirty="0"/>
                  <a:t> of B0 = -100 and B1 = 0.6.</a:t>
                </a:r>
              </a:p>
              <a:p>
                <a:pPr algn="justLow">
                  <a:buFont typeface="Wingdings" panose="05000000000000000000" pitchFamily="2" charset="2"/>
                  <a:buChar char="q"/>
                </a:pPr>
                <a:r>
                  <a:rPr lang="en-US" sz="2100" dirty="0"/>
                  <a:t>P(</a:t>
                </a:r>
                <a:r>
                  <a:rPr lang="en-US" sz="2100" dirty="0" err="1"/>
                  <a:t>male</a:t>
                </a:r>
                <a:r>
                  <a:rPr lang="en-US" sz="2400" dirty="0" err="1"/>
                  <a:t>|</a:t>
                </a:r>
                <a:r>
                  <a:rPr lang="en-US" sz="2100" dirty="0" err="1"/>
                  <a:t>height</a:t>
                </a:r>
                <a:r>
                  <a:rPr lang="en-US" sz="2100" dirty="0"/>
                  <a:t> = 150).		 </a:t>
                </a:r>
                <a14:m>
                  <m:oMath xmlns:m="http://schemas.openxmlformats.org/officeDocument/2006/math">
                    <m:r>
                      <a:rPr lang="en-US" sz="2100" i="1">
                        <a:latin typeface="Cambria Math"/>
                      </a:rPr>
                      <m:t>𝑦</m:t>
                    </m:r>
                    <m:r>
                      <a:rPr lang="en-US" sz="2100" i="1">
                        <a:latin typeface="Cambria Math"/>
                      </a:rPr>
                      <m:t>=</m:t>
                    </m:r>
                    <m:f>
                      <m:fPr>
                        <m:ctrlPr>
                          <a:rPr lang="en-US" sz="2100" i="1">
                            <a:latin typeface="Cambria Math"/>
                          </a:rPr>
                        </m:ctrlPr>
                      </m:fPr>
                      <m:num>
                        <m:sSup>
                          <m:sSupPr>
                            <m:ctrlPr>
                              <a:rPr lang="en-US" sz="2100" i="1">
                                <a:latin typeface="Cambria Math"/>
                              </a:rPr>
                            </m:ctrlPr>
                          </m:sSupPr>
                          <m:e>
                            <m:r>
                              <a:rPr lang="en-US" sz="2100" i="1">
                                <a:latin typeface="Cambria Math"/>
                              </a:rPr>
                              <m:t>𝑒</m:t>
                            </m:r>
                          </m:e>
                          <m:sup>
                            <m:r>
                              <a:rPr lang="en-US" sz="2100" i="1">
                                <a:latin typeface="Cambria Math"/>
                              </a:rPr>
                              <m:t>𝐵</m:t>
                            </m:r>
                            <m:r>
                              <a:rPr lang="en-US" sz="2100" i="1">
                                <a:latin typeface="Cambria Math"/>
                              </a:rPr>
                              <m:t>0+</m:t>
                            </m:r>
                            <m:r>
                              <a:rPr lang="en-US" sz="2100" i="1">
                                <a:latin typeface="Cambria Math"/>
                              </a:rPr>
                              <m:t>𝐵</m:t>
                            </m:r>
                            <m:r>
                              <a:rPr lang="en-US" sz="2100" i="1">
                                <a:latin typeface="Cambria Math"/>
                              </a:rPr>
                              <m:t>1</m:t>
                            </m:r>
                            <m:r>
                              <a:rPr lang="en-US" sz="2100" i="1">
                                <a:latin typeface="Cambria Math"/>
                              </a:rPr>
                              <m:t>𝑥</m:t>
                            </m:r>
                          </m:sup>
                        </m:sSup>
                      </m:num>
                      <m:den>
                        <m:r>
                          <a:rPr lang="en-US" sz="2100" i="1">
                            <a:latin typeface="Cambria Math"/>
                          </a:rPr>
                          <m:t>1+</m:t>
                        </m:r>
                        <m:sSup>
                          <m:sSupPr>
                            <m:ctrlPr>
                              <a:rPr lang="en-US" sz="2100" i="1">
                                <a:latin typeface="Cambria Math"/>
                              </a:rPr>
                            </m:ctrlPr>
                          </m:sSupPr>
                          <m:e>
                            <m:r>
                              <a:rPr lang="en-US" sz="2100" i="1">
                                <a:latin typeface="Cambria Math"/>
                              </a:rPr>
                              <m:t>𝑒</m:t>
                            </m:r>
                          </m:e>
                          <m:sup>
                            <m:r>
                              <a:rPr lang="en-US" sz="2100" i="1">
                                <a:latin typeface="Cambria Math"/>
                              </a:rPr>
                              <m:t>𝐵</m:t>
                            </m:r>
                            <m:r>
                              <a:rPr lang="en-US" sz="2100" i="1">
                                <a:latin typeface="Cambria Math"/>
                              </a:rPr>
                              <m:t>0+</m:t>
                            </m:r>
                            <m:r>
                              <a:rPr lang="en-US" sz="2100" i="1">
                                <a:latin typeface="Cambria Math"/>
                              </a:rPr>
                              <m:t>𝐵</m:t>
                            </m:r>
                            <m:r>
                              <a:rPr lang="en-US" sz="2100" i="1">
                                <a:latin typeface="Cambria Math"/>
                              </a:rPr>
                              <m:t>1</m:t>
                            </m:r>
                            <m:r>
                              <a:rPr lang="en-US" sz="2100" i="1">
                                <a:latin typeface="Cambria Math"/>
                              </a:rPr>
                              <m:t>𝑥</m:t>
                            </m:r>
                          </m:sup>
                        </m:sSup>
                      </m:den>
                    </m:f>
                    <m:r>
                      <a:rPr lang="en-US" sz="2100" i="1">
                        <a:latin typeface="Cambria Math"/>
                      </a:rPr>
                      <m:t>=</m:t>
                    </m:r>
                    <m:r>
                      <m:rPr>
                        <m:nor/>
                      </m:rPr>
                      <a:rPr lang="en-US" sz="2100"/>
                      <m:t>0.0000453978687</m:t>
                    </m:r>
                  </m:oMath>
                </a14:m>
                <a:endParaRPr lang="en-US" sz="2100" dirty="0"/>
              </a:p>
              <a:p>
                <a:pPr marL="1440372" lvl="8" indent="0" algn="ctr">
                  <a:buNone/>
                </a:pPr>
                <a:r>
                  <a:rPr lang="en-US" sz="2400" dirty="0">
                    <a:solidFill>
                      <a:schemeClr val="accent2"/>
                    </a:solidFill>
                  </a:rPr>
                  <a:t>prediction = 0 IF p(male) &lt; 0:5</a:t>
                </a:r>
              </a:p>
              <a:p>
                <a:pPr marL="1440372" lvl="8" indent="0" algn="ctr">
                  <a:buNone/>
                </a:pPr>
                <a:r>
                  <a:rPr lang="en-US" sz="2400" dirty="0">
                    <a:solidFill>
                      <a:schemeClr val="accent2"/>
                    </a:solidFill>
                  </a:rPr>
                  <a:t>prediction = 1 IF p(male)  0:5</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03212" y="1752600"/>
                <a:ext cx="11658600" cy="5029200"/>
              </a:xfrm>
              <a:blipFill rotWithShape="1">
                <a:blip r:embed="rId3"/>
                <a:stretch>
                  <a:fillRect l="-941" t="-2667" r="-1674" b="-3273"/>
                </a:stretch>
              </a:blipFill>
            </p:spPr>
            <p:txBody>
              <a:bodyPr/>
              <a:lstStyle/>
              <a:p>
                <a:r>
                  <a:rPr lang="en-US">
                    <a:noFill/>
                  </a:rPr>
                  <a:t> </a:t>
                </a:r>
              </a:p>
            </p:txBody>
          </p:sp>
        </mc:Fallback>
      </mc:AlternateContent>
    </p:spTree>
    <p:extLst>
      <p:ext uri="{BB962C8B-B14F-4D97-AF65-F5344CB8AC3E}">
        <p14:creationId xmlns:p14="http://schemas.microsoft.com/office/powerpoint/2010/main" val="3161078538"/>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Prepare Data for Logistic Regression</a:t>
            </a:r>
          </a:p>
        </p:txBody>
      </p:sp>
      <p:sp>
        <p:nvSpPr>
          <p:cNvPr id="3" name="Content Placeholder 2"/>
          <p:cNvSpPr>
            <a:spLocks noGrp="1"/>
          </p:cNvSpPr>
          <p:nvPr>
            <p:ph idx="1"/>
          </p:nvPr>
        </p:nvSpPr>
        <p:spPr>
          <a:xfrm>
            <a:off x="227468" y="1390650"/>
            <a:ext cx="8746228" cy="3771900"/>
          </a:xfrm>
        </p:spPr>
        <p:txBody>
          <a:bodyPr>
            <a:normAutofit/>
          </a:bodyPr>
          <a:lstStyle/>
          <a:p>
            <a:pPr marL="0" indent="0" algn="ctr">
              <a:buNone/>
            </a:pPr>
            <a:r>
              <a:rPr lang="en-US" sz="2400" dirty="0"/>
              <a:t>y = B0 + B1  X1</a:t>
            </a:r>
          </a:p>
          <a:p>
            <a:pPr marL="0" indent="0" algn="ctr">
              <a:buNone/>
            </a:pPr>
            <a:r>
              <a:rPr lang="en-US" sz="2400" dirty="0"/>
              <a:t>weight = B0 + B1  height</a:t>
            </a:r>
            <a:endParaRPr lang="en-US" sz="4100" dirty="0"/>
          </a:p>
        </p:txBody>
      </p:sp>
      <p:graphicFrame>
        <p:nvGraphicFramePr>
          <p:cNvPr id="4" name="Diagram 3"/>
          <p:cNvGraphicFramePr/>
          <p:nvPr>
            <p:extLst>
              <p:ext uri="{D42A27DB-BD31-4B8C-83A1-F6EECF244321}">
                <p14:modId xmlns:p14="http://schemas.microsoft.com/office/powerpoint/2010/main" val="4239205373"/>
              </p:ext>
            </p:extLst>
          </p:nvPr>
        </p:nvGraphicFramePr>
        <p:xfrm>
          <a:off x="284633" y="1944966"/>
          <a:ext cx="8689064" cy="3174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865967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Stop">
              <a:avLst/>
            </a:prstTxWarp>
            <a:normAutofit fontScale="90000"/>
          </a:bodyPr>
          <a:lstStyle/>
          <a:p>
            <a:r>
              <a:rPr lang="en-US" dirty="0"/>
              <a:t>Parametric </a:t>
            </a:r>
            <a:r>
              <a:rPr lang="en-US" dirty="0">
                <a:solidFill>
                  <a:schemeClr val="accent6">
                    <a:lumMod val="60000"/>
                    <a:lumOff val="40000"/>
                  </a:schemeClr>
                </a:solidFill>
              </a:rPr>
              <a:t>Machine Learning </a:t>
            </a:r>
            <a:r>
              <a:rPr lang="en-US" dirty="0"/>
              <a:t>Algorithms</a:t>
            </a:r>
          </a:p>
        </p:txBody>
      </p:sp>
      <p:sp>
        <p:nvSpPr>
          <p:cNvPr id="3" name="Content Placeholder 2"/>
          <p:cNvSpPr>
            <a:spLocks noGrp="1"/>
          </p:cNvSpPr>
          <p:nvPr>
            <p:ph idx="1"/>
          </p:nvPr>
        </p:nvSpPr>
        <p:spPr>
          <a:xfrm>
            <a:off x="456128" y="1428750"/>
            <a:ext cx="8288909" cy="3200400"/>
          </a:xfrm>
        </p:spPr>
        <p:txBody>
          <a:bodyPr>
            <a:normAutofit/>
          </a:bodyPr>
          <a:lstStyle/>
          <a:p>
            <a:pPr algn="justLow"/>
            <a:r>
              <a:rPr lang="en-US" sz="2100" dirty="0"/>
              <a:t>Some more examples of parametric machine learning algorithms include:</a:t>
            </a:r>
          </a:p>
          <a:p>
            <a:pPr lvl="1">
              <a:buFont typeface="Wingdings" panose="05000000000000000000" pitchFamily="2" charset="2"/>
              <a:buChar char="q"/>
            </a:pPr>
            <a:r>
              <a:rPr lang="en-US" dirty="0"/>
              <a:t>Logistic Regression</a:t>
            </a:r>
          </a:p>
          <a:p>
            <a:pPr lvl="1">
              <a:buFont typeface="Wingdings" panose="05000000000000000000" pitchFamily="2" charset="2"/>
              <a:buChar char="q"/>
            </a:pPr>
            <a:r>
              <a:rPr lang="en-US" dirty="0" smtClean="0"/>
              <a:t>Linear </a:t>
            </a:r>
            <a:r>
              <a:rPr lang="en-US" dirty="0"/>
              <a:t>Discriminant Analysis</a:t>
            </a:r>
          </a:p>
          <a:p>
            <a:pPr lvl="1">
              <a:buFont typeface="Wingdings" panose="05000000000000000000" pitchFamily="2" charset="2"/>
              <a:buChar char="q"/>
            </a:pPr>
            <a:r>
              <a:rPr lang="en-US" dirty="0" smtClean="0"/>
              <a:t>Perceptron</a:t>
            </a:r>
          </a:p>
          <a:p>
            <a:endParaRPr lang="en-US" i="1" dirty="0"/>
          </a:p>
        </p:txBody>
      </p:sp>
      <p:graphicFrame>
        <p:nvGraphicFramePr>
          <p:cNvPr id="5" name="Diagram 4"/>
          <p:cNvGraphicFramePr/>
          <p:nvPr>
            <p:extLst>
              <p:ext uri="{D42A27DB-BD31-4B8C-83A1-F6EECF244321}">
                <p14:modId xmlns:p14="http://schemas.microsoft.com/office/powerpoint/2010/main" val="150714574"/>
              </p:ext>
            </p:extLst>
          </p:nvPr>
        </p:nvGraphicFramePr>
        <p:xfrm>
          <a:off x="4229010" y="1843840"/>
          <a:ext cx="5563255" cy="329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809242330"/>
              </p:ext>
            </p:extLst>
          </p:nvPr>
        </p:nvGraphicFramePr>
        <p:xfrm>
          <a:off x="398963" y="1843840"/>
          <a:ext cx="5563255" cy="32996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44334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998F62DE-6603-4409-9E2C-08E0AD8ED065}"/>
                                            </p:graphicEl>
                                          </p:spTgt>
                                        </p:tgtEl>
                                        <p:attrNameLst>
                                          <p:attrName>style.visibility</p:attrName>
                                        </p:attrNameLst>
                                      </p:cBhvr>
                                      <p:to>
                                        <p:strVal val="visible"/>
                                      </p:to>
                                    </p:set>
                                    <p:animEffect transition="in" filter="fade">
                                      <p:cBhvr>
                                        <p:cTn id="7" dur="1000"/>
                                        <p:tgtEl>
                                          <p:spTgt spid="5">
                                            <p:graphicEl>
                                              <a:dgm id="{998F62DE-6603-4409-9E2C-08E0AD8ED065}"/>
                                            </p:graphicEl>
                                          </p:spTgt>
                                        </p:tgtEl>
                                      </p:cBhvr>
                                    </p:animEffect>
                                    <p:anim calcmode="lin" valueType="num">
                                      <p:cBhvr>
                                        <p:cTn id="8" dur="1000" fill="hold"/>
                                        <p:tgtEl>
                                          <p:spTgt spid="5">
                                            <p:graphicEl>
                                              <a:dgm id="{998F62DE-6603-4409-9E2C-08E0AD8ED065}"/>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998F62DE-6603-4409-9E2C-08E0AD8ED065}"/>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E005FF18-05B7-4E9C-B3CB-61273943A2CB}"/>
                                            </p:graphicEl>
                                          </p:spTgt>
                                        </p:tgtEl>
                                        <p:attrNameLst>
                                          <p:attrName>style.visibility</p:attrName>
                                        </p:attrNameLst>
                                      </p:cBhvr>
                                      <p:to>
                                        <p:strVal val="visible"/>
                                      </p:to>
                                    </p:set>
                                    <p:animEffect transition="in" filter="fade">
                                      <p:cBhvr>
                                        <p:cTn id="14" dur="1000"/>
                                        <p:tgtEl>
                                          <p:spTgt spid="5">
                                            <p:graphicEl>
                                              <a:dgm id="{E005FF18-05B7-4E9C-B3CB-61273943A2CB}"/>
                                            </p:graphicEl>
                                          </p:spTgt>
                                        </p:tgtEl>
                                      </p:cBhvr>
                                    </p:animEffect>
                                    <p:anim calcmode="lin" valueType="num">
                                      <p:cBhvr>
                                        <p:cTn id="15" dur="1000" fill="hold"/>
                                        <p:tgtEl>
                                          <p:spTgt spid="5">
                                            <p:graphicEl>
                                              <a:dgm id="{E005FF18-05B7-4E9C-B3CB-61273943A2CB}"/>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E005FF18-05B7-4E9C-B3CB-61273943A2CB}"/>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C86A2C79-210A-4470-8AC5-714498C7145A}"/>
                                            </p:graphicEl>
                                          </p:spTgt>
                                        </p:tgtEl>
                                        <p:attrNameLst>
                                          <p:attrName>style.visibility</p:attrName>
                                        </p:attrNameLst>
                                      </p:cBhvr>
                                      <p:to>
                                        <p:strVal val="visible"/>
                                      </p:to>
                                    </p:set>
                                    <p:animEffect transition="in" filter="fade">
                                      <p:cBhvr>
                                        <p:cTn id="21" dur="1000"/>
                                        <p:tgtEl>
                                          <p:spTgt spid="5">
                                            <p:graphicEl>
                                              <a:dgm id="{C86A2C79-210A-4470-8AC5-714498C7145A}"/>
                                            </p:graphicEl>
                                          </p:spTgt>
                                        </p:tgtEl>
                                      </p:cBhvr>
                                    </p:animEffect>
                                    <p:anim calcmode="lin" valueType="num">
                                      <p:cBhvr>
                                        <p:cTn id="22" dur="1000" fill="hold"/>
                                        <p:tgtEl>
                                          <p:spTgt spid="5">
                                            <p:graphicEl>
                                              <a:dgm id="{C86A2C79-210A-4470-8AC5-714498C7145A}"/>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C86A2C79-210A-4470-8AC5-714498C7145A}"/>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9A393E57-1E40-4FF1-A23F-B08927F9BB9F}"/>
                                            </p:graphicEl>
                                          </p:spTgt>
                                        </p:tgtEl>
                                        <p:attrNameLst>
                                          <p:attrName>style.visibility</p:attrName>
                                        </p:attrNameLst>
                                      </p:cBhvr>
                                      <p:to>
                                        <p:strVal val="visible"/>
                                      </p:to>
                                    </p:set>
                                    <p:animEffect transition="in" filter="fade">
                                      <p:cBhvr>
                                        <p:cTn id="28" dur="1000"/>
                                        <p:tgtEl>
                                          <p:spTgt spid="5">
                                            <p:graphicEl>
                                              <a:dgm id="{9A393E57-1E40-4FF1-A23F-B08927F9BB9F}"/>
                                            </p:graphicEl>
                                          </p:spTgt>
                                        </p:tgtEl>
                                      </p:cBhvr>
                                    </p:animEffect>
                                    <p:anim calcmode="lin" valueType="num">
                                      <p:cBhvr>
                                        <p:cTn id="29" dur="1000" fill="hold"/>
                                        <p:tgtEl>
                                          <p:spTgt spid="5">
                                            <p:graphicEl>
                                              <a:dgm id="{9A393E57-1E40-4FF1-A23F-B08927F9BB9F}"/>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9A393E57-1E40-4FF1-A23F-B08927F9BB9F}"/>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
                                            <p:graphicEl>
                                              <a:dgm id="{998F62DE-6603-4409-9E2C-08E0AD8ED065}"/>
                                            </p:graphicEl>
                                          </p:spTgt>
                                        </p:tgtEl>
                                        <p:attrNameLst>
                                          <p:attrName>style.visibility</p:attrName>
                                        </p:attrNameLst>
                                      </p:cBhvr>
                                      <p:to>
                                        <p:strVal val="visible"/>
                                      </p:to>
                                    </p:set>
                                    <p:animEffect transition="in" filter="wipe(down)">
                                      <p:cBhvr>
                                        <p:cTn id="35" dur="580">
                                          <p:stCondLst>
                                            <p:cond delay="0"/>
                                          </p:stCondLst>
                                        </p:cTn>
                                        <p:tgtEl>
                                          <p:spTgt spid="6">
                                            <p:graphicEl>
                                              <a:dgm id="{998F62DE-6603-4409-9E2C-08E0AD8ED065}"/>
                                            </p:graphicEl>
                                          </p:spTgt>
                                        </p:tgtEl>
                                      </p:cBhvr>
                                    </p:animEffect>
                                    <p:anim calcmode="lin" valueType="num">
                                      <p:cBhvr>
                                        <p:cTn id="36" dur="1822" tmFilter="0,0; 0.14,0.36; 0.43,0.73; 0.71,0.91; 1.0,1.0">
                                          <p:stCondLst>
                                            <p:cond delay="0"/>
                                          </p:stCondLst>
                                        </p:cTn>
                                        <p:tgtEl>
                                          <p:spTgt spid="6">
                                            <p:graphicEl>
                                              <a:dgm id="{998F62DE-6603-4409-9E2C-08E0AD8ED065}"/>
                                            </p:graphic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graphicEl>
                                              <a:dgm id="{998F62DE-6603-4409-9E2C-08E0AD8ED065}"/>
                                            </p:graphic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graphicEl>
                                              <a:dgm id="{998F62DE-6603-4409-9E2C-08E0AD8ED065}"/>
                                            </p:graphic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graphicEl>
                                              <a:dgm id="{998F62DE-6603-4409-9E2C-08E0AD8ED065}"/>
                                            </p:graphic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graphicEl>
                                              <a:dgm id="{998F62DE-6603-4409-9E2C-08E0AD8ED065}"/>
                                            </p:graphic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graphicEl>
                                              <a:dgm id="{998F62DE-6603-4409-9E2C-08E0AD8ED065}"/>
                                            </p:graphicEl>
                                          </p:spTgt>
                                        </p:tgtEl>
                                      </p:cBhvr>
                                      <p:to x="100000" y="60000"/>
                                    </p:animScale>
                                    <p:animScale>
                                      <p:cBhvr>
                                        <p:cTn id="42" dur="166" decel="50000">
                                          <p:stCondLst>
                                            <p:cond delay="676"/>
                                          </p:stCondLst>
                                        </p:cTn>
                                        <p:tgtEl>
                                          <p:spTgt spid="6">
                                            <p:graphicEl>
                                              <a:dgm id="{998F62DE-6603-4409-9E2C-08E0AD8ED065}"/>
                                            </p:graphicEl>
                                          </p:spTgt>
                                        </p:tgtEl>
                                      </p:cBhvr>
                                      <p:to x="100000" y="100000"/>
                                    </p:animScale>
                                    <p:animScale>
                                      <p:cBhvr>
                                        <p:cTn id="43" dur="26">
                                          <p:stCondLst>
                                            <p:cond delay="1312"/>
                                          </p:stCondLst>
                                        </p:cTn>
                                        <p:tgtEl>
                                          <p:spTgt spid="6">
                                            <p:graphicEl>
                                              <a:dgm id="{998F62DE-6603-4409-9E2C-08E0AD8ED065}"/>
                                            </p:graphicEl>
                                          </p:spTgt>
                                        </p:tgtEl>
                                      </p:cBhvr>
                                      <p:to x="100000" y="80000"/>
                                    </p:animScale>
                                    <p:animScale>
                                      <p:cBhvr>
                                        <p:cTn id="44" dur="166" decel="50000">
                                          <p:stCondLst>
                                            <p:cond delay="1338"/>
                                          </p:stCondLst>
                                        </p:cTn>
                                        <p:tgtEl>
                                          <p:spTgt spid="6">
                                            <p:graphicEl>
                                              <a:dgm id="{998F62DE-6603-4409-9E2C-08E0AD8ED065}"/>
                                            </p:graphicEl>
                                          </p:spTgt>
                                        </p:tgtEl>
                                      </p:cBhvr>
                                      <p:to x="100000" y="100000"/>
                                    </p:animScale>
                                    <p:animScale>
                                      <p:cBhvr>
                                        <p:cTn id="45" dur="26">
                                          <p:stCondLst>
                                            <p:cond delay="1642"/>
                                          </p:stCondLst>
                                        </p:cTn>
                                        <p:tgtEl>
                                          <p:spTgt spid="6">
                                            <p:graphicEl>
                                              <a:dgm id="{998F62DE-6603-4409-9E2C-08E0AD8ED065}"/>
                                            </p:graphicEl>
                                          </p:spTgt>
                                        </p:tgtEl>
                                      </p:cBhvr>
                                      <p:to x="100000" y="90000"/>
                                    </p:animScale>
                                    <p:animScale>
                                      <p:cBhvr>
                                        <p:cTn id="46" dur="166" decel="50000">
                                          <p:stCondLst>
                                            <p:cond delay="1668"/>
                                          </p:stCondLst>
                                        </p:cTn>
                                        <p:tgtEl>
                                          <p:spTgt spid="6">
                                            <p:graphicEl>
                                              <a:dgm id="{998F62DE-6603-4409-9E2C-08E0AD8ED065}"/>
                                            </p:graphicEl>
                                          </p:spTgt>
                                        </p:tgtEl>
                                      </p:cBhvr>
                                      <p:to x="100000" y="100000"/>
                                    </p:animScale>
                                    <p:animScale>
                                      <p:cBhvr>
                                        <p:cTn id="47" dur="26">
                                          <p:stCondLst>
                                            <p:cond delay="1808"/>
                                          </p:stCondLst>
                                        </p:cTn>
                                        <p:tgtEl>
                                          <p:spTgt spid="6">
                                            <p:graphicEl>
                                              <a:dgm id="{998F62DE-6603-4409-9E2C-08E0AD8ED065}"/>
                                            </p:graphicEl>
                                          </p:spTgt>
                                        </p:tgtEl>
                                      </p:cBhvr>
                                      <p:to x="100000" y="95000"/>
                                    </p:animScale>
                                    <p:animScale>
                                      <p:cBhvr>
                                        <p:cTn id="48" dur="166" decel="50000">
                                          <p:stCondLst>
                                            <p:cond delay="1834"/>
                                          </p:stCondLst>
                                        </p:cTn>
                                        <p:tgtEl>
                                          <p:spTgt spid="6">
                                            <p:graphicEl>
                                              <a:dgm id="{998F62DE-6603-4409-9E2C-08E0AD8ED065}"/>
                                            </p:graphic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6">
                                            <p:graphicEl>
                                              <a:dgm id="{53E6E4B3-1F92-414C-AB88-DD7CCF2AEE75}"/>
                                            </p:graphicEl>
                                          </p:spTgt>
                                        </p:tgtEl>
                                        <p:attrNameLst>
                                          <p:attrName>style.visibility</p:attrName>
                                        </p:attrNameLst>
                                      </p:cBhvr>
                                      <p:to>
                                        <p:strVal val="visible"/>
                                      </p:to>
                                    </p:set>
                                    <p:animEffect transition="in" filter="wipe(down)">
                                      <p:cBhvr>
                                        <p:cTn id="53" dur="580">
                                          <p:stCondLst>
                                            <p:cond delay="0"/>
                                          </p:stCondLst>
                                        </p:cTn>
                                        <p:tgtEl>
                                          <p:spTgt spid="6">
                                            <p:graphicEl>
                                              <a:dgm id="{53E6E4B3-1F92-414C-AB88-DD7CCF2AEE75}"/>
                                            </p:graphicEl>
                                          </p:spTgt>
                                        </p:tgtEl>
                                      </p:cBhvr>
                                    </p:animEffect>
                                    <p:anim calcmode="lin" valueType="num">
                                      <p:cBhvr>
                                        <p:cTn id="54" dur="1822" tmFilter="0,0; 0.14,0.36; 0.43,0.73; 0.71,0.91; 1.0,1.0">
                                          <p:stCondLst>
                                            <p:cond delay="0"/>
                                          </p:stCondLst>
                                        </p:cTn>
                                        <p:tgtEl>
                                          <p:spTgt spid="6">
                                            <p:graphicEl>
                                              <a:dgm id="{53E6E4B3-1F92-414C-AB88-DD7CCF2AEE75}"/>
                                            </p:graphic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6">
                                            <p:graphicEl>
                                              <a:dgm id="{53E6E4B3-1F92-414C-AB88-DD7CCF2AEE75}"/>
                                            </p:graphic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6">
                                            <p:graphicEl>
                                              <a:dgm id="{53E6E4B3-1F92-414C-AB88-DD7CCF2AEE75}"/>
                                            </p:graphic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6">
                                            <p:graphicEl>
                                              <a:dgm id="{53E6E4B3-1F92-414C-AB88-DD7CCF2AEE75}"/>
                                            </p:graphic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6">
                                            <p:graphicEl>
                                              <a:dgm id="{53E6E4B3-1F92-414C-AB88-DD7CCF2AEE75}"/>
                                            </p:graphic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6">
                                            <p:graphicEl>
                                              <a:dgm id="{53E6E4B3-1F92-414C-AB88-DD7CCF2AEE75}"/>
                                            </p:graphicEl>
                                          </p:spTgt>
                                        </p:tgtEl>
                                      </p:cBhvr>
                                      <p:to x="100000" y="60000"/>
                                    </p:animScale>
                                    <p:animScale>
                                      <p:cBhvr>
                                        <p:cTn id="60" dur="166" decel="50000">
                                          <p:stCondLst>
                                            <p:cond delay="676"/>
                                          </p:stCondLst>
                                        </p:cTn>
                                        <p:tgtEl>
                                          <p:spTgt spid="6">
                                            <p:graphicEl>
                                              <a:dgm id="{53E6E4B3-1F92-414C-AB88-DD7CCF2AEE75}"/>
                                            </p:graphicEl>
                                          </p:spTgt>
                                        </p:tgtEl>
                                      </p:cBhvr>
                                      <p:to x="100000" y="100000"/>
                                    </p:animScale>
                                    <p:animScale>
                                      <p:cBhvr>
                                        <p:cTn id="61" dur="26">
                                          <p:stCondLst>
                                            <p:cond delay="1312"/>
                                          </p:stCondLst>
                                        </p:cTn>
                                        <p:tgtEl>
                                          <p:spTgt spid="6">
                                            <p:graphicEl>
                                              <a:dgm id="{53E6E4B3-1F92-414C-AB88-DD7CCF2AEE75}"/>
                                            </p:graphicEl>
                                          </p:spTgt>
                                        </p:tgtEl>
                                      </p:cBhvr>
                                      <p:to x="100000" y="80000"/>
                                    </p:animScale>
                                    <p:animScale>
                                      <p:cBhvr>
                                        <p:cTn id="62" dur="166" decel="50000">
                                          <p:stCondLst>
                                            <p:cond delay="1338"/>
                                          </p:stCondLst>
                                        </p:cTn>
                                        <p:tgtEl>
                                          <p:spTgt spid="6">
                                            <p:graphicEl>
                                              <a:dgm id="{53E6E4B3-1F92-414C-AB88-DD7CCF2AEE75}"/>
                                            </p:graphicEl>
                                          </p:spTgt>
                                        </p:tgtEl>
                                      </p:cBhvr>
                                      <p:to x="100000" y="100000"/>
                                    </p:animScale>
                                    <p:animScale>
                                      <p:cBhvr>
                                        <p:cTn id="63" dur="26">
                                          <p:stCondLst>
                                            <p:cond delay="1642"/>
                                          </p:stCondLst>
                                        </p:cTn>
                                        <p:tgtEl>
                                          <p:spTgt spid="6">
                                            <p:graphicEl>
                                              <a:dgm id="{53E6E4B3-1F92-414C-AB88-DD7CCF2AEE75}"/>
                                            </p:graphicEl>
                                          </p:spTgt>
                                        </p:tgtEl>
                                      </p:cBhvr>
                                      <p:to x="100000" y="90000"/>
                                    </p:animScale>
                                    <p:animScale>
                                      <p:cBhvr>
                                        <p:cTn id="64" dur="166" decel="50000">
                                          <p:stCondLst>
                                            <p:cond delay="1668"/>
                                          </p:stCondLst>
                                        </p:cTn>
                                        <p:tgtEl>
                                          <p:spTgt spid="6">
                                            <p:graphicEl>
                                              <a:dgm id="{53E6E4B3-1F92-414C-AB88-DD7CCF2AEE75}"/>
                                            </p:graphicEl>
                                          </p:spTgt>
                                        </p:tgtEl>
                                      </p:cBhvr>
                                      <p:to x="100000" y="100000"/>
                                    </p:animScale>
                                    <p:animScale>
                                      <p:cBhvr>
                                        <p:cTn id="65" dur="26">
                                          <p:stCondLst>
                                            <p:cond delay="1808"/>
                                          </p:stCondLst>
                                        </p:cTn>
                                        <p:tgtEl>
                                          <p:spTgt spid="6">
                                            <p:graphicEl>
                                              <a:dgm id="{53E6E4B3-1F92-414C-AB88-DD7CCF2AEE75}"/>
                                            </p:graphicEl>
                                          </p:spTgt>
                                        </p:tgtEl>
                                      </p:cBhvr>
                                      <p:to x="100000" y="95000"/>
                                    </p:animScale>
                                    <p:animScale>
                                      <p:cBhvr>
                                        <p:cTn id="66" dur="166" decel="50000">
                                          <p:stCondLst>
                                            <p:cond delay="1834"/>
                                          </p:stCondLst>
                                        </p:cTn>
                                        <p:tgtEl>
                                          <p:spTgt spid="6">
                                            <p:graphicEl>
                                              <a:dgm id="{53E6E4B3-1F92-414C-AB88-DD7CCF2AEE75}"/>
                                            </p:graphicEl>
                                          </p:spTgt>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6">
                                            <p:graphicEl>
                                              <a:dgm id="{63603469-E5FC-4531-B9F4-4BD65386969D}"/>
                                            </p:graphicEl>
                                          </p:spTgt>
                                        </p:tgtEl>
                                        <p:attrNameLst>
                                          <p:attrName>style.visibility</p:attrName>
                                        </p:attrNameLst>
                                      </p:cBhvr>
                                      <p:to>
                                        <p:strVal val="visible"/>
                                      </p:to>
                                    </p:set>
                                    <p:animEffect transition="in" filter="wipe(down)">
                                      <p:cBhvr>
                                        <p:cTn id="71" dur="580">
                                          <p:stCondLst>
                                            <p:cond delay="0"/>
                                          </p:stCondLst>
                                        </p:cTn>
                                        <p:tgtEl>
                                          <p:spTgt spid="6">
                                            <p:graphicEl>
                                              <a:dgm id="{63603469-E5FC-4531-B9F4-4BD65386969D}"/>
                                            </p:graphicEl>
                                          </p:spTgt>
                                        </p:tgtEl>
                                      </p:cBhvr>
                                    </p:animEffect>
                                    <p:anim calcmode="lin" valueType="num">
                                      <p:cBhvr>
                                        <p:cTn id="72" dur="1822" tmFilter="0,0; 0.14,0.36; 0.43,0.73; 0.71,0.91; 1.0,1.0">
                                          <p:stCondLst>
                                            <p:cond delay="0"/>
                                          </p:stCondLst>
                                        </p:cTn>
                                        <p:tgtEl>
                                          <p:spTgt spid="6">
                                            <p:graphicEl>
                                              <a:dgm id="{63603469-E5FC-4531-B9F4-4BD65386969D}"/>
                                            </p:graphic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6">
                                            <p:graphicEl>
                                              <a:dgm id="{63603469-E5FC-4531-B9F4-4BD65386969D}"/>
                                            </p:graphic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6">
                                            <p:graphicEl>
                                              <a:dgm id="{63603469-E5FC-4531-B9F4-4BD65386969D}"/>
                                            </p:graphic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6">
                                            <p:graphicEl>
                                              <a:dgm id="{63603469-E5FC-4531-B9F4-4BD65386969D}"/>
                                            </p:graphic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6">
                                            <p:graphicEl>
                                              <a:dgm id="{63603469-E5FC-4531-B9F4-4BD65386969D}"/>
                                            </p:graphic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6">
                                            <p:graphicEl>
                                              <a:dgm id="{63603469-E5FC-4531-B9F4-4BD65386969D}"/>
                                            </p:graphicEl>
                                          </p:spTgt>
                                        </p:tgtEl>
                                      </p:cBhvr>
                                      <p:to x="100000" y="60000"/>
                                    </p:animScale>
                                    <p:animScale>
                                      <p:cBhvr>
                                        <p:cTn id="78" dur="166" decel="50000">
                                          <p:stCondLst>
                                            <p:cond delay="676"/>
                                          </p:stCondLst>
                                        </p:cTn>
                                        <p:tgtEl>
                                          <p:spTgt spid="6">
                                            <p:graphicEl>
                                              <a:dgm id="{63603469-E5FC-4531-B9F4-4BD65386969D}"/>
                                            </p:graphicEl>
                                          </p:spTgt>
                                        </p:tgtEl>
                                      </p:cBhvr>
                                      <p:to x="100000" y="100000"/>
                                    </p:animScale>
                                    <p:animScale>
                                      <p:cBhvr>
                                        <p:cTn id="79" dur="26">
                                          <p:stCondLst>
                                            <p:cond delay="1312"/>
                                          </p:stCondLst>
                                        </p:cTn>
                                        <p:tgtEl>
                                          <p:spTgt spid="6">
                                            <p:graphicEl>
                                              <a:dgm id="{63603469-E5FC-4531-B9F4-4BD65386969D}"/>
                                            </p:graphicEl>
                                          </p:spTgt>
                                        </p:tgtEl>
                                      </p:cBhvr>
                                      <p:to x="100000" y="80000"/>
                                    </p:animScale>
                                    <p:animScale>
                                      <p:cBhvr>
                                        <p:cTn id="80" dur="166" decel="50000">
                                          <p:stCondLst>
                                            <p:cond delay="1338"/>
                                          </p:stCondLst>
                                        </p:cTn>
                                        <p:tgtEl>
                                          <p:spTgt spid="6">
                                            <p:graphicEl>
                                              <a:dgm id="{63603469-E5FC-4531-B9F4-4BD65386969D}"/>
                                            </p:graphicEl>
                                          </p:spTgt>
                                        </p:tgtEl>
                                      </p:cBhvr>
                                      <p:to x="100000" y="100000"/>
                                    </p:animScale>
                                    <p:animScale>
                                      <p:cBhvr>
                                        <p:cTn id="81" dur="26">
                                          <p:stCondLst>
                                            <p:cond delay="1642"/>
                                          </p:stCondLst>
                                        </p:cTn>
                                        <p:tgtEl>
                                          <p:spTgt spid="6">
                                            <p:graphicEl>
                                              <a:dgm id="{63603469-E5FC-4531-B9F4-4BD65386969D}"/>
                                            </p:graphicEl>
                                          </p:spTgt>
                                        </p:tgtEl>
                                      </p:cBhvr>
                                      <p:to x="100000" y="90000"/>
                                    </p:animScale>
                                    <p:animScale>
                                      <p:cBhvr>
                                        <p:cTn id="82" dur="166" decel="50000">
                                          <p:stCondLst>
                                            <p:cond delay="1668"/>
                                          </p:stCondLst>
                                        </p:cTn>
                                        <p:tgtEl>
                                          <p:spTgt spid="6">
                                            <p:graphicEl>
                                              <a:dgm id="{63603469-E5FC-4531-B9F4-4BD65386969D}"/>
                                            </p:graphicEl>
                                          </p:spTgt>
                                        </p:tgtEl>
                                      </p:cBhvr>
                                      <p:to x="100000" y="100000"/>
                                    </p:animScale>
                                    <p:animScale>
                                      <p:cBhvr>
                                        <p:cTn id="83" dur="26">
                                          <p:stCondLst>
                                            <p:cond delay="1808"/>
                                          </p:stCondLst>
                                        </p:cTn>
                                        <p:tgtEl>
                                          <p:spTgt spid="6">
                                            <p:graphicEl>
                                              <a:dgm id="{63603469-E5FC-4531-B9F4-4BD65386969D}"/>
                                            </p:graphicEl>
                                          </p:spTgt>
                                        </p:tgtEl>
                                      </p:cBhvr>
                                      <p:to x="100000" y="95000"/>
                                    </p:animScale>
                                    <p:animScale>
                                      <p:cBhvr>
                                        <p:cTn id="84" dur="166" decel="50000">
                                          <p:stCondLst>
                                            <p:cond delay="1834"/>
                                          </p:stCondLst>
                                        </p:cTn>
                                        <p:tgtEl>
                                          <p:spTgt spid="6">
                                            <p:graphicEl>
                                              <a:dgm id="{63603469-E5FC-4531-B9F4-4BD65386969D}"/>
                                            </p:graphic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6">
                                            <p:graphicEl>
                                              <a:dgm id="{1FED9885-70FC-4441-91E2-B4DD6B359A89}"/>
                                            </p:graphicEl>
                                          </p:spTgt>
                                        </p:tgtEl>
                                        <p:attrNameLst>
                                          <p:attrName>style.visibility</p:attrName>
                                        </p:attrNameLst>
                                      </p:cBhvr>
                                      <p:to>
                                        <p:strVal val="visible"/>
                                      </p:to>
                                    </p:set>
                                    <p:animEffect transition="in" filter="wipe(down)">
                                      <p:cBhvr>
                                        <p:cTn id="89" dur="580">
                                          <p:stCondLst>
                                            <p:cond delay="0"/>
                                          </p:stCondLst>
                                        </p:cTn>
                                        <p:tgtEl>
                                          <p:spTgt spid="6">
                                            <p:graphicEl>
                                              <a:dgm id="{1FED9885-70FC-4441-91E2-B4DD6B359A89}"/>
                                            </p:graphicEl>
                                          </p:spTgt>
                                        </p:tgtEl>
                                      </p:cBhvr>
                                    </p:animEffect>
                                    <p:anim calcmode="lin" valueType="num">
                                      <p:cBhvr>
                                        <p:cTn id="90" dur="1822" tmFilter="0,0; 0.14,0.36; 0.43,0.73; 0.71,0.91; 1.0,1.0">
                                          <p:stCondLst>
                                            <p:cond delay="0"/>
                                          </p:stCondLst>
                                        </p:cTn>
                                        <p:tgtEl>
                                          <p:spTgt spid="6">
                                            <p:graphicEl>
                                              <a:dgm id="{1FED9885-70FC-4441-91E2-B4DD6B359A89}"/>
                                            </p:graphic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6">
                                            <p:graphicEl>
                                              <a:dgm id="{1FED9885-70FC-4441-91E2-B4DD6B359A89}"/>
                                            </p:graphic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6">
                                            <p:graphicEl>
                                              <a:dgm id="{1FED9885-70FC-4441-91E2-B4DD6B359A89}"/>
                                            </p:graphic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6">
                                            <p:graphicEl>
                                              <a:dgm id="{1FED9885-70FC-4441-91E2-B4DD6B359A89}"/>
                                            </p:graphic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6">
                                            <p:graphicEl>
                                              <a:dgm id="{1FED9885-70FC-4441-91E2-B4DD6B359A89}"/>
                                            </p:graphic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6">
                                            <p:graphicEl>
                                              <a:dgm id="{1FED9885-70FC-4441-91E2-B4DD6B359A89}"/>
                                            </p:graphicEl>
                                          </p:spTgt>
                                        </p:tgtEl>
                                      </p:cBhvr>
                                      <p:to x="100000" y="60000"/>
                                    </p:animScale>
                                    <p:animScale>
                                      <p:cBhvr>
                                        <p:cTn id="96" dur="166" decel="50000">
                                          <p:stCondLst>
                                            <p:cond delay="676"/>
                                          </p:stCondLst>
                                        </p:cTn>
                                        <p:tgtEl>
                                          <p:spTgt spid="6">
                                            <p:graphicEl>
                                              <a:dgm id="{1FED9885-70FC-4441-91E2-B4DD6B359A89}"/>
                                            </p:graphicEl>
                                          </p:spTgt>
                                        </p:tgtEl>
                                      </p:cBhvr>
                                      <p:to x="100000" y="100000"/>
                                    </p:animScale>
                                    <p:animScale>
                                      <p:cBhvr>
                                        <p:cTn id="97" dur="26">
                                          <p:stCondLst>
                                            <p:cond delay="1312"/>
                                          </p:stCondLst>
                                        </p:cTn>
                                        <p:tgtEl>
                                          <p:spTgt spid="6">
                                            <p:graphicEl>
                                              <a:dgm id="{1FED9885-70FC-4441-91E2-B4DD6B359A89}"/>
                                            </p:graphicEl>
                                          </p:spTgt>
                                        </p:tgtEl>
                                      </p:cBhvr>
                                      <p:to x="100000" y="80000"/>
                                    </p:animScale>
                                    <p:animScale>
                                      <p:cBhvr>
                                        <p:cTn id="98" dur="166" decel="50000">
                                          <p:stCondLst>
                                            <p:cond delay="1338"/>
                                          </p:stCondLst>
                                        </p:cTn>
                                        <p:tgtEl>
                                          <p:spTgt spid="6">
                                            <p:graphicEl>
                                              <a:dgm id="{1FED9885-70FC-4441-91E2-B4DD6B359A89}"/>
                                            </p:graphicEl>
                                          </p:spTgt>
                                        </p:tgtEl>
                                      </p:cBhvr>
                                      <p:to x="100000" y="100000"/>
                                    </p:animScale>
                                    <p:animScale>
                                      <p:cBhvr>
                                        <p:cTn id="99" dur="26">
                                          <p:stCondLst>
                                            <p:cond delay="1642"/>
                                          </p:stCondLst>
                                        </p:cTn>
                                        <p:tgtEl>
                                          <p:spTgt spid="6">
                                            <p:graphicEl>
                                              <a:dgm id="{1FED9885-70FC-4441-91E2-B4DD6B359A89}"/>
                                            </p:graphicEl>
                                          </p:spTgt>
                                        </p:tgtEl>
                                      </p:cBhvr>
                                      <p:to x="100000" y="90000"/>
                                    </p:animScale>
                                    <p:animScale>
                                      <p:cBhvr>
                                        <p:cTn id="100" dur="166" decel="50000">
                                          <p:stCondLst>
                                            <p:cond delay="1668"/>
                                          </p:stCondLst>
                                        </p:cTn>
                                        <p:tgtEl>
                                          <p:spTgt spid="6">
                                            <p:graphicEl>
                                              <a:dgm id="{1FED9885-70FC-4441-91E2-B4DD6B359A89}"/>
                                            </p:graphicEl>
                                          </p:spTgt>
                                        </p:tgtEl>
                                      </p:cBhvr>
                                      <p:to x="100000" y="100000"/>
                                    </p:animScale>
                                    <p:animScale>
                                      <p:cBhvr>
                                        <p:cTn id="101" dur="26">
                                          <p:stCondLst>
                                            <p:cond delay="1808"/>
                                          </p:stCondLst>
                                        </p:cTn>
                                        <p:tgtEl>
                                          <p:spTgt spid="6">
                                            <p:graphicEl>
                                              <a:dgm id="{1FED9885-70FC-4441-91E2-B4DD6B359A89}"/>
                                            </p:graphicEl>
                                          </p:spTgt>
                                        </p:tgtEl>
                                      </p:cBhvr>
                                      <p:to x="100000" y="95000"/>
                                    </p:animScale>
                                    <p:animScale>
                                      <p:cBhvr>
                                        <p:cTn id="102" dur="166" decel="50000">
                                          <p:stCondLst>
                                            <p:cond delay="1834"/>
                                          </p:stCondLst>
                                        </p:cTn>
                                        <p:tgtEl>
                                          <p:spTgt spid="6">
                                            <p:graphicEl>
                                              <a:dgm id="{1FED9885-70FC-4441-91E2-B4DD6B359A89}"/>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Limitations of Logistic Regression</a:t>
            </a:r>
          </a:p>
        </p:txBody>
      </p:sp>
      <p:graphicFrame>
        <p:nvGraphicFramePr>
          <p:cNvPr id="4" name="Diagram 3"/>
          <p:cNvGraphicFramePr/>
          <p:nvPr>
            <p:extLst>
              <p:ext uri="{D42A27DB-BD31-4B8C-83A1-F6EECF244321}">
                <p14:modId xmlns:p14="http://schemas.microsoft.com/office/powerpoint/2010/main" val="2101778913"/>
              </p:ext>
            </p:extLst>
          </p:nvPr>
        </p:nvGraphicFramePr>
        <p:xfrm>
          <a:off x="284633" y="1485900"/>
          <a:ext cx="8689064" cy="3633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674472"/>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8110"/>
            <a:ext cx="8839200" cy="1005840"/>
          </a:xfrm>
        </p:spPr>
        <p:txBody>
          <a:bodyPr anchor="ctr">
            <a:noAutofit/>
          </a:bodyPr>
          <a:lstStyle/>
          <a:p>
            <a:pPr algn="ctr"/>
            <a:r>
              <a:rPr lang="en-US" sz="3200" dirty="0" smtClean="0"/>
              <a:t>Linear Machine Learning Algorithms</a:t>
            </a:r>
            <a:endParaRPr lang="en-US" sz="3200" dirty="0"/>
          </a:p>
        </p:txBody>
      </p:sp>
      <p:sp>
        <p:nvSpPr>
          <p:cNvPr id="3" name="Text Placeholder 2"/>
          <p:cNvSpPr>
            <a:spLocks noGrp="1"/>
          </p:cNvSpPr>
          <p:nvPr>
            <p:ph type="body" idx="1"/>
          </p:nvPr>
        </p:nvSpPr>
        <p:spPr>
          <a:xfrm>
            <a:off x="609600" y="1428750"/>
            <a:ext cx="1600200" cy="3505200"/>
          </a:xfrm>
        </p:spPr>
        <p:style>
          <a:lnRef idx="1">
            <a:schemeClr val="accent5"/>
          </a:lnRef>
          <a:fillRef idx="3">
            <a:schemeClr val="accent5"/>
          </a:fillRef>
          <a:effectRef idx="2">
            <a:schemeClr val="accent5"/>
          </a:effectRef>
          <a:fontRef idx="minor">
            <a:schemeClr val="lt1"/>
          </a:fontRef>
        </p:style>
        <p:txBody>
          <a:bodyPr vert="vert270" anchor="ctr">
            <a:normAutofit/>
          </a:bodyPr>
          <a:lstStyle/>
          <a:p>
            <a:pPr algn="ctr"/>
            <a:r>
              <a:rPr lang="en-US" sz="2400" dirty="0"/>
              <a:t>Logistic Regression</a:t>
            </a:r>
          </a:p>
        </p:txBody>
      </p:sp>
      <p:sp>
        <p:nvSpPr>
          <p:cNvPr id="4" name="Content Placeholder 3"/>
          <p:cNvSpPr>
            <a:spLocks noGrp="1"/>
          </p:cNvSpPr>
          <p:nvPr>
            <p:ph sz="quarter" idx="13"/>
          </p:nvPr>
        </p:nvSpPr>
        <p:spPr>
          <a:xfrm>
            <a:off x="2362200" y="1295400"/>
            <a:ext cx="5867400" cy="3714750"/>
          </a:xfrm>
        </p:spPr>
        <p:txBody>
          <a:bodyPr>
            <a:normAutofit lnSpcReduction="10000"/>
          </a:bodyPr>
          <a:lstStyle/>
          <a:p>
            <a:pPr marL="0" indent="0">
              <a:spcBef>
                <a:spcPts val="0"/>
              </a:spcBef>
              <a:buNone/>
            </a:pPr>
            <a:r>
              <a:rPr lang="en-US" sz="1400" dirty="0">
                <a:solidFill>
                  <a:srgbClr val="00E100"/>
                </a:solidFill>
                <a:latin typeface="CMTT10"/>
              </a:rPr>
              <a:t># Logistic Regression Classification</a:t>
            </a:r>
          </a:p>
          <a:p>
            <a:pPr marL="0" indent="0">
              <a:spcBef>
                <a:spcPts val="0"/>
              </a:spcBef>
              <a:buNone/>
            </a:pPr>
            <a:r>
              <a:rPr lang="en-US" sz="1400" dirty="0">
                <a:solidFill>
                  <a:srgbClr val="0000FF"/>
                </a:solidFill>
                <a:latin typeface="CMTT10"/>
              </a:rPr>
              <a:t>from </a:t>
            </a:r>
            <a:r>
              <a:rPr lang="en-US" sz="1400" dirty="0">
                <a:solidFill>
                  <a:srgbClr val="000000"/>
                </a:solidFill>
                <a:latin typeface="CMTT10"/>
              </a:rPr>
              <a:t>pandas </a:t>
            </a:r>
            <a:r>
              <a:rPr lang="en-US" sz="1400" dirty="0">
                <a:solidFill>
                  <a:srgbClr val="0000FF"/>
                </a:solidFill>
                <a:latin typeface="CMTT10"/>
              </a:rPr>
              <a:t>import </a:t>
            </a:r>
            <a:r>
              <a:rPr lang="en-US" sz="1400" dirty="0" err="1">
                <a:solidFill>
                  <a:srgbClr val="000000"/>
                </a:solidFill>
                <a:latin typeface="CMTT10"/>
              </a:rPr>
              <a:t>read_csv</a:t>
            </a:r>
            <a:endParaRPr lang="en-US" sz="1400" dirty="0">
              <a:solidFill>
                <a:srgbClr val="000000"/>
              </a:solidFill>
              <a:latin typeface="CMTT10"/>
            </a:endParaRPr>
          </a:p>
          <a:p>
            <a:pPr marL="0" indent="0">
              <a:spcBef>
                <a:spcPts val="0"/>
              </a:spcBef>
              <a:buNone/>
            </a:pPr>
            <a:r>
              <a:rPr lang="en-US" sz="1400" dirty="0">
                <a:solidFill>
                  <a:srgbClr val="0000FF"/>
                </a:solidFill>
                <a:latin typeface="CMTT10"/>
              </a:rPr>
              <a:t>from </a:t>
            </a:r>
            <a:r>
              <a:rPr lang="en-US" sz="1400" dirty="0" err="1">
                <a:solidFill>
                  <a:srgbClr val="000000"/>
                </a:solidFill>
                <a:latin typeface="CMTT10"/>
              </a:rPr>
              <a:t>sklearn.model_selection</a:t>
            </a:r>
            <a:r>
              <a:rPr lang="en-US" sz="1400" dirty="0">
                <a:solidFill>
                  <a:srgbClr val="000000"/>
                </a:solidFill>
                <a:latin typeface="CMTT10"/>
              </a:rPr>
              <a:t> </a:t>
            </a:r>
            <a:r>
              <a:rPr lang="en-US" sz="1400" dirty="0">
                <a:solidFill>
                  <a:srgbClr val="0000FF"/>
                </a:solidFill>
                <a:latin typeface="CMTT10"/>
              </a:rPr>
              <a:t>import </a:t>
            </a:r>
            <a:r>
              <a:rPr lang="en-US" sz="1400" dirty="0" err="1">
                <a:solidFill>
                  <a:srgbClr val="000000"/>
                </a:solidFill>
                <a:latin typeface="CMTT10"/>
              </a:rPr>
              <a:t>KFold</a:t>
            </a:r>
            <a:endParaRPr lang="en-US" sz="1400" dirty="0">
              <a:solidFill>
                <a:srgbClr val="000000"/>
              </a:solidFill>
              <a:latin typeface="CMTT10"/>
            </a:endParaRPr>
          </a:p>
          <a:p>
            <a:pPr marL="0" indent="0">
              <a:spcBef>
                <a:spcPts val="0"/>
              </a:spcBef>
              <a:buNone/>
            </a:pPr>
            <a:r>
              <a:rPr lang="en-US" sz="1400" dirty="0">
                <a:solidFill>
                  <a:srgbClr val="0000FF"/>
                </a:solidFill>
                <a:latin typeface="CMTT10"/>
              </a:rPr>
              <a:t>from </a:t>
            </a:r>
            <a:r>
              <a:rPr lang="en-US" sz="1400" dirty="0" err="1">
                <a:solidFill>
                  <a:srgbClr val="000000"/>
                </a:solidFill>
                <a:latin typeface="CMTT10"/>
              </a:rPr>
              <a:t>sklearn.model_selection</a:t>
            </a:r>
            <a:r>
              <a:rPr lang="en-US" sz="1400" dirty="0">
                <a:solidFill>
                  <a:srgbClr val="000000"/>
                </a:solidFill>
                <a:latin typeface="CMTT10"/>
              </a:rPr>
              <a:t> </a:t>
            </a:r>
            <a:r>
              <a:rPr lang="en-US" sz="1400" dirty="0">
                <a:solidFill>
                  <a:srgbClr val="0000FF"/>
                </a:solidFill>
                <a:latin typeface="CMTT10"/>
              </a:rPr>
              <a:t>import </a:t>
            </a:r>
            <a:r>
              <a:rPr lang="en-US" sz="1400" dirty="0" err="1">
                <a:solidFill>
                  <a:srgbClr val="000000"/>
                </a:solidFill>
                <a:latin typeface="CMTT10"/>
              </a:rPr>
              <a:t>cross_val_score</a:t>
            </a:r>
            <a:endParaRPr lang="en-US" sz="1400" dirty="0">
              <a:solidFill>
                <a:srgbClr val="000000"/>
              </a:solidFill>
              <a:latin typeface="CMTT10"/>
            </a:endParaRPr>
          </a:p>
          <a:p>
            <a:pPr marL="0" indent="0">
              <a:spcBef>
                <a:spcPts val="0"/>
              </a:spcBef>
              <a:buNone/>
            </a:pPr>
            <a:r>
              <a:rPr lang="en-US" sz="1400" dirty="0">
                <a:solidFill>
                  <a:srgbClr val="0000FF"/>
                </a:solidFill>
                <a:latin typeface="CMTT10"/>
              </a:rPr>
              <a:t>from </a:t>
            </a:r>
            <a:r>
              <a:rPr lang="en-US" sz="1400" dirty="0" err="1">
                <a:solidFill>
                  <a:srgbClr val="000000"/>
                </a:solidFill>
                <a:latin typeface="CMTT10"/>
              </a:rPr>
              <a:t>sklearn.linear_model</a:t>
            </a:r>
            <a:r>
              <a:rPr lang="en-US" sz="1400" dirty="0">
                <a:solidFill>
                  <a:srgbClr val="000000"/>
                </a:solidFill>
                <a:latin typeface="CMTT10"/>
              </a:rPr>
              <a:t> </a:t>
            </a:r>
            <a:r>
              <a:rPr lang="en-US" sz="1400" dirty="0">
                <a:solidFill>
                  <a:srgbClr val="0000FF"/>
                </a:solidFill>
                <a:latin typeface="CMTT10"/>
              </a:rPr>
              <a:t>import </a:t>
            </a:r>
            <a:r>
              <a:rPr lang="en-US" sz="1400" dirty="0" err="1">
                <a:solidFill>
                  <a:srgbClr val="000000"/>
                </a:solidFill>
                <a:latin typeface="CMTT10"/>
              </a:rPr>
              <a:t>LogisticRegression</a:t>
            </a:r>
            <a:endParaRPr lang="en-US" sz="1400" dirty="0">
              <a:solidFill>
                <a:srgbClr val="000000"/>
              </a:solidFill>
              <a:latin typeface="CMTT10"/>
            </a:endParaRPr>
          </a:p>
          <a:p>
            <a:pPr marL="0" indent="0">
              <a:spcBef>
                <a:spcPts val="0"/>
              </a:spcBef>
              <a:buNone/>
            </a:pPr>
            <a:r>
              <a:rPr lang="en-US" sz="1500" dirty="0">
                <a:solidFill>
                  <a:srgbClr val="000000"/>
                </a:solidFill>
                <a:latin typeface="CMTT10"/>
              </a:rPr>
              <a:t>filename = </a:t>
            </a:r>
            <a:r>
              <a:rPr lang="en-US" sz="1500" dirty="0">
                <a:solidFill>
                  <a:srgbClr val="FF0000"/>
                </a:solidFill>
                <a:latin typeface="F83"/>
              </a:rPr>
              <a:t>'</a:t>
            </a:r>
            <a:r>
              <a:rPr lang="en-US" sz="1500" dirty="0">
                <a:solidFill>
                  <a:srgbClr val="FF0000"/>
                </a:solidFill>
                <a:latin typeface="CMTT10"/>
              </a:rPr>
              <a:t>pima-indians-diabetes.data.csv</a:t>
            </a:r>
            <a:r>
              <a:rPr lang="en-US" sz="1500" dirty="0">
                <a:solidFill>
                  <a:srgbClr val="FF0000"/>
                </a:solidFill>
                <a:latin typeface="F83"/>
              </a:rPr>
              <a:t>'</a:t>
            </a:r>
          </a:p>
          <a:p>
            <a:pPr marL="0" indent="0">
              <a:spcBef>
                <a:spcPts val="0"/>
              </a:spcBef>
              <a:buNone/>
            </a:pPr>
            <a:r>
              <a:rPr lang="en-US" sz="1500" dirty="0">
                <a:solidFill>
                  <a:srgbClr val="000000"/>
                </a:solidFill>
                <a:latin typeface="CMTT10"/>
              </a:rPr>
              <a:t>names = [</a:t>
            </a:r>
            <a:r>
              <a:rPr lang="en-US" sz="1500" dirty="0">
                <a:solidFill>
                  <a:srgbClr val="FF0000"/>
                </a:solidFill>
                <a:latin typeface="F83"/>
              </a:rPr>
              <a:t>'</a:t>
            </a:r>
            <a:r>
              <a:rPr lang="en-US" sz="1500" dirty="0" err="1">
                <a:solidFill>
                  <a:srgbClr val="FF0000"/>
                </a:solidFill>
                <a:latin typeface="CMTT10"/>
              </a:rPr>
              <a:t>preg</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err="1">
                <a:solidFill>
                  <a:srgbClr val="FF0000"/>
                </a:solidFill>
                <a:latin typeface="CMTT10"/>
              </a:rPr>
              <a:t>plas</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err="1">
                <a:solidFill>
                  <a:srgbClr val="FF0000"/>
                </a:solidFill>
                <a:latin typeface="CMTT10"/>
              </a:rPr>
              <a:t>pres</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a:solidFill>
                  <a:srgbClr val="FF0000"/>
                </a:solidFill>
                <a:latin typeface="CMTT10"/>
              </a:rPr>
              <a:t>skin</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a:solidFill>
                  <a:srgbClr val="FF0000"/>
                </a:solidFill>
                <a:latin typeface="CMTT10"/>
              </a:rPr>
              <a:t>test</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a:solidFill>
                  <a:srgbClr val="FF0000"/>
                </a:solidFill>
                <a:latin typeface="CMTT10"/>
              </a:rPr>
              <a:t>mass</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err="1">
                <a:solidFill>
                  <a:srgbClr val="FF0000"/>
                </a:solidFill>
                <a:latin typeface="CMTT10"/>
              </a:rPr>
              <a:t>pedi</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a:solidFill>
                  <a:srgbClr val="FF0000"/>
                </a:solidFill>
                <a:latin typeface="CMTT10"/>
              </a:rPr>
              <a:t>age</a:t>
            </a:r>
            <a:r>
              <a:rPr lang="en-US" sz="1500" dirty="0">
                <a:solidFill>
                  <a:srgbClr val="FF0000"/>
                </a:solidFill>
                <a:latin typeface="F83"/>
              </a:rPr>
              <a:t>'</a:t>
            </a:r>
            <a:r>
              <a:rPr lang="en-US" sz="1500" dirty="0">
                <a:solidFill>
                  <a:srgbClr val="000000"/>
                </a:solidFill>
                <a:latin typeface="CMTT10"/>
              </a:rPr>
              <a:t>, </a:t>
            </a:r>
            <a:r>
              <a:rPr lang="en-US" sz="1500" dirty="0">
                <a:solidFill>
                  <a:srgbClr val="FF0000"/>
                </a:solidFill>
                <a:latin typeface="F83"/>
              </a:rPr>
              <a:t>'</a:t>
            </a:r>
            <a:r>
              <a:rPr lang="en-US" sz="1500" dirty="0">
                <a:solidFill>
                  <a:srgbClr val="FF0000"/>
                </a:solidFill>
                <a:latin typeface="CMTT10"/>
              </a:rPr>
              <a:t>class</a:t>
            </a:r>
            <a:r>
              <a:rPr lang="en-US" sz="1500" dirty="0">
                <a:solidFill>
                  <a:srgbClr val="FF0000"/>
                </a:solidFill>
                <a:latin typeface="F83"/>
              </a:rPr>
              <a:t>'</a:t>
            </a:r>
            <a:r>
              <a:rPr lang="en-US" sz="1500" dirty="0">
                <a:solidFill>
                  <a:srgbClr val="000000"/>
                </a:solidFill>
                <a:latin typeface="CMTT10"/>
              </a:rPr>
              <a:t>]</a:t>
            </a:r>
          </a:p>
          <a:p>
            <a:pPr marL="0" indent="0">
              <a:spcBef>
                <a:spcPts val="0"/>
              </a:spcBef>
              <a:buNone/>
            </a:pPr>
            <a:r>
              <a:rPr lang="en-US" sz="1500" dirty="0" err="1">
                <a:solidFill>
                  <a:srgbClr val="000000"/>
                </a:solidFill>
                <a:latin typeface="CMTT10"/>
              </a:rPr>
              <a:t>dataframe</a:t>
            </a:r>
            <a:r>
              <a:rPr lang="en-US" sz="1500" dirty="0">
                <a:solidFill>
                  <a:srgbClr val="000000"/>
                </a:solidFill>
                <a:latin typeface="CMTT10"/>
              </a:rPr>
              <a:t> = </a:t>
            </a:r>
            <a:r>
              <a:rPr lang="en-US" sz="1500" dirty="0" err="1">
                <a:solidFill>
                  <a:srgbClr val="000000"/>
                </a:solidFill>
                <a:latin typeface="CMTT10"/>
              </a:rPr>
              <a:t>read_csv</a:t>
            </a:r>
            <a:r>
              <a:rPr lang="en-US" sz="1500" dirty="0">
                <a:solidFill>
                  <a:srgbClr val="000000"/>
                </a:solidFill>
                <a:latin typeface="CMTT10"/>
              </a:rPr>
              <a:t>(filename, names=names)</a:t>
            </a:r>
          </a:p>
          <a:p>
            <a:pPr marL="0" indent="0">
              <a:spcBef>
                <a:spcPts val="0"/>
              </a:spcBef>
              <a:buNone/>
            </a:pPr>
            <a:r>
              <a:rPr lang="en-US" sz="1500" dirty="0">
                <a:solidFill>
                  <a:srgbClr val="000000"/>
                </a:solidFill>
                <a:latin typeface="CMTT10"/>
              </a:rPr>
              <a:t>array = </a:t>
            </a:r>
            <a:r>
              <a:rPr lang="en-US" sz="1500" dirty="0" err="1">
                <a:solidFill>
                  <a:srgbClr val="000000"/>
                </a:solidFill>
                <a:latin typeface="CMTT10"/>
              </a:rPr>
              <a:t>dataframe.values</a:t>
            </a:r>
            <a:endParaRPr lang="en-US" sz="1500" dirty="0">
              <a:solidFill>
                <a:srgbClr val="000000"/>
              </a:solidFill>
              <a:latin typeface="CMTT10"/>
            </a:endParaRPr>
          </a:p>
          <a:p>
            <a:pPr marL="0" indent="0">
              <a:spcBef>
                <a:spcPts val="0"/>
              </a:spcBef>
              <a:buNone/>
            </a:pPr>
            <a:r>
              <a:rPr lang="en-US" sz="1500" dirty="0">
                <a:solidFill>
                  <a:srgbClr val="000000"/>
                </a:solidFill>
                <a:latin typeface="CMTT10"/>
              </a:rPr>
              <a:t>X = array[:,0:8]</a:t>
            </a:r>
          </a:p>
          <a:p>
            <a:pPr marL="0" indent="0">
              <a:spcBef>
                <a:spcPts val="0"/>
              </a:spcBef>
              <a:buNone/>
            </a:pPr>
            <a:r>
              <a:rPr lang="en-US" sz="1500" dirty="0">
                <a:solidFill>
                  <a:srgbClr val="000000"/>
                </a:solidFill>
                <a:latin typeface="CMTT10"/>
              </a:rPr>
              <a:t>Y = array[:,8]</a:t>
            </a:r>
          </a:p>
          <a:p>
            <a:pPr marL="0" indent="0">
              <a:spcBef>
                <a:spcPts val="0"/>
              </a:spcBef>
              <a:buNone/>
            </a:pPr>
            <a:r>
              <a:rPr lang="en-US" sz="1500" dirty="0" err="1">
                <a:solidFill>
                  <a:srgbClr val="000000"/>
                </a:solidFill>
                <a:latin typeface="CMTT10"/>
              </a:rPr>
              <a:t>num_folds</a:t>
            </a:r>
            <a:r>
              <a:rPr lang="en-US" sz="1500" dirty="0">
                <a:solidFill>
                  <a:srgbClr val="000000"/>
                </a:solidFill>
                <a:latin typeface="CMTT10"/>
              </a:rPr>
              <a:t> = </a:t>
            </a:r>
            <a:r>
              <a:rPr lang="en-US" sz="1500" dirty="0" smtClean="0">
                <a:solidFill>
                  <a:srgbClr val="000000"/>
                </a:solidFill>
                <a:latin typeface="CMTT10"/>
              </a:rPr>
              <a:t>10</a:t>
            </a:r>
          </a:p>
          <a:p>
            <a:pPr marL="0" indent="0">
              <a:spcBef>
                <a:spcPts val="0"/>
              </a:spcBef>
              <a:buNone/>
            </a:pPr>
            <a:r>
              <a:rPr lang="en-US" sz="1500" dirty="0" err="1">
                <a:solidFill>
                  <a:srgbClr val="000000"/>
                </a:solidFill>
                <a:latin typeface="CMTT10"/>
              </a:rPr>
              <a:t>kfold</a:t>
            </a:r>
            <a:r>
              <a:rPr lang="en-US" sz="1500" dirty="0">
                <a:solidFill>
                  <a:srgbClr val="000000"/>
                </a:solidFill>
                <a:latin typeface="CMTT10"/>
              </a:rPr>
              <a:t> = </a:t>
            </a:r>
            <a:r>
              <a:rPr lang="en-US" sz="1500" dirty="0" err="1">
                <a:solidFill>
                  <a:srgbClr val="000000"/>
                </a:solidFill>
                <a:latin typeface="CMTT10"/>
              </a:rPr>
              <a:t>KFold</a:t>
            </a:r>
            <a:r>
              <a:rPr lang="en-US" sz="1500" dirty="0">
                <a:solidFill>
                  <a:srgbClr val="000000"/>
                </a:solidFill>
                <a:latin typeface="CMTT10"/>
              </a:rPr>
              <a:t>(</a:t>
            </a:r>
            <a:r>
              <a:rPr lang="en-US" sz="1500" dirty="0" err="1">
                <a:solidFill>
                  <a:srgbClr val="000000"/>
                </a:solidFill>
                <a:latin typeface="CMTT10"/>
              </a:rPr>
              <a:t>n_splits</a:t>
            </a:r>
            <a:r>
              <a:rPr lang="en-US" sz="1500" dirty="0">
                <a:solidFill>
                  <a:srgbClr val="000000"/>
                </a:solidFill>
                <a:latin typeface="CMTT10"/>
              </a:rPr>
              <a:t>=10, </a:t>
            </a:r>
            <a:r>
              <a:rPr lang="en-US" sz="1500" dirty="0" err="1">
                <a:solidFill>
                  <a:srgbClr val="000000"/>
                </a:solidFill>
                <a:latin typeface="CMTT10"/>
              </a:rPr>
              <a:t>random_state</a:t>
            </a:r>
            <a:r>
              <a:rPr lang="en-US" sz="1500" dirty="0">
                <a:solidFill>
                  <a:srgbClr val="000000"/>
                </a:solidFill>
                <a:latin typeface="CMTT10"/>
              </a:rPr>
              <a:t>=7)</a:t>
            </a:r>
          </a:p>
          <a:p>
            <a:pPr marL="0" indent="0">
              <a:spcBef>
                <a:spcPts val="0"/>
              </a:spcBef>
              <a:buNone/>
            </a:pPr>
            <a:r>
              <a:rPr lang="en-US" sz="1500" dirty="0">
                <a:solidFill>
                  <a:srgbClr val="000000"/>
                </a:solidFill>
                <a:latin typeface="CMTT10"/>
              </a:rPr>
              <a:t>model = </a:t>
            </a:r>
            <a:r>
              <a:rPr lang="en-US" sz="1500" dirty="0" err="1">
                <a:solidFill>
                  <a:srgbClr val="000000"/>
                </a:solidFill>
                <a:latin typeface="CMTT10"/>
              </a:rPr>
              <a:t>LogisticRegression</a:t>
            </a:r>
            <a:r>
              <a:rPr lang="en-US" sz="1500" dirty="0">
                <a:solidFill>
                  <a:srgbClr val="000000"/>
                </a:solidFill>
                <a:latin typeface="CMTT10"/>
              </a:rPr>
              <a:t>()</a:t>
            </a:r>
          </a:p>
          <a:p>
            <a:pPr marL="0" indent="0">
              <a:spcBef>
                <a:spcPts val="0"/>
              </a:spcBef>
              <a:buNone/>
            </a:pPr>
            <a:r>
              <a:rPr lang="en-US" sz="1500" dirty="0">
                <a:solidFill>
                  <a:srgbClr val="000000"/>
                </a:solidFill>
                <a:latin typeface="CMTT10"/>
              </a:rPr>
              <a:t>results = </a:t>
            </a:r>
            <a:r>
              <a:rPr lang="en-US" sz="1500" dirty="0" err="1">
                <a:solidFill>
                  <a:srgbClr val="000000"/>
                </a:solidFill>
                <a:latin typeface="CMTT10"/>
              </a:rPr>
              <a:t>cross_val_score</a:t>
            </a:r>
            <a:r>
              <a:rPr lang="en-US" sz="1500" dirty="0">
                <a:solidFill>
                  <a:srgbClr val="000000"/>
                </a:solidFill>
                <a:latin typeface="CMTT10"/>
              </a:rPr>
              <a:t>(model, X, Y, cv=</a:t>
            </a:r>
            <a:r>
              <a:rPr lang="en-US" sz="1500" dirty="0" err="1">
                <a:solidFill>
                  <a:srgbClr val="000000"/>
                </a:solidFill>
                <a:latin typeface="CMTT10"/>
              </a:rPr>
              <a:t>kfold</a:t>
            </a:r>
            <a:r>
              <a:rPr lang="en-US" sz="1500" dirty="0">
                <a:solidFill>
                  <a:srgbClr val="000000"/>
                </a:solidFill>
                <a:latin typeface="CMTT10"/>
              </a:rPr>
              <a:t>)</a:t>
            </a:r>
          </a:p>
          <a:p>
            <a:pPr marL="0" indent="0">
              <a:spcBef>
                <a:spcPts val="0"/>
              </a:spcBef>
              <a:buNone/>
            </a:pPr>
            <a:r>
              <a:rPr lang="en-US" sz="1500" dirty="0">
                <a:solidFill>
                  <a:srgbClr val="0000FF"/>
                </a:solidFill>
                <a:latin typeface="CMTT10"/>
              </a:rPr>
              <a:t>print</a:t>
            </a:r>
            <a:r>
              <a:rPr lang="en-US" sz="1500" dirty="0">
                <a:solidFill>
                  <a:srgbClr val="000000"/>
                </a:solidFill>
                <a:latin typeface="CMTT10"/>
              </a:rPr>
              <a:t>(</a:t>
            </a:r>
            <a:r>
              <a:rPr lang="en-US" sz="1500" dirty="0" err="1">
                <a:solidFill>
                  <a:srgbClr val="000000"/>
                </a:solidFill>
                <a:latin typeface="CMTT10"/>
              </a:rPr>
              <a:t>results.mean</a:t>
            </a:r>
            <a:r>
              <a:rPr lang="en-US" sz="1500" dirty="0">
                <a:solidFill>
                  <a:srgbClr val="000000"/>
                </a:solidFill>
                <a:latin typeface="CMTT10"/>
              </a:rPr>
              <a:t>())</a:t>
            </a:r>
            <a:endParaRPr lang="en-US" sz="1500" dirty="0" smtClean="0"/>
          </a:p>
        </p:txBody>
      </p:sp>
      <p:sp>
        <p:nvSpPr>
          <p:cNvPr id="10" name="Text Placeholder 4">
            <a:extLst>
              <a:ext uri="{FF2B5EF4-FFF2-40B4-BE49-F238E27FC236}">
                <a16:creationId xmlns="" xmlns:a16="http://schemas.microsoft.com/office/drawing/2014/main" id="{4F4D9F13-C119-40D2-9B3B-8DCD9D0EA709}"/>
              </a:ext>
            </a:extLst>
          </p:cNvPr>
          <p:cNvSpPr txBox="1">
            <a:spLocks/>
          </p:cNvSpPr>
          <p:nvPr/>
        </p:nvSpPr>
        <p:spPr>
          <a:xfrm>
            <a:off x="5791200" y="2343150"/>
            <a:ext cx="1905000" cy="352131"/>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0.76951469583</a:t>
            </a:r>
            <a:endParaRPr lang="en-CA" sz="1200" dirty="0"/>
          </a:p>
        </p:txBody>
      </p:sp>
    </p:spTree>
    <p:extLst>
      <p:ext uri="{BB962C8B-B14F-4D97-AF65-F5344CB8AC3E}">
        <p14:creationId xmlns:p14="http://schemas.microsoft.com/office/powerpoint/2010/main" val="668209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963" y="1428750"/>
            <a:ext cx="8517567" cy="2000250"/>
          </a:xfrm>
        </p:spPr>
        <p:txBody>
          <a:bodyPr lIns="68589" tIns="34295" rIns="68589" bIns="34295">
            <a:prstTxWarp prst="textChevron">
              <a:avLst/>
            </a:prstTxWarp>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b="1" cap="none"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Linear Discriminant Analysis</a:t>
            </a:r>
            <a:endParaRPr lang="en-US" b="1" cap="none"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2748152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solidFill>
                  <a:schemeClr val="accent2"/>
                </a:solidFill>
              </a:rPr>
              <a:t>Representation of LDA Models</a:t>
            </a:r>
          </a:p>
        </p:txBody>
      </p:sp>
      <p:sp>
        <p:nvSpPr>
          <p:cNvPr id="3" name="Content Placeholder 2"/>
          <p:cNvSpPr>
            <a:spLocks noGrp="1"/>
          </p:cNvSpPr>
          <p:nvPr>
            <p:ph idx="1"/>
          </p:nvPr>
        </p:nvSpPr>
        <p:spPr>
          <a:xfrm>
            <a:off x="570457" y="1428750"/>
            <a:ext cx="8231744" cy="3200400"/>
          </a:xfrm>
        </p:spPr>
        <p:txBody>
          <a:bodyPr>
            <a:normAutofit lnSpcReduction="10000"/>
          </a:bodyPr>
          <a:lstStyle/>
          <a:p>
            <a:pPr>
              <a:lnSpc>
                <a:spcPct val="150000"/>
              </a:lnSpc>
            </a:pPr>
            <a:r>
              <a:rPr lang="en-US" sz="2400" dirty="0">
                <a:solidFill>
                  <a:srgbClr val="FFFF00"/>
                </a:solidFill>
              </a:rPr>
              <a:t>It consists of statistical properties of your data, calculated for each class:</a:t>
            </a:r>
          </a:p>
          <a:p>
            <a:pPr lvl="3" algn="just">
              <a:lnSpc>
                <a:spcPct val="150000"/>
              </a:lnSpc>
              <a:buFont typeface="Wingdings" panose="05000000000000000000" pitchFamily="2" charset="2"/>
              <a:buChar char="q"/>
            </a:pPr>
            <a:r>
              <a:rPr lang="en-US" sz="1800" dirty="0"/>
              <a:t>For </a:t>
            </a:r>
            <a:r>
              <a:rPr lang="en-US" sz="1800" dirty="0">
                <a:solidFill>
                  <a:srgbClr val="FFFF00"/>
                </a:solidFill>
              </a:rPr>
              <a:t>a single input </a:t>
            </a:r>
            <a:r>
              <a:rPr lang="en-US" sz="1800" dirty="0"/>
              <a:t>variable (x) this is the mean and the variance of the variable for each class.</a:t>
            </a:r>
          </a:p>
          <a:p>
            <a:pPr lvl="3" algn="just">
              <a:lnSpc>
                <a:spcPct val="150000"/>
              </a:lnSpc>
              <a:buFont typeface="Wingdings" panose="05000000000000000000" pitchFamily="2" charset="2"/>
              <a:buChar char="q"/>
            </a:pPr>
            <a:r>
              <a:rPr lang="en-US" sz="1800" dirty="0"/>
              <a:t>For </a:t>
            </a:r>
            <a:r>
              <a:rPr lang="en-US" sz="1800" dirty="0">
                <a:solidFill>
                  <a:srgbClr val="FFFF00"/>
                </a:solidFill>
              </a:rPr>
              <a:t>multiple variables</a:t>
            </a:r>
            <a:r>
              <a:rPr lang="en-US" sz="1800" dirty="0"/>
              <a:t>, this is same properties calculated over the multivariate Gaussian, namely the means and the covariance matrix (this is a multi-dimensional generalization of variance).</a:t>
            </a:r>
          </a:p>
        </p:txBody>
      </p:sp>
    </p:spTree>
    <p:extLst>
      <p:ext uri="{BB962C8B-B14F-4D97-AF65-F5344CB8AC3E}">
        <p14:creationId xmlns:p14="http://schemas.microsoft.com/office/powerpoint/2010/main" val="3031099297"/>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solidFill>
                  <a:schemeClr val="accent2"/>
                </a:solidFill>
              </a:rPr>
              <a:t>Learning </a:t>
            </a:r>
            <a:r>
              <a:rPr lang="en-US" sz="3000" dirty="0">
                <a:solidFill>
                  <a:srgbClr val="FFFF00"/>
                </a:solidFill>
              </a:rPr>
              <a:t>LDA</a:t>
            </a:r>
            <a:r>
              <a:rPr lang="en-US" sz="3000" dirty="0">
                <a:solidFill>
                  <a:schemeClr val="accent2"/>
                </a:solidFill>
              </a:rPr>
              <a:t>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0457" y="1428750"/>
                <a:ext cx="8231744" cy="3581400"/>
              </a:xfrm>
            </p:spPr>
            <p:txBody>
              <a:bodyPr>
                <a:normAutofit fontScale="77500" lnSpcReduction="20000"/>
              </a:bodyPr>
              <a:lstStyle/>
              <a:p>
                <a:pPr>
                  <a:lnSpc>
                    <a:spcPct val="150000"/>
                  </a:lnSpc>
                </a:pPr>
                <a:r>
                  <a:rPr lang="en-US" sz="2400" dirty="0">
                    <a:solidFill>
                      <a:srgbClr val="FFFF00"/>
                    </a:solidFill>
                  </a:rPr>
                  <a:t>LDA makes some simplifying assumptions about your data</a:t>
                </a:r>
              </a:p>
              <a:p>
                <a:pPr lvl="3" algn="just">
                  <a:lnSpc>
                    <a:spcPct val="150000"/>
                  </a:lnSpc>
                  <a:buFont typeface="Wingdings" panose="05000000000000000000" pitchFamily="2" charset="2"/>
                  <a:buChar char="q"/>
                </a:pPr>
                <a:r>
                  <a:rPr lang="en-US" sz="1800" dirty="0">
                    <a:solidFill>
                      <a:srgbClr val="FFFF00"/>
                    </a:solidFill>
                  </a:rPr>
                  <a:t>data is Gaussian</a:t>
                </a:r>
                <a:r>
                  <a:rPr lang="en-US" sz="1800" dirty="0"/>
                  <a:t>, that each variable is shaped like a bell curve when plotted.</a:t>
                </a:r>
              </a:p>
              <a:p>
                <a:pPr lvl="3" algn="just">
                  <a:lnSpc>
                    <a:spcPct val="150000"/>
                  </a:lnSpc>
                  <a:buFont typeface="Wingdings" panose="05000000000000000000" pitchFamily="2" charset="2"/>
                  <a:buChar char="q"/>
                </a:pPr>
                <a:r>
                  <a:rPr lang="en-US" sz="1800" dirty="0"/>
                  <a:t>That each attribute has the </a:t>
                </a:r>
                <a:r>
                  <a:rPr lang="en-US" sz="1800" dirty="0">
                    <a:solidFill>
                      <a:srgbClr val="FFFF00"/>
                    </a:solidFill>
                  </a:rPr>
                  <a:t>same variance</a:t>
                </a:r>
                <a:r>
                  <a:rPr lang="en-US" sz="1800" dirty="0"/>
                  <a:t>, that values of each variable vary around the mean by the same amount on average.</a:t>
                </a:r>
              </a:p>
              <a:p>
                <a:pPr marL="0" indent="0">
                  <a:lnSpc>
                    <a:spcPct val="150000"/>
                  </a:lnSpc>
                  <a:buNone/>
                </a:pPr>
                <a14:m>
                  <m:oMathPara xmlns:m="http://schemas.openxmlformats.org/officeDocument/2006/math">
                    <m:oMathParaPr>
                      <m:jc m:val="center"/>
                    </m:oMathParaPr>
                    <m:oMath xmlns:m="http://schemas.openxmlformats.org/officeDocument/2006/math">
                      <m:sSub>
                        <m:sSubPr>
                          <m:ctrlPr>
                            <a:rPr lang="en-US" b="0" i="1" dirty="0" smtClean="0">
                              <a:latin typeface="Cambria Math"/>
                            </a:rPr>
                          </m:ctrlPr>
                        </m:sSubPr>
                        <m:e>
                          <m:r>
                            <a:rPr lang="en-US" b="0" i="1" dirty="0" smtClean="0">
                              <a:latin typeface="Cambria Math"/>
                            </a:rPr>
                            <m:t>𝑚𝑒𝑎𝑛</m:t>
                          </m:r>
                        </m:e>
                        <m:sub>
                          <m:r>
                            <a:rPr lang="en-US" b="0" i="1" dirty="0" smtClean="0">
                              <a:latin typeface="Cambria Math"/>
                            </a:rPr>
                            <m:t>𝑘</m:t>
                          </m:r>
                        </m:sub>
                      </m:sSub>
                      <m:r>
                        <a:rPr lang="en-US" b="0" i="1" dirty="0" smtClean="0">
                          <a:latin typeface="Cambria Math"/>
                        </a:rPr>
                        <m:t>=</m:t>
                      </m:r>
                      <m:f>
                        <m:fPr>
                          <m:ctrlPr>
                            <a:rPr lang="en-US" b="0" i="1" dirty="0" smtClean="0">
                              <a:latin typeface="Cambria Math"/>
                            </a:rPr>
                          </m:ctrlPr>
                        </m:fPr>
                        <m:num>
                          <m:r>
                            <a:rPr lang="en-US" b="0" i="1" dirty="0" smtClean="0">
                              <a:latin typeface="Cambria Math"/>
                            </a:rPr>
                            <m:t>1</m:t>
                          </m:r>
                        </m:num>
                        <m:den>
                          <m:sSub>
                            <m:sSubPr>
                              <m:ctrlPr>
                                <a:rPr lang="en-US" b="0" i="1" dirty="0" smtClean="0">
                                  <a:latin typeface="Cambria Math"/>
                                </a:rPr>
                              </m:ctrlPr>
                            </m:sSubPr>
                            <m:e>
                              <m:r>
                                <a:rPr lang="en-US" b="0" i="1" dirty="0" smtClean="0">
                                  <a:latin typeface="Cambria Math"/>
                                </a:rPr>
                                <m:t>𝑛</m:t>
                              </m:r>
                            </m:e>
                            <m:sub>
                              <m:r>
                                <a:rPr lang="en-US" b="0" i="1" dirty="0" smtClean="0">
                                  <a:latin typeface="Cambria Math"/>
                                </a:rPr>
                                <m:t>𝑘</m:t>
                              </m:r>
                            </m:sub>
                          </m:sSub>
                        </m:den>
                      </m:f>
                      <m:r>
                        <a:rPr lang="en-US" b="0" i="1" dirty="0" smtClean="0">
                          <a:latin typeface="Cambria Math"/>
                        </a:rPr>
                        <m:t>.</m:t>
                      </m:r>
                      <m:nary>
                        <m:naryPr>
                          <m:chr m:val="∑"/>
                          <m:limLoc m:val="subSup"/>
                          <m:ctrlPr>
                            <a:rPr lang="en-US" b="0" i="1" dirty="0" smtClean="0">
                              <a:latin typeface="Cambria Math"/>
                            </a:rPr>
                          </m:ctrlPr>
                        </m:naryPr>
                        <m:sub>
                          <m:r>
                            <m:rPr>
                              <m:brk m:alnAt="25"/>
                            </m:rPr>
                            <a:rPr lang="en-US" b="0" i="1" dirty="0" smtClean="0">
                              <a:latin typeface="Cambria Math"/>
                            </a:rPr>
                            <m:t>𝑖</m:t>
                          </m:r>
                          <m:r>
                            <a:rPr lang="en-US" b="0" i="1" dirty="0" smtClean="0">
                              <a:latin typeface="Cambria Math"/>
                            </a:rPr>
                            <m:t>=1</m:t>
                          </m:r>
                        </m:sub>
                        <m:sup>
                          <m:r>
                            <a:rPr lang="en-US" b="0" i="1" dirty="0" smtClean="0">
                              <a:latin typeface="Cambria Math"/>
                            </a:rPr>
                            <m:t>𝑛</m:t>
                          </m:r>
                        </m:sup>
                        <m:e>
                          <m:sSub>
                            <m:sSubPr>
                              <m:ctrlPr>
                                <a:rPr lang="en-US" b="0" i="1" dirty="0" smtClean="0">
                                  <a:latin typeface="Cambria Math"/>
                                </a:rPr>
                              </m:ctrlPr>
                            </m:sSubPr>
                            <m:e>
                              <m:r>
                                <a:rPr lang="en-US" b="0" i="1" dirty="0" smtClean="0">
                                  <a:latin typeface="Cambria Math"/>
                                </a:rPr>
                                <m:t>𝑛</m:t>
                              </m:r>
                            </m:e>
                            <m:sub>
                              <m:r>
                                <a:rPr lang="en-US" b="0" i="1" dirty="0" smtClean="0">
                                  <a:latin typeface="Cambria Math"/>
                                </a:rPr>
                                <m:t>𝑘</m:t>
                              </m:r>
                            </m:sub>
                          </m:sSub>
                        </m:e>
                      </m:nary>
                    </m:oMath>
                  </m:oMathPara>
                </a14:m>
                <a:endParaRPr lang="en-US" b="0" dirty="0" smtClean="0"/>
              </a:p>
              <a:p>
                <a:pPr marL="0" indent="0" algn="ctr">
                  <a:lnSpc>
                    <a:spcPct val="150000"/>
                  </a:lnSpc>
                  <a:buNone/>
                </a:pPr>
                <a14:m>
                  <m:oMathPara xmlns:m="http://schemas.openxmlformats.org/officeDocument/2006/math">
                    <m:oMathParaPr>
                      <m:jc m:val="center"/>
                    </m:oMathParaPr>
                    <m:oMath xmlns:m="http://schemas.openxmlformats.org/officeDocument/2006/math">
                      <m:sSup>
                        <m:sSupPr>
                          <m:ctrlPr>
                            <a:rPr lang="en-US" i="1" dirty="0">
                              <a:latin typeface="Cambria Math"/>
                            </a:rPr>
                          </m:ctrlPr>
                        </m:sSupPr>
                        <m:e>
                          <m:r>
                            <a:rPr lang="en-US" i="1" dirty="0">
                              <a:latin typeface="Cambria Math"/>
                            </a:rPr>
                            <m:t>𝑠𝑖𝑔𝑚𝑎</m:t>
                          </m:r>
                        </m:e>
                        <m:sup>
                          <m:r>
                            <a:rPr lang="en-US" i="1" dirty="0">
                              <a:latin typeface="Cambria Math"/>
                            </a:rPr>
                            <m:t>2</m:t>
                          </m:r>
                        </m:sup>
                      </m:sSup>
                      <m:r>
                        <a:rPr lang="en-US" i="1" dirty="0">
                          <a:latin typeface="Cambria Math"/>
                        </a:rPr>
                        <m:t>=</m:t>
                      </m:r>
                      <m:f>
                        <m:fPr>
                          <m:ctrlPr>
                            <a:rPr lang="en-US" i="1" dirty="0">
                              <a:latin typeface="Cambria Math"/>
                            </a:rPr>
                          </m:ctrlPr>
                        </m:fPr>
                        <m:num>
                          <m:r>
                            <a:rPr lang="en-US" i="1" dirty="0">
                              <a:latin typeface="Cambria Math"/>
                            </a:rPr>
                            <m:t>1</m:t>
                          </m:r>
                        </m:num>
                        <m:den>
                          <m:r>
                            <a:rPr lang="en-US" i="1" dirty="0">
                              <a:latin typeface="Cambria Math"/>
                            </a:rPr>
                            <m:t>𝑛</m:t>
                          </m:r>
                          <m:r>
                            <a:rPr lang="en-US" i="1" dirty="0">
                              <a:latin typeface="Cambria Math"/>
                            </a:rPr>
                            <m:t>−</m:t>
                          </m:r>
                          <m:r>
                            <a:rPr lang="en-US" i="1" dirty="0">
                              <a:latin typeface="Cambria Math"/>
                            </a:rPr>
                            <m:t>𝑘</m:t>
                          </m:r>
                        </m:den>
                      </m:f>
                      <m:r>
                        <a:rPr lang="en-US" i="1" dirty="0">
                          <a:latin typeface="Cambria Math"/>
                        </a:rPr>
                        <m:t>.</m:t>
                      </m:r>
                      <m:nary>
                        <m:naryPr>
                          <m:chr m:val="∑"/>
                          <m:limLoc m:val="subSup"/>
                          <m:ctrlPr>
                            <a:rPr lang="en-US" i="1" dirty="0">
                              <a:latin typeface="Cambria Math"/>
                            </a:rPr>
                          </m:ctrlPr>
                        </m:naryPr>
                        <m:sub>
                          <m:r>
                            <m:rPr>
                              <m:brk m:alnAt="25"/>
                            </m:rPr>
                            <a:rPr lang="en-US" i="1" dirty="0">
                              <a:latin typeface="Cambria Math"/>
                            </a:rPr>
                            <m:t>𝑖</m:t>
                          </m:r>
                          <m:r>
                            <a:rPr lang="en-US" i="1" dirty="0">
                              <a:latin typeface="Cambria Math"/>
                            </a:rPr>
                            <m:t>=1</m:t>
                          </m:r>
                        </m:sub>
                        <m:sup>
                          <m:r>
                            <a:rPr lang="en-US" i="1" dirty="0">
                              <a:latin typeface="Cambria Math"/>
                            </a:rPr>
                            <m:t>𝑛</m:t>
                          </m:r>
                        </m:sup>
                        <m:e>
                          <m:sSup>
                            <m:sSupPr>
                              <m:ctrlPr>
                                <a:rPr lang="en-US" i="1" dirty="0">
                                  <a:latin typeface="Cambria Math"/>
                                </a:rPr>
                              </m:ctrlPr>
                            </m:sSupPr>
                            <m:e>
                              <m:r>
                                <a:rPr lang="en-US" i="1" dirty="0">
                                  <a:latin typeface="Cambria Math"/>
                                </a:rPr>
                                <m:t>(</m:t>
                              </m:r>
                              <m:sSub>
                                <m:sSubPr>
                                  <m:ctrlPr>
                                    <a:rPr lang="en-US" i="1" dirty="0">
                                      <a:latin typeface="Cambria Math"/>
                                    </a:rPr>
                                  </m:ctrlPr>
                                </m:sSubPr>
                                <m:e>
                                  <m:r>
                                    <a:rPr lang="en-US" i="1" dirty="0">
                                      <a:latin typeface="Cambria Math"/>
                                    </a:rPr>
                                    <m:t>𝑥</m:t>
                                  </m:r>
                                </m:e>
                                <m:sub>
                                  <m:r>
                                    <a:rPr lang="en-US" i="1" dirty="0">
                                      <a:latin typeface="Cambria Math"/>
                                    </a:rPr>
                                    <m:t>𝑖</m:t>
                                  </m:r>
                                </m:sub>
                              </m:sSub>
                              <m:r>
                                <a:rPr lang="en-US" i="1" dirty="0">
                                  <a:latin typeface="Cambria Math"/>
                                </a:rPr>
                                <m:t>−</m:t>
                              </m:r>
                              <m:sSub>
                                <m:sSubPr>
                                  <m:ctrlPr>
                                    <a:rPr lang="en-US" i="1" dirty="0">
                                      <a:latin typeface="Cambria Math"/>
                                    </a:rPr>
                                  </m:ctrlPr>
                                </m:sSubPr>
                                <m:e>
                                  <m:r>
                                    <a:rPr lang="en-US" i="1" dirty="0">
                                      <a:latin typeface="Cambria Math"/>
                                    </a:rPr>
                                    <m:t>𝑚𝑒𝑎𝑛</m:t>
                                  </m:r>
                                </m:e>
                                <m:sub>
                                  <m:r>
                                    <a:rPr lang="en-US" i="1" dirty="0">
                                      <a:latin typeface="Cambria Math"/>
                                    </a:rPr>
                                    <m:t>𝑘</m:t>
                                  </m:r>
                                </m:sub>
                              </m:sSub>
                              <m:r>
                                <a:rPr lang="en-US" i="1" dirty="0">
                                  <a:latin typeface="Cambria Math"/>
                                </a:rPr>
                                <m:t>)</m:t>
                              </m:r>
                            </m:e>
                            <m:sup>
                              <m:r>
                                <a:rPr lang="en-US" i="1" dirty="0">
                                  <a:latin typeface="Cambria Math"/>
                                </a:rPr>
                                <m:t>2</m:t>
                              </m:r>
                            </m:sup>
                          </m:sSup>
                        </m:e>
                      </m:nary>
                    </m:oMath>
                  </m:oMathPara>
                </a14:m>
                <a:endParaRPr lang="en-US" i="1" dirty="0">
                  <a:latin typeface="Cambria Math"/>
                </a:endParaRPr>
              </a:p>
              <a:p>
                <a:pPr marL="0" indent="0" algn="ctr">
                  <a:buNone/>
                </a:pPr>
                <a:endParaRPr lang="en-US"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0457" y="1428750"/>
                <a:ext cx="8231744" cy="3581400"/>
              </a:xfrm>
              <a:blipFill rotWithShape="1">
                <a:blip r:embed="rId3"/>
                <a:stretch>
                  <a:fillRect l="-222" r="-519"/>
                </a:stretch>
              </a:blipFill>
            </p:spPr>
            <p:txBody>
              <a:bodyPr/>
              <a:lstStyle/>
              <a:p>
                <a:r>
                  <a:rPr lang="en-US">
                    <a:noFill/>
                  </a:rPr>
                  <a:t> </a:t>
                </a:r>
              </a:p>
            </p:txBody>
          </p:sp>
        </mc:Fallback>
      </mc:AlternateContent>
    </p:spTree>
    <p:extLst>
      <p:ext uri="{BB962C8B-B14F-4D97-AF65-F5344CB8AC3E}">
        <p14:creationId xmlns:p14="http://schemas.microsoft.com/office/powerpoint/2010/main" val="2578258832"/>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solidFill>
                  <a:schemeClr val="accent2"/>
                </a:solidFill>
              </a:rPr>
              <a:t>Making Predictions with LDA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798" y="1428750"/>
                <a:ext cx="8631898" cy="3581400"/>
              </a:xfrm>
            </p:spPr>
            <p:txBody>
              <a:bodyPr>
                <a:normAutofit/>
              </a:bodyPr>
              <a:lstStyle/>
              <a:p>
                <a:pPr algn="justLow">
                  <a:spcBef>
                    <a:spcPts val="450"/>
                  </a:spcBef>
                </a:pPr>
                <a:r>
                  <a:rPr lang="en-US" sz="2400" dirty="0"/>
                  <a:t>LDA makes predictions by estimating the probability that a new set of inputs belongs to each  class. </a:t>
                </a:r>
              </a:p>
              <a:p>
                <a:pPr algn="justLow">
                  <a:spcBef>
                    <a:spcPts val="450"/>
                  </a:spcBef>
                </a:pPr>
                <a:r>
                  <a:rPr lang="en-US" sz="2400" dirty="0"/>
                  <a:t>The class that gets the highest probability is the output class and a prediction is made. The model uses Bayes Theorem to estimate the probabilities. output class (k) given the input (x) using the probability of each class and the probability of the data belonging to each class:		</a:t>
                </a:r>
                <a14:m>
                  <m:oMath xmlns:m="http://schemas.openxmlformats.org/officeDocument/2006/math">
                    <m:r>
                      <a:rPr lang="en-US" sz="2000" i="1" dirty="0">
                        <a:solidFill>
                          <a:schemeClr val="accent3">
                            <a:lumMod val="75000"/>
                          </a:schemeClr>
                        </a:solidFill>
                        <a:latin typeface="Cambria Math"/>
                      </a:rPr>
                      <m:t>𝑃</m:t>
                    </m:r>
                    <m:d>
                      <m:dPr>
                        <m:ctrlPr>
                          <a:rPr lang="en-US" sz="2000" i="1" dirty="0">
                            <a:solidFill>
                              <a:schemeClr val="accent3">
                                <a:lumMod val="75000"/>
                              </a:schemeClr>
                            </a:solidFill>
                            <a:latin typeface="Cambria Math"/>
                          </a:rPr>
                        </m:ctrlPr>
                      </m:dPr>
                      <m:e>
                        <m:r>
                          <a:rPr lang="en-US" sz="2000" i="1" dirty="0">
                            <a:solidFill>
                              <a:schemeClr val="accent3">
                                <a:lumMod val="75000"/>
                              </a:schemeClr>
                            </a:solidFill>
                            <a:latin typeface="Cambria Math"/>
                          </a:rPr>
                          <m:t>𝑌</m:t>
                        </m:r>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𝑘</m:t>
                        </m:r>
                      </m:e>
                      <m:e>
                        <m:r>
                          <a:rPr lang="en-US" sz="2000" i="1" dirty="0">
                            <a:solidFill>
                              <a:schemeClr val="accent3">
                                <a:lumMod val="75000"/>
                              </a:schemeClr>
                            </a:solidFill>
                            <a:latin typeface="Cambria Math"/>
                          </a:rPr>
                          <m:t>𝑋</m:t>
                        </m:r>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𝑥</m:t>
                        </m:r>
                      </m:e>
                    </m:d>
                    <m:r>
                      <a:rPr lang="en-US" sz="2000" i="1" dirty="0">
                        <a:solidFill>
                          <a:schemeClr val="accent3">
                            <a:lumMod val="75000"/>
                          </a:schemeClr>
                        </a:solidFill>
                        <a:latin typeface="Cambria Math"/>
                      </a:rPr>
                      <m:t>=</m:t>
                    </m:r>
                    <m:f>
                      <m:fPr>
                        <m:ctrlPr>
                          <a:rPr lang="en-US" sz="2000" i="1" dirty="0">
                            <a:solidFill>
                              <a:schemeClr val="accent3">
                                <a:lumMod val="75000"/>
                              </a:schemeClr>
                            </a:solidFill>
                            <a:latin typeface="Cambria Math"/>
                          </a:rPr>
                        </m:ctrlPr>
                      </m:fPr>
                      <m:num>
                        <m:r>
                          <a:rPr lang="en-US" sz="2000" i="1" dirty="0">
                            <a:solidFill>
                              <a:schemeClr val="accent3">
                                <a:lumMod val="75000"/>
                              </a:schemeClr>
                            </a:solidFill>
                            <a:latin typeface="Cambria Math"/>
                          </a:rPr>
                          <m:t>𝑃</m:t>
                        </m:r>
                        <m:d>
                          <m:dPr>
                            <m:ctrlPr>
                              <a:rPr lang="en-US" sz="2000" i="1" dirty="0">
                                <a:solidFill>
                                  <a:schemeClr val="accent3">
                                    <a:lumMod val="75000"/>
                                  </a:schemeClr>
                                </a:solidFill>
                                <a:latin typeface="Cambria Math"/>
                              </a:rPr>
                            </m:ctrlPr>
                          </m:dPr>
                          <m:e>
                            <m:r>
                              <a:rPr lang="en-US" sz="2000" i="1" dirty="0">
                                <a:solidFill>
                                  <a:schemeClr val="accent3">
                                    <a:lumMod val="75000"/>
                                  </a:schemeClr>
                                </a:solidFill>
                                <a:latin typeface="Cambria Math"/>
                              </a:rPr>
                              <m:t>𝑘</m:t>
                            </m:r>
                          </m:e>
                        </m:d>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𝑃</m:t>
                        </m:r>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𝑥</m:t>
                        </m:r>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𝑘</m:t>
                        </m:r>
                        <m:r>
                          <a:rPr lang="en-US" sz="2000" i="1" dirty="0">
                            <a:solidFill>
                              <a:schemeClr val="accent3">
                                <a:lumMod val="75000"/>
                              </a:schemeClr>
                            </a:solidFill>
                            <a:latin typeface="Cambria Math"/>
                          </a:rPr>
                          <m:t>)</m:t>
                        </m:r>
                      </m:num>
                      <m:den>
                        <m:nary>
                          <m:naryPr>
                            <m:chr m:val="∑"/>
                            <m:limLoc m:val="subSup"/>
                            <m:ctrlPr>
                              <a:rPr lang="en-US" sz="2000" i="1" dirty="0">
                                <a:solidFill>
                                  <a:schemeClr val="accent3">
                                    <a:lumMod val="75000"/>
                                  </a:schemeClr>
                                </a:solidFill>
                                <a:latin typeface="Cambria Math"/>
                              </a:rPr>
                            </m:ctrlPr>
                          </m:naryPr>
                          <m:sub>
                            <m:r>
                              <m:rPr>
                                <m:brk m:alnAt="25"/>
                              </m:rPr>
                              <a:rPr lang="en-US" sz="2000" i="1" dirty="0">
                                <a:solidFill>
                                  <a:schemeClr val="accent3">
                                    <a:lumMod val="75000"/>
                                  </a:schemeClr>
                                </a:solidFill>
                                <a:latin typeface="Cambria Math"/>
                              </a:rPr>
                              <m:t>𝑖</m:t>
                            </m:r>
                            <m:r>
                              <a:rPr lang="en-US" sz="2000" i="1" dirty="0">
                                <a:solidFill>
                                  <a:schemeClr val="accent3">
                                    <a:lumMod val="75000"/>
                                  </a:schemeClr>
                                </a:solidFill>
                                <a:latin typeface="Cambria Math"/>
                              </a:rPr>
                              <m:t>=1</m:t>
                            </m:r>
                          </m:sub>
                          <m:sup>
                            <m:r>
                              <a:rPr lang="en-US" sz="2000" i="1" dirty="0">
                                <a:solidFill>
                                  <a:schemeClr val="accent3">
                                    <a:lumMod val="75000"/>
                                  </a:schemeClr>
                                </a:solidFill>
                                <a:latin typeface="Cambria Math"/>
                              </a:rPr>
                              <m:t>𝑘</m:t>
                            </m:r>
                          </m:sup>
                          <m:e>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𝑃</m:t>
                            </m:r>
                            <m:d>
                              <m:dPr>
                                <m:ctrlPr>
                                  <a:rPr lang="en-US" sz="2000" i="1" dirty="0">
                                    <a:solidFill>
                                      <a:schemeClr val="accent3">
                                        <a:lumMod val="75000"/>
                                      </a:schemeClr>
                                    </a:solidFill>
                                    <a:latin typeface="Cambria Math"/>
                                  </a:rPr>
                                </m:ctrlPr>
                              </m:dPr>
                              <m:e>
                                <m:r>
                                  <a:rPr lang="en-US" sz="2000" i="1" dirty="0">
                                    <a:solidFill>
                                      <a:schemeClr val="accent3">
                                        <a:lumMod val="75000"/>
                                      </a:schemeClr>
                                    </a:solidFill>
                                    <a:latin typeface="Cambria Math"/>
                                  </a:rPr>
                                  <m:t>𝑙</m:t>
                                </m:r>
                              </m:e>
                            </m:d>
                            <m:r>
                              <a:rPr lang="en-US" sz="2000" i="1" dirty="0">
                                <a:solidFill>
                                  <a:schemeClr val="accent3">
                                    <a:lumMod val="75000"/>
                                  </a:schemeClr>
                                </a:solidFill>
                                <a:latin typeface="Cambria Math"/>
                              </a:rPr>
                              <m:t>.</m:t>
                            </m:r>
                            <m:r>
                              <a:rPr lang="en-US" sz="2000" i="1" dirty="0">
                                <a:solidFill>
                                  <a:schemeClr val="accent3">
                                    <a:lumMod val="75000"/>
                                  </a:schemeClr>
                                </a:solidFill>
                                <a:latin typeface="Cambria Math"/>
                              </a:rPr>
                              <m:t>𝑃</m:t>
                            </m:r>
                            <m:d>
                              <m:dPr>
                                <m:ctrlPr>
                                  <a:rPr lang="en-US" sz="2000" i="1" dirty="0">
                                    <a:solidFill>
                                      <a:schemeClr val="accent3">
                                        <a:lumMod val="75000"/>
                                      </a:schemeClr>
                                    </a:solidFill>
                                    <a:latin typeface="Cambria Math"/>
                                  </a:rPr>
                                </m:ctrlPr>
                              </m:dPr>
                              <m:e>
                                <m:r>
                                  <a:rPr lang="en-US" sz="2000" i="1" dirty="0">
                                    <a:solidFill>
                                      <a:schemeClr val="accent3">
                                        <a:lumMod val="75000"/>
                                      </a:schemeClr>
                                    </a:solidFill>
                                    <a:latin typeface="Cambria Math"/>
                                  </a:rPr>
                                  <m:t>𝑥</m:t>
                                </m:r>
                              </m:e>
                              <m:e>
                                <m:r>
                                  <a:rPr lang="en-US" sz="2000" i="1" dirty="0">
                                    <a:solidFill>
                                      <a:schemeClr val="accent3">
                                        <a:lumMod val="75000"/>
                                      </a:schemeClr>
                                    </a:solidFill>
                                    <a:latin typeface="Cambria Math"/>
                                  </a:rPr>
                                  <m:t>𝑙</m:t>
                                </m:r>
                              </m:e>
                            </m:d>
                            <m:r>
                              <a:rPr lang="en-US" sz="2000" i="1" dirty="0">
                                <a:solidFill>
                                  <a:schemeClr val="accent3">
                                    <a:lumMod val="75000"/>
                                  </a:schemeClr>
                                </a:solidFill>
                                <a:latin typeface="Cambria Math"/>
                              </a:rPr>
                              <m:t>) </m:t>
                            </m:r>
                          </m:e>
                        </m:nary>
                      </m:den>
                    </m:f>
                  </m:oMath>
                </a14:m>
                <a:endParaRPr lang="en-US" sz="2000" dirty="0">
                  <a:solidFill>
                    <a:srgbClr val="FFFF00"/>
                  </a:solidFill>
                </a:endParaRPr>
              </a:p>
              <a:p>
                <a:pPr marL="0" indent="0" algn="justLow">
                  <a:spcBef>
                    <a:spcPts val="450"/>
                  </a:spcBef>
                  <a:buNone/>
                </a:pPr>
                <a:endParaRPr lang="en-US" sz="33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798" y="1428750"/>
                <a:ext cx="8631898" cy="3581400"/>
              </a:xfrm>
              <a:blipFill rotWithShape="1">
                <a:blip r:embed="rId3"/>
                <a:stretch>
                  <a:fillRect l="-353" t="-1361" r="-2401"/>
                </a:stretch>
              </a:blipFill>
            </p:spPr>
            <p:txBody>
              <a:bodyPr/>
              <a:lstStyle/>
              <a:p>
                <a:r>
                  <a:rPr lang="en-US">
                    <a:noFill/>
                  </a:rPr>
                  <a:t> </a:t>
                </a:r>
              </a:p>
            </p:txBody>
          </p:sp>
        </mc:Fallback>
      </mc:AlternateContent>
    </p:spTree>
    <p:extLst>
      <p:ext uri="{BB962C8B-B14F-4D97-AF65-F5344CB8AC3E}">
        <p14:creationId xmlns:p14="http://schemas.microsoft.com/office/powerpoint/2010/main" val="1249110182"/>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solidFill>
                  <a:srgbClr val="5ECCF3"/>
                </a:solidFill>
              </a:rPr>
              <a:t>Making Predictions with LDA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428750"/>
                <a:ext cx="8382000" cy="3581400"/>
              </a:xfrm>
            </p:spPr>
            <p:txBody>
              <a:bodyPr>
                <a:normAutofit fontScale="77500" lnSpcReduction="20000"/>
              </a:bodyPr>
              <a:lstStyle/>
              <a:p>
                <a:pPr algn="justLow">
                  <a:lnSpc>
                    <a:spcPct val="150000"/>
                  </a:lnSpc>
                </a:pPr>
                <a:r>
                  <a:rPr lang="en-US" dirty="0"/>
                  <a:t>A Gaussian distribution function is can be used to estimate </a:t>
                </a:r>
                <a14:m>
                  <m:oMath xmlns:m="http://schemas.openxmlformats.org/officeDocument/2006/math">
                    <m:r>
                      <a:rPr lang="en-US" i="1" dirty="0" smtClean="0">
                        <a:solidFill>
                          <a:sysClr val="windowText" lastClr="000000"/>
                        </a:solidFill>
                        <a:latin typeface="Cambria Math"/>
                      </a:rPr>
                      <m:t>𝑃</m:t>
                    </m:r>
                    <m:r>
                      <a:rPr lang="en-US" i="1" dirty="0" smtClean="0">
                        <a:solidFill>
                          <a:sysClr val="windowText" lastClr="000000"/>
                        </a:solidFill>
                        <a:latin typeface="Cambria Math"/>
                      </a:rPr>
                      <m:t>(</m:t>
                    </m:r>
                    <m:r>
                      <a:rPr lang="en-US" i="1" dirty="0" smtClean="0">
                        <a:solidFill>
                          <a:sysClr val="windowText" lastClr="000000"/>
                        </a:solidFill>
                        <a:latin typeface="Cambria Math"/>
                      </a:rPr>
                      <m:t>𝑥</m:t>
                    </m:r>
                    <m:r>
                      <a:rPr lang="en-US" i="1" dirty="0" smtClean="0">
                        <a:solidFill>
                          <a:sysClr val="windowText" lastClr="000000"/>
                        </a:solidFill>
                        <a:latin typeface="Cambria Math"/>
                      </a:rPr>
                      <m:t>|</m:t>
                    </m:r>
                    <m:r>
                      <a:rPr lang="en-US" i="1" dirty="0" smtClean="0">
                        <a:solidFill>
                          <a:sysClr val="windowText" lastClr="000000"/>
                        </a:solidFill>
                        <a:latin typeface="Cambria Math"/>
                      </a:rPr>
                      <m:t>𝑘</m:t>
                    </m:r>
                    <m:r>
                      <a:rPr lang="en-US" i="1" dirty="0" smtClean="0">
                        <a:solidFill>
                          <a:sysClr val="windowText" lastClr="000000"/>
                        </a:solidFill>
                        <a:latin typeface="Cambria Math"/>
                      </a:rPr>
                      <m:t>)</m:t>
                    </m:r>
                  </m:oMath>
                </a14:m>
                <a:r>
                  <a:rPr lang="en-US" dirty="0"/>
                  <a:t>. </a:t>
                </a:r>
                <a:r>
                  <a:rPr lang="en-US" dirty="0" smtClean="0"/>
                  <a:t>it </a:t>
                </a:r>
                <a:r>
                  <a:rPr lang="en-US" dirty="0"/>
                  <a:t>is called a discriminate function for class k. </a:t>
                </a:r>
                <a:r>
                  <a:rPr lang="en-US" dirty="0" smtClean="0"/>
                  <a:t>It is </a:t>
                </a:r>
                <a:r>
                  <a:rPr lang="en-US" dirty="0"/>
                  <a:t>calculated for each class k and the class that has the largest discriminant value will make </a:t>
                </a:r>
                <a:r>
                  <a:rPr lang="en-US" dirty="0" smtClean="0"/>
                  <a:t>the output classification </a:t>
                </a:r>
                <a:r>
                  <a:rPr lang="en-US" dirty="0"/>
                  <a:t>(Y = k</a:t>
                </a:r>
                <a:r>
                  <a:rPr lang="en-US" dirty="0" smtClean="0"/>
                  <a:t>):</a:t>
                </a:r>
              </a:p>
              <a:p>
                <a:pPr marL="0" indent="0" algn="justLow">
                  <a:buNone/>
                </a:pPr>
                <a14:m>
                  <m:oMathPara xmlns:m="http://schemas.openxmlformats.org/officeDocument/2006/math">
                    <m:oMathParaPr>
                      <m:jc m:val="centerGroup"/>
                    </m:oMathParaPr>
                    <m:oMath xmlns:m="http://schemas.openxmlformats.org/officeDocument/2006/math">
                      <m:sSub>
                        <m:sSubPr>
                          <m:ctrlPr>
                            <a:rPr lang="en-US" i="1" dirty="0" smtClean="0">
                              <a:solidFill>
                                <a:sysClr val="windowText" lastClr="000000"/>
                              </a:solidFill>
                              <a:latin typeface="Cambria Math"/>
                            </a:rPr>
                          </m:ctrlPr>
                        </m:sSubPr>
                        <m:e>
                          <m:r>
                            <a:rPr lang="en-US" i="1" dirty="0">
                              <a:solidFill>
                                <a:sysClr val="windowText" lastClr="000000"/>
                              </a:solidFill>
                              <a:latin typeface="Cambria Math"/>
                            </a:rPr>
                            <m:t>𝐷</m:t>
                          </m:r>
                        </m:e>
                        <m:sub>
                          <m:r>
                            <a:rPr lang="en-US" i="1" dirty="0">
                              <a:solidFill>
                                <a:sysClr val="windowText" lastClr="000000"/>
                              </a:solidFill>
                              <a:latin typeface="Cambria Math"/>
                            </a:rPr>
                            <m:t>𝑘</m:t>
                          </m:r>
                        </m:sub>
                      </m:sSub>
                      <m:d>
                        <m:dPr>
                          <m:ctrlPr>
                            <a:rPr lang="en-US" i="1" dirty="0">
                              <a:solidFill>
                                <a:sysClr val="windowText" lastClr="000000"/>
                              </a:solidFill>
                              <a:latin typeface="Cambria Math"/>
                            </a:rPr>
                          </m:ctrlPr>
                        </m:dPr>
                        <m:e>
                          <m:r>
                            <a:rPr lang="en-US" i="1" dirty="0">
                              <a:solidFill>
                                <a:sysClr val="windowText" lastClr="000000"/>
                              </a:solidFill>
                              <a:latin typeface="Cambria Math"/>
                            </a:rPr>
                            <m:t>𝑥</m:t>
                          </m:r>
                        </m:e>
                      </m:d>
                      <m:r>
                        <a:rPr lang="en-US" i="1" dirty="0">
                          <a:solidFill>
                            <a:sysClr val="windowText" lastClr="000000"/>
                          </a:solidFill>
                          <a:latin typeface="Cambria Math"/>
                        </a:rPr>
                        <m:t>=</m:t>
                      </m:r>
                      <m:r>
                        <a:rPr lang="en-US" i="1" dirty="0">
                          <a:solidFill>
                            <a:sysClr val="windowText" lastClr="000000"/>
                          </a:solidFill>
                          <a:latin typeface="Cambria Math"/>
                        </a:rPr>
                        <m:t>𝑥</m:t>
                      </m:r>
                      <m:r>
                        <a:rPr lang="en-US" i="1" dirty="0">
                          <a:solidFill>
                            <a:sysClr val="windowText" lastClr="000000"/>
                          </a:solidFill>
                          <a:latin typeface="Cambria Math"/>
                        </a:rPr>
                        <m:t>.</m:t>
                      </m:r>
                      <m:f>
                        <m:fPr>
                          <m:ctrlPr>
                            <a:rPr lang="en-US" i="1" dirty="0">
                              <a:solidFill>
                                <a:sysClr val="windowText" lastClr="000000"/>
                              </a:solidFill>
                              <a:latin typeface="Cambria Math"/>
                            </a:rPr>
                          </m:ctrlPr>
                        </m:fPr>
                        <m:num>
                          <m:sSub>
                            <m:sSubPr>
                              <m:ctrlPr>
                                <a:rPr lang="en-US" i="1" dirty="0">
                                  <a:solidFill>
                                    <a:sysClr val="windowText" lastClr="000000"/>
                                  </a:solidFill>
                                  <a:latin typeface="Cambria Math"/>
                                </a:rPr>
                              </m:ctrlPr>
                            </m:sSubPr>
                            <m:e>
                              <m:r>
                                <a:rPr lang="en-US" i="1" dirty="0">
                                  <a:solidFill>
                                    <a:sysClr val="windowText" lastClr="000000"/>
                                  </a:solidFill>
                                  <a:latin typeface="Cambria Math"/>
                                </a:rPr>
                                <m:t>𝑚𝑒𝑎𝑛</m:t>
                              </m:r>
                            </m:e>
                            <m:sub>
                              <m:r>
                                <a:rPr lang="en-US" i="1" dirty="0">
                                  <a:solidFill>
                                    <a:sysClr val="windowText" lastClr="000000"/>
                                  </a:solidFill>
                                  <a:latin typeface="Cambria Math"/>
                                </a:rPr>
                                <m:t>𝑘</m:t>
                              </m:r>
                            </m:sub>
                          </m:sSub>
                        </m:num>
                        <m:den>
                          <m:sSup>
                            <m:sSupPr>
                              <m:ctrlPr>
                                <a:rPr lang="en-US" i="1" dirty="0">
                                  <a:solidFill>
                                    <a:sysClr val="windowText" lastClr="000000"/>
                                  </a:solidFill>
                                  <a:latin typeface="Cambria Math"/>
                                </a:rPr>
                              </m:ctrlPr>
                            </m:sSupPr>
                            <m:e>
                              <m:r>
                                <a:rPr lang="en-US" i="1" dirty="0">
                                  <a:solidFill>
                                    <a:sysClr val="windowText" lastClr="000000"/>
                                  </a:solidFill>
                                  <a:latin typeface="Cambria Math"/>
                                </a:rPr>
                                <m:t>𝑠𝑖𝑔𝑚𝑎</m:t>
                              </m:r>
                            </m:e>
                            <m:sup>
                              <m:r>
                                <a:rPr lang="en-US" i="1" dirty="0">
                                  <a:solidFill>
                                    <a:sysClr val="windowText" lastClr="000000"/>
                                  </a:solidFill>
                                  <a:latin typeface="Cambria Math"/>
                                </a:rPr>
                                <m:t>2</m:t>
                              </m:r>
                            </m:sup>
                          </m:sSup>
                        </m:den>
                      </m:f>
                      <m:r>
                        <a:rPr lang="en-US" i="1" dirty="0">
                          <a:solidFill>
                            <a:sysClr val="windowText" lastClr="000000"/>
                          </a:solidFill>
                          <a:latin typeface="Cambria Math"/>
                        </a:rPr>
                        <m:t>.</m:t>
                      </m:r>
                      <m:f>
                        <m:fPr>
                          <m:ctrlPr>
                            <a:rPr lang="en-US" i="1" dirty="0">
                              <a:solidFill>
                                <a:sysClr val="windowText" lastClr="000000"/>
                              </a:solidFill>
                              <a:latin typeface="Cambria Math"/>
                            </a:rPr>
                          </m:ctrlPr>
                        </m:fPr>
                        <m:num>
                          <m:sSup>
                            <m:sSupPr>
                              <m:ctrlPr>
                                <a:rPr lang="en-US" i="1" dirty="0">
                                  <a:solidFill>
                                    <a:sysClr val="windowText" lastClr="000000"/>
                                  </a:solidFill>
                                  <a:latin typeface="Cambria Math"/>
                                </a:rPr>
                              </m:ctrlPr>
                            </m:sSupPr>
                            <m:e>
                              <m:sSub>
                                <m:sSubPr>
                                  <m:ctrlPr>
                                    <a:rPr lang="en-US" i="1" dirty="0">
                                      <a:solidFill>
                                        <a:sysClr val="windowText" lastClr="000000"/>
                                      </a:solidFill>
                                      <a:latin typeface="Cambria Math"/>
                                    </a:rPr>
                                  </m:ctrlPr>
                                </m:sSubPr>
                                <m:e>
                                  <m:r>
                                    <a:rPr lang="en-US" i="1" dirty="0">
                                      <a:solidFill>
                                        <a:sysClr val="windowText" lastClr="000000"/>
                                      </a:solidFill>
                                      <a:latin typeface="Cambria Math"/>
                                    </a:rPr>
                                    <m:t>𝑚𝑒𝑎𝑛</m:t>
                                  </m:r>
                                </m:e>
                                <m:sub>
                                  <m:r>
                                    <a:rPr lang="en-US" i="1" dirty="0">
                                      <a:solidFill>
                                        <a:sysClr val="windowText" lastClr="000000"/>
                                      </a:solidFill>
                                      <a:latin typeface="Cambria Math"/>
                                    </a:rPr>
                                    <m:t>𝑘</m:t>
                                  </m:r>
                                </m:sub>
                              </m:sSub>
                            </m:e>
                            <m:sup>
                              <m:r>
                                <a:rPr lang="en-US" i="1" dirty="0">
                                  <a:solidFill>
                                    <a:sysClr val="windowText" lastClr="000000"/>
                                  </a:solidFill>
                                  <a:latin typeface="Cambria Math"/>
                                </a:rPr>
                                <m:t>2</m:t>
                              </m:r>
                            </m:sup>
                          </m:sSup>
                        </m:num>
                        <m:den>
                          <m:sSup>
                            <m:sSupPr>
                              <m:ctrlPr>
                                <a:rPr lang="en-US" i="1" dirty="0">
                                  <a:solidFill>
                                    <a:sysClr val="windowText" lastClr="000000"/>
                                  </a:solidFill>
                                  <a:latin typeface="Cambria Math"/>
                                </a:rPr>
                              </m:ctrlPr>
                            </m:sSupPr>
                            <m:e>
                              <m:r>
                                <a:rPr lang="en-US" i="1" dirty="0">
                                  <a:solidFill>
                                    <a:sysClr val="windowText" lastClr="000000"/>
                                  </a:solidFill>
                                  <a:latin typeface="Cambria Math"/>
                                </a:rPr>
                                <m:t>2.</m:t>
                              </m:r>
                              <m:r>
                                <a:rPr lang="en-US" i="1" dirty="0">
                                  <a:solidFill>
                                    <a:sysClr val="windowText" lastClr="000000"/>
                                  </a:solidFill>
                                  <a:latin typeface="Cambria Math"/>
                                </a:rPr>
                                <m:t>𝑠𝑖𝑔𝑚𝑎</m:t>
                              </m:r>
                            </m:e>
                            <m:sup>
                              <m:r>
                                <a:rPr lang="en-US" i="1" dirty="0">
                                  <a:solidFill>
                                    <a:sysClr val="windowText" lastClr="000000"/>
                                  </a:solidFill>
                                  <a:latin typeface="Cambria Math"/>
                                </a:rPr>
                                <m:t>2</m:t>
                              </m:r>
                            </m:sup>
                          </m:sSup>
                        </m:den>
                      </m:f>
                      <m:r>
                        <a:rPr lang="en-US" i="1" dirty="0">
                          <a:solidFill>
                            <a:sysClr val="windowText" lastClr="000000"/>
                          </a:solidFill>
                          <a:latin typeface="Cambria Math"/>
                        </a:rPr>
                        <m:t>+</m:t>
                      </m:r>
                      <m:r>
                        <a:rPr lang="en-US" i="1" dirty="0">
                          <a:solidFill>
                            <a:sysClr val="windowText" lastClr="000000"/>
                          </a:solidFill>
                          <a:latin typeface="Cambria Math"/>
                        </a:rPr>
                        <m:t>𝑙𝑛</m:t>
                      </m:r>
                      <m:r>
                        <a:rPr lang="en-US" i="1" dirty="0">
                          <a:solidFill>
                            <a:sysClr val="windowText" lastClr="000000"/>
                          </a:solidFill>
                          <a:latin typeface="Cambria Math"/>
                        </a:rPr>
                        <m:t>(</m:t>
                      </m:r>
                      <m:r>
                        <a:rPr lang="en-US" i="1" dirty="0">
                          <a:solidFill>
                            <a:sysClr val="windowText" lastClr="000000"/>
                          </a:solidFill>
                          <a:latin typeface="Cambria Math"/>
                        </a:rPr>
                        <m:t>𝑃</m:t>
                      </m:r>
                      <m:r>
                        <a:rPr lang="en-US" i="1" dirty="0">
                          <a:solidFill>
                            <a:sysClr val="windowText" lastClr="000000"/>
                          </a:solidFill>
                          <a:latin typeface="Cambria Math"/>
                        </a:rPr>
                        <m:t>(</m:t>
                      </m:r>
                      <m:r>
                        <a:rPr lang="en-US" i="1" dirty="0">
                          <a:solidFill>
                            <a:sysClr val="windowText" lastClr="000000"/>
                          </a:solidFill>
                          <a:latin typeface="Cambria Math"/>
                        </a:rPr>
                        <m:t>𝑘</m:t>
                      </m:r>
                      <m:r>
                        <a:rPr lang="en-US" i="1" dirty="0">
                          <a:solidFill>
                            <a:sysClr val="windowText" lastClr="000000"/>
                          </a:solidFill>
                          <a:latin typeface="Cambria Math"/>
                        </a:rPr>
                        <m:t>))</m:t>
                      </m:r>
                    </m:oMath>
                  </m:oMathPara>
                </a14:m>
                <a:endParaRPr lang="en-US" i="1" dirty="0">
                  <a:solidFill>
                    <a:sysClr val="windowText" lastClr="000000"/>
                  </a:solidFill>
                </a:endParaRPr>
              </a:p>
              <a:p>
                <a:pPr marL="0" indent="0" algn="justLow">
                  <a:spcBef>
                    <a:spcPts val="450"/>
                  </a:spcBef>
                  <a:buNone/>
                </a:pPr>
                <a14:m>
                  <m:oMath xmlns:m="http://schemas.openxmlformats.org/officeDocument/2006/math">
                    <m:sSub>
                      <m:sSubPr>
                        <m:ctrlPr>
                          <a:rPr lang="en-US" sz="1500" i="1" dirty="0" smtClean="0">
                            <a:solidFill>
                              <a:schemeClr val="bg1"/>
                            </a:solidFill>
                            <a:latin typeface="Cambria Math"/>
                          </a:rPr>
                        </m:ctrlPr>
                      </m:sSubPr>
                      <m:e>
                        <m:r>
                          <a:rPr lang="en-US" sz="1500" i="1" dirty="0">
                            <a:solidFill>
                              <a:schemeClr val="bg1"/>
                            </a:solidFill>
                            <a:latin typeface="Cambria Math"/>
                          </a:rPr>
                          <m:t>𝐷</m:t>
                        </m:r>
                      </m:e>
                      <m:sub>
                        <m:r>
                          <a:rPr lang="en-US" sz="1500" i="1" dirty="0">
                            <a:solidFill>
                              <a:schemeClr val="bg1"/>
                            </a:solidFill>
                            <a:latin typeface="Cambria Math"/>
                          </a:rPr>
                          <m:t>𝑘</m:t>
                        </m:r>
                      </m:sub>
                    </m:sSub>
                    <m:d>
                      <m:dPr>
                        <m:ctrlPr>
                          <a:rPr lang="en-US" sz="1500" i="1" dirty="0">
                            <a:solidFill>
                              <a:schemeClr val="bg1"/>
                            </a:solidFill>
                            <a:latin typeface="Cambria Math"/>
                          </a:rPr>
                        </m:ctrlPr>
                      </m:dPr>
                      <m:e>
                        <m:r>
                          <a:rPr lang="en-US" sz="1500" i="1" dirty="0">
                            <a:solidFill>
                              <a:schemeClr val="bg1"/>
                            </a:solidFill>
                            <a:latin typeface="Cambria Math"/>
                          </a:rPr>
                          <m:t>𝑥</m:t>
                        </m:r>
                      </m:e>
                    </m:d>
                  </m:oMath>
                </a14:m>
                <a:r>
                  <a:rPr lang="en-US" sz="1500" dirty="0"/>
                  <a:t> is the discriminate function for class k given input x, the </a:t>
                </a:r>
                <a14:m>
                  <m:oMath xmlns:m="http://schemas.openxmlformats.org/officeDocument/2006/math">
                    <m:sSub>
                      <m:sSubPr>
                        <m:ctrlPr>
                          <a:rPr lang="en-US" sz="1500" i="1" dirty="0" smtClean="0">
                            <a:solidFill>
                              <a:schemeClr val="bg1"/>
                            </a:solidFill>
                            <a:latin typeface="Cambria Math"/>
                          </a:rPr>
                        </m:ctrlPr>
                      </m:sSubPr>
                      <m:e>
                        <m:r>
                          <a:rPr lang="en-US" sz="1500" i="1" dirty="0">
                            <a:solidFill>
                              <a:schemeClr val="bg1"/>
                            </a:solidFill>
                            <a:latin typeface="Cambria Math"/>
                          </a:rPr>
                          <m:t>𝑚𝑒𝑎𝑛</m:t>
                        </m:r>
                      </m:e>
                      <m:sub>
                        <m:r>
                          <a:rPr lang="en-US" sz="1500" i="1" dirty="0">
                            <a:solidFill>
                              <a:schemeClr val="bg1"/>
                            </a:solidFill>
                            <a:latin typeface="Cambria Math"/>
                          </a:rPr>
                          <m:t>𝑘</m:t>
                        </m:r>
                      </m:sub>
                    </m:sSub>
                  </m:oMath>
                </a14:m>
                <a:r>
                  <a:rPr lang="en-US" sz="1500" dirty="0">
                    <a:solidFill>
                      <a:schemeClr val="bg1"/>
                    </a:solidFill>
                  </a:rPr>
                  <a:t>, </a:t>
                </a:r>
                <a14:m>
                  <m:oMath xmlns:m="http://schemas.openxmlformats.org/officeDocument/2006/math">
                    <m:sSup>
                      <m:sSupPr>
                        <m:ctrlPr>
                          <a:rPr lang="en-US" sz="1500" i="1" dirty="0">
                            <a:solidFill>
                              <a:schemeClr val="bg1"/>
                            </a:solidFill>
                            <a:latin typeface="Cambria Math"/>
                          </a:rPr>
                        </m:ctrlPr>
                      </m:sSupPr>
                      <m:e>
                        <m:r>
                          <a:rPr lang="en-US" sz="1500" i="1" dirty="0">
                            <a:solidFill>
                              <a:schemeClr val="bg1"/>
                            </a:solidFill>
                            <a:latin typeface="Cambria Math"/>
                          </a:rPr>
                          <m:t>𝑠𝑖𝑔𝑚𝑎</m:t>
                        </m:r>
                      </m:e>
                      <m:sup>
                        <m:r>
                          <a:rPr lang="en-US" sz="1500" i="1" dirty="0">
                            <a:solidFill>
                              <a:schemeClr val="bg1"/>
                            </a:solidFill>
                            <a:latin typeface="Cambria Math"/>
                          </a:rPr>
                          <m:t>2</m:t>
                        </m:r>
                      </m:sup>
                    </m:sSup>
                  </m:oMath>
                </a14:m>
                <a:r>
                  <a:rPr lang="en-US" sz="1500" dirty="0">
                    <a:solidFill>
                      <a:schemeClr val="bg1"/>
                    </a:solidFill>
                  </a:rPr>
                  <a:t>and </a:t>
                </a:r>
                <a14:m>
                  <m:oMath xmlns:m="http://schemas.openxmlformats.org/officeDocument/2006/math">
                    <m:r>
                      <a:rPr lang="en-US" sz="1500" i="1" dirty="0">
                        <a:solidFill>
                          <a:schemeClr val="bg1"/>
                        </a:solidFill>
                        <a:latin typeface="Cambria Math"/>
                      </a:rPr>
                      <m:t>𝑃</m:t>
                    </m:r>
                    <m:r>
                      <a:rPr lang="en-US" sz="1500" i="1" dirty="0">
                        <a:solidFill>
                          <a:schemeClr val="bg1"/>
                        </a:solidFill>
                        <a:latin typeface="Cambria Math"/>
                      </a:rPr>
                      <m:t>(</m:t>
                    </m:r>
                    <m:r>
                      <a:rPr lang="en-US" sz="1500" i="1" dirty="0">
                        <a:solidFill>
                          <a:schemeClr val="bg1"/>
                        </a:solidFill>
                        <a:latin typeface="Cambria Math"/>
                      </a:rPr>
                      <m:t>𝑘</m:t>
                    </m:r>
                    <m:r>
                      <a:rPr lang="en-US" sz="1500" i="1" dirty="0">
                        <a:solidFill>
                          <a:schemeClr val="bg1"/>
                        </a:solidFill>
                        <a:latin typeface="Cambria Math"/>
                      </a:rPr>
                      <m:t>)</m:t>
                    </m:r>
                  </m:oMath>
                </a14:m>
                <a:r>
                  <a:rPr lang="en-US" sz="1500" dirty="0">
                    <a:solidFill>
                      <a:schemeClr val="bg1"/>
                    </a:solidFill>
                  </a:rPr>
                  <a:t> </a:t>
                </a:r>
                <a:r>
                  <a:rPr lang="en-US" sz="1500" dirty="0"/>
                  <a:t>are all estimated from your data.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428750"/>
                <a:ext cx="8382000" cy="3581400"/>
              </a:xfrm>
              <a:blipFill rotWithShape="1">
                <a:blip r:embed="rId3"/>
                <a:stretch>
                  <a:fillRect l="-364" r="-2109"/>
                </a:stretch>
              </a:blipFill>
            </p:spPr>
            <p:txBody>
              <a:bodyPr/>
              <a:lstStyle/>
              <a:p>
                <a:r>
                  <a:rPr lang="en-US">
                    <a:noFill/>
                  </a:rPr>
                  <a:t> </a:t>
                </a:r>
              </a:p>
            </p:txBody>
          </p:sp>
        </mc:Fallback>
      </mc:AlternateContent>
    </p:spTree>
    <p:extLst>
      <p:ext uri="{BB962C8B-B14F-4D97-AF65-F5344CB8AC3E}">
        <p14:creationId xmlns:p14="http://schemas.microsoft.com/office/powerpoint/2010/main" val="2153611006"/>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solidFill>
                  <a:schemeClr val="accent6">
                    <a:lumMod val="60000"/>
                    <a:lumOff val="40000"/>
                  </a:schemeClr>
                </a:solidFill>
              </a:rPr>
              <a:t>Preparing Data </a:t>
            </a:r>
            <a:r>
              <a:rPr lang="en-US" sz="3000" dirty="0">
                <a:solidFill>
                  <a:srgbClr val="5ECCF3"/>
                </a:solidFill>
              </a:rPr>
              <a:t>For LDA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512840"/>
              </p:ext>
            </p:extLst>
          </p:nvPr>
        </p:nvGraphicFramePr>
        <p:xfrm>
          <a:off x="1199271" y="1428750"/>
          <a:ext cx="771726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158277"/>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97179059"/>
              </p:ext>
            </p:extLst>
          </p:nvPr>
        </p:nvGraphicFramePr>
        <p:xfrm>
          <a:off x="1142107" y="1428750"/>
          <a:ext cx="6859786"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5171735"/>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t>Linear Machine Learning Algorithms</a:t>
            </a:r>
          </a:p>
        </p:txBody>
      </p:sp>
      <p:sp>
        <p:nvSpPr>
          <p:cNvPr id="3" name="Text Placeholder 2"/>
          <p:cNvSpPr>
            <a:spLocks noGrp="1"/>
          </p:cNvSpPr>
          <p:nvPr>
            <p:ph type="body" idx="1"/>
          </p:nvPr>
        </p:nvSpPr>
        <p:spPr/>
        <p:txBody>
          <a:bodyPr vert="vert270" anchor="ctr">
            <a:normAutofit/>
          </a:bodyPr>
          <a:lstStyle/>
          <a:p>
            <a:pPr algn="ctr"/>
            <a:r>
              <a:rPr lang="en-US" sz="2400" dirty="0"/>
              <a:t>Linear Discriminant Analysis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LDA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sklearn.discriminant_analysis</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LinearDiscriminantAnalysis</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LinearDiscriminantAnalysis</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0.773462064252</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8" y="205978"/>
            <a:ext cx="8117414" cy="765572"/>
          </a:xfrm>
        </p:spPr>
        <p:txBody>
          <a:bodyPr>
            <a:prstTxWarp prst="textStop">
              <a:avLst/>
            </a:prstTxWarp>
            <a:normAutofit fontScale="90000"/>
          </a:bodyPr>
          <a:lstStyle/>
          <a:p>
            <a:pPr algn="ctr"/>
            <a:r>
              <a:rPr lang="en-US" dirty="0" smtClean="0"/>
              <a:t>Nonparametric </a:t>
            </a:r>
            <a:r>
              <a:rPr lang="en-US" dirty="0" smtClean="0">
                <a:solidFill>
                  <a:schemeClr val="accent6">
                    <a:lumMod val="60000"/>
                    <a:lumOff val="40000"/>
                  </a:schemeClr>
                </a:solidFill>
              </a:rPr>
              <a:t>Machine </a:t>
            </a:r>
            <a:r>
              <a:rPr lang="en-US" dirty="0">
                <a:solidFill>
                  <a:schemeClr val="accent6">
                    <a:lumMod val="60000"/>
                    <a:lumOff val="40000"/>
                  </a:schemeClr>
                </a:solidFill>
              </a:rPr>
              <a:t>Learning </a:t>
            </a:r>
            <a:r>
              <a:rPr lang="en-US" dirty="0"/>
              <a:t>Algorithms</a:t>
            </a:r>
          </a:p>
        </p:txBody>
      </p:sp>
      <p:sp>
        <p:nvSpPr>
          <p:cNvPr id="3" name="Content Placeholder 2"/>
          <p:cNvSpPr>
            <a:spLocks noGrp="1"/>
          </p:cNvSpPr>
          <p:nvPr>
            <p:ph idx="1"/>
          </p:nvPr>
        </p:nvSpPr>
        <p:spPr>
          <a:xfrm>
            <a:off x="341798" y="1257300"/>
            <a:ext cx="8288909" cy="3200400"/>
          </a:xfrm>
        </p:spPr>
        <p:txBody>
          <a:bodyPr>
            <a:normAutofit/>
          </a:bodyPr>
          <a:lstStyle/>
          <a:p>
            <a:pPr algn="justLow"/>
            <a:r>
              <a:rPr lang="en-US" sz="2800" b="1" dirty="0">
                <a:solidFill>
                  <a:srgbClr val="002060"/>
                </a:solidFill>
              </a:rPr>
              <a:t>Some more examples of parametric machine learning algorithms include:</a:t>
            </a:r>
          </a:p>
          <a:p>
            <a:pPr marL="342946" indent="-342946">
              <a:buFont typeface="+mj-lt"/>
              <a:buAutoNum type="arabicPeriod"/>
            </a:pPr>
            <a:r>
              <a:rPr lang="en-US" dirty="0" smtClean="0"/>
              <a:t>Decision </a:t>
            </a:r>
            <a:r>
              <a:rPr lang="en-US" dirty="0"/>
              <a:t>Trees like CART and C4.5</a:t>
            </a:r>
          </a:p>
          <a:p>
            <a:pPr marL="342946" indent="-342946">
              <a:buFont typeface="+mj-lt"/>
              <a:buAutoNum type="arabicPeriod"/>
            </a:pPr>
            <a:r>
              <a:rPr lang="en-US" dirty="0" smtClean="0"/>
              <a:t>Naive </a:t>
            </a:r>
            <a:r>
              <a:rPr lang="en-US" dirty="0"/>
              <a:t>Bayes</a:t>
            </a:r>
          </a:p>
          <a:p>
            <a:pPr marL="342946" indent="-342946">
              <a:buFont typeface="+mj-lt"/>
              <a:buAutoNum type="arabicPeriod"/>
            </a:pPr>
            <a:r>
              <a:rPr lang="en-US" dirty="0" smtClean="0"/>
              <a:t>Support </a:t>
            </a:r>
            <a:r>
              <a:rPr lang="en-US" dirty="0"/>
              <a:t>Vector Machines</a:t>
            </a:r>
          </a:p>
          <a:p>
            <a:pPr marL="342946" indent="-342946">
              <a:buFont typeface="+mj-lt"/>
              <a:buAutoNum type="arabicPeriod"/>
            </a:pPr>
            <a:r>
              <a:rPr lang="en-US" dirty="0" smtClean="0"/>
              <a:t>Neural </a:t>
            </a:r>
            <a:r>
              <a:rPr lang="en-US" dirty="0"/>
              <a:t>Networks</a:t>
            </a:r>
            <a:endParaRPr lang="en-US" i="1" dirty="0"/>
          </a:p>
        </p:txBody>
      </p:sp>
      <p:graphicFrame>
        <p:nvGraphicFramePr>
          <p:cNvPr id="5" name="Diagram 4"/>
          <p:cNvGraphicFramePr/>
          <p:nvPr>
            <p:extLst>
              <p:ext uri="{D42A27DB-BD31-4B8C-83A1-F6EECF244321}">
                <p14:modId xmlns:p14="http://schemas.microsoft.com/office/powerpoint/2010/main" val="2941605043"/>
              </p:ext>
            </p:extLst>
          </p:nvPr>
        </p:nvGraphicFramePr>
        <p:xfrm>
          <a:off x="4229010" y="1843840"/>
          <a:ext cx="5563255" cy="329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1757468511"/>
              </p:ext>
            </p:extLst>
          </p:nvPr>
        </p:nvGraphicFramePr>
        <p:xfrm>
          <a:off x="-287016" y="1843840"/>
          <a:ext cx="5563255" cy="32996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907448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5E441266-8A85-4F8E-AF43-928F5D3C851E}"/>
                                            </p:graphicEl>
                                          </p:spTgt>
                                        </p:tgtEl>
                                        <p:attrNameLst>
                                          <p:attrName>style.visibility</p:attrName>
                                        </p:attrNameLst>
                                      </p:cBhvr>
                                      <p:to>
                                        <p:strVal val="visible"/>
                                      </p:to>
                                    </p:set>
                                    <p:animEffect transition="in" filter="fade">
                                      <p:cBhvr>
                                        <p:cTn id="7" dur="1000"/>
                                        <p:tgtEl>
                                          <p:spTgt spid="5">
                                            <p:graphicEl>
                                              <a:dgm id="{5E441266-8A85-4F8E-AF43-928F5D3C851E}"/>
                                            </p:graphicEl>
                                          </p:spTgt>
                                        </p:tgtEl>
                                      </p:cBhvr>
                                    </p:animEffect>
                                    <p:anim calcmode="lin" valueType="num">
                                      <p:cBhvr>
                                        <p:cTn id="8" dur="1000" fill="hold"/>
                                        <p:tgtEl>
                                          <p:spTgt spid="5">
                                            <p:graphicEl>
                                              <a:dgm id="{5E441266-8A85-4F8E-AF43-928F5D3C851E}"/>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5E441266-8A85-4F8E-AF43-928F5D3C851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5C7341B7-8AC7-4BA2-9ECD-963CB25898E2}"/>
                                            </p:graphicEl>
                                          </p:spTgt>
                                        </p:tgtEl>
                                        <p:attrNameLst>
                                          <p:attrName>style.visibility</p:attrName>
                                        </p:attrNameLst>
                                      </p:cBhvr>
                                      <p:to>
                                        <p:strVal val="visible"/>
                                      </p:to>
                                    </p:set>
                                    <p:animEffect transition="in" filter="fade">
                                      <p:cBhvr>
                                        <p:cTn id="14" dur="1000"/>
                                        <p:tgtEl>
                                          <p:spTgt spid="5">
                                            <p:graphicEl>
                                              <a:dgm id="{5C7341B7-8AC7-4BA2-9ECD-963CB25898E2}"/>
                                            </p:graphicEl>
                                          </p:spTgt>
                                        </p:tgtEl>
                                      </p:cBhvr>
                                    </p:animEffect>
                                    <p:anim calcmode="lin" valueType="num">
                                      <p:cBhvr>
                                        <p:cTn id="15" dur="1000" fill="hold"/>
                                        <p:tgtEl>
                                          <p:spTgt spid="5">
                                            <p:graphicEl>
                                              <a:dgm id="{5C7341B7-8AC7-4BA2-9ECD-963CB25898E2}"/>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5C7341B7-8AC7-4BA2-9ECD-963CB25898E2}"/>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graphicEl>
                                              <a:dgm id="{608A8762-C358-4ED5-9603-36FEA7BD036F}"/>
                                            </p:graphicEl>
                                          </p:spTgt>
                                        </p:tgtEl>
                                        <p:attrNameLst>
                                          <p:attrName>style.visibility</p:attrName>
                                        </p:attrNameLst>
                                      </p:cBhvr>
                                      <p:to>
                                        <p:strVal val="visible"/>
                                      </p:to>
                                    </p:set>
                                    <p:animEffect transition="in" filter="fade">
                                      <p:cBhvr>
                                        <p:cTn id="19" dur="1000"/>
                                        <p:tgtEl>
                                          <p:spTgt spid="5">
                                            <p:graphicEl>
                                              <a:dgm id="{608A8762-C358-4ED5-9603-36FEA7BD036F}"/>
                                            </p:graphicEl>
                                          </p:spTgt>
                                        </p:tgtEl>
                                      </p:cBhvr>
                                    </p:animEffect>
                                    <p:anim calcmode="lin" valueType="num">
                                      <p:cBhvr>
                                        <p:cTn id="20" dur="1000" fill="hold"/>
                                        <p:tgtEl>
                                          <p:spTgt spid="5">
                                            <p:graphicEl>
                                              <a:dgm id="{608A8762-C358-4ED5-9603-36FEA7BD036F}"/>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608A8762-C358-4ED5-9603-36FEA7BD036F}"/>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graphicEl>
                                              <a:dgm id="{C069B87F-10FD-4545-B3A0-67F20BFCB004}"/>
                                            </p:graphicEl>
                                          </p:spTgt>
                                        </p:tgtEl>
                                        <p:attrNameLst>
                                          <p:attrName>style.visibility</p:attrName>
                                        </p:attrNameLst>
                                      </p:cBhvr>
                                      <p:to>
                                        <p:strVal val="visible"/>
                                      </p:to>
                                    </p:set>
                                    <p:animEffect transition="in" filter="fade">
                                      <p:cBhvr>
                                        <p:cTn id="26" dur="1000"/>
                                        <p:tgtEl>
                                          <p:spTgt spid="5">
                                            <p:graphicEl>
                                              <a:dgm id="{C069B87F-10FD-4545-B3A0-67F20BFCB004}"/>
                                            </p:graphicEl>
                                          </p:spTgt>
                                        </p:tgtEl>
                                      </p:cBhvr>
                                    </p:animEffect>
                                    <p:anim calcmode="lin" valueType="num">
                                      <p:cBhvr>
                                        <p:cTn id="27" dur="1000" fill="hold"/>
                                        <p:tgtEl>
                                          <p:spTgt spid="5">
                                            <p:graphicEl>
                                              <a:dgm id="{C069B87F-10FD-4545-B3A0-67F20BFCB004}"/>
                                            </p:graphicEl>
                                          </p:spTgt>
                                        </p:tgtEl>
                                        <p:attrNameLst>
                                          <p:attrName>ppt_x</p:attrName>
                                        </p:attrNameLst>
                                      </p:cBhvr>
                                      <p:tavLst>
                                        <p:tav tm="0">
                                          <p:val>
                                            <p:strVal val="#ppt_x"/>
                                          </p:val>
                                        </p:tav>
                                        <p:tav tm="100000">
                                          <p:val>
                                            <p:strVal val="#ppt_x"/>
                                          </p:val>
                                        </p:tav>
                                      </p:tavLst>
                                    </p:anim>
                                    <p:anim calcmode="lin" valueType="num">
                                      <p:cBhvr>
                                        <p:cTn id="28" dur="1000" fill="hold"/>
                                        <p:tgtEl>
                                          <p:spTgt spid="5">
                                            <p:graphicEl>
                                              <a:dgm id="{C069B87F-10FD-4545-B3A0-67F20BFCB004}"/>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graphicEl>
                                              <a:dgm id="{03A19662-5F16-4233-B5F6-815D208A8208}"/>
                                            </p:graphicEl>
                                          </p:spTgt>
                                        </p:tgtEl>
                                        <p:attrNameLst>
                                          <p:attrName>style.visibility</p:attrName>
                                        </p:attrNameLst>
                                      </p:cBhvr>
                                      <p:to>
                                        <p:strVal val="visible"/>
                                      </p:to>
                                    </p:set>
                                    <p:animEffect transition="in" filter="fade">
                                      <p:cBhvr>
                                        <p:cTn id="31" dur="1000"/>
                                        <p:tgtEl>
                                          <p:spTgt spid="5">
                                            <p:graphicEl>
                                              <a:dgm id="{03A19662-5F16-4233-B5F6-815D208A8208}"/>
                                            </p:graphicEl>
                                          </p:spTgt>
                                        </p:tgtEl>
                                      </p:cBhvr>
                                    </p:animEffect>
                                    <p:anim calcmode="lin" valueType="num">
                                      <p:cBhvr>
                                        <p:cTn id="32" dur="1000" fill="hold"/>
                                        <p:tgtEl>
                                          <p:spTgt spid="5">
                                            <p:graphicEl>
                                              <a:dgm id="{03A19662-5F16-4233-B5F6-815D208A8208}"/>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03A19662-5F16-4233-B5F6-815D208A8208}"/>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graphicEl>
                                              <a:dgm id="{438AFA27-36B7-4371-8AD6-3F4AAE8531F0}"/>
                                            </p:graphicEl>
                                          </p:spTgt>
                                        </p:tgtEl>
                                        <p:attrNameLst>
                                          <p:attrName>style.visibility</p:attrName>
                                        </p:attrNameLst>
                                      </p:cBhvr>
                                      <p:to>
                                        <p:strVal val="visible"/>
                                      </p:to>
                                    </p:set>
                                    <p:animEffect transition="in" filter="fade">
                                      <p:cBhvr>
                                        <p:cTn id="38" dur="1000"/>
                                        <p:tgtEl>
                                          <p:spTgt spid="5">
                                            <p:graphicEl>
                                              <a:dgm id="{438AFA27-36B7-4371-8AD6-3F4AAE8531F0}"/>
                                            </p:graphicEl>
                                          </p:spTgt>
                                        </p:tgtEl>
                                      </p:cBhvr>
                                    </p:animEffect>
                                    <p:anim calcmode="lin" valueType="num">
                                      <p:cBhvr>
                                        <p:cTn id="39" dur="1000" fill="hold"/>
                                        <p:tgtEl>
                                          <p:spTgt spid="5">
                                            <p:graphicEl>
                                              <a:dgm id="{438AFA27-36B7-4371-8AD6-3F4AAE8531F0}"/>
                                            </p:graphicEl>
                                          </p:spTgt>
                                        </p:tgtEl>
                                        <p:attrNameLst>
                                          <p:attrName>ppt_x</p:attrName>
                                        </p:attrNameLst>
                                      </p:cBhvr>
                                      <p:tavLst>
                                        <p:tav tm="0">
                                          <p:val>
                                            <p:strVal val="#ppt_x"/>
                                          </p:val>
                                        </p:tav>
                                        <p:tav tm="100000">
                                          <p:val>
                                            <p:strVal val="#ppt_x"/>
                                          </p:val>
                                        </p:tav>
                                      </p:tavLst>
                                    </p:anim>
                                    <p:anim calcmode="lin" valueType="num">
                                      <p:cBhvr>
                                        <p:cTn id="40" dur="1000" fill="hold"/>
                                        <p:tgtEl>
                                          <p:spTgt spid="5">
                                            <p:graphicEl>
                                              <a:dgm id="{438AFA27-36B7-4371-8AD6-3F4AAE8531F0}"/>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graphicEl>
                                              <a:dgm id="{9F6E5862-B1A0-41DE-9B38-29200D21A390}"/>
                                            </p:graphicEl>
                                          </p:spTgt>
                                        </p:tgtEl>
                                        <p:attrNameLst>
                                          <p:attrName>style.visibility</p:attrName>
                                        </p:attrNameLst>
                                      </p:cBhvr>
                                      <p:to>
                                        <p:strVal val="visible"/>
                                      </p:to>
                                    </p:set>
                                    <p:animEffect transition="in" filter="fade">
                                      <p:cBhvr>
                                        <p:cTn id="43" dur="1000"/>
                                        <p:tgtEl>
                                          <p:spTgt spid="5">
                                            <p:graphicEl>
                                              <a:dgm id="{9F6E5862-B1A0-41DE-9B38-29200D21A390}"/>
                                            </p:graphicEl>
                                          </p:spTgt>
                                        </p:tgtEl>
                                      </p:cBhvr>
                                    </p:animEffect>
                                    <p:anim calcmode="lin" valueType="num">
                                      <p:cBhvr>
                                        <p:cTn id="44" dur="1000" fill="hold"/>
                                        <p:tgtEl>
                                          <p:spTgt spid="5">
                                            <p:graphicEl>
                                              <a:dgm id="{9F6E5862-B1A0-41DE-9B38-29200D21A390}"/>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9F6E5862-B1A0-41DE-9B38-29200D21A390}"/>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6">
                                            <p:graphicEl>
                                              <a:dgm id="{E8E6BE2B-1B42-4784-81C9-1A7D4B33EFF8}"/>
                                            </p:graphicEl>
                                          </p:spTgt>
                                        </p:tgtEl>
                                        <p:attrNameLst>
                                          <p:attrName>style.visibility</p:attrName>
                                        </p:attrNameLst>
                                      </p:cBhvr>
                                      <p:to>
                                        <p:strVal val="visible"/>
                                      </p:to>
                                    </p:set>
                                    <p:animEffect transition="in" filter="wipe(down)">
                                      <p:cBhvr>
                                        <p:cTn id="50" dur="580">
                                          <p:stCondLst>
                                            <p:cond delay="0"/>
                                          </p:stCondLst>
                                        </p:cTn>
                                        <p:tgtEl>
                                          <p:spTgt spid="6">
                                            <p:graphicEl>
                                              <a:dgm id="{E8E6BE2B-1B42-4784-81C9-1A7D4B33EFF8}"/>
                                            </p:graphicEl>
                                          </p:spTgt>
                                        </p:tgtEl>
                                      </p:cBhvr>
                                    </p:animEffect>
                                    <p:anim calcmode="lin" valueType="num">
                                      <p:cBhvr>
                                        <p:cTn id="51" dur="1822" tmFilter="0,0; 0.14,0.36; 0.43,0.73; 0.71,0.91; 1.0,1.0">
                                          <p:stCondLst>
                                            <p:cond delay="0"/>
                                          </p:stCondLst>
                                        </p:cTn>
                                        <p:tgtEl>
                                          <p:spTgt spid="6">
                                            <p:graphicEl>
                                              <a:dgm id="{E8E6BE2B-1B42-4784-81C9-1A7D4B33EFF8}"/>
                                            </p:graphic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6">
                                            <p:graphicEl>
                                              <a:dgm id="{E8E6BE2B-1B42-4784-81C9-1A7D4B33EFF8}"/>
                                            </p:graphic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6">
                                            <p:graphicEl>
                                              <a:dgm id="{E8E6BE2B-1B42-4784-81C9-1A7D4B33EFF8}"/>
                                            </p:graphic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6">
                                            <p:graphicEl>
                                              <a:dgm id="{E8E6BE2B-1B42-4784-81C9-1A7D4B33EFF8}"/>
                                            </p:graphic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6">
                                            <p:graphicEl>
                                              <a:dgm id="{E8E6BE2B-1B42-4784-81C9-1A7D4B33EFF8}"/>
                                            </p:graphic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6">
                                            <p:graphicEl>
                                              <a:dgm id="{E8E6BE2B-1B42-4784-81C9-1A7D4B33EFF8}"/>
                                            </p:graphicEl>
                                          </p:spTgt>
                                        </p:tgtEl>
                                      </p:cBhvr>
                                      <p:to x="100000" y="60000"/>
                                    </p:animScale>
                                    <p:animScale>
                                      <p:cBhvr>
                                        <p:cTn id="57" dur="166" decel="50000">
                                          <p:stCondLst>
                                            <p:cond delay="676"/>
                                          </p:stCondLst>
                                        </p:cTn>
                                        <p:tgtEl>
                                          <p:spTgt spid="6">
                                            <p:graphicEl>
                                              <a:dgm id="{E8E6BE2B-1B42-4784-81C9-1A7D4B33EFF8}"/>
                                            </p:graphicEl>
                                          </p:spTgt>
                                        </p:tgtEl>
                                      </p:cBhvr>
                                      <p:to x="100000" y="100000"/>
                                    </p:animScale>
                                    <p:animScale>
                                      <p:cBhvr>
                                        <p:cTn id="58" dur="26">
                                          <p:stCondLst>
                                            <p:cond delay="1312"/>
                                          </p:stCondLst>
                                        </p:cTn>
                                        <p:tgtEl>
                                          <p:spTgt spid="6">
                                            <p:graphicEl>
                                              <a:dgm id="{E8E6BE2B-1B42-4784-81C9-1A7D4B33EFF8}"/>
                                            </p:graphicEl>
                                          </p:spTgt>
                                        </p:tgtEl>
                                      </p:cBhvr>
                                      <p:to x="100000" y="80000"/>
                                    </p:animScale>
                                    <p:animScale>
                                      <p:cBhvr>
                                        <p:cTn id="59" dur="166" decel="50000">
                                          <p:stCondLst>
                                            <p:cond delay="1338"/>
                                          </p:stCondLst>
                                        </p:cTn>
                                        <p:tgtEl>
                                          <p:spTgt spid="6">
                                            <p:graphicEl>
                                              <a:dgm id="{E8E6BE2B-1B42-4784-81C9-1A7D4B33EFF8}"/>
                                            </p:graphicEl>
                                          </p:spTgt>
                                        </p:tgtEl>
                                      </p:cBhvr>
                                      <p:to x="100000" y="100000"/>
                                    </p:animScale>
                                    <p:animScale>
                                      <p:cBhvr>
                                        <p:cTn id="60" dur="26">
                                          <p:stCondLst>
                                            <p:cond delay="1642"/>
                                          </p:stCondLst>
                                        </p:cTn>
                                        <p:tgtEl>
                                          <p:spTgt spid="6">
                                            <p:graphicEl>
                                              <a:dgm id="{E8E6BE2B-1B42-4784-81C9-1A7D4B33EFF8}"/>
                                            </p:graphicEl>
                                          </p:spTgt>
                                        </p:tgtEl>
                                      </p:cBhvr>
                                      <p:to x="100000" y="90000"/>
                                    </p:animScale>
                                    <p:animScale>
                                      <p:cBhvr>
                                        <p:cTn id="61" dur="166" decel="50000">
                                          <p:stCondLst>
                                            <p:cond delay="1668"/>
                                          </p:stCondLst>
                                        </p:cTn>
                                        <p:tgtEl>
                                          <p:spTgt spid="6">
                                            <p:graphicEl>
                                              <a:dgm id="{E8E6BE2B-1B42-4784-81C9-1A7D4B33EFF8}"/>
                                            </p:graphicEl>
                                          </p:spTgt>
                                        </p:tgtEl>
                                      </p:cBhvr>
                                      <p:to x="100000" y="100000"/>
                                    </p:animScale>
                                    <p:animScale>
                                      <p:cBhvr>
                                        <p:cTn id="62" dur="26">
                                          <p:stCondLst>
                                            <p:cond delay="1808"/>
                                          </p:stCondLst>
                                        </p:cTn>
                                        <p:tgtEl>
                                          <p:spTgt spid="6">
                                            <p:graphicEl>
                                              <a:dgm id="{E8E6BE2B-1B42-4784-81C9-1A7D4B33EFF8}"/>
                                            </p:graphicEl>
                                          </p:spTgt>
                                        </p:tgtEl>
                                      </p:cBhvr>
                                      <p:to x="100000" y="95000"/>
                                    </p:animScale>
                                    <p:animScale>
                                      <p:cBhvr>
                                        <p:cTn id="63" dur="166" decel="50000">
                                          <p:stCondLst>
                                            <p:cond delay="1834"/>
                                          </p:stCondLst>
                                        </p:cTn>
                                        <p:tgtEl>
                                          <p:spTgt spid="6">
                                            <p:graphicEl>
                                              <a:dgm id="{E8E6BE2B-1B42-4784-81C9-1A7D4B33EFF8}"/>
                                            </p:graphic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graphicEl>
                                              <a:dgm id="{39A1498B-3ED3-4185-8D58-B4D756461A1C}"/>
                                            </p:graphicEl>
                                          </p:spTgt>
                                        </p:tgtEl>
                                        <p:attrNameLst>
                                          <p:attrName>style.visibility</p:attrName>
                                        </p:attrNameLst>
                                      </p:cBhvr>
                                      <p:to>
                                        <p:strVal val="visible"/>
                                      </p:to>
                                    </p:set>
                                    <p:animEffect transition="in" filter="wipe(down)">
                                      <p:cBhvr>
                                        <p:cTn id="68" dur="580">
                                          <p:stCondLst>
                                            <p:cond delay="0"/>
                                          </p:stCondLst>
                                        </p:cTn>
                                        <p:tgtEl>
                                          <p:spTgt spid="6">
                                            <p:graphicEl>
                                              <a:dgm id="{39A1498B-3ED3-4185-8D58-B4D756461A1C}"/>
                                            </p:graphicEl>
                                          </p:spTgt>
                                        </p:tgtEl>
                                      </p:cBhvr>
                                    </p:animEffect>
                                    <p:anim calcmode="lin" valueType="num">
                                      <p:cBhvr>
                                        <p:cTn id="69" dur="1822" tmFilter="0,0; 0.14,0.36; 0.43,0.73; 0.71,0.91; 1.0,1.0">
                                          <p:stCondLst>
                                            <p:cond delay="0"/>
                                          </p:stCondLst>
                                        </p:cTn>
                                        <p:tgtEl>
                                          <p:spTgt spid="6">
                                            <p:graphicEl>
                                              <a:dgm id="{39A1498B-3ED3-4185-8D58-B4D756461A1C}"/>
                                            </p:graphic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6">
                                            <p:graphicEl>
                                              <a:dgm id="{39A1498B-3ED3-4185-8D58-B4D756461A1C}"/>
                                            </p:graphic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6">
                                            <p:graphicEl>
                                              <a:dgm id="{39A1498B-3ED3-4185-8D58-B4D756461A1C}"/>
                                            </p:graphic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6">
                                            <p:graphicEl>
                                              <a:dgm id="{39A1498B-3ED3-4185-8D58-B4D756461A1C}"/>
                                            </p:graphic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6">
                                            <p:graphicEl>
                                              <a:dgm id="{39A1498B-3ED3-4185-8D58-B4D756461A1C}"/>
                                            </p:graphic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6">
                                            <p:graphicEl>
                                              <a:dgm id="{39A1498B-3ED3-4185-8D58-B4D756461A1C}"/>
                                            </p:graphicEl>
                                          </p:spTgt>
                                        </p:tgtEl>
                                      </p:cBhvr>
                                      <p:to x="100000" y="60000"/>
                                    </p:animScale>
                                    <p:animScale>
                                      <p:cBhvr>
                                        <p:cTn id="75" dur="166" decel="50000">
                                          <p:stCondLst>
                                            <p:cond delay="676"/>
                                          </p:stCondLst>
                                        </p:cTn>
                                        <p:tgtEl>
                                          <p:spTgt spid="6">
                                            <p:graphicEl>
                                              <a:dgm id="{39A1498B-3ED3-4185-8D58-B4D756461A1C}"/>
                                            </p:graphicEl>
                                          </p:spTgt>
                                        </p:tgtEl>
                                      </p:cBhvr>
                                      <p:to x="100000" y="100000"/>
                                    </p:animScale>
                                    <p:animScale>
                                      <p:cBhvr>
                                        <p:cTn id="76" dur="26">
                                          <p:stCondLst>
                                            <p:cond delay="1312"/>
                                          </p:stCondLst>
                                        </p:cTn>
                                        <p:tgtEl>
                                          <p:spTgt spid="6">
                                            <p:graphicEl>
                                              <a:dgm id="{39A1498B-3ED3-4185-8D58-B4D756461A1C}"/>
                                            </p:graphicEl>
                                          </p:spTgt>
                                        </p:tgtEl>
                                      </p:cBhvr>
                                      <p:to x="100000" y="80000"/>
                                    </p:animScale>
                                    <p:animScale>
                                      <p:cBhvr>
                                        <p:cTn id="77" dur="166" decel="50000">
                                          <p:stCondLst>
                                            <p:cond delay="1338"/>
                                          </p:stCondLst>
                                        </p:cTn>
                                        <p:tgtEl>
                                          <p:spTgt spid="6">
                                            <p:graphicEl>
                                              <a:dgm id="{39A1498B-3ED3-4185-8D58-B4D756461A1C}"/>
                                            </p:graphicEl>
                                          </p:spTgt>
                                        </p:tgtEl>
                                      </p:cBhvr>
                                      <p:to x="100000" y="100000"/>
                                    </p:animScale>
                                    <p:animScale>
                                      <p:cBhvr>
                                        <p:cTn id="78" dur="26">
                                          <p:stCondLst>
                                            <p:cond delay="1642"/>
                                          </p:stCondLst>
                                        </p:cTn>
                                        <p:tgtEl>
                                          <p:spTgt spid="6">
                                            <p:graphicEl>
                                              <a:dgm id="{39A1498B-3ED3-4185-8D58-B4D756461A1C}"/>
                                            </p:graphicEl>
                                          </p:spTgt>
                                        </p:tgtEl>
                                      </p:cBhvr>
                                      <p:to x="100000" y="90000"/>
                                    </p:animScale>
                                    <p:animScale>
                                      <p:cBhvr>
                                        <p:cTn id="79" dur="166" decel="50000">
                                          <p:stCondLst>
                                            <p:cond delay="1668"/>
                                          </p:stCondLst>
                                        </p:cTn>
                                        <p:tgtEl>
                                          <p:spTgt spid="6">
                                            <p:graphicEl>
                                              <a:dgm id="{39A1498B-3ED3-4185-8D58-B4D756461A1C}"/>
                                            </p:graphicEl>
                                          </p:spTgt>
                                        </p:tgtEl>
                                      </p:cBhvr>
                                      <p:to x="100000" y="100000"/>
                                    </p:animScale>
                                    <p:animScale>
                                      <p:cBhvr>
                                        <p:cTn id="80" dur="26">
                                          <p:stCondLst>
                                            <p:cond delay="1808"/>
                                          </p:stCondLst>
                                        </p:cTn>
                                        <p:tgtEl>
                                          <p:spTgt spid="6">
                                            <p:graphicEl>
                                              <a:dgm id="{39A1498B-3ED3-4185-8D58-B4D756461A1C}"/>
                                            </p:graphicEl>
                                          </p:spTgt>
                                        </p:tgtEl>
                                      </p:cBhvr>
                                      <p:to x="100000" y="95000"/>
                                    </p:animScale>
                                    <p:animScale>
                                      <p:cBhvr>
                                        <p:cTn id="81" dur="166" decel="50000">
                                          <p:stCondLst>
                                            <p:cond delay="1834"/>
                                          </p:stCondLst>
                                        </p:cTn>
                                        <p:tgtEl>
                                          <p:spTgt spid="6">
                                            <p:graphicEl>
                                              <a:dgm id="{39A1498B-3ED3-4185-8D58-B4D756461A1C}"/>
                                            </p:graphicEl>
                                          </p:spTgt>
                                        </p:tgtEl>
                                      </p:cBhvr>
                                      <p:to x="100000" y="100000"/>
                                    </p:animScale>
                                  </p:childTnLst>
                                </p:cTn>
                              </p:par>
                              <p:par>
                                <p:cTn id="82" presetID="26" presetClass="entr" presetSubtype="0" fill="hold" grpId="0" nodeType="withEffect">
                                  <p:stCondLst>
                                    <p:cond delay="0"/>
                                  </p:stCondLst>
                                  <p:childTnLst>
                                    <p:set>
                                      <p:cBhvr>
                                        <p:cTn id="83" dur="1" fill="hold">
                                          <p:stCondLst>
                                            <p:cond delay="0"/>
                                          </p:stCondLst>
                                        </p:cTn>
                                        <p:tgtEl>
                                          <p:spTgt spid="6">
                                            <p:graphicEl>
                                              <a:dgm id="{26DB7EC8-AB80-4E53-BCB7-77555CC196B7}"/>
                                            </p:graphicEl>
                                          </p:spTgt>
                                        </p:tgtEl>
                                        <p:attrNameLst>
                                          <p:attrName>style.visibility</p:attrName>
                                        </p:attrNameLst>
                                      </p:cBhvr>
                                      <p:to>
                                        <p:strVal val="visible"/>
                                      </p:to>
                                    </p:set>
                                    <p:animEffect transition="in" filter="wipe(down)">
                                      <p:cBhvr>
                                        <p:cTn id="84" dur="580">
                                          <p:stCondLst>
                                            <p:cond delay="0"/>
                                          </p:stCondLst>
                                        </p:cTn>
                                        <p:tgtEl>
                                          <p:spTgt spid="6">
                                            <p:graphicEl>
                                              <a:dgm id="{26DB7EC8-AB80-4E53-BCB7-77555CC196B7}"/>
                                            </p:graphicEl>
                                          </p:spTgt>
                                        </p:tgtEl>
                                      </p:cBhvr>
                                    </p:animEffect>
                                    <p:anim calcmode="lin" valueType="num">
                                      <p:cBhvr>
                                        <p:cTn id="85" dur="1822" tmFilter="0,0; 0.14,0.36; 0.43,0.73; 0.71,0.91; 1.0,1.0">
                                          <p:stCondLst>
                                            <p:cond delay="0"/>
                                          </p:stCondLst>
                                        </p:cTn>
                                        <p:tgtEl>
                                          <p:spTgt spid="6">
                                            <p:graphicEl>
                                              <a:dgm id="{26DB7EC8-AB80-4E53-BCB7-77555CC196B7}"/>
                                            </p:graphic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6">
                                            <p:graphicEl>
                                              <a:dgm id="{26DB7EC8-AB80-4E53-BCB7-77555CC196B7}"/>
                                            </p:graphic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6">
                                            <p:graphicEl>
                                              <a:dgm id="{26DB7EC8-AB80-4E53-BCB7-77555CC196B7}"/>
                                            </p:graphic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6">
                                            <p:graphicEl>
                                              <a:dgm id="{26DB7EC8-AB80-4E53-BCB7-77555CC196B7}"/>
                                            </p:graphic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6">
                                            <p:graphicEl>
                                              <a:dgm id="{26DB7EC8-AB80-4E53-BCB7-77555CC196B7}"/>
                                            </p:graphic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6">
                                            <p:graphicEl>
                                              <a:dgm id="{26DB7EC8-AB80-4E53-BCB7-77555CC196B7}"/>
                                            </p:graphicEl>
                                          </p:spTgt>
                                        </p:tgtEl>
                                      </p:cBhvr>
                                      <p:to x="100000" y="60000"/>
                                    </p:animScale>
                                    <p:animScale>
                                      <p:cBhvr>
                                        <p:cTn id="91" dur="166" decel="50000">
                                          <p:stCondLst>
                                            <p:cond delay="676"/>
                                          </p:stCondLst>
                                        </p:cTn>
                                        <p:tgtEl>
                                          <p:spTgt spid="6">
                                            <p:graphicEl>
                                              <a:dgm id="{26DB7EC8-AB80-4E53-BCB7-77555CC196B7}"/>
                                            </p:graphicEl>
                                          </p:spTgt>
                                        </p:tgtEl>
                                      </p:cBhvr>
                                      <p:to x="100000" y="100000"/>
                                    </p:animScale>
                                    <p:animScale>
                                      <p:cBhvr>
                                        <p:cTn id="92" dur="26">
                                          <p:stCondLst>
                                            <p:cond delay="1312"/>
                                          </p:stCondLst>
                                        </p:cTn>
                                        <p:tgtEl>
                                          <p:spTgt spid="6">
                                            <p:graphicEl>
                                              <a:dgm id="{26DB7EC8-AB80-4E53-BCB7-77555CC196B7}"/>
                                            </p:graphicEl>
                                          </p:spTgt>
                                        </p:tgtEl>
                                      </p:cBhvr>
                                      <p:to x="100000" y="80000"/>
                                    </p:animScale>
                                    <p:animScale>
                                      <p:cBhvr>
                                        <p:cTn id="93" dur="166" decel="50000">
                                          <p:stCondLst>
                                            <p:cond delay="1338"/>
                                          </p:stCondLst>
                                        </p:cTn>
                                        <p:tgtEl>
                                          <p:spTgt spid="6">
                                            <p:graphicEl>
                                              <a:dgm id="{26DB7EC8-AB80-4E53-BCB7-77555CC196B7}"/>
                                            </p:graphicEl>
                                          </p:spTgt>
                                        </p:tgtEl>
                                      </p:cBhvr>
                                      <p:to x="100000" y="100000"/>
                                    </p:animScale>
                                    <p:animScale>
                                      <p:cBhvr>
                                        <p:cTn id="94" dur="26">
                                          <p:stCondLst>
                                            <p:cond delay="1642"/>
                                          </p:stCondLst>
                                        </p:cTn>
                                        <p:tgtEl>
                                          <p:spTgt spid="6">
                                            <p:graphicEl>
                                              <a:dgm id="{26DB7EC8-AB80-4E53-BCB7-77555CC196B7}"/>
                                            </p:graphicEl>
                                          </p:spTgt>
                                        </p:tgtEl>
                                      </p:cBhvr>
                                      <p:to x="100000" y="90000"/>
                                    </p:animScale>
                                    <p:animScale>
                                      <p:cBhvr>
                                        <p:cTn id="95" dur="166" decel="50000">
                                          <p:stCondLst>
                                            <p:cond delay="1668"/>
                                          </p:stCondLst>
                                        </p:cTn>
                                        <p:tgtEl>
                                          <p:spTgt spid="6">
                                            <p:graphicEl>
                                              <a:dgm id="{26DB7EC8-AB80-4E53-BCB7-77555CC196B7}"/>
                                            </p:graphicEl>
                                          </p:spTgt>
                                        </p:tgtEl>
                                      </p:cBhvr>
                                      <p:to x="100000" y="100000"/>
                                    </p:animScale>
                                    <p:animScale>
                                      <p:cBhvr>
                                        <p:cTn id="96" dur="26">
                                          <p:stCondLst>
                                            <p:cond delay="1808"/>
                                          </p:stCondLst>
                                        </p:cTn>
                                        <p:tgtEl>
                                          <p:spTgt spid="6">
                                            <p:graphicEl>
                                              <a:dgm id="{26DB7EC8-AB80-4E53-BCB7-77555CC196B7}"/>
                                            </p:graphicEl>
                                          </p:spTgt>
                                        </p:tgtEl>
                                      </p:cBhvr>
                                      <p:to x="100000" y="95000"/>
                                    </p:animScale>
                                    <p:animScale>
                                      <p:cBhvr>
                                        <p:cTn id="97" dur="166" decel="50000">
                                          <p:stCondLst>
                                            <p:cond delay="1834"/>
                                          </p:stCondLst>
                                        </p:cTn>
                                        <p:tgtEl>
                                          <p:spTgt spid="6">
                                            <p:graphicEl>
                                              <a:dgm id="{26DB7EC8-AB80-4E53-BCB7-77555CC196B7}"/>
                                            </p:graphic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6">
                                            <p:graphicEl>
                                              <a:dgm id="{EBFB5291-BD44-43B3-A0E5-F1E1B116C633}"/>
                                            </p:graphicEl>
                                          </p:spTgt>
                                        </p:tgtEl>
                                        <p:attrNameLst>
                                          <p:attrName>style.visibility</p:attrName>
                                        </p:attrNameLst>
                                      </p:cBhvr>
                                      <p:to>
                                        <p:strVal val="visible"/>
                                      </p:to>
                                    </p:set>
                                    <p:animEffect transition="in" filter="wipe(down)">
                                      <p:cBhvr>
                                        <p:cTn id="102" dur="580">
                                          <p:stCondLst>
                                            <p:cond delay="0"/>
                                          </p:stCondLst>
                                        </p:cTn>
                                        <p:tgtEl>
                                          <p:spTgt spid="6">
                                            <p:graphicEl>
                                              <a:dgm id="{EBFB5291-BD44-43B3-A0E5-F1E1B116C633}"/>
                                            </p:graphicEl>
                                          </p:spTgt>
                                        </p:tgtEl>
                                      </p:cBhvr>
                                    </p:animEffect>
                                    <p:anim calcmode="lin" valueType="num">
                                      <p:cBhvr>
                                        <p:cTn id="103" dur="1822" tmFilter="0,0; 0.14,0.36; 0.43,0.73; 0.71,0.91; 1.0,1.0">
                                          <p:stCondLst>
                                            <p:cond delay="0"/>
                                          </p:stCondLst>
                                        </p:cTn>
                                        <p:tgtEl>
                                          <p:spTgt spid="6">
                                            <p:graphicEl>
                                              <a:dgm id="{EBFB5291-BD44-43B3-A0E5-F1E1B116C633}"/>
                                            </p:graphic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6">
                                            <p:graphicEl>
                                              <a:dgm id="{EBFB5291-BD44-43B3-A0E5-F1E1B116C633}"/>
                                            </p:graphic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6">
                                            <p:graphicEl>
                                              <a:dgm id="{EBFB5291-BD44-43B3-A0E5-F1E1B116C633}"/>
                                            </p:graphic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6">
                                            <p:graphicEl>
                                              <a:dgm id="{EBFB5291-BD44-43B3-A0E5-F1E1B116C633}"/>
                                            </p:graphic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6">
                                            <p:graphicEl>
                                              <a:dgm id="{EBFB5291-BD44-43B3-A0E5-F1E1B116C633}"/>
                                            </p:graphic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6">
                                            <p:graphicEl>
                                              <a:dgm id="{EBFB5291-BD44-43B3-A0E5-F1E1B116C633}"/>
                                            </p:graphicEl>
                                          </p:spTgt>
                                        </p:tgtEl>
                                      </p:cBhvr>
                                      <p:to x="100000" y="60000"/>
                                    </p:animScale>
                                    <p:animScale>
                                      <p:cBhvr>
                                        <p:cTn id="109" dur="166" decel="50000">
                                          <p:stCondLst>
                                            <p:cond delay="676"/>
                                          </p:stCondLst>
                                        </p:cTn>
                                        <p:tgtEl>
                                          <p:spTgt spid="6">
                                            <p:graphicEl>
                                              <a:dgm id="{EBFB5291-BD44-43B3-A0E5-F1E1B116C633}"/>
                                            </p:graphicEl>
                                          </p:spTgt>
                                        </p:tgtEl>
                                      </p:cBhvr>
                                      <p:to x="100000" y="100000"/>
                                    </p:animScale>
                                    <p:animScale>
                                      <p:cBhvr>
                                        <p:cTn id="110" dur="26">
                                          <p:stCondLst>
                                            <p:cond delay="1312"/>
                                          </p:stCondLst>
                                        </p:cTn>
                                        <p:tgtEl>
                                          <p:spTgt spid="6">
                                            <p:graphicEl>
                                              <a:dgm id="{EBFB5291-BD44-43B3-A0E5-F1E1B116C633}"/>
                                            </p:graphicEl>
                                          </p:spTgt>
                                        </p:tgtEl>
                                      </p:cBhvr>
                                      <p:to x="100000" y="80000"/>
                                    </p:animScale>
                                    <p:animScale>
                                      <p:cBhvr>
                                        <p:cTn id="111" dur="166" decel="50000">
                                          <p:stCondLst>
                                            <p:cond delay="1338"/>
                                          </p:stCondLst>
                                        </p:cTn>
                                        <p:tgtEl>
                                          <p:spTgt spid="6">
                                            <p:graphicEl>
                                              <a:dgm id="{EBFB5291-BD44-43B3-A0E5-F1E1B116C633}"/>
                                            </p:graphicEl>
                                          </p:spTgt>
                                        </p:tgtEl>
                                      </p:cBhvr>
                                      <p:to x="100000" y="100000"/>
                                    </p:animScale>
                                    <p:animScale>
                                      <p:cBhvr>
                                        <p:cTn id="112" dur="26">
                                          <p:stCondLst>
                                            <p:cond delay="1642"/>
                                          </p:stCondLst>
                                        </p:cTn>
                                        <p:tgtEl>
                                          <p:spTgt spid="6">
                                            <p:graphicEl>
                                              <a:dgm id="{EBFB5291-BD44-43B3-A0E5-F1E1B116C633}"/>
                                            </p:graphicEl>
                                          </p:spTgt>
                                        </p:tgtEl>
                                      </p:cBhvr>
                                      <p:to x="100000" y="90000"/>
                                    </p:animScale>
                                    <p:animScale>
                                      <p:cBhvr>
                                        <p:cTn id="113" dur="166" decel="50000">
                                          <p:stCondLst>
                                            <p:cond delay="1668"/>
                                          </p:stCondLst>
                                        </p:cTn>
                                        <p:tgtEl>
                                          <p:spTgt spid="6">
                                            <p:graphicEl>
                                              <a:dgm id="{EBFB5291-BD44-43B3-A0E5-F1E1B116C633}"/>
                                            </p:graphicEl>
                                          </p:spTgt>
                                        </p:tgtEl>
                                      </p:cBhvr>
                                      <p:to x="100000" y="100000"/>
                                    </p:animScale>
                                    <p:animScale>
                                      <p:cBhvr>
                                        <p:cTn id="114" dur="26">
                                          <p:stCondLst>
                                            <p:cond delay="1808"/>
                                          </p:stCondLst>
                                        </p:cTn>
                                        <p:tgtEl>
                                          <p:spTgt spid="6">
                                            <p:graphicEl>
                                              <a:dgm id="{EBFB5291-BD44-43B3-A0E5-F1E1B116C633}"/>
                                            </p:graphicEl>
                                          </p:spTgt>
                                        </p:tgtEl>
                                      </p:cBhvr>
                                      <p:to x="100000" y="95000"/>
                                    </p:animScale>
                                    <p:animScale>
                                      <p:cBhvr>
                                        <p:cTn id="115" dur="166" decel="50000">
                                          <p:stCondLst>
                                            <p:cond delay="1834"/>
                                          </p:stCondLst>
                                        </p:cTn>
                                        <p:tgtEl>
                                          <p:spTgt spid="6">
                                            <p:graphicEl>
                                              <a:dgm id="{EBFB5291-BD44-43B3-A0E5-F1E1B116C633}"/>
                                            </p:graphicEl>
                                          </p:spTgt>
                                        </p:tgtEl>
                                      </p:cBhvr>
                                      <p:to x="100000" y="100000"/>
                                    </p:animScale>
                                  </p:childTnLst>
                                </p:cTn>
                              </p:par>
                              <p:par>
                                <p:cTn id="116" presetID="26" presetClass="entr" presetSubtype="0" fill="hold" grpId="0" nodeType="withEffect">
                                  <p:stCondLst>
                                    <p:cond delay="0"/>
                                  </p:stCondLst>
                                  <p:childTnLst>
                                    <p:set>
                                      <p:cBhvr>
                                        <p:cTn id="117" dur="1" fill="hold">
                                          <p:stCondLst>
                                            <p:cond delay="0"/>
                                          </p:stCondLst>
                                        </p:cTn>
                                        <p:tgtEl>
                                          <p:spTgt spid="6">
                                            <p:graphicEl>
                                              <a:dgm id="{9BC2C41D-BD3A-430B-9AE6-26775CCBBED0}"/>
                                            </p:graphicEl>
                                          </p:spTgt>
                                        </p:tgtEl>
                                        <p:attrNameLst>
                                          <p:attrName>style.visibility</p:attrName>
                                        </p:attrNameLst>
                                      </p:cBhvr>
                                      <p:to>
                                        <p:strVal val="visible"/>
                                      </p:to>
                                    </p:set>
                                    <p:animEffect transition="in" filter="wipe(down)">
                                      <p:cBhvr>
                                        <p:cTn id="118" dur="580">
                                          <p:stCondLst>
                                            <p:cond delay="0"/>
                                          </p:stCondLst>
                                        </p:cTn>
                                        <p:tgtEl>
                                          <p:spTgt spid="6">
                                            <p:graphicEl>
                                              <a:dgm id="{9BC2C41D-BD3A-430B-9AE6-26775CCBBED0}"/>
                                            </p:graphicEl>
                                          </p:spTgt>
                                        </p:tgtEl>
                                      </p:cBhvr>
                                    </p:animEffect>
                                    <p:anim calcmode="lin" valueType="num">
                                      <p:cBhvr>
                                        <p:cTn id="119" dur="1822" tmFilter="0,0; 0.14,0.36; 0.43,0.73; 0.71,0.91; 1.0,1.0">
                                          <p:stCondLst>
                                            <p:cond delay="0"/>
                                          </p:stCondLst>
                                        </p:cTn>
                                        <p:tgtEl>
                                          <p:spTgt spid="6">
                                            <p:graphicEl>
                                              <a:dgm id="{9BC2C41D-BD3A-430B-9AE6-26775CCBBED0}"/>
                                            </p:graphic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6">
                                            <p:graphicEl>
                                              <a:dgm id="{9BC2C41D-BD3A-430B-9AE6-26775CCBBED0}"/>
                                            </p:graphic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6">
                                            <p:graphicEl>
                                              <a:dgm id="{9BC2C41D-BD3A-430B-9AE6-26775CCBBED0}"/>
                                            </p:graphic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6">
                                            <p:graphicEl>
                                              <a:dgm id="{9BC2C41D-BD3A-430B-9AE6-26775CCBBED0}"/>
                                            </p:graphic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6">
                                            <p:graphicEl>
                                              <a:dgm id="{9BC2C41D-BD3A-430B-9AE6-26775CCBBED0}"/>
                                            </p:graphic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6">
                                            <p:graphicEl>
                                              <a:dgm id="{9BC2C41D-BD3A-430B-9AE6-26775CCBBED0}"/>
                                            </p:graphicEl>
                                          </p:spTgt>
                                        </p:tgtEl>
                                      </p:cBhvr>
                                      <p:to x="100000" y="60000"/>
                                    </p:animScale>
                                    <p:animScale>
                                      <p:cBhvr>
                                        <p:cTn id="125" dur="166" decel="50000">
                                          <p:stCondLst>
                                            <p:cond delay="676"/>
                                          </p:stCondLst>
                                        </p:cTn>
                                        <p:tgtEl>
                                          <p:spTgt spid="6">
                                            <p:graphicEl>
                                              <a:dgm id="{9BC2C41D-BD3A-430B-9AE6-26775CCBBED0}"/>
                                            </p:graphicEl>
                                          </p:spTgt>
                                        </p:tgtEl>
                                      </p:cBhvr>
                                      <p:to x="100000" y="100000"/>
                                    </p:animScale>
                                    <p:animScale>
                                      <p:cBhvr>
                                        <p:cTn id="126" dur="26">
                                          <p:stCondLst>
                                            <p:cond delay="1312"/>
                                          </p:stCondLst>
                                        </p:cTn>
                                        <p:tgtEl>
                                          <p:spTgt spid="6">
                                            <p:graphicEl>
                                              <a:dgm id="{9BC2C41D-BD3A-430B-9AE6-26775CCBBED0}"/>
                                            </p:graphicEl>
                                          </p:spTgt>
                                        </p:tgtEl>
                                      </p:cBhvr>
                                      <p:to x="100000" y="80000"/>
                                    </p:animScale>
                                    <p:animScale>
                                      <p:cBhvr>
                                        <p:cTn id="127" dur="166" decel="50000">
                                          <p:stCondLst>
                                            <p:cond delay="1338"/>
                                          </p:stCondLst>
                                        </p:cTn>
                                        <p:tgtEl>
                                          <p:spTgt spid="6">
                                            <p:graphicEl>
                                              <a:dgm id="{9BC2C41D-BD3A-430B-9AE6-26775CCBBED0}"/>
                                            </p:graphicEl>
                                          </p:spTgt>
                                        </p:tgtEl>
                                      </p:cBhvr>
                                      <p:to x="100000" y="100000"/>
                                    </p:animScale>
                                    <p:animScale>
                                      <p:cBhvr>
                                        <p:cTn id="128" dur="26">
                                          <p:stCondLst>
                                            <p:cond delay="1642"/>
                                          </p:stCondLst>
                                        </p:cTn>
                                        <p:tgtEl>
                                          <p:spTgt spid="6">
                                            <p:graphicEl>
                                              <a:dgm id="{9BC2C41D-BD3A-430B-9AE6-26775CCBBED0}"/>
                                            </p:graphicEl>
                                          </p:spTgt>
                                        </p:tgtEl>
                                      </p:cBhvr>
                                      <p:to x="100000" y="90000"/>
                                    </p:animScale>
                                    <p:animScale>
                                      <p:cBhvr>
                                        <p:cTn id="129" dur="166" decel="50000">
                                          <p:stCondLst>
                                            <p:cond delay="1668"/>
                                          </p:stCondLst>
                                        </p:cTn>
                                        <p:tgtEl>
                                          <p:spTgt spid="6">
                                            <p:graphicEl>
                                              <a:dgm id="{9BC2C41D-BD3A-430B-9AE6-26775CCBBED0}"/>
                                            </p:graphicEl>
                                          </p:spTgt>
                                        </p:tgtEl>
                                      </p:cBhvr>
                                      <p:to x="100000" y="100000"/>
                                    </p:animScale>
                                    <p:animScale>
                                      <p:cBhvr>
                                        <p:cTn id="130" dur="26">
                                          <p:stCondLst>
                                            <p:cond delay="1808"/>
                                          </p:stCondLst>
                                        </p:cTn>
                                        <p:tgtEl>
                                          <p:spTgt spid="6">
                                            <p:graphicEl>
                                              <a:dgm id="{9BC2C41D-BD3A-430B-9AE6-26775CCBBED0}"/>
                                            </p:graphicEl>
                                          </p:spTgt>
                                        </p:tgtEl>
                                      </p:cBhvr>
                                      <p:to x="100000" y="95000"/>
                                    </p:animScale>
                                    <p:animScale>
                                      <p:cBhvr>
                                        <p:cTn id="131" dur="166" decel="50000">
                                          <p:stCondLst>
                                            <p:cond delay="1834"/>
                                          </p:stCondLst>
                                        </p:cTn>
                                        <p:tgtEl>
                                          <p:spTgt spid="6">
                                            <p:graphicEl>
                                              <a:dgm id="{9BC2C41D-BD3A-430B-9AE6-26775CCBBED0}"/>
                                            </p:graphicEl>
                                          </p:spTgt>
                                        </p:tgtEl>
                                      </p:cBhvr>
                                      <p:to x="100000" y="100000"/>
                                    </p:animScale>
                                  </p:childTnLst>
                                </p:cTn>
                              </p:par>
                            </p:childTnLst>
                          </p:cTn>
                        </p:par>
                      </p:childTnLst>
                    </p:cTn>
                  </p:par>
                  <p:par>
                    <p:cTn id="132" fill="hold">
                      <p:stCondLst>
                        <p:cond delay="indefinite"/>
                      </p:stCondLst>
                      <p:childTnLst>
                        <p:par>
                          <p:cTn id="133" fill="hold">
                            <p:stCondLst>
                              <p:cond delay="0"/>
                            </p:stCondLst>
                            <p:childTnLst>
                              <p:par>
                                <p:cTn id="134" presetID="26" presetClass="entr" presetSubtype="0" fill="hold" grpId="0" nodeType="clickEffect">
                                  <p:stCondLst>
                                    <p:cond delay="0"/>
                                  </p:stCondLst>
                                  <p:childTnLst>
                                    <p:set>
                                      <p:cBhvr>
                                        <p:cTn id="135" dur="1" fill="hold">
                                          <p:stCondLst>
                                            <p:cond delay="0"/>
                                          </p:stCondLst>
                                        </p:cTn>
                                        <p:tgtEl>
                                          <p:spTgt spid="6">
                                            <p:graphicEl>
                                              <a:dgm id="{0CA326AE-734E-4F42-908B-4B36C8DBE73B}"/>
                                            </p:graphicEl>
                                          </p:spTgt>
                                        </p:tgtEl>
                                        <p:attrNameLst>
                                          <p:attrName>style.visibility</p:attrName>
                                        </p:attrNameLst>
                                      </p:cBhvr>
                                      <p:to>
                                        <p:strVal val="visible"/>
                                      </p:to>
                                    </p:set>
                                    <p:animEffect transition="in" filter="wipe(down)">
                                      <p:cBhvr>
                                        <p:cTn id="136" dur="580">
                                          <p:stCondLst>
                                            <p:cond delay="0"/>
                                          </p:stCondLst>
                                        </p:cTn>
                                        <p:tgtEl>
                                          <p:spTgt spid="6">
                                            <p:graphicEl>
                                              <a:dgm id="{0CA326AE-734E-4F42-908B-4B36C8DBE73B}"/>
                                            </p:graphicEl>
                                          </p:spTgt>
                                        </p:tgtEl>
                                      </p:cBhvr>
                                    </p:animEffect>
                                    <p:anim calcmode="lin" valueType="num">
                                      <p:cBhvr>
                                        <p:cTn id="137" dur="1822" tmFilter="0,0; 0.14,0.36; 0.43,0.73; 0.71,0.91; 1.0,1.0">
                                          <p:stCondLst>
                                            <p:cond delay="0"/>
                                          </p:stCondLst>
                                        </p:cTn>
                                        <p:tgtEl>
                                          <p:spTgt spid="6">
                                            <p:graphicEl>
                                              <a:dgm id="{0CA326AE-734E-4F42-908B-4B36C8DBE73B}"/>
                                            </p:graphicEl>
                                          </p:spTgt>
                                        </p:tgtEl>
                                        <p:attrNameLst>
                                          <p:attrName>ppt_x</p:attrName>
                                        </p:attrNameLst>
                                      </p:cBhvr>
                                      <p:tavLst>
                                        <p:tav tm="0">
                                          <p:val>
                                            <p:strVal val="#ppt_x-0.25"/>
                                          </p:val>
                                        </p:tav>
                                        <p:tav tm="100000">
                                          <p:val>
                                            <p:strVal val="#ppt_x"/>
                                          </p:val>
                                        </p:tav>
                                      </p:tavLst>
                                    </p:anim>
                                    <p:anim calcmode="lin" valueType="num">
                                      <p:cBhvr>
                                        <p:cTn id="138" dur="664" tmFilter="0.0,0.0; 0.25,0.07; 0.50,0.2; 0.75,0.467; 1.0,1.0">
                                          <p:stCondLst>
                                            <p:cond delay="0"/>
                                          </p:stCondLst>
                                        </p:cTn>
                                        <p:tgtEl>
                                          <p:spTgt spid="6">
                                            <p:graphicEl>
                                              <a:dgm id="{0CA326AE-734E-4F42-908B-4B36C8DBE73B}"/>
                                            </p:graphicEl>
                                          </p:spTgt>
                                        </p:tgtEl>
                                        <p:attrNameLst>
                                          <p:attrName>ppt_y</p:attrName>
                                        </p:attrNameLst>
                                      </p:cBhvr>
                                      <p:tavLst>
                                        <p:tav tm="0" fmla="#ppt_y-sin(pi*$)/3">
                                          <p:val>
                                            <p:fltVal val="0.5"/>
                                          </p:val>
                                        </p:tav>
                                        <p:tav tm="100000">
                                          <p:val>
                                            <p:fltVal val="1"/>
                                          </p:val>
                                        </p:tav>
                                      </p:tavLst>
                                    </p:anim>
                                    <p:anim calcmode="lin" valueType="num">
                                      <p:cBhvr>
                                        <p:cTn id="139" dur="664" tmFilter="0, 0; 0.125,0.2665; 0.25,0.4; 0.375,0.465; 0.5,0.5;  0.625,0.535; 0.75,0.6; 0.875,0.7335; 1,1">
                                          <p:stCondLst>
                                            <p:cond delay="664"/>
                                          </p:stCondLst>
                                        </p:cTn>
                                        <p:tgtEl>
                                          <p:spTgt spid="6">
                                            <p:graphicEl>
                                              <a:dgm id="{0CA326AE-734E-4F42-908B-4B36C8DBE73B}"/>
                                            </p:graphicEl>
                                          </p:spTgt>
                                        </p:tgtEl>
                                        <p:attrNameLst>
                                          <p:attrName>ppt_y</p:attrName>
                                        </p:attrNameLst>
                                      </p:cBhvr>
                                      <p:tavLst>
                                        <p:tav tm="0" fmla="#ppt_y-sin(pi*$)/9">
                                          <p:val>
                                            <p:fltVal val="0"/>
                                          </p:val>
                                        </p:tav>
                                        <p:tav tm="100000">
                                          <p:val>
                                            <p:fltVal val="1"/>
                                          </p:val>
                                        </p:tav>
                                      </p:tavLst>
                                    </p:anim>
                                    <p:anim calcmode="lin" valueType="num">
                                      <p:cBhvr>
                                        <p:cTn id="140" dur="332" tmFilter="0, 0; 0.125,0.2665; 0.25,0.4; 0.375,0.465; 0.5,0.5;  0.625,0.535; 0.75,0.6; 0.875,0.7335; 1,1">
                                          <p:stCondLst>
                                            <p:cond delay="1324"/>
                                          </p:stCondLst>
                                        </p:cTn>
                                        <p:tgtEl>
                                          <p:spTgt spid="6">
                                            <p:graphicEl>
                                              <a:dgm id="{0CA326AE-734E-4F42-908B-4B36C8DBE73B}"/>
                                            </p:graphicEl>
                                          </p:spTgt>
                                        </p:tgtEl>
                                        <p:attrNameLst>
                                          <p:attrName>ppt_y</p:attrName>
                                        </p:attrNameLst>
                                      </p:cBhvr>
                                      <p:tavLst>
                                        <p:tav tm="0" fmla="#ppt_y-sin(pi*$)/27">
                                          <p:val>
                                            <p:fltVal val="0"/>
                                          </p:val>
                                        </p:tav>
                                        <p:tav tm="100000">
                                          <p:val>
                                            <p:fltVal val="1"/>
                                          </p:val>
                                        </p:tav>
                                      </p:tavLst>
                                    </p:anim>
                                    <p:anim calcmode="lin" valueType="num">
                                      <p:cBhvr>
                                        <p:cTn id="141" dur="164" tmFilter="0, 0; 0.125,0.2665; 0.25,0.4; 0.375,0.465; 0.5,0.5;  0.625,0.535; 0.75,0.6; 0.875,0.7335; 1,1">
                                          <p:stCondLst>
                                            <p:cond delay="1656"/>
                                          </p:stCondLst>
                                        </p:cTn>
                                        <p:tgtEl>
                                          <p:spTgt spid="6">
                                            <p:graphicEl>
                                              <a:dgm id="{0CA326AE-734E-4F42-908B-4B36C8DBE73B}"/>
                                            </p:graphicEl>
                                          </p:spTgt>
                                        </p:tgtEl>
                                        <p:attrNameLst>
                                          <p:attrName>ppt_y</p:attrName>
                                        </p:attrNameLst>
                                      </p:cBhvr>
                                      <p:tavLst>
                                        <p:tav tm="0" fmla="#ppt_y-sin(pi*$)/81">
                                          <p:val>
                                            <p:fltVal val="0"/>
                                          </p:val>
                                        </p:tav>
                                        <p:tav tm="100000">
                                          <p:val>
                                            <p:fltVal val="1"/>
                                          </p:val>
                                        </p:tav>
                                      </p:tavLst>
                                    </p:anim>
                                    <p:animScale>
                                      <p:cBhvr>
                                        <p:cTn id="142" dur="26">
                                          <p:stCondLst>
                                            <p:cond delay="650"/>
                                          </p:stCondLst>
                                        </p:cTn>
                                        <p:tgtEl>
                                          <p:spTgt spid="6">
                                            <p:graphicEl>
                                              <a:dgm id="{0CA326AE-734E-4F42-908B-4B36C8DBE73B}"/>
                                            </p:graphicEl>
                                          </p:spTgt>
                                        </p:tgtEl>
                                      </p:cBhvr>
                                      <p:to x="100000" y="60000"/>
                                    </p:animScale>
                                    <p:animScale>
                                      <p:cBhvr>
                                        <p:cTn id="143" dur="166" decel="50000">
                                          <p:stCondLst>
                                            <p:cond delay="676"/>
                                          </p:stCondLst>
                                        </p:cTn>
                                        <p:tgtEl>
                                          <p:spTgt spid="6">
                                            <p:graphicEl>
                                              <a:dgm id="{0CA326AE-734E-4F42-908B-4B36C8DBE73B}"/>
                                            </p:graphicEl>
                                          </p:spTgt>
                                        </p:tgtEl>
                                      </p:cBhvr>
                                      <p:to x="100000" y="100000"/>
                                    </p:animScale>
                                    <p:animScale>
                                      <p:cBhvr>
                                        <p:cTn id="144" dur="26">
                                          <p:stCondLst>
                                            <p:cond delay="1312"/>
                                          </p:stCondLst>
                                        </p:cTn>
                                        <p:tgtEl>
                                          <p:spTgt spid="6">
                                            <p:graphicEl>
                                              <a:dgm id="{0CA326AE-734E-4F42-908B-4B36C8DBE73B}"/>
                                            </p:graphicEl>
                                          </p:spTgt>
                                        </p:tgtEl>
                                      </p:cBhvr>
                                      <p:to x="100000" y="80000"/>
                                    </p:animScale>
                                    <p:animScale>
                                      <p:cBhvr>
                                        <p:cTn id="145" dur="166" decel="50000">
                                          <p:stCondLst>
                                            <p:cond delay="1338"/>
                                          </p:stCondLst>
                                        </p:cTn>
                                        <p:tgtEl>
                                          <p:spTgt spid="6">
                                            <p:graphicEl>
                                              <a:dgm id="{0CA326AE-734E-4F42-908B-4B36C8DBE73B}"/>
                                            </p:graphicEl>
                                          </p:spTgt>
                                        </p:tgtEl>
                                      </p:cBhvr>
                                      <p:to x="100000" y="100000"/>
                                    </p:animScale>
                                    <p:animScale>
                                      <p:cBhvr>
                                        <p:cTn id="146" dur="26">
                                          <p:stCondLst>
                                            <p:cond delay="1642"/>
                                          </p:stCondLst>
                                        </p:cTn>
                                        <p:tgtEl>
                                          <p:spTgt spid="6">
                                            <p:graphicEl>
                                              <a:dgm id="{0CA326AE-734E-4F42-908B-4B36C8DBE73B}"/>
                                            </p:graphicEl>
                                          </p:spTgt>
                                        </p:tgtEl>
                                      </p:cBhvr>
                                      <p:to x="100000" y="90000"/>
                                    </p:animScale>
                                    <p:animScale>
                                      <p:cBhvr>
                                        <p:cTn id="147" dur="166" decel="50000">
                                          <p:stCondLst>
                                            <p:cond delay="1668"/>
                                          </p:stCondLst>
                                        </p:cTn>
                                        <p:tgtEl>
                                          <p:spTgt spid="6">
                                            <p:graphicEl>
                                              <a:dgm id="{0CA326AE-734E-4F42-908B-4B36C8DBE73B}"/>
                                            </p:graphicEl>
                                          </p:spTgt>
                                        </p:tgtEl>
                                      </p:cBhvr>
                                      <p:to x="100000" y="100000"/>
                                    </p:animScale>
                                    <p:animScale>
                                      <p:cBhvr>
                                        <p:cTn id="148" dur="26">
                                          <p:stCondLst>
                                            <p:cond delay="1808"/>
                                          </p:stCondLst>
                                        </p:cTn>
                                        <p:tgtEl>
                                          <p:spTgt spid="6">
                                            <p:graphicEl>
                                              <a:dgm id="{0CA326AE-734E-4F42-908B-4B36C8DBE73B}"/>
                                            </p:graphicEl>
                                          </p:spTgt>
                                        </p:tgtEl>
                                      </p:cBhvr>
                                      <p:to x="100000" y="95000"/>
                                    </p:animScale>
                                    <p:animScale>
                                      <p:cBhvr>
                                        <p:cTn id="149" dur="166" decel="50000">
                                          <p:stCondLst>
                                            <p:cond delay="1834"/>
                                          </p:stCondLst>
                                        </p:cTn>
                                        <p:tgtEl>
                                          <p:spTgt spid="6">
                                            <p:graphicEl>
                                              <a:dgm id="{0CA326AE-734E-4F42-908B-4B36C8DBE73B}"/>
                                            </p:graphicEl>
                                          </p:spTgt>
                                        </p:tgtEl>
                                      </p:cBhvr>
                                      <p:to x="100000" y="100000"/>
                                    </p:animScale>
                                  </p:childTnLst>
                                </p:cTn>
                              </p:par>
                              <p:par>
                                <p:cTn id="150" presetID="26" presetClass="entr" presetSubtype="0" fill="hold" grpId="0" nodeType="withEffect">
                                  <p:stCondLst>
                                    <p:cond delay="0"/>
                                  </p:stCondLst>
                                  <p:childTnLst>
                                    <p:set>
                                      <p:cBhvr>
                                        <p:cTn id="151" dur="1" fill="hold">
                                          <p:stCondLst>
                                            <p:cond delay="0"/>
                                          </p:stCondLst>
                                        </p:cTn>
                                        <p:tgtEl>
                                          <p:spTgt spid="6">
                                            <p:graphicEl>
                                              <a:dgm id="{B4081AB4-F62A-4CA6-9466-6FDED8624B6E}"/>
                                            </p:graphicEl>
                                          </p:spTgt>
                                        </p:tgtEl>
                                        <p:attrNameLst>
                                          <p:attrName>style.visibility</p:attrName>
                                        </p:attrNameLst>
                                      </p:cBhvr>
                                      <p:to>
                                        <p:strVal val="visible"/>
                                      </p:to>
                                    </p:set>
                                    <p:animEffect transition="in" filter="wipe(down)">
                                      <p:cBhvr>
                                        <p:cTn id="152" dur="580">
                                          <p:stCondLst>
                                            <p:cond delay="0"/>
                                          </p:stCondLst>
                                        </p:cTn>
                                        <p:tgtEl>
                                          <p:spTgt spid="6">
                                            <p:graphicEl>
                                              <a:dgm id="{B4081AB4-F62A-4CA6-9466-6FDED8624B6E}"/>
                                            </p:graphicEl>
                                          </p:spTgt>
                                        </p:tgtEl>
                                      </p:cBhvr>
                                    </p:animEffect>
                                    <p:anim calcmode="lin" valueType="num">
                                      <p:cBhvr>
                                        <p:cTn id="153" dur="1822" tmFilter="0,0; 0.14,0.36; 0.43,0.73; 0.71,0.91; 1.0,1.0">
                                          <p:stCondLst>
                                            <p:cond delay="0"/>
                                          </p:stCondLst>
                                        </p:cTn>
                                        <p:tgtEl>
                                          <p:spTgt spid="6">
                                            <p:graphicEl>
                                              <a:dgm id="{B4081AB4-F62A-4CA6-9466-6FDED8624B6E}"/>
                                            </p:graphicEl>
                                          </p:spTgt>
                                        </p:tgtEl>
                                        <p:attrNameLst>
                                          <p:attrName>ppt_x</p:attrName>
                                        </p:attrNameLst>
                                      </p:cBhvr>
                                      <p:tavLst>
                                        <p:tav tm="0">
                                          <p:val>
                                            <p:strVal val="#ppt_x-0.25"/>
                                          </p:val>
                                        </p:tav>
                                        <p:tav tm="100000">
                                          <p:val>
                                            <p:strVal val="#ppt_x"/>
                                          </p:val>
                                        </p:tav>
                                      </p:tavLst>
                                    </p:anim>
                                    <p:anim calcmode="lin" valueType="num">
                                      <p:cBhvr>
                                        <p:cTn id="154" dur="664" tmFilter="0.0,0.0; 0.25,0.07; 0.50,0.2; 0.75,0.467; 1.0,1.0">
                                          <p:stCondLst>
                                            <p:cond delay="0"/>
                                          </p:stCondLst>
                                        </p:cTn>
                                        <p:tgtEl>
                                          <p:spTgt spid="6">
                                            <p:graphicEl>
                                              <a:dgm id="{B4081AB4-F62A-4CA6-9466-6FDED8624B6E}"/>
                                            </p:graphicEl>
                                          </p:spTgt>
                                        </p:tgtEl>
                                        <p:attrNameLst>
                                          <p:attrName>ppt_y</p:attrName>
                                        </p:attrNameLst>
                                      </p:cBhvr>
                                      <p:tavLst>
                                        <p:tav tm="0" fmla="#ppt_y-sin(pi*$)/3">
                                          <p:val>
                                            <p:fltVal val="0.5"/>
                                          </p:val>
                                        </p:tav>
                                        <p:tav tm="100000">
                                          <p:val>
                                            <p:fltVal val="1"/>
                                          </p:val>
                                        </p:tav>
                                      </p:tavLst>
                                    </p:anim>
                                    <p:anim calcmode="lin" valueType="num">
                                      <p:cBhvr>
                                        <p:cTn id="155" dur="664" tmFilter="0, 0; 0.125,0.2665; 0.25,0.4; 0.375,0.465; 0.5,0.5;  0.625,0.535; 0.75,0.6; 0.875,0.7335; 1,1">
                                          <p:stCondLst>
                                            <p:cond delay="664"/>
                                          </p:stCondLst>
                                        </p:cTn>
                                        <p:tgtEl>
                                          <p:spTgt spid="6">
                                            <p:graphicEl>
                                              <a:dgm id="{B4081AB4-F62A-4CA6-9466-6FDED8624B6E}"/>
                                            </p:graphicEl>
                                          </p:spTgt>
                                        </p:tgtEl>
                                        <p:attrNameLst>
                                          <p:attrName>ppt_y</p:attrName>
                                        </p:attrNameLst>
                                      </p:cBhvr>
                                      <p:tavLst>
                                        <p:tav tm="0" fmla="#ppt_y-sin(pi*$)/9">
                                          <p:val>
                                            <p:fltVal val="0"/>
                                          </p:val>
                                        </p:tav>
                                        <p:tav tm="100000">
                                          <p:val>
                                            <p:fltVal val="1"/>
                                          </p:val>
                                        </p:tav>
                                      </p:tavLst>
                                    </p:anim>
                                    <p:anim calcmode="lin" valueType="num">
                                      <p:cBhvr>
                                        <p:cTn id="156" dur="332" tmFilter="0, 0; 0.125,0.2665; 0.25,0.4; 0.375,0.465; 0.5,0.5;  0.625,0.535; 0.75,0.6; 0.875,0.7335; 1,1">
                                          <p:stCondLst>
                                            <p:cond delay="1324"/>
                                          </p:stCondLst>
                                        </p:cTn>
                                        <p:tgtEl>
                                          <p:spTgt spid="6">
                                            <p:graphicEl>
                                              <a:dgm id="{B4081AB4-F62A-4CA6-9466-6FDED8624B6E}"/>
                                            </p:graphicEl>
                                          </p:spTgt>
                                        </p:tgtEl>
                                        <p:attrNameLst>
                                          <p:attrName>ppt_y</p:attrName>
                                        </p:attrNameLst>
                                      </p:cBhvr>
                                      <p:tavLst>
                                        <p:tav tm="0" fmla="#ppt_y-sin(pi*$)/27">
                                          <p:val>
                                            <p:fltVal val="0"/>
                                          </p:val>
                                        </p:tav>
                                        <p:tav tm="100000">
                                          <p:val>
                                            <p:fltVal val="1"/>
                                          </p:val>
                                        </p:tav>
                                      </p:tavLst>
                                    </p:anim>
                                    <p:anim calcmode="lin" valueType="num">
                                      <p:cBhvr>
                                        <p:cTn id="157" dur="164" tmFilter="0, 0; 0.125,0.2665; 0.25,0.4; 0.375,0.465; 0.5,0.5;  0.625,0.535; 0.75,0.6; 0.875,0.7335; 1,1">
                                          <p:stCondLst>
                                            <p:cond delay="1656"/>
                                          </p:stCondLst>
                                        </p:cTn>
                                        <p:tgtEl>
                                          <p:spTgt spid="6">
                                            <p:graphicEl>
                                              <a:dgm id="{B4081AB4-F62A-4CA6-9466-6FDED8624B6E}"/>
                                            </p:graphicEl>
                                          </p:spTgt>
                                        </p:tgtEl>
                                        <p:attrNameLst>
                                          <p:attrName>ppt_y</p:attrName>
                                        </p:attrNameLst>
                                      </p:cBhvr>
                                      <p:tavLst>
                                        <p:tav tm="0" fmla="#ppt_y-sin(pi*$)/81">
                                          <p:val>
                                            <p:fltVal val="0"/>
                                          </p:val>
                                        </p:tav>
                                        <p:tav tm="100000">
                                          <p:val>
                                            <p:fltVal val="1"/>
                                          </p:val>
                                        </p:tav>
                                      </p:tavLst>
                                    </p:anim>
                                    <p:animScale>
                                      <p:cBhvr>
                                        <p:cTn id="158" dur="26">
                                          <p:stCondLst>
                                            <p:cond delay="650"/>
                                          </p:stCondLst>
                                        </p:cTn>
                                        <p:tgtEl>
                                          <p:spTgt spid="6">
                                            <p:graphicEl>
                                              <a:dgm id="{B4081AB4-F62A-4CA6-9466-6FDED8624B6E}"/>
                                            </p:graphicEl>
                                          </p:spTgt>
                                        </p:tgtEl>
                                      </p:cBhvr>
                                      <p:to x="100000" y="60000"/>
                                    </p:animScale>
                                    <p:animScale>
                                      <p:cBhvr>
                                        <p:cTn id="159" dur="166" decel="50000">
                                          <p:stCondLst>
                                            <p:cond delay="676"/>
                                          </p:stCondLst>
                                        </p:cTn>
                                        <p:tgtEl>
                                          <p:spTgt spid="6">
                                            <p:graphicEl>
                                              <a:dgm id="{B4081AB4-F62A-4CA6-9466-6FDED8624B6E}"/>
                                            </p:graphicEl>
                                          </p:spTgt>
                                        </p:tgtEl>
                                      </p:cBhvr>
                                      <p:to x="100000" y="100000"/>
                                    </p:animScale>
                                    <p:animScale>
                                      <p:cBhvr>
                                        <p:cTn id="160" dur="26">
                                          <p:stCondLst>
                                            <p:cond delay="1312"/>
                                          </p:stCondLst>
                                        </p:cTn>
                                        <p:tgtEl>
                                          <p:spTgt spid="6">
                                            <p:graphicEl>
                                              <a:dgm id="{B4081AB4-F62A-4CA6-9466-6FDED8624B6E}"/>
                                            </p:graphicEl>
                                          </p:spTgt>
                                        </p:tgtEl>
                                      </p:cBhvr>
                                      <p:to x="100000" y="80000"/>
                                    </p:animScale>
                                    <p:animScale>
                                      <p:cBhvr>
                                        <p:cTn id="161" dur="166" decel="50000">
                                          <p:stCondLst>
                                            <p:cond delay="1338"/>
                                          </p:stCondLst>
                                        </p:cTn>
                                        <p:tgtEl>
                                          <p:spTgt spid="6">
                                            <p:graphicEl>
                                              <a:dgm id="{B4081AB4-F62A-4CA6-9466-6FDED8624B6E}"/>
                                            </p:graphicEl>
                                          </p:spTgt>
                                        </p:tgtEl>
                                      </p:cBhvr>
                                      <p:to x="100000" y="100000"/>
                                    </p:animScale>
                                    <p:animScale>
                                      <p:cBhvr>
                                        <p:cTn id="162" dur="26">
                                          <p:stCondLst>
                                            <p:cond delay="1642"/>
                                          </p:stCondLst>
                                        </p:cTn>
                                        <p:tgtEl>
                                          <p:spTgt spid="6">
                                            <p:graphicEl>
                                              <a:dgm id="{B4081AB4-F62A-4CA6-9466-6FDED8624B6E}"/>
                                            </p:graphicEl>
                                          </p:spTgt>
                                        </p:tgtEl>
                                      </p:cBhvr>
                                      <p:to x="100000" y="90000"/>
                                    </p:animScale>
                                    <p:animScale>
                                      <p:cBhvr>
                                        <p:cTn id="163" dur="166" decel="50000">
                                          <p:stCondLst>
                                            <p:cond delay="1668"/>
                                          </p:stCondLst>
                                        </p:cTn>
                                        <p:tgtEl>
                                          <p:spTgt spid="6">
                                            <p:graphicEl>
                                              <a:dgm id="{B4081AB4-F62A-4CA6-9466-6FDED8624B6E}"/>
                                            </p:graphicEl>
                                          </p:spTgt>
                                        </p:tgtEl>
                                      </p:cBhvr>
                                      <p:to x="100000" y="100000"/>
                                    </p:animScale>
                                    <p:animScale>
                                      <p:cBhvr>
                                        <p:cTn id="164" dur="26">
                                          <p:stCondLst>
                                            <p:cond delay="1808"/>
                                          </p:stCondLst>
                                        </p:cTn>
                                        <p:tgtEl>
                                          <p:spTgt spid="6">
                                            <p:graphicEl>
                                              <a:dgm id="{B4081AB4-F62A-4CA6-9466-6FDED8624B6E}"/>
                                            </p:graphicEl>
                                          </p:spTgt>
                                        </p:tgtEl>
                                      </p:cBhvr>
                                      <p:to x="100000" y="95000"/>
                                    </p:animScale>
                                    <p:animScale>
                                      <p:cBhvr>
                                        <p:cTn id="165" dur="166" decel="50000">
                                          <p:stCondLst>
                                            <p:cond delay="1834"/>
                                          </p:stCondLst>
                                        </p:cTn>
                                        <p:tgtEl>
                                          <p:spTgt spid="6">
                                            <p:graphicEl>
                                              <a:dgm id="{B4081AB4-F62A-4CA6-9466-6FDED8624B6E}"/>
                                            </p:graphic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6"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K-Nearest Neighbors</a:t>
            </a:r>
          </a:p>
        </p:txBody>
      </p:sp>
      <p:sp>
        <p:nvSpPr>
          <p:cNvPr id="3" name="Content Placeholder 2"/>
          <p:cNvSpPr>
            <a:spLocks noGrp="1"/>
          </p:cNvSpPr>
          <p:nvPr>
            <p:ph idx="1"/>
          </p:nvPr>
        </p:nvSpPr>
        <p:spPr>
          <a:xfrm>
            <a:off x="227468" y="1352550"/>
            <a:ext cx="8746228" cy="3886200"/>
          </a:xfrm>
        </p:spPr>
        <p:txBody>
          <a:bodyPr>
            <a:normAutofit fontScale="92500" lnSpcReduction="20000"/>
          </a:bodyPr>
          <a:lstStyle/>
          <a:p>
            <a:pPr marL="0" indent="0">
              <a:buNone/>
            </a:pPr>
            <a:r>
              <a:rPr lang="en-US" sz="1400" dirty="0">
                <a:solidFill>
                  <a:srgbClr val="FFFF00"/>
                </a:solidFill>
              </a:rPr>
              <a:t>KNN Model Representation</a:t>
            </a:r>
          </a:p>
          <a:p>
            <a:pPr lvl="1">
              <a:lnSpc>
                <a:spcPct val="150000"/>
              </a:lnSpc>
            </a:pPr>
            <a:r>
              <a:rPr lang="en-US" sz="1600" dirty="0"/>
              <a:t>The model representation for KNN is the entire training </a:t>
            </a:r>
            <a:r>
              <a:rPr lang="en-US" sz="1600" dirty="0" smtClean="0"/>
              <a:t>dataset. KNN has </a:t>
            </a:r>
            <a:r>
              <a:rPr lang="en-US" sz="1600" dirty="0"/>
              <a:t>no model other than storing the entire dataset, so there is no learning required. </a:t>
            </a:r>
            <a:endParaRPr lang="en-US" sz="1600" dirty="0" smtClean="0"/>
          </a:p>
          <a:p>
            <a:pPr lvl="1">
              <a:lnSpc>
                <a:spcPct val="150000"/>
              </a:lnSpc>
            </a:pPr>
            <a:r>
              <a:rPr lang="en-US" sz="1600" dirty="0" smtClean="0"/>
              <a:t>update data often </a:t>
            </a:r>
            <a:r>
              <a:rPr lang="en-US" sz="1600" dirty="0"/>
              <a:t>as new data becomes available and remove </a:t>
            </a:r>
            <a:r>
              <a:rPr lang="en-US" sz="1600" dirty="0" smtClean="0"/>
              <a:t>erroneous and </a:t>
            </a:r>
            <a:r>
              <a:rPr lang="en-US" sz="1600" dirty="0"/>
              <a:t>outlier data</a:t>
            </a:r>
            <a:r>
              <a:rPr lang="en-US" sz="1600" dirty="0" smtClean="0"/>
              <a:t>.</a:t>
            </a:r>
          </a:p>
          <a:p>
            <a:pPr marL="0" lvl="1" indent="0">
              <a:spcBef>
                <a:spcPts val="1350"/>
              </a:spcBef>
              <a:buNone/>
            </a:pPr>
            <a:r>
              <a:rPr lang="en-US" sz="1400" dirty="0">
                <a:solidFill>
                  <a:srgbClr val="FFFF00"/>
                </a:solidFill>
              </a:rPr>
              <a:t>Making Predictions with KNN</a:t>
            </a:r>
          </a:p>
          <a:p>
            <a:pPr lvl="1" algn="justLow">
              <a:lnSpc>
                <a:spcPct val="160000"/>
              </a:lnSpc>
            </a:pPr>
            <a:r>
              <a:rPr lang="en-US" sz="1600" dirty="0"/>
              <a:t>KNN makes predictions using the training dataset directly. </a:t>
            </a:r>
            <a:endParaRPr lang="en-US" sz="1600" dirty="0" smtClean="0"/>
          </a:p>
          <a:p>
            <a:pPr lvl="1" algn="justLow">
              <a:lnSpc>
                <a:spcPct val="160000"/>
              </a:lnSpc>
            </a:pPr>
            <a:r>
              <a:rPr lang="en-US" sz="1600" dirty="0" smtClean="0"/>
              <a:t>Predictions </a:t>
            </a:r>
            <a:r>
              <a:rPr lang="en-US" sz="1600" dirty="0"/>
              <a:t>are made for a new data point by searching through the entire training set for the K most similar instances (the neighbors) and summarizing the output variable for those K instances. </a:t>
            </a:r>
            <a:endParaRPr lang="en-US" sz="1600" dirty="0" smtClean="0"/>
          </a:p>
          <a:p>
            <a:pPr lvl="1" algn="justLow">
              <a:lnSpc>
                <a:spcPct val="160000"/>
              </a:lnSpc>
            </a:pPr>
            <a:r>
              <a:rPr lang="en-US" sz="1600" dirty="0" smtClean="0"/>
              <a:t>For </a:t>
            </a:r>
            <a:r>
              <a:rPr lang="en-US" sz="1600" dirty="0"/>
              <a:t>regression this might be the mean output variable, in classification this might be the mode (or most common) class value.</a:t>
            </a:r>
          </a:p>
        </p:txBody>
      </p:sp>
    </p:spTree>
    <p:extLst>
      <p:ext uri="{BB962C8B-B14F-4D97-AF65-F5344CB8AC3E}">
        <p14:creationId xmlns:p14="http://schemas.microsoft.com/office/powerpoint/2010/main" val="3540700635"/>
      </p:ext>
    </p:extLst>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300" dirty="0">
                <a:solidFill>
                  <a:srgbClr val="FFFF00"/>
                </a:solidFill>
              </a:rPr>
              <a:t>Making Predictions with KNN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4633" y="1333500"/>
                <a:ext cx="8746228" cy="3829050"/>
              </a:xfrm>
            </p:spPr>
            <p:txBody>
              <a:bodyPr>
                <a:normAutofit fontScale="55000" lnSpcReduction="20000"/>
              </a:bodyPr>
              <a:lstStyle/>
              <a:p>
                <a:pPr algn="justLow">
                  <a:lnSpc>
                    <a:spcPct val="150000"/>
                  </a:lnSpc>
                </a:pPr>
                <a:r>
                  <a:rPr lang="en-US" dirty="0" smtClean="0"/>
                  <a:t>To determine which of the K instances in the training dataset are most similar to a new input a distance measure is used. For real-valued input variables, the most popular distance measure is Euclidean distance. </a:t>
                </a:r>
              </a:p>
              <a:p>
                <a:pPr marL="0" indent="0" algn="justLow">
                  <a:buNone/>
                </a:pPr>
                <a14:m>
                  <m:oMathPara xmlns:m="http://schemas.openxmlformats.org/officeDocument/2006/math">
                    <m:oMathParaPr>
                      <m:jc m:val="centerGroup"/>
                    </m:oMathParaPr>
                    <m:oMath xmlns:m="http://schemas.openxmlformats.org/officeDocument/2006/math">
                      <m:r>
                        <a:rPr lang="en-US" b="1" i="1" smtClean="0">
                          <a:solidFill>
                            <a:srgbClr val="FFFF00"/>
                          </a:solidFill>
                          <a:latin typeface="Cambria Math"/>
                        </a:rPr>
                        <m:t>𝑬𝒖𝒄𝒍𝒊𝒅𝒆𝒂𝒏𝑫𝒊𝒔𝒕𝒂𝒏𝒄𝒆</m:t>
                      </m:r>
                      <m:d>
                        <m:dPr>
                          <m:ctrlPr>
                            <a:rPr lang="en-US" b="1" i="1" smtClean="0">
                              <a:solidFill>
                                <a:srgbClr val="FFFF00"/>
                              </a:solidFill>
                              <a:latin typeface="Cambria Math"/>
                            </a:rPr>
                          </m:ctrlPr>
                        </m:dPr>
                        <m:e>
                          <m:r>
                            <a:rPr lang="en-US" b="1" i="1" smtClean="0">
                              <a:solidFill>
                                <a:srgbClr val="FFFF00"/>
                              </a:solidFill>
                              <a:latin typeface="Cambria Math"/>
                            </a:rPr>
                            <m:t>𝒂</m:t>
                          </m:r>
                          <m:r>
                            <a:rPr lang="en-US" b="1" i="1" smtClean="0">
                              <a:solidFill>
                                <a:srgbClr val="FFFF00"/>
                              </a:solidFill>
                              <a:latin typeface="Cambria Math"/>
                            </a:rPr>
                            <m:t>,</m:t>
                          </m:r>
                          <m:r>
                            <a:rPr lang="en-US" b="1" i="1" smtClean="0">
                              <a:solidFill>
                                <a:srgbClr val="FFFF00"/>
                              </a:solidFill>
                              <a:latin typeface="Cambria Math"/>
                            </a:rPr>
                            <m:t>𝒃</m:t>
                          </m:r>
                        </m:e>
                      </m:d>
                      <m:r>
                        <a:rPr lang="en-US" b="1" i="1" smtClean="0">
                          <a:solidFill>
                            <a:srgbClr val="FFFF00"/>
                          </a:solidFill>
                          <a:latin typeface="Cambria Math"/>
                        </a:rPr>
                        <m:t>=</m:t>
                      </m:r>
                      <m:rad>
                        <m:radPr>
                          <m:degHide m:val="on"/>
                          <m:ctrlPr>
                            <a:rPr lang="en-US" b="1" i="1" smtClean="0">
                              <a:solidFill>
                                <a:srgbClr val="FFFF00"/>
                              </a:solidFill>
                              <a:latin typeface="Cambria Math"/>
                            </a:rPr>
                          </m:ctrlPr>
                        </m:radPr>
                        <m:deg/>
                        <m:e>
                          <m:nary>
                            <m:naryPr>
                              <m:chr m:val="∑"/>
                              <m:ctrlPr>
                                <a:rPr lang="en-US" b="1" i="1">
                                  <a:solidFill>
                                    <a:srgbClr val="FFFF00"/>
                                  </a:solidFill>
                                  <a:latin typeface="Cambria Math"/>
                                </a:rPr>
                              </m:ctrlPr>
                            </m:naryPr>
                            <m:sub>
                              <m:r>
                                <m:rPr>
                                  <m:brk m:alnAt="23"/>
                                </m:rPr>
                                <a:rPr lang="en-US" b="1" i="1">
                                  <a:solidFill>
                                    <a:srgbClr val="FFFF00"/>
                                  </a:solidFill>
                                  <a:latin typeface="Cambria Math"/>
                                </a:rPr>
                                <m:t>𝒊</m:t>
                              </m:r>
                              <m:r>
                                <a:rPr lang="en-US" b="1" i="1">
                                  <a:solidFill>
                                    <a:srgbClr val="FFFF00"/>
                                  </a:solidFill>
                                  <a:latin typeface="Cambria Math"/>
                                </a:rPr>
                                <m:t>=</m:t>
                              </m:r>
                              <m:r>
                                <a:rPr lang="en-US" b="1" i="1">
                                  <a:solidFill>
                                    <a:srgbClr val="FFFF00"/>
                                  </a:solidFill>
                                  <a:latin typeface="Cambria Math"/>
                                </a:rPr>
                                <m:t>𝟏</m:t>
                              </m:r>
                            </m:sub>
                            <m:sup>
                              <m:r>
                                <a:rPr lang="en-US" b="1" i="1">
                                  <a:solidFill>
                                    <a:srgbClr val="FFFF00"/>
                                  </a:solidFill>
                                  <a:latin typeface="Cambria Math"/>
                                </a:rPr>
                                <m:t>𝒏</m:t>
                              </m:r>
                            </m:sup>
                            <m:e>
                              <m:sSup>
                                <m:sSupPr>
                                  <m:ctrlPr>
                                    <a:rPr lang="en-US" b="1" i="1">
                                      <a:solidFill>
                                        <a:srgbClr val="FFFF00"/>
                                      </a:solidFill>
                                      <a:latin typeface="Cambria Math"/>
                                    </a:rPr>
                                  </m:ctrlPr>
                                </m:sSupPr>
                                <m:e>
                                  <m:r>
                                    <a:rPr lang="en-US" b="1" i="1" smtClean="0">
                                      <a:solidFill>
                                        <a:srgbClr val="FFFF00"/>
                                      </a:solidFill>
                                      <a:latin typeface="Cambria Math"/>
                                    </a:rPr>
                                    <m:t>(</m:t>
                                  </m:r>
                                  <m:sSub>
                                    <m:sSubPr>
                                      <m:ctrlPr>
                                        <a:rPr lang="en-US" b="1" i="1" smtClean="0">
                                          <a:solidFill>
                                            <a:srgbClr val="FFFF00"/>
                                          </a:solidFill>
                                          <a:latin typeface="Cambria Math"/>
                                        </a:rPr>
                                      </m:ctrlPr>
                                    </m:sSubPr>
                                    <m:e>
                                      <m:r>
                                        <a:rPr lang="en-US" b="1" i="1" smtClean="0">
                                          <a:solidFill>
                                            <a:srgbClr val="FFFF00"/>
                                          </a:solidFill>
                                          <a:latin typeface="Cambria Math"/>
                                        </a:rPr>
                                        <m:t>𝒂</m:t>
                                      </m:r>
                                    </m:e>
                                    <m:sub>
                                      <m:r>
                                        <a:rPr lang="en-US" b="1" i="1" smtClean="0">
                                          <a:solidFill>
                                            <a:srgbClr val="FFFF00"/>
                                          </a:solidFill>
                                          <a:latin typeface="Cambria Math"/>
                                        </a:rPr>
                                        <m:t>𝒊</m:t>
                                      </m:r>
                                    </m:sub>
                                  </m:sSub>
                                  <m:r>
                                    <a:rPr lang="en-US" b="1" i="1" smtClean="0">
                                      <a:solidFill>
                                        <a:srgbClr val="FFFF00"/>
                                      </a:solidFill>
                                      <a:latin typeface="Cambria Math"/>
                                    </a:rPr>
                                    <m:t>−</m:t>
                                  </m:r>
                                  <m:sSub>
                                    <m:sSubPr>
                                      <m:ctrlPr>
                                        <a:rPr lang="en-US" b="1" i="1">
                                          <a:solidFill>
                                            <a:srgbClr val="FFFF00"/>
                                          </a:solidFill>
                                          <a:latin typeface="Cambria Math"/>
                                        </a:rPr>
                                      </m:ctrlPr>
                                    </m:sSubPr>
                                    <m:e>
                                      <m:r>
                                        <a:rPr lang="en-US" b="1" i="1" smtClean="0">
                                          <a:solidFill>
                                            <a:srgbClr val="FFFF00"/>
                                          </a:solidFill>
                                          <a:latin typeface="Cambria Math"/>
                                        </a:rPr>
                                        <m:t>𝒃</m:t>
                                      </m:r>
                                    </m:e>
                                    <m:sub>
                                      <m:r>
                                        <a:rPr lang="en-US" b="1" i="1">
                                          <a:solidFill>
                                            <a:srgbClr val="FFFF00"/>
                                          </a:solidFill>
                                          <a:latin typeface="Cambria Math"/>
                                        </a:rPr>
                                        <m:t>𝒊</m:t>
                                      </m:r>
                                    </m:sub>
                                  </m:sSub>
                                  <m:r>
                                    <a:rPr lang="en-US" b="1" i="1" smtClean="0">
                                      <a:solidFill>
                                        <a:srgbClr val="FFFF00"/>
                                      </a:solidFill>
                                      <a:latin typeface="Cambria Math"/>
                                    </a:rPr>
                                    <m:t>)</m:t>
                                  </m:r>
                                </m:e>
                                <m:sup>
                                  <m:r>
                                    <a:rPr lang="en-US" b="1" i="1">
                                      <a:solidFill>
                                        <a:srgbClr val="FFFF00"/>
                                      </a:solidFill>
                                      <a:latin typeface="Cambria Math"/>
                                    </a:rPr>
                                    <m:t>𝟐</m:t>
                                  </m:r>
                                </m:sup>
                              </m:sSup>
                            </m:e>
                          </m:nary>
                        </m:e>
                      </m:rad>
                    </m:oMath>
                  </m:oMathPara>
                </a14:m>
                <a:endParaRPr lang="en-US" b="1" dirty="0" smtClean="0">
                  <a:solidFill>
                    <a:srgbClr val="FFFF00"/>
                  </a:solidFill>
                </a:endParaRPr>
              </a:p>
              <a:p>
                <a:pPr marL="0" indent="0" algn="justLow">
                  <a:spcBef>
                    <a:spcPts val="0"/>
                  </a:spcBef>
                  <a:buNone/>
                </a:pPr>
                <a:r>
                  <a:rPr lang="en-US" sz="2100" b="1" dirty="0">
                    <a:solidFill>
                      <a:schemeClr val="bg1">
                        <a:lumMod val="95000"/>
                        <a:lumOff val="5000"/>
                      </a:schemeClr>
                    </a:solidFill>
                  </a:rPr>
                  <a:t>Other popular distance measures include:</a:t>
                </a:r>
              </a:p>
              <a:p>
                <a:pPr lvl="1">
                  <a:lnSpc>
                    <a:spcPct val="150000"/>
                  </a:lnSpc>
                </a:pPr>
                <a:r>
                  <a:rPr lang="en-US" dirty="0">
                    <a:solidFill>
                      <a:srgbClr val="FFFF00"/>
                    </a:solidFill>
                  </a:rPr>
                  <a:t>Hamming Distance: </a:t>
                </a:r>
                <a:r>
                  <a:rPr lang="en-US" dirty="0"/>
                  <a:t>Calculate the distance between binary vectors.</a:t>
                </a:r>
              </a:p>
              <a:p>
                <a:pPr lvl="1">
                  <a:lnSpc>
                    <a:spcPct val="150000"/>
                  </a:lnSpc>
                </a:pPr>
                <a:r>
                  <a:rPr lang="en-US" dirty="0" smtClean="0">
                    <a:solidFill>
                      <a:srgbClr val="FFFF00"/>
                    </a:solidFill>
                  </a:rPr>
                  <a:t>Manhattan </a:t>
                </a:r>
                <a:r>
                  <a:rPr lang="en-US" dirty="0">
                    <a:solidFill>
                      <a:srgbClr val="FFFF00"/>
                    </a:solidFill>
                  </a:rPr>
                  <a:t>Distance: </a:t>
                </a:r>
                <a:r>
                  <a:rPr lang="en-US" dirty="0"/>
                  <a:t>Calculate the distance between real </a:t>
                </a:r>
                <a:r>
                  <a:rPr lang="en-US" dirty="0" smtClean="0"/>
                  <a:t>vectors. </a:t>
                </a:r>
                <a:r>
                  <a:rPr lang="en-US" dirty="0"/>
                  <a:t>Also called City Block Distance.</a:t>
                </a:r>
              </a:p>
              <a:p>
                <a:pPr lvl="1">
                  <a:lnSpc>
                    <a:spcPct val="150000"/>
                  </a:lnSpc>
                </a:pPr>
                <a:r>
                  <a:rPr lang="en-US" dirty="0" err="1" smtClean="0">
                    <a:solidFill>
                      <a:srgbClr val="FFFF00"/>
                    </a:solidFill>
                  </a:rPr>
                  <a:t>Minkowski</a:t>
                </a:r>
                <a:r>
                  <a:rPr lang="en-US" dirty="0" smtClean="0">
                    <a:solidFill>
                      <a:srgbClr val="FFFF00"/>
                    </a:solidFill>
                  </a:rPr>
                  <a:t> </a:t>
                </a:r>
                <a:r>
                  <a:rPr lang="en-US" dirty="0">
                    <a:solidFill>
                      <a:srgbClr val="FFFF00"/>
                    </a:solidFill>
                  </a:rPr>
                  <a:t>Distance: </a:t>
                </a:r>
                <a:r>
                  <a:rPr lang="en-US" dirty="0"/>
                  <a:t>Generalization of Euclidean and Manhattan distance</a:t>
                </a:r>
                <a:r>
                  <a:rPr lang="en-US" dirty="0" smtClean="0"/>
                  <a:t>.</a:t>
                </a:r>
                <a:endParaRPr lang="en-US" b="1" dirty="0" smtClean="0">
                  <a:solidFill>
                    <a:srgbClr val="FFFF00"/>
                  </a:solidFill>
                </a:endParaRPr>
              </a:p>
              <a:p>
                <a:pPr marL="205767" lvl="1" indent="0" algn="justLow">
                  <a:buNone/>
                </a:pPr>
                <a:endParaRPr lang="en-US" b="1" dirty="0">
                  <a:solidFill>
                    <a:srgbClr val="FFFF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4633" y="1333500"/>
                <a:ext cx="8746228" cy="3829050"/>
              </a:xfrm>
              <a:blipFill rotWithShape="1">
                <a:blip r:embed="rId3"/>
                <a:stretch>
                  <a:fillRect l="-349" r="-1255"/>
                </a:stretch>
              </a:blipFill>
            </p:spPr>
            <p:txBody>
              <a:bodyPr/>
              <a:lstStyle/>
              <a:p>
                <a:r>
                  <a:rPr lang="en-US">
                    <a:noFill/>
                  </a:rPr>
                  <a:t> </a:t>
                </a:r>
              </a:p>
            </p:txBody>
          </p:sp>
        </mc:Fallback>
      </mc:AlternateContent>
    </p:spTree>
    <p:extLst>
      <p:ext uri="{BB962C8B-B14F-4D97-AF65-F5344CB8AC3E}">
        <p14:creationId xmlns:p14="http://schemas.microsoft.com/office/powerpoint/2010/main" val="2798098569"/>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8"/>
            <a:ext cx="8077200" cy="765572"/>
          </a:xfrm>
        </p:spPr>
        <p:txBody>
          <a:bodyPr anchor="ctr">
            <a:noAutofit/>
          </a:bodyPr>
          <a:lstStyle/>
          <a:p>
            <a:pPr algn="ctr"/>
            <a:r>
              <a:rPr lang="en-US" sz="3300" dirty="0">
                <a:solidFill>
                  <a:srgbClr val="FFFF00"/>
                </a:solidFill>
              </a:rPr>
              <a:t>Making Predictions with KNN</a:t>
            </a:r>
          </a:p>
        </p:txBody>
      </p:sp>
      <p:sp>
        <p:nvSpPr>
          <p:cNvPr id="3" name="Content Placeholder 2"/>
          <p:cNvSpPr>
            <a:spLocks noGrp="1"/>
          </p:cNvSpPr>
          <p:nvPr>
            <p:ph idx="1"/>
          </p:nvPr>
        </p:nvSpPr>
        <p:spPr>
          <a:xfrm>
            <a:off x="170304" y="1428750"/>
            <a:ext cx="8803393" cy="3714750"/>
          </a:xfrm>
        </p:spPr>
        <p:txBody>
          <a:bodyPr wrap="square">
            <a:normAutofit fontScale="55000" lnSpcReduction="20000"/>
          </a:bodyPr>
          <a:lstStyle/>
          <a:p>
            <a:pPr algn="justLow">
              <a:lnSpc>
                <a:spcPct val="150000"/>
              </a:lnSpc>
            </a:pPr>
            <a:r>
              <a:rPr lang="en-US" dirty="0"/>
              <a:t>There are many other distance measures, such </a:t>
            </a:r>
            <a:r>
              <a:rPr lang="en-US" i="1" dirty="0">
                <a:solidFill>
                  <a:schemeClr val="bg1"/>
                </a:solidFill>
              </a:rPr>
              <a:t>as </a:t>
            </a:r>
            <a:r>
              <a:rPr lang="en-US" i="1" dirty="0" err="1">
                <a:solidFill>
                  <a:schemeClr val="bg1"/>
                </a:solidFill>
              </a:rPr>
              <a:t>Tanimoto</a:t>
            </a:r>
            <a:r>
              <a:rPr lang="en-US" i="1" dirty="0">
                <a:solidFill>
                  <a:schemeClr val="bg1"/>
                </a:solidFill>
              </a:rPr>
              <a:t>, </a:t>
            </a:r>
            <a:r>
              <a:rPr lang="en-US" i="1" dirty="0" err="1">
                <a:solidFill>
                  <a:schemeClr val="bg1"/>
                </a:solidFill>
              </a:rPr>
              <a:t>Jaccard</a:t>
            </a:r>
            <a:r>
              <a:rPr lang="en-US" i="1" dirty="0">
                <a:solidFill>
                  <a:schemeClr val="bg1"/>
                </a:solidFill>
              </a:rPr>
              <a:t>, </a:t>
            </a:r>
            <a:r>
              <a:rPr lang="en-US" i="1" dirty="0" err="1">
                <a:solidFill>
                  <a:schemeClr val="bg1"/>
                </a:solidFill>
              </a:rPr>
              <a:t>Mahalanobis</a:t>
            </a:r>
            <a:r>
              <a:rPr lang="en-US" i="1" dirty="0">
                <a:solidFill>
                  <a:schemeClr val="bg1"/>
                </a:solidFill>
              </a:rPr>
              <a:t> </a:t>
            </a:r>
            <a:r>
              <a:rPr lang="en-US" dirty="0"/>
              <a:t>and cosine distance. </a:t>
            </a:r>
          </a:p>
          <a:p>
            <a:pPr algn="justLow">
              <a:lnSpc>
                <a:spcPct val="150000"/>
              </a:lnSpc>
            </a:pPr>
            <a:r>
              <a:rPr lang="en-US" dirty="0"/>
              <a:t>You can choose the best distance metric based on the properties of your data. </a:t>
            </a:r>
          </a:p>
          <a:p>
            <a:pPr algn="justLow">
              <a:lnSpc>
                <a:spcPct val="150000"/>
              </a:lnSpc>
            </a:pPr>
            <a:r>
              <a:rPr lang="en-US" dirty="0"/>
              <a:t>The value for K can be found by algorithm tuning. It is a good idea to try many </a:t>
            </a:r>
            <a:r>
              <a:rPr lang="en-US" dirty="0" smtClean="0"/>
              <a:t>different </a:t>
            </a:r>
            <a:r>
              <a:rPr lang="en-US" dirty="0"/>
              <a:t>values for K (e.g. values from 1 to 21) and see what works best for your problem. </a:t>
            </a:r>
          </a:p>
          <a:p>
            <a:pPr algn="justLow">
              <a:lnSpc>
                <a:spcPct val="150000"/>
              </a:lnSpc>
            </a:pPr>
            <a:r>
              <a:rPr lang="en-US" dirty="0"/>
              <a:t>The computational complexity of KNN increases with the size of the training dataset. For very large training sets, KNN can be made stochastic by taking a sample from the training dataset from which to calculate the K-most similar instances. </a:t>
            </a:r>
          </a:p>
        </p:txBody>
      </p:sp>
    </p:spTree>
    <p:extLst>
      <p:ext uri="{BB962C8B-B14F-4D97-AF65-F5344CB8AC3E}">
        <p14:creationId xmlns:p14="http://schemas.microsoft.com/office/powerpoint/2010/main" val="1911967919"/>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300" dirty="0">
                <a:solidFill>
                  <a:srgbClr val="FFFF00"/>
                </a:solidFill>
              </a:rPr>
              <a:t>Making Predictions with KNN</a:t>
            </a:r>
          </a:p>
        </p:txBody>
      </p:sp>
      <p:sp>
        <p:nvSpPr>
          <p:cNvPr id="3" name="Content Placeholder 2"/>
          <p:cNvSpPr>
            <a:spLocks noGrp="1"/>
          </p:cNvSpPr>
          <p:nvPr>
            <p:ph idx="1"/>
          </p:nvPr>
        </p:nvSpPr>
        <p:spPr>
          <a:xfrm>
            <a:off x="513292" y="1257300"/>
            <a:ext cx="8288909" cy="3714750"/>
          </a:xfrm>
        </p:spPr>
        <p:txBody>
          <a:bodyPr>
            <a:normAutofit fontScale="92500"/>
          </a:bodyPr>
          <a:lstStyle/>
          <a:p>
            <a:pPr algn="justLow">
              <a:lnSpc>
                <a:spcPct val="110000"/>
              </a:lnSpc>
            </a:pPr>
            <a:r>
              <a:rPr lang="en-US" dirty="0"/>
              <a:t>KNN has been around for a long time and </a:t>
            </a:r>
            <a:r>
              <a:rPr lang="en-US" dirty="0" smtClean="0"/>
              <a:t>has been </a:t>
            </a:r>
            <a:r>
              <a:rPr lang="en-US" dirty="0"/>
              <a:t>very well studied. As such, </a:t>
            </a:r>
            <a:r>
              <a:rPr lang="en-US" dirty="0" smtClean="0"/>
              <a:t>different </a:t>
            </a:r>
            <a:r>
              <a:rPr lang="en-US" dirty="0"/>
              <a:t>disciplines have </a:t>
            </a:r>
            <a:r>
              <a:rPr lang="en-US" dirty="0" smtClean="0"/>
              <a:t>different </a:t>
            </a:r>
            <a:r>
              <a:rPr lang="en-US" dirty="0"/>
              <a:t>names for it, for example:</a:t>
            </a:r>
          </a:p>
          <a:p>
            <a:pPr lvl="6" algn="justLow">
              <a:lnSpc>
                <a:spcPct val="200000"/>
              </a:lnSpc>
            </a:pPr>
            <a:r>
              <a:rPr lang="en-US" sz="2100" dirty="0">
                <a:solidFill>
                  <a:srgbClr val="FFFF00"/>
                </a:solidFill>
              </a:rPr>
              <a:t>Instance-Based Learning</a:t>
            </a:r>
          </a:p>
          <a:p>
            <a:pPr lvl="6" algn="justLow">
              <a:lnSpc>
                <a:spcPct val="200000"/>
              </a:lnSpc>
            </a:pPr>
            <a:r>
              <a:rPr lang="en-US" sz="2100" dirty="0">
                <a:solidFill>
                  <a:srgbClr val="FFFF00"/>
                </a:solidFill>
              </a:rPr>
              <a:t>Lazy Learning</a:t>
            </a:r>
          </a:p>
          <a:p>
            <a:pPr lvl="6" algn="justLow">
              <a:lnSpc>
                <a:spcPct val="200000"/>
              </a:lnSpc>
            </a:pPr>
            <a:r>
              <a:rPr lang="en-US" sz="2100" dirty="0">
                <a:solidFill>
                  <a:srgbClr val="FFFF00"/>
                </a:solidFill>
              </a:rPr>
              <a:t>Nonparametric</a:t>
            </a:r>
          </a:p>
        </p:txBody>
      </p:sp>
    </p:spTree>
    <p:extLst>
      <p:ext uri="{BB962C8B-B14F-4D97-AF65-F5344CB8AC3E}">
        <p14:creationId xmlns:p14="http://schemas.microsoft.com/office/powerpoint/2010/main" val="4070303722"/>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28" y="205978"/>
            <a:ext cx="8231744" cy="765572"/>
          </a:xfrm>
        </p:spPr>
        <p:txBody>
          <a:bodyPr>
            <a:normAutofit fontScale="90000"/>
          </a:bodyPr>
          <a:lstStyle/>
          <a:p>
            <a:pPr algn="ctr"/>
            <a:r>
              <a:rPr lang="en-US" sz="3300" dirty="0">
                <a:solidFill>
                  <a:schemeClr val="accent3">
                    <a:lumMod val="75000"/>
                  </a:schemeClr>
                </a:solidFill>
              </a:rPr>
              <a:t>KNN for Regression &amp; classification</a:t>
            </a:r>
          </a:p>
        </p:txBody>
      </p:sp>
      <p:sp>
        <p:nvSpPr>
          <p:cNvPr id="3" name="Content Placeholder 2"/>
          <p:cNvSpPr>
            <a:spLocks noGrp="1"/>
          </p:cNvSpPr>
          <p:nvPr>
            <p:ph idx="1"/>
          </p:nvPr>
        </p:nvSpPr>
        <p:spPr>
          <a:xfrm>
            <a:off x="741952" y="1143000"/>
            <a:ext cx="7831589" cy="3829050"/>
          </a:xfrm>
        </p:spPr>
        <p:txBody>
          <a:bodyPr>
            <a:normAutofit fontScale="77500" lnSpcReduction="20000"/>
          </a:bodyPr>
          <a:lstStyle/>
          <a:p>
            <a:pPr algn="justLow">
              <a:lnSpc>
                <a:spcPct val="200000"/>
              </a:lnSpc>
            </a:pPr>
            <a:r>
              <a:rPr lang="en-US" dirty="0">
                <a:solidFill>
                  <a:schemeClr val="accent3">
                    <a:lumMod val="75000"/>
                  </a:schemeClr>
                </a:solidFill>
              </a:rPr>
              <a:t>When KNN is used for regression </a:t>
            </a:r>
            <a:r>
              <a:rPr lang="en-US" dirty="0"/>
              <a:t>problems the prediction is based on the mean or the </a:t>
            </a:r>
            <a:r>
              <a:rPr lang="en-US" dirty="0" smtClean="0"/>
              <a:t>median of the </a:t>
            </a:r>
            <a:r>
              <a:rPr lang="en-US" dirty="0"/>
              <a:t>K-most similar instances</a:t>
            </a:r>
            <a:r>
              <a:rPr lang="en-US" dirty="0" smtClean="0"/>
              <a:t>.</a:t>
            </a:r>
          </a:p>
          <a:p>
            <a:pPr algn="justLow">
              <a:lnSpc>
                <a:spcPct val="200000"/>
              </a:lnSpc>
            </a:pPr>
            <a:r>
              <a:rPr lang="en-US" dirty="0">
                <a:solidFill>
                  <a:schemeClr val="accent3">
                    <a:lumMod val="75000"/>
                  </a:schemeClr>
                </a:solidFill>
              </a:rPr>
              <a:t>When KNN is used for </a:t>
            </a:r>
            <a:r>
              <a:rPr lang="en-US" dirty="0" smtClean="0">
                <a:solidFill>
                  <a:schemeClr val="accent3">
                    <a:lumMod val="75000"/>
                  </a:schemeClr>
                </a:solidFill>
              </a:rPr>
              <a:t>classification</a:t>
            </a:r>
            <a:r>
              <a:rPr lang="en-US" dirty="0"/>
              <a:t>, the output can be calculated as the class with the </a:t>
            </a:r>
            <a:r>
              <a:rPr lang="en-US" dirty="0" smtClean="0"/>
              <a:t>highest frequency </a:t>
            </a:r>
            <a:r>
              <a:rPr lang="en-US" dirty="0"/>
              <a:t>from the K-most similar instances. </a:t>
            </a:r>
            <a:endParaRPr lang="en-US" dirty="0" smtClean="0"/>
          </a:p>
        </p:txBody>
      </p:sp>
    </p:spTree>
    <p:extLst>
      <p:ext uri="{BB962C8B-B14F-4D97-AF65-F5344CB8AC3E}">
        <p14:creationId xmlns:p14="http://schemas.microsoft.com/office/powerpoint/2010/main" val="2300200761"/>
      </p:ext>
    </p:extLst>
  </p:cSld>
  <p:clrMapOvr>
    <a:masterClrMapping/>
  </p:clrMapOvr>
  <p:transition spd="slow">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chemeClr val="accent3">
                    <a:lumMod val="75000"/>
                  </a:schemeClr>
                </a:solidFill>
              </a:rPr>
              <a:t>Curse of Dimensionality</a:t>
            </a:r>
          </a:p>
        </p:txBody>
      </p:sp>
      <p:sp>
        <p:nvSpPr>
          <p:cNvPr id="3" name="Content Placeholder 2"/>
          <p:cNvSpPr>
            <a:spLocks noGrp="1"/>
          </p:cNvSpPr>
          <p:nvPr>
            <p:ph idx="1"/>
          </p:nvPr>
        </p:nvSpPr>
        <p:spPr>
          <a:xfrm>
            <a:off x="398963" y="1428750"/>
            <a:ext cx="8574733" cy="3429000"/>
          </a:xfrm>
        </p:spPr>
        <p:txBody>
          <a:bodyPr>
            <a:normAutofit fontScale="62500" lnSpcReduction="20000"/>
          </a:bodyPr>
          <a:lstStyle/>
          <a:p>
            <a:pPr algn="justLow">
              <a:lnSpc>
                <a:spcPct val="150000"/>
              </a:lnSpc>
            </a:pPr>
            <a:r>
              <a:rPr lang="en-US" dirty="0"/>
              <a:t>KNN works well with a small number of input variables (p</a:t>
            </a:r>
            <a:r>
              <a:rPr lang="en-US" dirty="0" smtClean="0"/>
              <a:t>).</a:t>
            </a:r>
          </a:p>
          <a:p>
            <a:pPr algn="justLow">
              <a:lnSpc>
                <a:spcPct val="150000"/>
              </a:lnSpc>
            </a:pPr>
            <a:r>
              <a:rPr lang="en-US" dirty="0" smtClean="0"/>
              <a:t>Each </a:t>
            </a:r>
            <a:r>
              <a:rPr lang="en-US" dirty="0"/>
              <a:t>input variable can be considered a dimension of a p-dimensional input space. For example, if you had two input variables X1 and X2, the input space would be 2-dimensional. </a:t>
            </a:r>
            <a:endParaRPr lang="en-US" dirty="0" smtClean="0"/>
          </a:p>
          <a:p>
            <a:pPr algn="justLow">
              <a:lnSpc>
                <a:spcPct val="150000"/>
              </a:lnSpc>
            </a:pPr>
            <a:r>
              <a:rPr lang="en-US" dirty="0" smtClean="0"/>
              <a:t>In </a:t>
            </a:r>
            <a:r>
              <a:rPr lang="en-US" dirty="0"/>
              <a:t>high dimensions, points that may be similar may have very large distances. All points will be far away from each other and our intuition for distances in simple 2 and 3-dimensional spaces breaks down. This might feel unintuitive at </a:t>
            </a:r>
            <a:r>
              <a:rPr lang="en-US" dirty="0" smtClean="0"/>
              <a:t>first</a:t>
            </a:r>
            <a:r>
              <a:rPr lang="en-US" dirty="0"/>
              <a:t>, but this general problem is called the Curse of Dimensionality.</a:t>
            </a:r>
          </a:p>
          <a:p>
            <a:endParaRPr lang="en-US" dirty="0"/>
          </a:p>
        </p:txBody>
      </p:sp>
    </p:spTree>
    <p:extLst>
      <p:ext uri="{BB962C8B-B14F-4D97-AF65-F5344CB8AC3E}">
        <p14:creationId xmlns:p14="http://schemas.microsoft.com/office/powerpoint/2010/main" val="3743291687"/>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a:bodyPr>
          <a:lstStyle/>
          <a:p>
            <a:pPr algn="ctr"/>
            <a:r>
              <a:rPr lang="en-US" sz="3300" dirty="0">
                <a:solidFill>
                  <a:srgbClr val="FFFF00"/>
                </a:solidFill>
              </a:rPr>
              <a:t>Preparing Data For KNN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7064568"/>
              </p:ext>
            </p:extLst>
          </p:nvPr>
        </p:nvGraphicFramePr>
        <p:xfrm>
          <a:off x="227468" y="1257300"/>
          <a:ext cx="8746228"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2216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4FCA838D-502C-4784-9551-1CA325773A7A}"/>
                                            </p:graphicEl>
                                          </p:spTgt>
                                        </p:tgtEl>
                                        <p:attrNameLst>
                                          <p:attrName>style.visibility</p:attrName>
                                        </p:attrNameLst>
                                      </p:cBhvr>
                                      <p:to>
                                        <p:strVal val="visible"/>
                                      </p:to>
                                    </p:set>
                                    <p:animEffect transition="in" filter="fade">
                                      <p:cBhvr>
                                        <p:cTn id="7" dur="1000"/>
                                        <p:tgtEl>
                                          <p:spTgt spid="6">
                                            <p:graphicEl>
                                              <a:dgm id="{4FCA838D-502C-4784-9551-1CA325773A7A}"/>
                                            </p:graphicEl>
                                          </p:spTgt>
                                        </p:tgtEl>
                                      </p:cBhvr>
                                    </p:animEffect>
                                    <p:anim calcmode="lin" valueType="num">
                                      <p:cBhvr>
                                        <p:cTn id="8" dur="1000" fill="hold"/>
                                        <p:tgtEl>
                                          <p:spTgt spid="6">
                                            <p:graphicEl>
                                              <a:dgm id="{4FCA838D-502C-4784-9551-1CA325773A7A}"/>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4FCA838D-502C-4784-9551-1CA325773A7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07E12E28-1501-4BB9-AAA7-633AE396A0EE}"/>
                                            </p:graphicEl>
                                          </p:spTgt>
                                        </p:tgtEl>
                                        <p:attrNameLst>
                                          <p:attrName>style.visibility</p:attrName>
                                        </p:attrNameLst>
                                      </p:cBhvr>
                                      <p:to>
                                        <p:strVal val="visible"/>
                                      </p:to>
                                    </p:set>
                                    <p:animEffect transition="in" filter="fade">
                                      <p:cBhvr>
                                        <p:cTn id="14" dur="1000"/>
                                        <p:tgtEl>
                                          <p:spTgt spid="6">
                                            <p:graphicEl>
                                              <a:dgm id="{07E12E28-1501-4BB9-AAA7-633AE396A0EE}"/>
                                            </p:graphicEl>
                                          </p:spTgt>
                                        </p:tgtEl>
                                      </p:cBhvr>
                                    </p:animEffect>
                                    <p:anim calcmode="lin" valueType="num">
                                      <p:cBhvr>
                                        <p:cTn id="15" dur="1000" fill="hold"/>
                                        <p:tgtEl>
                                          <p:spTgt spid="6">
                                            <p:graphicEl>
                                              <a:dgm id="{07E12E28-1501-4BB9-AAA7-633AE396A0EE}"/>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07E12E28-1501-4BB9-AAA7-633AE396A0EE}"/>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graphicEl>
                                              <a:dgm id="{F9FCE364-E17F-4FD8-981C-8357F82B2635}"/>
                                            </p:graphicEl>
                                          </p:spTgt>
                                        </p:tgtEl>
                                        <p:attrNameLst>
                                          <p:attrName>style.visibility</p:attrName>
                                        </p:attrNameLst>
                                      </p:cBhvr>
                                      <p:to>
                                        <p:strVal val="visible"/>
                                      </p:to>
                                    </p:set>
                                    <p:animEffect transition="in" filter="fade">
                                      <p:cBhvr>
                                        <p:cTn id="19" dur="1000"/>
                                        <p:tgtEl>
                                          <p:spTgt spid="6">
                                            <p:graphicEl>
                                              <a:dgm id="{F9FCE364-E17F-4FD8-981C-8357F82B2635}"/>
                                            </p:graphicEl>
                                          </p:spTgt>
                                        </p:tgtEl>
                                      </p:cBhvr>
                                    </p:animEffect>
                                    <p:anim calcmode="lin" valueType="num">
                                      <p:cBhvr>
                                        <p:cTn id="20" dur="1000" fill="hold"/>
                                        <p:tgtEl>
                                          <p:spTgt spid="6">
                                            <p:graphicEl>
                                              <a:dgm id="{F9FCE364-E17F-4FD8-981C-8357F82B2635}"/>
                                            </p:graphicEl>
                                          </p:spTgt>
                                        </p:tgtEl>
                                        <p:attrNameLst>
                                          <p:attrName>ppt_x</p:attrName>
                                        </p:attrNameLst>
                                      </p:cBhvr>
                                      <p:tavLst>
                                        <p:tav tm="0">
                                          <p:val>
                                            <p:strVal val="#ppt_x"/>
                                          </p:val>
                                        </p:tav>
                                        <p:tav tm="100000">
                                          <p:val>
                                            <p:strVal val="#ppt_x"/>
                                          </p:val>
                                        </p:tav>
                                      </p:tavLst>
                                    </p:anim>
                                    <p:anim calcmode="lin" valueType="num">
                                      <p:cBhvr>
                                        <p:cTn id="21" dur="1000" fill="hold"/>
                                        <p:tgtEl>
                                          <p:spTgt spid="6">
                                            <p:graphicEl>
                                              <a:dgm id="{F9FCE364-E17F-4FD8-981C-8357F82B2635}"/>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82FAE813-B977-40BC-BDF6-AD9DFF9C0805}"/>
                                            </p:graphicEl>
                                          </p:spTgt>
                                        </p:tgtEl>
                                        <p:attrNameLst>
                                          <p:attrName>style.visibility</p:attrName>
                                        </p:attrNameLst>
                                      </p:cBhvr>
                                      <p:to>
                                        <p:strVal val="visible"/>
                                      </p:to>
                                    </p:set>
                                    <p:animEffect transition="in" filter="fade">
                                      <p:cBhvr>
                                        <p:cTn id="24" dur="1000"/>
                                        <p:tgtEl>
                                          <p:spTgt spid="6">
                                            <p:graphicEl>
                                              <a:dgm id="{82FAE813-B977-40BC-BDF6-AD9DFF9C0805}"/>
                                            </p:graphicEl>
                                          </p:spTgt>
                                        </p:tgtEl>
                                      </p:cBhvr>
                                    </p:animEffect>
                                    <p:anim calcmode="lin" valueType="num">
                                      <p:cBhvr>
                                        <p:cTn id="25" dur="1000" fill="hold"/>
                                        <p:tgtEl>
                                          <p:spTgt spid="6">
                                            <p:graphicEl>
                                              <a:dgm id="{82FAE813-B977-40BC-BDF6-AD9DFF9C0805}"/>
                                            </p:graphicEl>
                                          </p:spTgt>
                                        </p:tgtEl>
                                        <p:attrNameLst>
                                          <p:attrName>ppt_x</p:attrName>
                                        </p:attrNameLst>
                                      </p:cBhvr>
                                      <p:tavLst>
                                        <p:tav tm="0">
                                          <p:val>
                                            <p:strVal val="#ppt_x"/>
                                          </p:val>
                                        </p:tav>
                                        <p:tav tm="100000">
                                          <p:val>
                                            <p:strVal val="#ppt_x"/>
                                          </p:val>
                                        </p:tav>
                                      </p:tavLst>
                                    </p:anim>
                                    <p:anim calcmode="lin" valueType="num">
                                      <p:cBhvr>
                                        <p:cTn id="26" dur="1000" fill="hold"/>
                                        <p:tgtEl>
                                          <p:spTgt spid="6">
                                            <p:graphicEl>
                                              <a:dgm id="{82FAE813-B977-40BC-BDF6-AD9DFF9C0805}"/>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graphicEl>
                                              <a:dgm id="{298A4420-29E2-42CF-88E0-A83DEF1EB2C7}"/>
                                            </p:graphicEl>
                                          </p:spTgt>
                                        </p:tgtEl>
                                        <p:attrNameLst>
                                          <p:attrName>style.visibility</p:attrName>
                                        </p:attrNameLst>
                                      </p:cBhvr>
                                      <p:to>
                                        <p:strVal val="visible"/>
                                      </p:to>
                                    </p:set>
                                    <p:animEffect transition="in" filter="fade">
                                      <p:cBhvr>
                                        <p:cTn id="29" dur="1000"/>
                                        <p:tgtEl>
                                          <p:spTgt spid="6">
                                            <p:graphicEl>
                                              <a:dgm id="{298A4420-29E2-42CF-88E0-A83DEF1EB2C7}"/>
                                            </p:graphicEl>
                                          </p:spTgt>
                                        </p:tgtEl>
                                      </p:cBhvr>
                                    </p:animEffect>
                                    <p:anim calcmode="lin" valueType="num">
                                      <p:cBhvr>
                                        <p:cTn id="30" dur="1000" fill="hold"/>
                                        <p:tgtEl>
                                          <p:spTgt spid="6">
                                            <p:graphicEl>
                                              <a:dgm id="{298A4420-29E2-42CF-88E0-A83DEF1EB2C7}"/>
                                            </p:graphicEl>
                                          </p:spTgt>
                                        </p:tgtEl>
                                        <p:attrNameLst>
                                          <p:attrName>ppt_x</p:attrName>
                                        </p:attrNameLst>
                                      </p:cBhvr>
                                      <p:tavLst>
                                        <p:tav tm="0">
                                          <p:val>
                                            <p:strVal val="#ppt_x"/>
                                          </p:val>
                                        </p:tav>
                                        <p:tav tm="100000">
                                          <p:val>
                                            <p:strVal val="#ppt_x"/>
                                          </p:val>
                                        </p:tav>
                                      </p:tavLst>
                                    </p:anim>
                                    <p:anim calcmode="lin" valueType="num">
                                      <p:cBhvr>
                                        <p:cTn id="31" dur="1000" fill="hold"/>
                                        <p:tgtEl>
                                          <p:spTgt spid="6">
                                            <p:graphicEl>
                                              <a:dgm id="{298A4420-29E2-42CF-88E0-A83DEF1EB2C7}"/>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graphicEl>
                                              <a:dgm id="{15917DAB-DBC8-43DE-BC15-6F2D7101C709}"/>
                                            </p:graphicEl>
                                          </p:spTgt>
                                        </p:tgtEl>
                                        <p:attrNameLst>
                                          <p:attrName>style.visibility</p:attrName>
                                        </p:attrNameLst>
                                      </p:cBhvr>
                                      <p:to>
                                        <p:strVal val="visible"/>
                                      </p:to>
                                    </p:set>
                                    <p:animEffect transition="in" filter="fade">
                                      <p:cBhvr>
                                        <p:cTn id="34" dur="1000"/>
                                        <p:tgtEl>
                                          <p:spTgt spid="6">
                                            <p:graphicEl>
                                              <a:dgm id="{15917DAB-DBC8-43DE-BC15-6F2D7101C709}"/>
                                            </p:graphicEl>
                                          </p:spTgt>
                                        </p:tgtEl>
                                      </p:cBhvr>
                                    </p:animEffect>
                                    <p:anim calcmode="lin" valueType="num">
                                      <p:cBhvr>
                                        <p:cTn id="35" dur="1000" fill="hold"/>
                                        <p:tgtEl>
                                          <p:spTgt spid="6">
                                            <p:graphicEl>
                                              <a:dgm id="{15917DAB-DBC8-43DE-BC15-6F2D7101C709}"/>
                                            </p:graphicEl>
                                          </p:spTgt>
                                        </p:tgtEl>
                                        <p:attrNameLst>
                                          <p:attrName>ppt_x</p:attrName>
                                        </p:attrNameLst>
                                      </p:cBhvr>
                                      <p:tavLst>
                                        <p:tav tm="0">
                                          <p:val>
                                            <p:strVal val="#ppt_x"/>
                                          </p:val>
                                        </p:tav>
                                        <p:tav tm="100000">
                                          <p:val>
                                            <p:strVal val="#ppt_x"/>
                                          </p:val>
                                        </p:tav>
                                      </p:tavLst>
                                    </p:anim>
                                    <p:anim calcmode="lin" valueType="num">
                                      <p:cBhvr>
                                        <p:cTn id="36" dur="1000" fill="hold"/>
                                        <p:tgtEl>
                                          <p:spTgt spid="6">
                                            <p:graphicEl>
                                              <a:dgm id="{15917DAB-DBC8-43DE-BC15-6F2D7101C709}"/>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graphicEl>
                                              <a:dgm id="{CA48C690-AA36-4BDF-BDE7-FDB0B6519B5E}"/>
                                            </p:graphicEl>
                                          </p:spTgt>
                                        </p:tgtEl>
                                        <p:attrNameLst>
                                          <p:attrName>style.visibility</p:attrName>
                                        </p:attrNameLst>
                                      </p:cBhvr>
                                      <p:to>
                                        <p:strVal val="visible"/>
                                      </p:to>
                                    </p:set>
                                    <p:animEffect transition="in" filter="fade">
                                      <p:cBhvr>
                                        <p:cTn id="39" dur="1000"/>
                                        <p:tgtEl>
                                          <p:spTgt spid="6">
                                            <p:graphicEl>
                                              <a:dgm id="{CA48C690-AA36-4BDF-BDE7-FDB0B6519B5E}"/>
                                            </p:graphicEl>
                                          </p:spTgt>
                                        </p:tgtEl>
                                      </p:cBhvr>
                                    </p:animEffect>
                                    <p:anim calcmode="lin" valueType="num">
                                      <p:cBhvr>
                                        <p:cTn id="40" dur="1000" fill="hold"/>
                                        <p:tgtEl>
                                          <p:spTgt spid="6">
                                            <p:graphicEl>
                                              <a:dgm id="{CA48C690-AA36-4BDF-BDE7-FDB0B6519B5E}"/>
                                            </p:graphicEl>
                                          </p:spTgt>
                                        </p:tgtEl>
                                        <p:attrNameLst>
                                          <p:attrName>ppt_x</p:attrName>
                                        </p:attrNameLst>
                                      </p:cBhvr>
                                      <p:tavLst>
                                        <p:tav tm="0">
                                          <p:val>
                                            <p:strVal val="#ppt_x"/>
                                          </p:val>
                                        </p:tav>
                                        <p:tav tm="100000">
                                          <p:val>
                                            <p:strVal val="#ppt_x"/>
                                          </p:val>
                                        </p:tav>
                                      </p:tavLst>
                                    </p:anim>
                                    <p:anim calcmode="lin" valueType="num">
                                      <p:cBhvr>
                                        <p:cTn id="41" dur="1000" fill="hold"/>
                                        <p:tgtEl>
                                          <p:spTgt spid="6">
                                            <p:graphicEl>
                                              <a:dgm id="{CA48C690-AA36-4BDF-BDE7-FDB0B6519B5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solidFill>
                  <a:schemeClr val="accent3">
                    <a:lumMod val="60000"/>
                    <a:lumOff val="40000"/>
                  </a:schemeClr>
                </a:solidFill>
              </a:rPr>
              <a:t>Non</a:t>
            </a:r>
            <a:r>
              <a:rPr lang="en-US" sz="3200" dirty="0"/>
              <a:t>linear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k-Nearest Neighbors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KNN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sklearn.neighbors</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KNeighborsClassifier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KNeighborsClassifier</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0.726555023923</a:t>
            </a:r>
            <a:endParaRPr lang="en-CA" sz="1800" dirty="0"/>
          </a:p>
        </p:txBody>
      </p:sp>
    </p:spTree>
    <p:extLst>
      <p:ext uri="{BB962C8B-B14F-4D97-AF65-F5344CB8AC3E}">
        <p14:creationId xmlns:p14="http://schemas.microsoft.com/office/powerpoint/2010/main" val="41943079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623" y="205978"/>
            <a:ext cx="8003084" cy="765572"/>
          </a:xfrm>
        </p:spPr>
        <p:txBody>
          <a:bodyPr>
            <a:normAutofit/>
          </a:bodyPr>
          <a:lstStyle/>
          <a:p>
            <a:pPr algn="ctr"/>
            <a:r>
              <a:rPr lang="en-US" sz="3300" dirty="0">
                <a:solidFill>
                  <a:srgbClr val="FFFF00"/>
                </a:solidFill>
              </a:rPr>
              <a:t>Naive Bayes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98963" y="1428750"/>
                <a:ext cx="8574733" cy="3200400"/>
              </a:xfrm>
            </p:spPr>
            <p:txBody>
              <a:bodyPr>
                <a:normAutofit/>
              </a:bodyPr>
              <a:lstStyle/>
              <a:p>
                <a:pPr>
                  <a:lnSpc>
                    <a:spcPct val="150000"/>
                  </a:lnSpc>
                </a:pPr>
                <a:r>
                  <a:rPr lang="en-US" sz="2400" dirty="0"/>
                  <a:t>In machine learning we are often interested in selecting the best hypothesis (h) given data (d). </a:t>
                </a:r>
              </a:p>
              <a:p>
                <a:pPr marL="0" indent="0" algn="ctr">
                  <a:lnSpc>
                    <a:spcPct val="150000"/>
                  </a:lnSpc>
                  <a:buNone/>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a:rPr>
                        <m:t>𝑃</m:t>
                      </m:r>
                      <m:d>
                        <m:dPr>
                          <m:ctrlPr>
                            <a:rPr lang="en-US" sz="2400" i="1">
                              <a:solidFill>
                                <a:schemeClr val="bg1"/>
                              </a:solidFill>
                              <a:latin typeface="Cambria Math"/>
                            </a:rPr>
                          </m:ctrlPr>
                        </m:dPr>
                        <m:e>
                          <m:r>
                            <a:rPr lang="en-US" sz="2400" i="1">
                              <a:solidFill>
                                <a:schemeClr val="bg1"/>
                              </a:solidFill>
                              <a:latin typeface="Cambria Math"/>
                            </a:rPr>
                            <m:t>h</m:t>
                          </m:r>
                        </m:e>
                        <m:e>
                          <m:r>
                            <a:rPr lang="en-US" sz="2400" i="1">
                              <a:solidFill>
                                <a:schemeClr val="bg1"/>
                              </a:solidFill>
                              <a:latin typeface="Cambria Math"/>
                            </a:rPr>
                            <m:t>𝑑</m:t>
                          </m:r>
                        </m:e>
                      </m:d>
                      <m:r>
                        <a:rPr lang="en-US" sz="2400" i="1">
                          <a:solidFill>
                            <a:schemeClr val="bg1"/>
                          </a:solidFill>
                          <a:latin typeface="Cambria Math"/>
                        </a:rPr>
                        <m:t>=</m:t>
                      </m:r>
                      <m:f>
                        <m:fPr>
                          <m:ctrlPr>
                            <a:rPr lang="en-US" sz="2400" i="1">
                              <a:solidFill>
                                <a:schemeClr val="bg1"/>
                              </a:solidFill>
                              <a:latin typeface="Cambria Math"/>
                            </a:rPr>
                          </m:ctrlPr>
                        </m:fPr>
                        <m:num>
                          <m:r>
                            <a:rPr lang="en-US" sz="2400" i="1">
                              <a:solidFill>
                                <a:schemeClr val="bg1"/>
                              </a:solidFill>
                              <a:latin typeface="Cambria Math"/>
                            </a:rPr>
                            <m:t>𝑃</m:t>
                          </m:r>
                          <m:d>
                            <m:dPr>
                              <m:ctrlPr>
                                <a:rPr lang="en-US" sz="2400" i="1">
                                  <a:solidFill>
                                    <a:schemeClr val="bg1"/>
                                  </a:solidFill>
                                  <a:latin typeface="Cambria Math"/>
                                </a:rPr>
                              </m:ctrlPr>
                            </m:dPr>
                            <m:e>
                              <m:r>
                                <a:rPr lang="en-US" sz="2400" i="1">
                                  <a:solidFill>
                                    <a:schemeClr val="bg1"/>
                                  </a:solidFill>
                                  <a:latin typeface="Cambria Math"/>
                                </a:rPr>
                                <m:t>𝑑</m:t>
                              </m:r>
                            </m:e>
                            <m:e>
                              <m:r>
                                <a:rPr lang="en-US" sz="2400" i="1">
                                  <a:solidFill>
                                    <a:schemeClr val="bg1"/>
                                  </a:solidFill>
                                  <a:latin typeface="Cambria Math"/>
                                </a:rPr>
                                <m:t>h</m:t>
                              </m:r>
                            </m:e>
                          </m:d>
                          <m:r>
                            <a:rPr lang="en-US" sz="2400" i="1">
                              <a:solidFill>
                                <a:schemeClr val="bg1"/>
                              </a:solidFill>
                              <a:latin typeface="Cambria Math"/>
                            </a:rPr>
                            <m:t>.</m:t>
                          </m:r>
                          <m:r>
                            <a:rPr lang="en-US" sz="2400" i="1">
                              <a:solidFill>
                                <a:schemeClr val="bg1"/>
                              </a:solidFill>
                              <a:latin typeface="Cambria Math"/>
                            </a:rPr>
                            <m:t>𝑃</m:t>
                          </m:r>
                          <m:r>
                            <a:rPr lang="en-US" sz="2400" i="1">
                              <a:solidFill>
                                <a:schemeClr val="bg1"/>
                              </a:solidFill>
                              <a:latin typeface="Cambria Math"/>
                            </a:rPr>
                            <m:t>(</m:t>
                          </m:r>
                          <m:r>
                            <a:rPr lang="en-US" sz="2400" i="1">
                              <a:solidFill>
                                <a:schemeClr val="bg1"/>
                              </a:solidFill>
                              <a:latin typeface="Cambria Math"/>
                            </a:rPr>
                            <m:t>h</m:t>
                          </m:r>
                          <m:r>
                            <a:rPr lang="en-US" sz="2400" i="1">
                              <a:solidFill>
                                <a:schemeClr val="bg1"/>
                              </a:solidFill>
                              <a:latin typeface="Cambria Math"/>
                            </a:rPr>
                            <m:t>)</m:t>
                          </m:r>
                        </m:num>
                        <m:den>
                          <m:r>
                            <a:rPr lang="en-US" sz="2400" i="1">
                              <a:solidFill>
                                <a:schemeClr val="bg1"/>
                              </a:solidFill>
                              <a:latin typeface="Cambria Math"/>
                            </a:rPr>
                            <m:t>𝑃</m:t>
                          </m:r>
                          <m:r>
                            <a:rPr lang="en-US" sz="2400" i="1">
                              <a:solidFill>
                                <a:schemeClr val="bg1"/>
                              </a:solidFill>
                              <a:latin typeface="Cambria Math"/>
                            </a:rPr>
                            <m:t>(</m:t>
                          </m:r>
                          <m:r>
                            <a:rPr lang="en-US" sz="2400" i="1">
                              <a:solidFill>
                                <a:schemeClr val="bg1"/>
                              </a:solidFill>
                              <a:latin typeface="Cambria Math"/>
                            </a:rPr>
                            <m:t>𝑑</m:t>
                          </m:r>
                          <m:r>
                            <a:rPr lang="en-US" sz="2400" i="1">
                              <a:solidFill>
                                <a:schemeClr val="bg1"/>
                              </a:solidFill>
                              <a:latin typeface="Cambria Math"/>
                            </a:rPr>
                            <m:t>)</m:t>
                          </m:r>
                        </m:den>
                      </m:f>
                    </m:oMath>
                  </m:oMathPara>
                </a14:m>
                <a:endParaRPr lang="en-US" sz="2400" dirty="0">
                  <a:solidFill>
                    <a:schemeClr val="accent3">
                      <a:lumMod val="75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98963" y="1428750"/>
                <a:ext cx="8574733" cy="3200400"/>
              </a:xfrm>
              <a:blipFill rotWithShape="1">
                <a:blip r:embed="rId3"/>
                <a:stretch>
                  <a:fillRect l="-355" r="-640"/>
                </a:stretch>
              </a:blipFill>
            </p:spPr>
            <p:txBody>
              <a:bodyPr/>
              <a:lstStyle/>
              <a:p>
                <a:r>
                  <a:rPr lang="en-US">
                    <a:noFill/>
                  </a:rPr>
                  <a:t> </a:t>
                </a:r>
              </a:p>
            </p:txBody>
          </p:sp>
        </mc:Fallback>
      </mc:AlternateContent>
    </p:spTree>
    <p:extLst>
      <p:ext uri="{BB962C8B-B14F-4D97-AF65-F5344CB8AC3E}">
        <p14:creationId xmlns:p14="http://schemas.microsoft.com/office/powerpoint/2010/main" val="2354225704"/>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fontScale="90000"/>
          </a:bodyPr>
          <a:lstStyle/>
          <a:p>
            <a:pPr algn="ctr"/>
            <a:r>
              <a:rPr lang="en-US" sz="3300" dirty="0">
                <a:solidFill>
                  <a:srgbClr val="FFFF00"/>
                </a:solidFill>
              </a:rPr>
              <a:t>Naive Bayes Classifier &amp; </a:t>
            </a:r>
            <a:r>
              <a:rPr lang="en-US" sz="3300" dirty="0"/>
              <a:t>Representation</a:t>
            </a:r>
            <a:endParaRPr lang="en-US" sz="3300" dirty="0">
              <a:solidFill>
                <a:srgbClr val="FFFF00"/>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7468" y="1428750"/>
                <a:ext cx="8916532" cy="3543300"/>
              </a:xfrm>
            </p:spPr>
            <p:txBody>
              <a:bodyPr>
                <a:normAutofit fontScale="85000" lnSpcReduction="20000"/>
              </a:bodyPr>
              <a:lstStyle/>
              <a:p>
                <a:r>
                  <a:rPr lang="en-US" sz="2400" dirty="0"/>
                  <a:t>is a classification algorithm for binary (two-class) and multiclass classification problems. </a:t>
                </a:r>
              </a:p>
              <a:p>
                <a:r>
                  <a:rPr lang="en-US" sz="2400" dirty="0"/>
                  <a:t>It is called naive Bayes or idiot.</a:t>
                </a:r>
              </a:p>
              <a:p>
                <a:r>
                  <a:rPr lang="en-US" sz="2400" dirty="0"/>
                  <a:t>Rather than attempting to calculate the values of each attribute value </a:t>
                </a:r>
                <a14:m>
                  <m:oMath xmlns:m="http://schemas.openxmlformats.org/officeDocument/2006/math">
                    <m:r>
                      <a:rPr lang="en-US" sz="2400" i="1" dirty="0">
                        <a:solidFill>
                          <a:schemeClr val="accent3">
                            <a:lumMod val="75000"/>
                          </a:schemeClr>
                        </a:solidFill>
                        <a:latin typeface="Cambria Math"/>
                      </a:rPr>
                      <m:t>𝑃</m:t>
                    </m:r>
                    <m:r>
                      <a:rPr lang="en-US" sz="2400" i="1" dirty="0">
                        <a:solidFill>
                          <a:schemeClr val="accent3">
                            <a:lumMod val="75000"/>
                          </a:schemeClr>
                        </a:solidFill>
                        <a:latin typeface="Cambria Math"/>
                      </a:rPr>
                      <m:t>(</m:t>
                    </m:r>
                    <m:r>
                      <a:rPr lang="en-US" sz="2400" i="1" dirty="0">
                        <a:solidFill>
                          <a:schemeClr val="accent3">
                            <a:lumMod val="75000"/>
                          </a:schemeClr>
                        </a:solidFill>
                        <a:latin typeface="Cambria Math"/>
                      </a:rPr>
                      <m:t>𝑑</m:t>
                    </m:r>
                    <m:r>
                      <a:rPr lang="en-US" sz="2400" i="1" dirty="0">
                        <a:solidFill>
                          <a:schemeClr val="accent3">
                            <a:lumMod val="75000"/>
                          </a:schemeClr>
                        </a:solidFill>
                        <a:latin typeface="Cambria Math"/>
                      </a:rPr>
                      <m:t>1, </m:t>
                    </m:r>
                    <m:r>
                      <a:rPr lang="en-US" sz="2400" i="1" dirty="0">
                        <a:solidFill>
                          <a:schemeClr val="accent3">
                            <a:lumMod val="75000"/>
                          </a:schemeClr>
                        </a:solidFill>
                        <a:latin typeface="Cambria Math"/>
                      </a:rPr>
                      <m:t>𝑑</m:t>
                    </m:r>
                    <m:r>
                      <a:rPr lang="en-US" sz="2400" i="1" dirty="0">
                        <a:solidFill>
                          <a:schemeClr val="accent3">
                            <a:lumMod val="75000"/>
                          </a:schemeClr>
                        </a:solidFill>
                        <a:latin typeface="Cambria Math"/>
                      </a:rPr>
                      <m:t>2, </m:t>
                    </m:r>
                    <m:r>
                      <a:rPr lang="en-US" sz="2400" i="1" dirty="0">
                        <a:solidFill>
                          <a:schemeClr val="accent3">
                            <a:lumMod val="75000"/>
                          </a:schemeClr>
                        </a:solidFill>
                        <a:latin typeface="Cambria Math"/>
                      </a:rPr>
                      <m:t>𝑑</m:t>
                    </m:r>
                    <m:r>
                      <a:rPr lang="en-US" sz="2400" i="1" dirty="0">
                        <a:solidFill>
                          <a:schemeClr val="accent3">
                            <a:lumMod val="75000"/>
                          </a:schemeClr>
                        </a:solidFill>
                        <a:latin typeface="Cambria Math"/>
                      </a:rPr>
                      <m:t>3|</m:t>
                    </m:r>
                    <m:r>
                      <a:rPr lang="en-US" sz="2400" i="1" dirty="0">
                        <a:solidFill>
                          <a:schemeClr val="accent3">
                            <a:lumMod val="75000"/>
                          </a:schemeClr>
                        </a:solidFill>
                        <a:latin typeface="Cambria Math"/>
                      </a:rPr>
                      <m:t>h</m:t>
                    </m:r>
                    <m:r>
                      <a:rPr lang="en-US" sz="2400" i="1" dirty="0">
                        <a:solidFill>
                          <a:schemeClr val="accent3">
                            <a:lumMod val="75000"/>
                          </a:schemeClr>
                        </a:solidFill>
                        <a:latin typeface="Cambria Math"/>
                      </a:rPr>
                      <m:t>), </m:t>
                    </m:r>
                  </m:oMath>
                </a14:m>
                <a:r>
                  <a:rPr lang="en-US" sz="2400" dirty="0"/>
                  <a:t>they are assumed to be conditionally independent given the target value and calculated as </a:t>
                </a:r>
                <a14:m>
                  <m:oMath xmlns:m="http://schemas.openxmlformats.org/officeDocument/2006/math">
                    <m:r>
                      <a:rPr lang="en-US" sz="2400" i="1" dirty="0">
                        <a:solidFill>
                          <a:schemeClr val="accent3">
                            <a:lumMod val="75000"/>
                          </a:schemeClr>
                        </a:solidFill>
                        <a:latin typeface="Cambria Math"/>
                      </a:rPr>
                      <m:t>𝑃</m:t>
                    </m:r>
                    <m:r>
                      <a:rPr lang="en-US" sz="2400" i="1" dirty="0">
                        <a:solidFill>
                          <a:schemeClr val="accent3">
                            <a:lumMod val="75000"/>
                          </a:schemeClr>
                        </a:solidFill>
                        <a:latin typeface="Cambria Math"/>
                      </a:rPr>
                      <m:t>(</m:t>
                    </m:r>
                    <m:r>
                      <a:rPr lang="en-US" sz="2400" i="1" dirty="0">
                        <a:solidFill>
                          <a:schemeClr val="accent3">
                            <a:lumMod val="75000"/>
                          </a:schemeClr>
                        </a:solidFill>
                        <a:latin typeface="Cambria Math"/>
                      </a:rPr>
                      <m:t>𝑑</m:t>
                    </m:r>
                    <m:r>
                      <a:rPr lang="en-US" sz="2400" i="1" dirty="0">
                        <a:solidFill>
                          <a:schemeClr val="accent3">
                            <a:lumMod val="75000"/>
                          </a:schemeClr>
                        </a:solidFill>
                        <a:latin typeface="Cambria Math"/>
                      </a:rPr>
                      <m:t>1|</m:t>
                    </m:r>
                    <m:r>
                      <a:rPr lang="en-US" sz="2400" i="1" dirty="0">
                        <a:solidFill>
                          <a:schemeClr val="accent3">
                            <a:lumMod val="75000"/>
                          </a:schemeClr>
                        </a:solidFill>
                        <a:latin typeface="Cambria Math"/>
                      </a:rPr>
                      <m:t>h</m:t>
                    </m:r>
                    <m:r>
                      <a:rPr lang="en-US" sz="2400" i="1" dirty="0">
                        <a:solidFill>
                          <a:schemeClr val="accent3">
                            <a:lumMod val="75000"/>
                          </a:schemeClr>
                        </a:solidFill>
                        <a:latin typeface="Cambria Math"/>
                      </a:rPr>
                      <m:t>)</m:t>
                    </m:r>
                  </m:oMath>
                </a14:m>
                <a:r>
                  <a:rPr lang="en-US" sz="2400" dirty="0"/>
                  <a:t>  </a:t>
                </a:r>
                <a14:m>
                  <m:oMath xmlns:m="http://schemas.openxmlformats.org/officeDocument/2006/math">
                    <m:r>
                      <a:rPr lang="en-US" sz="2400" i="1" dirty="0">
                        <a:solidFill>
                          <a:schemeClr val="accent3">
                            <a:lumMod val="75000"/>
                          </a:schemeClr>
                        </a:solidFill>
                        <a:latin typeface="Cambria Math"/>
                      </a:rPr>
                      <m:t>𝑃</m:t>
                    </m:r>
                    <m:r>
                      <a:rPr lang="en-US" sz="2400" i="1" dirty="0">
                        <a:solidFill>
                          <a:schemeClr val="accent3">
                            <a:lumMod val="75000"/>
                          </a:schemeClr>
                        </a:solidFill>
                        <a:latin typeface="Cambria Math"/>
                      </a:rPr>
                      <m:t>(</m:t>
                    </m:r>
                    <m:r>
                      <a:rPr lang="en-US" sz="2400" i="1" dirty="0">
                        <a:solidFill>
                          <a:schemeClr val="accent3">
                            <a:lumMod val="75000"/>
                          </a:schemeClr>
                        </a:solidFill>
                        <a:latin typeface="Cambria Math"/>
                      </a:rPr>
                      <m:t>𝑑</m:t>
                    </m:r>
                    <m:r>
                      <a:rPr lang="en-US" sz="2400" i="1" dirty="0">
                        <a:solidFill>
                          <a:schemeClr val="accent3">
                            <a:lumMod val="75000"/>
                          </a:schemeClr>
                        </a:solidFill>
                        <a:latin typeface="Cambria Math"/>
                      </a:rPr>
                      <m:t>2|</m:t>
                    </m:r>
                    <m:r>
                      <a:rPr lang="en-US" sz="2400" i="1" dirty="0">
                        <a:solidFill>
                          <a:schemeClr val="accent3">
                            <a:lumMod val="75000"/>
                          </a:schemeClr>
                        </a:solidFill>
                        <a:latin typeface="Cambria Math"/>
                      </a:rPr>
                      <m:t>h</m:t>
                    </m:r>
                    <m:r>
                      <a:rPr lang="en-US" sz="2400" i="1" dirty="0">
                        <a:solidFill>
                          <a:schemeClr val="accent3">
                            <a:lumMod val="75000"/>
                          </a:schemeClr>
                        </a:solidFill>
                        <a:latin typeface="Cambria Math"/>
                      </a:rPr>
                      <m:t>) </m:t>
                    </m:r>
                  </m:oMath>
                </a14:m>
                <a:r>
                  <a:rPr lang="en-US" sz="2400" dirty="0"/>
                  <a:t>and so on.</a:t>
                </a:r>
              </a:p>
              <a:p>
                <a:r>
                  <a:rPr lang="en-US" sz="3100" i="1" dirty="0"/>
                  <a:t>The representation for naive Bayes is probabilities</a:t>
                </a:r>
                <a:r>
                  <a:rPr lang="en-US" sz="2400" dirty="0"/>
                  <a:t>.</a:t>
                </a:r>
              </a:p>
              <a:p>
                <a:r>
                  <a:rPr lang="en-US" sz="2400" dirty="0"/>
                  <a:t>A list of probabilities is stored to le for a learned naive Bayes model. This includes:</a:t>
                </a:r>
              </a:p>
              <a:p>
                <a:pPr lvl="1"/>
                <a:r>
                  <a:rPr lang="en-US" sz="2100" dirty="0">
                    <a:solidFill>
                      <a:schemeClr val="accent3">
                        <a:lumMod val="75000"/>
                      </a:schemeClr>
                    </a:solidFill>
                  </a:rPr>
                  <a:t>Class Probabilities: </a:t>
                </a:r>
                <a:r>
                  <a:rPr lang="en-US" sz="2100" dirty="0"/>
                  <a:t>The probabilities of each class in the training dataset.</a:t>
                </a:r>
              </a:p>
              <a:p>
                <a:pPr lvl="1"/>
                <a:r>
                  <a:rPr lang="en-US" sz="2100" dirty="0">
                    <a:solidFill>
                      <a:schemeClr val="accent3">
                        <a:lumMod val="75000"/>
                      </a:schemeClr>
                    </a:solidFill>
                  </a:rPr>
                  <a:t>Conditional Probabilities: </a:t>
                </a:r>
                <a:r>
                  <a:rPr lang="en-US" sz="2100" dirty="0"/>
                  <a:t>The conditional probabilities of each input value given each class value.</a:t>
                </a:r>
                <a:endParaRPr lang="en-US" sz="2100" dirty="0">
                  <a:solidFill>
                    <a:schemeClr val="accent3">
                      <a:lumMod val="75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03211" y="1905000"/>
                <a:ext cx="11885613" cy="4724400"/>
              </a:xfrm>
              <a:blipFill rotWithShape="1">
                <a:blip r:embed="rId7"/>
                <a:stretch>
                  <a:fillRect l="-1334" t="-3355" b="-645"/>
                </a:stretch>
              </a:blipFill>
            </p:spPr>
            <p:txBody>
              <a:bodyPr/>
              <a:lstStyle/>
              <a:p>
                <a:r>
                  <a:rPr lang="en-US">
                    <a:noFill/>
                  </a:rPr>
                  <a:t> </a:t>
                </a:r>
              </a:p>
            </p:txBody>
          </p:sp>
        </mc:Fallback>
      </mc:AlternateContent>
    </p:spTree>
    <p:extLst>
      <p:ext uri="{BB962C8B-B14F-4D97-AF65-F5344CB8AC3E}">
        <p14:creationId xmlns:p14="http://schemas.microsoft.com/office/powerpoint/2010/main" val="201966356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9" tIns="34295" rIns="68589" bIns="34295">
            <a:normAutofit/>
          </a:bodyPr>
          <a:lstStyle/>
          <a:p>
            <a:pPr algn="ctr"/>
            <a:r>
              <a:rPr lang="en-US" sz="3300" dirty="0">
                <a:solidFill>
                  <a:schemeClr val="accent3">
                    <a:lumMod val="75000"/>
                  </a:schemeClr>
                </a:solidFill>
              </a:rPr>
              <a:t>Supervised learning</a:t>
            </a:r>
          </a:p>
        </p:txBody>
      </p:sp>
      <p:sp>
        <p:nvSpPr>
          <p:cNvPr id="3" name="Content Placeholder 2"/>
          <p:cNvSpPr>
            <a:spLocks noGrp="1"/>
          </p:cNvSpPr>
          <p:nvPr>
            <p:ph type="body" idx="1"/>
          </p:nvPr>
        </p:nvSpPr>
        <p:spPr>
          <a:xfrm rot="900000">
            <a:off x="609600" y="1428750"/>
            <a:ext cx="1600200" cy="3124200"/>
          </a:xfrm>
        </p:spPr>
        <p:style>
          <a:lnRef idx="0">
            <a:schemeClr val="accent2"/>
          </a:lnRef>
          <a:fillRef idx="3">
            <a:schemeClr val="accent2"/>
          </a:fillRef>
          <a:effectRef idx="3">
            <a:schemeClr val="accent2"/>
          </a:effectRef>
          <a:fontRef idx="minor">
            <a:schemeClr val="lt1"/>
          </a:fontRef>
        </p:style>
        <p:txBody>
          <a:bodyPr lIns="68589" tIns="34295" rIns="68589" bIns="34295" anchor="ctr">
            <a:normAutofit/>
          </a:bodyPr>
          <a:lstStyle/>
          <a:p>
            <a:r>
              <a:rPr lang="en-US" sz="3300" dirty="0"/>
              <a:t>Y = f(X)</a:t>
            </a:r>
          </a:p>
          <a:p>
            <a:r>
              <a:rPr lang="en-US" sz="1600" b="1" dirty="0">
                <a:solidFill>
                  <a:srgbClr val="002060"/>
                </a:solidFill>
              </a:rPr>
              <a:t>Classification</a:t>
            </a:r>
          </a:p>
          <a:p>
            <a:r>
              <a:rPr lang="en-US" sz="1600" b="1" dirty="0">
                <a:solidFill>
                  <a:srgbClr val="002060"/>
                </a:solidFill>
              </a:rPr>
              <a:t>Regression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81150"/>
            <a:ext cx="5833736" cy="2950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6919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fontScale="90000"/>
          </a:bodyPr>
          <a:lstStyle/>
          <a:p>
            <a:pPr algn="ctr"/>
            <a:r>
              <a:rPr lang="en-US" sz="3300" dirty="0">
                <a:solidFill>
                  <a:srgbClr val="FFFF00"/>
                </a:solidFill>
              </a:rPr>
              <a:t>Learn a Naive Bayes Model From Data</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13292" y="1428750"/>
                <a:ext cx="8288909" cy="3543300"/>
              </a:xfrm>
            </p:spPr>
            <p:txBody>
              <a:bodyPr>
                <a:normAutofit/>
              </a:bodyPr>
              <a:lstStyle/>
              <a:p>
                <a:r>
                  <a:rPr lang="en-US" sz="2100" dirty="0"/>
                  <a:t>Learning a naive Bayes model from your training data is fast. </a:t>
                </a:r>
              </a:p>
              <a:p>
                <a:pPr marL="0" indent="0">
                  <a:buNone/>
                </a:pPr>
                <a:r>
                  <a:rPr lang="en-US" sz="2400" i="1" dirty="0">
                    <a:solidFill>
                      <a:schemeClr val="accent3">
                        <a:lumMod val="75000"/>
                      </a:schemeClr>
                    </a:solidFill>
                  </a:rPr>
                  <a:t>Calculating Class Probabilities</a:t>
                </a:r>
              </a:p>
              <a:p>
                <a:pPr marL="0" indent="0" algn="ctr">
                  <a:buNone/>
                </a:pPr>
                <a14:m>
                  <m:oMathPara xmlns:m="http://schemas.openxmlformats.org/officeDocument/2006/math">
                    <m:oMathParaPr>
                      <m:jc m:val="centerGroup"/>
                    </m:oMathParaPr>
                    <m:oMath xmlns:m="http://schemas.openxmlformats.org/officeDocument/2006/math">
                      <m:r>
                        <a:rPr lang="en-US" sz="2400" i="1">
                          <a:solidFill>
                            <a:schemeClr val="accent3">
                              <a:lumMod val="75000"/>
                            </a:schemeClr>
                          </a:solidFill>
                          <a:latin typeface="Cambria Math"/>
                        </a:rPr>
                        <m:t>𝑃</m:t>
                      </m:r>
                      <m:r>
                        <a:rPr lang="en-US" sz="2400" i="1">
                          <a:solidFill>
                            <a:schemeClr val="accent3">
                              <a:lumMod val="75000"/>
                            </a:schemeClr>
                          </a:solidFill>
                          <a:latin typeface="Cambria Math"/>
                        </a:rPr>
                        <m:t>(</m:t>
                      </m:r>
                      <m:r>
                        <a:rPr lang="en-US" sz="2400" i="1">
                          <a:solidFill>
                            <a:schemeClr val="accent3">
                              <a:lumMod val="75000"/>
                            </a:schemeClr>
                          </a:solidFill>
                          <a:latin typeface="Cambria Math"/>
                        </a:rPr>
                        <m:t>𝑐𝑙𝑎𝑠𝑠</m:t>
                      </m:r>
                      <m:r>
                        <a:rPr lang="en-US" sz="2400" i="1">
                          <a:solidFill>
                            <a:schemeClr val="accent3">
                              <a:lumMod val="75000"/>
                            </a:schemeClr>
                          </a:solidFill>
                          <a:latin typeface="Cambria Math"/>
                        </a:rPr>
                        <m:t>=1)=</m:t>
                      </m:r>
                      <m:f>
                        <m:fPr>
                          <m:ctrlPr>
                            <a:rPr lang="en-US" sz="2400" i="1">
                              <a:solidFill>
                                <a:schemeClr val="accent3">
                                  <a:lumMod val="75000"/>
                                </a:schemeClr>
                              </a:solidFill>
                              <a:latin typeface="Cambria Math"/>
                            </a:rPr>
                          </m:ctrlPr>
                        </m:fPr>
                        <m:num>
                          <m:r>
                            <a:rPr lang="en-US" sz="2400" i="1">
                              <a:solidFill>
                                <a:schemeClr val="accent3">
                                  <a:lumMod val="75000"/>
                                </a:schemeClr>
                              </a:solidFill>
                              <a:latin typeface="Cambria Math"/>
                            </a:rPr>
                            <m:t>𝑐𝑜𝑢𝑛𝑡</m:t>
                          </m:r>
                          <m:r>
                            <a:rPr lang="en-US" sz="2400" i="1">
                              <a:solidFill>
                                <a:schemeClr val="accent3">
                                  <a:lumMod val="75000"/>
                                </a:schemeClr>
                              </a:solidFill>
                              <a:latin typeface="Cambria Math"/>
                            </a:rPr>
                            <m:t>(</m:t>
                          </m:r>
                          <m:r>
                            <a:rPr lang="en-US" sz="2400" i="1">
                              <a:solidFill>
                                <a:schemeClr val="accent3">
                                  <a:lumMod val="75000"/>
                                </a:schemeClr>
                              </a:solidFill>
                              <a:latin typeface="Cambria Math"/>
                            </a:rPr>
                            <m:t>𝑐𝑙𝑎𝑠𝑠</m:t>
                          </m:r>
                          <m:r>
                            <a:rPr lang="en-US" sz="2400" i="1">
                              <a:solidFill>
                                <a:schemeClr val="accent3">
                                  <a:lumMod val="75000"/>
                                </a:schemeClr>
                              </a:solidFill>
                              <a:latin typeface="Cambria Math"/>
                            </a:rPr>
                            <m:t>=1)</m:t>
                          </m:r>
                        </m:num>
                        <m:den>
                          <m:r>
                            <a:rPr lang="en-US" sz="2400" i="1">
                              <a:solidFill>
                                <a:schemeClr val="accent3">
                                  <a:lumMod val="75000"/>
                                </a:schemeClr>
                              </a:solidFill>
                              <a:latin typeface="Cambria Math"/>
                            </a:rPr>
                            <m:t>𝑐𝑜𝑢𝑛𝑡</m:t>
                          </m:r>
                          <m:d>
                            <m:dPr>
                              <m:ctrlPr>
                                <a:rPr lang="en-US" sz="2400" i="1">
                                  <a:solidFill>
                                    <a:schemeClr val="accent3">
                                      <a:lumMod val="75000"/>
                                    </a:schemeClr>
                                  </a:solidFill>
                                  <a:latin typeface="Cambria Math"/>
                                </a:rPr>
                              </m:ctrlPr>
                            </m:dPr>
                            <m:e>
                              <m:r>
                                <a:rPr lang="en-US" sz="2400" i="1">
                                  <a:solidFill>
                                    <a:schemeClr val="accent3">
                                      <a:lumMod val="75000"/>
                                    </a:schemeClr>
                                  </a:solidFill>
                                  <a:latin typeface="Cambria Math"/>
                                </a:rPr>
                                <m:t>𝑐𝑙𝑎𝑠𝑠</m:t>
                              </m:r>
                              <m:r>
                                <a:rPr lang="en-US" sz="2400" i="1">
                                  <a:solidFill>
                                    <a:schemeClr val="accent3">
                                      <a:lumMod val="75000"/>
                                    </a:schemeClr>
                                  </a:solidFill>
                                  <a:latin typeface="Cambria Math"/>
                                </a:rPr>
                                <m:t>=0</m:t>
                              </m:r>
                            </m:e>
                          </m:d>
                          <m:r>
                            <a:rPr lang="en-US" sz="2400" i="1">
                              <a:solidFill>
                                <a:schemeClr val="accent3">
                                  <a:lumMod val="75000"/>
                                </a:schemeClr>
                              </a:solidFill>
                              <a:latin typeface="Cambria Math"/>
                            </a:rPr>
                            <m:t>+</m:t>
                          </m:r>
                          <m:r>
                            <a:rPr lang="en-US" sz="2400" i="1">
                              <a:solidFill>
                                <a:schemeClr val="accent3">
                                  <a:lumMod val="75000"/>
                                </a:schemeClr>
                              </a:solidFill>
                              <a:latin typeface="Cambria Math"/>
                            </a:rPr>
                            <m:t>𝑐𝑜𝑢𝑛𝑡</m:t>
                          </m:r>
                          <m:r>
                            <a:rPr lang="en-US" sz="2400" i="1">
                              <a:solidFill>
                                <a:schemeClr val="accent3">
                                  <a:lumMod val="75000"/>
                                </a:schemeClr>
                              </a:solidFill>
                              <a:latin typeface="Cambria Math"/>
                            </a:rPr>
                            <m:t>(</m:t>
                          </m:r>
                          <m:r>
                            <a:rPr lang="en-US" sz="2400" i="1">
                              <a:solidFill>
                                <a:schemeClr val="accent3">
                                  <a:lumMod val="75000"/>
                                </a:schemeClr>
                              </a:solidFill>
                              <a:latin typeface="Cambria Math"/>
                            </a:rPr>
                            <m:t>𝑐𝑙𝑎𝑠𝑠</m:t>
                          </m:r>
                          <m:r>
                            <a:rPr lang="en-US" sz="2400" i="1">
                              <a:solidFill>
                                <a:schemeClr val="accent3">
                                  <a:lumMod val="75000"/>
                                </a:schemeClr>
                              </a:solidFill>
                              <a:latin typeface="Cambria Math"/>
                            </a:rPr>
                            <m:t>=1)</m:t>
                          </m:r>
                        </m:den>
                      </m:f>
                    </m:oMath>
                  </m:oMathPara>
                </a14:m>
                <a:endParaRPr lang="en-US" sz="2400" i="1" dirty="0">
                  <a:solidFill>
                    <a:schemeClr val="accent3">
                      <a:lumMod val="75000"/>
                    </a:schemeClr>
                  </a:solidFill>
                </a:endParaRPr>
              </a:p>
              <a:p>
                <a:pPr marL="0" indent="0">
                  <a:buNone/>
                </a:pPr>
                <a:r>
                  <a:rPr lang="en-US" sz="2400" i="1" dirty="0">
                    <a:solidFill>
                      <a:schemeClr val="accent5">
                        <a:lumMod val="60000"/>
                        <a:lumOff val="40000"/>
                      </a:schemeClr>
                    </a:solidFill>
                  </a:rPr>
                  <a:t>Calculating Conditional Probabilities</a:t>
                </a:r>
              </a:p>
              <a:p>
                <a:r>
                  <a:rPr lang="en-US" sz="2400" dirty="0"/>
                  <a:t>The conditional probabilities are the frequency of each attribute value for a given class value divided by the frequency of instances with that class value. </a:t>
                </a:r>
                <a:endParaRPr lang="en-US" sz="2400" i="1" dirty="0">
                  <a:solidFill>
                    <a:schemeClr val="accent3">
                      <a:lumMod val="75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684212" y="1905000"/>
                <a:ext cx="11049000" cy="4724400"/>
              </a:xfrm>
              <a:blipFill rotWithShape="1">
                <a:blip r:embed="rId8"/>
                <a:stretch>
                  <a:fillRect l="-1379" t="-2065"/>
                </a:stretch>
              </a:blipFill>
            </p:spPr>
            <p:txBody>
              <a:bodyPr/>
              <a:lstStyle/>
              <a:p>
                <a:r>
                  <a:rPr lang="en-US">
                    <a:noFill/>
                  </a:rPr>
                  <a:t> </a:t>
                </a:r>
              </a:p>
            </p:txBody>
          </p:sp>
        </mc:Fallback>
      </mc:AlternateContent>
    </p:spTree>
    <p:extLst>
      <p:ext uri="{BB962C8B-B14F-4D97-AF65-F5344CB8AC3E}">
        <p14:creationId xmlns:p14="http://schemas.microsoft.com/office/powerpoint/2010/main" val="2133674396"/>
      </p:ext>
    </p:extLst>
  </p:cSld>
  <p:clrMapOvr>
    <a:masterClrMapping/>
  </p:clrMapOvr>
  <p:transition spd="slow">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fontScale="90000"/>
          </a:bodyPr>
          <a:lstStyle/>
          <a:p>
            <a:pPr algn="ctr"/>
            <a:r>
              <a:rPr lang="en-US" sz="3300" dirty="0">
                <a:solidFill>
                  <a:srgbClr val="FFFF00"/>
                </a:solidFill>
              </a:rPr>
              <a:t>Make Predictions With a Naive Bayes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7468" y="1428750"/>
                <a:ext cx="8803393" cy="3543300"/>
              </a:xfrm>
            </p:spPr>
            <p:txBody>
              <a:bodyPr>
                <a:normAutofit fontScale="77500" lnSpcReduction="20000"/>
              </a:bodyPr>
              <a:lstStyle/>
              <a:p>
                <a:r>
                  <a:rPr lang="en-US" sz="2100" dirty="0"/>
                  <a:t>Given a naive Bayes model, you can make predictions for new data using Bayes theorem.</a:t>
                </a:r>
              </a:p>
              <a:p>
                <a:pPr marL="0" indent="0">
                  <a:buNone/>
                </a:pPr>
                <a14:m>
                  <m:oMathPara xmlns:m="http://schemas.openxmlformats.org/officeDocument/2006/math">
                    <m:oMathParaPr>
                      <m:jc m:val="centerGroup"/>
                    </m:oMathParaPr>
                    <m:oMath xmlns:m="http://schemas.openxmlformats.org/officeDocument/2006/math">
                      <m:r>
                        <a:rPr lang="en-US" sz="2400" i="1" dirty="0">
                          <a:latin typeface="Cambria Math"/>
                        </a:rPr>
                        <m:t>𝑀𝐴𝑃</m:t>
                      </m:r>
                      <m:r>
                        <a:rPr lang="en-US" sz="2400" i="1" dirty="0">
                          <a:latin typeface="Cambria Math"/>
                        </a:rPr>
                        <m:t>(</m:t>
                      </m:r>
                      <m:r>
                        <a:rPr lang="en-US" sz="2400" i="1" dirty="0">
                          <a:latin typeface="Cambria Math"/>
                        </a:rPr>
                        <m:t>h</m:t>
                      </m:r>
                      <m:r>
                        <a:rPr lang="en-US" sz="2400" i="1" dirty="0">
                          <a:latin typeface="Cambria Math"/>
                        </a:rPr>
                        <m:t>) = </m:t>
                      </m:r>
                      <m:r>
                        <m:rPr>
                          <m:sty m:val="p"/>
                        </m:rPr>
                        <a:rPr lang="en-US" sz="2400" i="1" dirty="0">
                          <a:latin typeface="Cambria Math"/>
                        </a:rPr>
                        <m:t>max</m:t>
                      </m:r>
                      <m:r>
                        <a:rPr lang="en-US" sz="2400" i="1" dirty="0">
                          <a:latin typeface="Cambria Math"/>
                        </a:rPr>
                        <m:t>⁡(</m:t>
                      </m:r>
                      <m:r>
                        <a:rPr lang="en-US" sz="2400" i="1" dirty="0">
                          <a:latin typeface="Cambria Math"/>
                        </a:rPr>
                        <m:t>𝑃</m:t>
                      </m:r>
                      <m:r>
                        <a:rPr lang="en-US" sz="2400" i="1" dirty="0">
                          <a:latin typeface="Cambria Math"/>
                        </a:rPr>
                        <m:t>(</m:t>
                      </m:r>
                      <m:r>
                        <a:rPr lang="en-US" sz="2400" i="1" dirty="0">
                          <a:latin typeface="Cambria Math"/>
                        </a:rPr>
                        <m:t>𝑑</m:t>
                      </m:r>
                      <m:r>
                        <a:rPr lang="en-US" sz="2400" i="1" dirty="0">
                          <a:latin typeface="Cambria Math"/>
                        </a:rPr>
                        <m:t>|</m:t>
                      </m:r>
                      <m:r>
                        <a:rPr lang="en-US" sz="2400" i="1" dirty="0">
                          <a:latin typeface="Cambria Math"/>
                        </a:rPr>
                        <m:t>h</m:t>
                      </m:r>
                      <m:r>
                        <a:rPr lang="en-US" sz="2400" i="1" dirty="0">
                          <a:latin typeface="Cambria Math"/>
                        </a:rPr>
                        <m:t>)  </m:t>
                      </m:r>
                      <m:r>
                        <a:rPr lang="en-US" sz="2400" i="1" dirty="0">
                          <a:latin typeface="Cambria Math"/>
                        </a:rPr>
                        <m:t>𝑃</m:t>
                      </m:r>
                      <m:r>
                        <a:rPr lang="en-US" sz="2400" i="1" dirty="0">
                          <a:latin typeface="Cambria Math"/>
                        </a:rPr>
                        <m:t>(</m:t>
                      </m:r>
                      <m:r>
                        <a:rPr lang="en-US" sz="2400" i="1" dirty="0">
                          <a:latin typeface="Cambria Math"/>
                        </a:rPr>
                        <m:t>h</m:t>
                      </m:r>
                      <m:r>
                        <a:rPr lang="en-US" sz="2400" i="1" dirty="0">
                          <a:latin typeface="Cambria Math"/>
                        </a:rPr>
                        <m:t>))</m:t>
                      </m:r>
                    </m:oMath>
                  </m:oMathPara>
                </a14:m>
                <a:endParaRPr lang="en-US" sz="2400" i="1" dirty="0">
                  <a:solidFill>
                    <a:schemeClr val="accent3">
                      <a:lumMod val="75000"/>
                    </a:schemeClr>
                  </a:solidFill>
                </a:endParaRPr>
              </a:p>
              <a:p>
                <a:r>
                  <a:rPr lang="en-US" sz="2400" dirty="0"/>
                  <a:t>if we had a new instance with the weather of sunny, we can calculate:</a:t>
                </a:r>
              </a:p>
              <a:p>
                <a:pPr marL="0" indent="0" algn="ctr">
                  <a:lnSpc>
                    <a:spcPct val="150000"/>
                  </a:lnSpc>
                  <a:buNone/>
                </a:pPr>
                <a14:m>
                  <m:oMathPara xmlns:m="http://schemas.openxmlformats.org/officeDocument/2006/math">
                    <m:oMathParaPr>
                      <m:jc m:val="left"/>
                    </m:oMathParaPr>
                    <m:oMath xmlns:m="http://schemas.openxmlformats.org/officeDocument/2006/math">
                      <m:r>
                        <a:rPr lang="en-US" i="1" dirty="0" smtClean="0">
                          <a:latin typeface="Cambria Math"/>
                        </a:rPr>
                        <m:t>𝑔𝑜</m:t>
                      </m:r>
                      <m:r>
                        <a:rPr lang="en-US" i="1" dirty="0" smtClean="0">
                          <a:latin typeface="Cambria Math"/>
                        </a:rPr>
                        <m:t>−</m:t>
                      </m:r>
                      <m:r>
                        <a:rPr lang="en-US" i="1" dirty="0" smtClean="0">
                          <a:latin typeface="Cambria Math"/>
                        </a:rPr>
                        <m:t>𝑜𝑢𝑡</m:t>
                      </m:r>
                      <m:r>
                        <a:rPr lang="en-US" i="1" dirty="0" smtClean="0">
                          <a:latin typeface="Cambria Math"/>
                        </a:rPr>
                        <m:t> =</m:t>
                      </m:r>
                    </m:oMath>
                  </m:oMathPara>
                </a14:m>
                <a:endParaRPr lang="en-US" i="1" dirty="0" smtClean="0">
                  <a:latin typeface="Cambria Math"/>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𝑤𝑒𝑎𝑡h𝑒𝑟</m:t>
                      </m:r>
                      <m:r>
                        <a:rPr lang="en-US" i="1" dirty="0" smtClean="0">
                          <a:latin typeface="Cambria Math"/>
                        </a:rPr>
                        <m:t> = </m:t>
                      </m:r>
                      <m:r>
                        <a:rPr lang="en-US" i="1" dirty="0" err="1">
                          <a:latin typeface="Cambria Math"/>
                        </a:rPr>
                        <m:t>𝑠𝑢𝑛𝑛𝑦</m:t>
                      </m:r>
                      <m:r>
                        <a:rPr lang="en-US" b="0" i="1" dirty="0" smtClean="0">
                          <a:latin typeface="Cambria Math"/>
                        </a:rPr>
                        <m:t>|</m:t>
                      </m:r>
                      <m:r>
                        <a:rPr lang="en-US" i="1" dirty="0" err="1">
                          <a:latin typeface="Cambria Math"/>
                        </a:rPr>
                        <m:t>𝑐𝑙𝑎𝑠𝑠</m:t>
                      </m:r>
                      <m:r>
                        <a:rPr lang="en-US" i="1" dirty="0">
                          <a:latin typeface="Cambria Math"/>
                        </a:rPr>
                        <m:t> = </m:t>
                      </m:r>
                      <m:r>
                        <a:rPr lang="en-US" i="1" dirty="0">
                          <a:latin typeface="Cambria Math"/>
                        </a:rPr>
                        <m:t>𝑔𝑜</m:t>
                      </m:r>
                      <m:r>
                        <a:rPr lang="en-US" i="1" dirty="0">
                          <a:latin typeface="Cambria Math"/>
                        </a:rPr>
                        <m:t>−</m:t>
                      </m:r>
                      <m:r>
                        <a:rPr lang="en-US" i="1" dirty="0">
                          <a:latin typeface="Cambria Math"/>
                        </a:rPr>
                        <m:t>𝑜𝑢𝑡</m:t>
                      </m:r>
                      <m:r>
                        <a:rPr lang="en-US" i="1" dirty="0">
                          <a:latin typeface="Cambria Math"/>
                        </a:rPr>
                        <m:t>)  </m:t>
                      </m:r>
                      <m:r>
                        <a:rPr lang="en-US" i="1" dirty="0">
                          <a:latin typeface="Cambria Math"/>
                        </a:rPr>
                        <m:t>𝑃</m:t>
                      </m:r>
                      <m:r>
                        <a:rPr lang="en-US" i="1" dirty="0">
                          <a:latin typeface="Cambria Math"/>
                        </a:rPr>
                        <m:t>(</m:t>
                      </m:r>
                      <m:r>
                        <a:rPr lang="en-US" i="1" dirty="0">
                          <a:latin typeface="Cambria Math"/>
                        </a:rPr>
                        <m:t>𝑐𝑙𝑎𝑠𝑠</m:t>
                      </m:r>
                      <m:r>
                        <a:rPr lang="en-US" i="1" dirty="0">
                          <a:latin typeface="Cambria Math"/>
                        </a:rPr>
                        <m:t> = </m:t>
                      </m:r>
                      <m:r>
                        <a:rPr lang="en-US" i="1" dirty="0">
                          <a:latin typeface="Cambria Math"/>
                        </a:rPr>
                        <m:t>𝑔𝑜</m:t>
                      </m:r>
                      <m:r>
                        <a:rPr lang="en-US" i="1" dirty="0">
                          <a:latin typeface="Cambria Math"/>
                        </a:rPr>
                        <m:t>−</m:t>
                      </m:r>
                      <m:r>
                        <a:rPr lang="en-US" i="1" dirty="0">
                          <a:latin typeface="Cambria Math"/>
                        </a:rPr>
                        <m:t>𝑜𝑢𝑡</m:t>
                      </m:r>
                      <m:r>
                        <a:rPr lang="en-US" i="1" dirty="0">
                          <a:latin typeface="Cambria Math"/>
                        </a:rPr>
                        <m:t>)</m:t>
                      </m:r>
                    </m:oMath>
                  </m:oMathPara>
                </a14:m>
                <a:endParaRPr lang="en-US" dirty="0"/>
              </a:p>
              <a:p>
                <a:pPr marL="0" indent="0" algn="ctr">
                  <a:lnSpc>
                    <a:spcPct val="150000"/>
                  </a:lnSpc>
                  <a:buNone/>
                </a:pPr>
                <a14:m>
                  <m:oMathPara xmlns:m="http://schemas.openxmlformats.org/officeDocument/2006/math">
                    <m:oMathParaPr>
                      <m:jc m:val="left"/>
                    </m:oMathParaPr>
                    <m:oMath xmlns:m="http://schemas.openxmlformats.org/officeDocument/2006/math">
                      <m:r>
                        <a:rPr lang="en-US" i="1" dirty="0" smtClean="0">
                          <a:latin typeface="Cambria Math"/>
                        </a:rPr>
                        <m:t>𝑠𝑡𝑎𝑦</m:t>
                      </m:r>
                      <m:r>
                        <a:rPr lang="en-US" i="1" dirty="0" smtClean="0">
                          <a:latin typeface="Cambria Math"/>
                        </a:rPr>
                        <m:t>−</m:t>
                      </m:r>
                      <m:r>
                        <a:rPr lang="en-US" i="1" dirty="0" smtClean="0">
                          <a:latin typeface="Cambria Math"/>
                        </a:rPr>
                        <m:t>h𝑜𝑚𝑒</m:t>
                      </m:r>
                      <m:r>
                        <a:rPr lang="en-US" i="1" dirty="0" smtClean="0">
                          <a:latin typeface="Cambria Math"/>
                        </a:rPr>
                        <m:t> =</m:t>
                      </m:r>
                    </m:oMath>
                  </m:oMathPara>
                </a14:m>
                <a:endParaRPr lang="en-US" i="1" dirty="0" smtClean="0">
                  <a:latin typeface="Cambria Math"/>
                </a:endParaRPr>
              </a:p>
              <a:p>
                <a:pPr marL="0" indent="0" algn="ctr">
                  <a:lnSpc>
                    <a:spcPct val="150000"/>
                  </a:lnSpc>
                  <a:buNone/>
                </a:pPr>
                <a:r>
                  <a:rPr lang="en-US" dirty="0" smtClean="0"/>
                  <a:t>      	</a:t>
                </a:r>
                <a14:m>
                  <m:oMath xmlns:m="http://schemas.openxmlformats.org/officeDocument/2006/math">
                    <m:r>
                      <a:rPr lang="en-US" i="1" dirty="0" smtClean="0">
                        <a:latin typeface="Cambria Math"/>
                      </a:rPr>
                      <m:t> </m:t>
                    </m:r>
                    <m:r>
                      <a:rPr lang="en-US" i="1" dirty="0" smtClean="0">
                        <a:latin typeface="Cambria Math"/>
                      </a:rPr>
                      <m:t>𝑃</m:t>
                    </m:r>
                    <m:r>
                      <a:rPr lang="en-US" i="1" dirty="0" smtClean="0">
                        <a:latin typeface="Cambria Math"/>
                      </a:rPr>
                      <m:t>(</m:t>
                    </m:r>
                    <m:r>
                      <a:rPr lang="en-US" i="1" dirty="0" smtClean="0">
                        <a:latin typeface="Cambria Math"/>
                      </a:rPr>
                      <m:t>𝑤𝑒𝑎𝑡h𝑒𝑟</m:t>
                    </m:r>
                    <m:r>
                      <a:rPr lang="en-US" i="1" dirty="0" smtClean="0">
                        <a:latin typeface="Cambria Math"/>
                      </a:rPr>
                      <m:t> = </m:t>
                    </m:r>
                    <m:r>
                      <a:rPr lang="en-US" i="1" dirty="0" err="1">
                        <a:latin typeface="Cambria Math"/>
                      </a:rPr>
                      <m:t>𝑠𝑢𝑛𝑛𝑦</m:t>
                    </m:r>
                    <m:r>
                      <a:rPr lang="en-US" b="0" i="1" dirty="0" smtClean="0">
                        <a:latin typeface="Cambria Math"/>
                      </a:rPr>
                      <m:t>|</m:t>
                    </m:r>
                    <m:r>
                      <a:rPr lang="en-US" i="1" dirty="0" err="1">
                        <a:latin typeface="Cambria Math"/>
                      </a:rPr>
                      <m:t>𝑐𝑙𝑎𝑠𝑠</m:t>
                    </m:r>
                    <m:r>
                      <a:rPr lang="en-US" i="1" dirty="0">
                        <a:latin typeface="Cambria Math"/>
                      </a:rPr>
                      <m:t> = </m:t>
                    </m:r>
                    <m:r>
                      <a:rPr lang="en-US" i="1" dirty="0">
                        <a:latin typeface="Cambria Math"/>
                      </a:rPr>
                      <m:t>𝑠𝑡𝑎𝑦</m:t>
                    </m:r>
                    <m:r>
                      <a:rPr lang="en-US" i="1" dirty="0">
                        <a:latin typeface="Cambria Math"/>
                      </a:rPr>
                      <m:t>−</m:t>
                    </m:r>
                    <m:r>
                      <a:rPr lang="en-US" i="1" dirty="0">
                        <a:latin typeface="Cambria Math"/>
                      </a:rPr>
                      <m:t>h𝑜𝑚𝑒</m:t>
                    </m:r>
                    <m:r>
                      <a:rPr lang="en-US" i="1" dirty="0">
                        <a:latin typeface="Cambria Math"/>
                      </a:rPr>
                      <m:t>)  </m:t>
                    </m:r>
                    <m:r>
                      <a:rPr lang="en-US" i="1" dirty="0">
                        <a:latin typeface="Cambria Math"/>
                      </a:rPr>
                      <m:t>𝑃</m:t>
                    </m:r>
                    <m:r>
                      <a:rPr lang="en-US" i="1" dirty="0">
                        <a:latin typeface="Cambria Math"/>
                      </a:rPr>
                      <m:t>(</m:t>
                    </m:r>
                    <m:r>
                      <a:rPr lang="en-US" i="1" dirty="0">
                        <a:latin typeface="Cambria Math"/>
                      </a:rPr>
                      <m:t>𝑐𝑙𝑎𝑠𝑠</m:t>
                    </m:r>
                    <m:r>
                      <a:rPr lang="en-US" i="1" dirty="0">
                        <a:latin typeface="Cambria Math"/>
                      </a:rPr>
                      <m:t> = </m:t>
                    </m:r>
                    <m:r>
                      <a:rPr lang="en-US" i="1" dirty="0">
                        <a:latin typeface="Cambria Math"/>
                      </a:rPr>
                      <m:t>𝑠𝑡𝑎𝑦</m:t>
                    </m:r>
                    <m:r>
                      <a:rPr lang="en-US" i="1" dirty="0">
                        <a:latin typeface="Cambria Math"/>
                      </a:rPr>
                      <m:t>−</m:t>
                    </m:r>
                    <m:r>
                      <a:rPr lang="en-US" i="1" dirty="0">
                        <a:latin typeface="Cambria Math"/>
                      </a:rPr>
                      <m:t>h𝑜𝑚𝑒</m:t>
                    </m:r>
                    <m:r>
                      <a:rPr lang="en-US" i="1" dirty="0">
                        <a:latin typeface="Cambria Math"/>
                      </a:rPr>
                      <m:t>)</m:t>
                    </m:r>
                  </m:oMath>
                </a14:m>
                <a:endParaRPr lang="en-US" i="1" dirty="0">
                  <a:solidFill>
                    <a:schemeClr val="accent3">
                      <a:lumMod val="75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03212" y="1905000"/>
                <a:ext cx="11734800" cy="4724400"/>
              </a:xfrm>
              <a:blipFill rotWithShape="1">
                <a:blip r:embed="rId6"/>
                <a:stretch>
                  <a:fillRect l="-1195" t="-2839"/>
                </a:stretch>
              </a:blipFill>
            </p:spPr>
            <p:txBody>
              <a:bodyPr/>
              <a:lstStyle/>
              <a:p>
                <a:r>
                  <a:rPr lang="en-US">
                    <a:noFill/>
                  </a:rPr>
                  <a:t> </a:t>
                </a:r>
              </a:p>
            </p:txBody>
          </p:sp>
        </mc:Fallback>
      </mc:AlternateContent>
    </p:spTree>
    <p:extLst>
      <p:ext uri="{BB962C8B-B14F-4D97-AF65-F5344CB8AC3E}">
        <p14:creationId xmlns:p14="http://schemas.microsoft.com/office/powerpoint/2010/main" val="2819488041"/>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a:bodyPr>
          <a:lstStyle/>
          <a:p>
            <a:pPr algn="ctr"/>
            <a:r>
              <a:rPr lang="en-US" sz="3300" dirty="0">
                <a:solidFill>
                  <a:srgbClr val="FFFF00"/>
                </a:solidFill>
              </a:rPr>
              <a:t>Gaussian Naive Bayes</a:t>
            </a:r>
          </a:p>
        </p:txBody>
      </p:sp>
      <p:sp>
        <p:nvSpPr>
          <p:cNvPr id="5" name="Content Placeholder 4"/>
          <p:cNvSpPr>
            <a:spLocks noGrp="1"/>
          </p:cNvSpPr>
          <p:nvPr>
            <p:ph idx="1"/>
          </p:nvPr>
        </p:nvSpPr>
        <p:spPr>
          <a:xfrm>
            <a:off x="227468" y="1428750"/>
            <a:ext cx="8803393" cy="3543300"/>
          </a:xfrm>
        </p:spPr>
        <p:txBody>
          <a:bodyPr>
            <a:normAutofit fontScale="92500" lnSpcReduction="10000"/>
          </a:bodyPr>
          <a:lstStyle/>
          <a:p>
            <a:pPr algn="justLow"/>
            <a:r>
              <a:rPr lang="en-US" sz="2100" dirty="0"/>
              <a:t>Naive Bayes can be extended to real-valued attributes, most commonly by assuming a Gaussian distribution. </a:t>
            </a:r>
          </a:p>
          <a:p>
            <a:pPr algn="justLow"/>
            <a:r>
              <a:rPr lang="en-US" sz="2100" dirty="0"/>
              <a:t>This extension of naive Bayes is called Gaussian Naive Bayes.</a:t>
            </a:r>
            <a:endParaRPr lang="ar-EG" sz="2100" dirty="0"/>
          </a:p>
          <a:p>
            <a:pPr marL="0" indent="0" algn="justLow">
              <a:buNone/>
            </a:pPr>
            <a:r>
              <a:rPr lang="en-US" sz="2400" i="1" dirty="0">
                <a:solidFill>
                  <a:schemeClr val="accent5">
                    <a:lumMod val="60000"/>
                    <a:lumOff val="40000"/>
                  </a:schemeClr>
                </a:solidFill>
              </a:rPr>
              <a:t>Representation for Gaussian Naive Bayes</a:t>
            </a:r>
            <a:endParaRPr lang="ar-EG" sz="2400" i="1" dirty="0">
              <a:solidFill>
                <a:schemeClr val="accent5">
                  <a:lumMod val="60000"/>
                  <a:lumOff val="40000"/>
                </a:schemeClr>
              </a:solidFill>
            </a:endParaRPr>
          </a:p>
          <a:p>
            <a:pPr lvl="1" algn="justLow"/>
            <a:r>
              <a:rPr lang="en-US" sz="2100" dirty="0"/>
              <a:t>With</a:t>
            </a:r>
            <a:r>
              <a:rPr lang="ar-EG" sz="2100" dirty="0"/>
              <a:t> </a:t>
            </a:r>
            <a:r>
              <a:rPr lang="en-US" sz="2100" dirty="0"/>
              <a:t>real-valued inputs, we can calculate the mean and standard deviation of input values (x) for</a:t>
            </a:r>
            <a:r>
              <a:rPr lang="ar-EG" sz="2100" dirty="0"/>
              <a:t> </a:t>
            </a:r>
            <a:r>
              <a:rPr lang="en-US" sz="2100" dirty="0"/>
              <a:t>each class to summarize the distribution. This means that in addition to the probabilities for</a:t>
            </a:r>
            <a:r>
              <a:rPr lang="ar-EG" sz="2100" dirty="0"/>
              <a:t> </a:t>
            </a:r>
            <a:r>
              <a:rPr lang="en-US" sz="2100" dirty="0"/>
              <a:t>each class, we must also store the mean and standard deviations for each input variable for each</a:t>
            </a:r>
            <a:r>
              <a:rPr lang="ar-EG" sz="2100" dirty="0"/>
              <a:t> </a:t>
            </a:r>
            <a:r>
              <a:rPr lang="en-US" sz="2100" dirty="0"/>
              <a:t>class.</a:t>
            </a:r>
            <a:endParaRPr lang="ar-EG" sz="2100" dirty="0"/>
          </a:p>
          <a:p>
            <a:pPr marL="205767" lvl="1" indent="0" algn="justLow">
              <a:buNone/>
            </a:pPr>
            <a:r>
              <a:rPr lang="en-US" sz="2400" i="1" dirty="0">
                <a:solidFill>
                  <a:schemeClr val="accent5">
                    <a:lumMod val="60000"/>
                    <a:lumOff val="40000"/>
                  </a:schemeClr>
                </a:solidFill>
              </a:rPr>
              <a:t>Learn a Gaussian Naive Bayes Model From Data</a:t>
            </a:r>
            <a:endParaRPr lang="ar-EG" sz="2400" i="1" dirty="0">
              <a:solidFill>
                <a:schemeClr val="accent5">
                  <a:lumMod val="60000"/>
                  <a:lumOff val="40000"/>
                </a:schemeClr>
              </a:solidFill>
            </a:endParaRPr>
          </a:p>
          <a:p>
            <a:pPr lvl="1" algn="justLow"/>
            <a:r>
              <a:rPr lang="en-US" sz="2100" dirty="0"/>
              <a:t>This is as simple as calculating the mean and standard deviation values of each input variable</a:t>
            </a:r>
            <a:r>
              <a:rPr lang="ar-EG" sz="2100" dirty="0"/>
              <a:t> </a:t>
            </a:r>
            <a:r>
              <a:rPr lang="en-US" sz="2100" dirty="0"/>
              <a:t>(x) for each class value.</a:t>
            </a:r>
            <a:endParaRPr lang="en-US" sz="2400" i="1" dirty="0">
              <a:solidFill>
                <a:schemeClr val="accent5">
                  <a:lumMod val="60000"/>
                  <a:lumOff val="40000"/>
                </a:schemeClr>
              </a:solidFill>
            </a:endParaRPr>
          </a:p>
        </p:txBody>
      </p:sp>
    </p:spTree>
    <p:extLst>
      <p:ext uri="{BB962C8B-B14F-4D97-AF65-F5344CB8AC3E}">
        <p14:creationId xmlns:p14="http://schemas.microsoft.com/office/powerpoint/2010/main" val="3416120543"/>
      </p:ext>
    </p:extLst>
  </p:cSld>
  <p:clrMapOvr>
    <a:masterClrMapping/>
  </p:clrMapOvr>
  <p:transition spd="slow">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fontScale="90000"/>
          </a:bodyPr>
          <a:lstStyle/>
          <a:p>
            <a:pPr algn="ctr"/>
            <a:r>
              <a:rPr lang="en-US" sz="3300" dirty="0">
                <a:solidFill>
                  <a:srgbClr val="FFFF00"/>
                </a:solidFill>
              </a:rPr>
              <a:t>Make Predictions With a Gaussian Naive Bayes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7468" y="1428750"/>
                <a:ext cx="8803393" cy="3543300"/>
              </a:xfrm>
            </p:spPr>
            <p:txBody>
              <a:bodyPr>
                <a:normAutofit/>
              </a:bodyPr>
              <a:lstStyle/>
              <a:p>
                <a:pPr algn="justLow">
                  <a:lnSpc>
                    <a:spcPct val="150000"/>
                  </a:lnSpc>
                </a:pPr>
                <a:r>
                  <a:rPr lang="en-US" sz="2400" dirty="0">
                    <a:solidFill>
                      <a:schemeClr val="accent5">
                        <a:lumMod val="60000"/>
                        <a:lumOff val="40000"/>
                      </a:schemeClr>
                    </a:solidFill>
                  </a:rPr>
                  <a:t>Probabilities of new x values are calculated using the Gaussian Probability Density Function (PDF). </a:t>
                </a:r>
              </a:p>
              <a:p>
                <a:pPr marL="0" indent="0" algn="justLow">
                  <a:buNone/>
                </a:pPr>
                <a:endParaRPr lang="en-US" sz="2400" dirty="0">
                  <a:solidFill>
                    <a:schemeClr val="accent5">
                      <a:lumMod val="60000"/>
                      <a:lumOff val="40000"/>
                    </a:schemeClr>
                  </a:solidFill>
                </a:endParaRPr>
              </a:p>
              <a:p>
                <a:pPr marL="0" indent="0" algn="justLow">
                  <a:buNone/>
                </a:pPr>
                <a14:m>
                  <m:oMathPara xmlns:m="http://schemas.openxmlformats.org/officeDocument/2006/math">
                    <m:oMathParaPr>
                      <m:jc m:val="centerGroup"/>
                    </m:oMathParaPr>
                    <m:oMath xmlns:m="http://schemas.openxmlformats.org/officeDocument/2006/math">
                      <m:r>
                        <a:rPr lang="en-US" sz="2400" i="1" dirty="0">
                          <a:solidFill>
                            <a:srgbClr val="FFFF00"/>
                          </a:solidFill>
                          <a:latin typeface="Cambria Math"/>
                        </a:rPr>
                        <m:t>𝑃𝑑𝑓</m:t>
                      </m:r>
                      <m:d>
                        <m:dPr>
                          <m:ctrlPr>
                            <a:rPr lang="en-US" sz="2400" i="1" dirty="0">
                              <a:solidFill>
                                <a:srgbClr val="FFFF00"/>
                              </a:solidFill>
                              <a:latin typeface="Cambria Math"/>
                            </a:rPr>
                          </m:ctrlPr>
                        </m:dPr>
                        <m:e>
                          <m:r>
                            <a:rPr lang="en-US" sz="2400" i="1" dirty="0">
                              <a:solidFill>
                                <a:srgbClr val="FFFF00"/>
                              </a:solidFill>
                              <a:latin typeface="Cambria Math"/>
                            </a:rPr>
                            <m:t>𝑥</m:t>
                          </m:r>
                          <m:r>
                            <a:rPr lang="en-US" sz="2400" i="1" dirty="0">
                              <a:solidFill>
                                <a:srgbClr val="FFFF00"/>
                              </a:solidFill>
                              <a:latin typeface="Cambria Math"/>
                            </a:rPr>
                            <m:t>, </m:t>
                          </m:r>
                          <m:r>
                            <a:rPr lang="en-US" sz="2400" i="1" dirty="0">
                              <a:solidFill>
                                <a:srgbClr val="FFFF00"/>
                              </a:solidFill>
                              <a:latin typeface="Cambria Math"/>
                            </a:rPr>
                            <m:t>𝑚𝑒𝑎𝑛</m:t>
                          </m:r>
                          <m:r>
                            <a:rPr lang="en-US" sz="2400" i="1" dirty="0">
                              <a:solidFill>
                                <a:srgbClr val="FFFF00"/>
                              </a:solidFill>
                              <a:latin typeface="Cambria Math"/>
                            </a:rPr>
                            <m:t>, </m:t>
                          </m:r>
                          <m:r>
                            <a:rPr lang="en-US" sz="2400" i="1" dirty="0">
                              <a:solidFill>
                                <a:srgbClr val="FFFF00"/>
                              </a:solidFill>
                              <a:latin typeface="Cambria Math"/>
                            </a:rPr>
                            <m:t>𝑠𝑑</m:t>
                          </m:r>
                        </m:e>
                      </m:d>
                      <m:r>
                        <a:rPr lang="en-US" sz="2400" i="1" dirty="0">
                          <a:solidFill>
                            <a:srgbClr val="FFFF00"/>
                          </a:solidFill>
                          <a:latin typeface="Cambria Math"/>
                        </a:rPr>
                        <m:t>=</m:t>
                      </m:r>
                      <m:f>
                        <m:fPr>
                          <m:ctrlPr>
                            <a:rPr lang="en-US" sz="2400" i="1" dirty="0">
                              <a:solidFill>
                                <a:srgbClr val="FFFF00"/>
                              </a:solidFill>
                              <a:latin typeface="Cambria Math"/>
                            </a:rPr>
                          </m:ctrlPr>
                        </m:fPr>
                        <m:num>
                          <m:r>
                            <a:rPr lang="en-US" sz="2400" i="1" dirty="0">
                              <a:solidFill>
                                <a:srgbClr val="FFFF00"/>
                              </a:solidFill>
                              <a:latin typeface="Cambria Math"/>
                            </a:rPr>
                            <m:t>1</m:t>
                          </m:r>
                        </m:num>
                        <m:den>
                          <m:rad>
                            <m:radPr>
                              <m:degHide m:val="on"/>
                              <m:ctrlPr>
                                <a:rPr lang="en-US" sz="2400" i="1" dirty="0">
                                  <a:solidFill>
                                    <a:srgbClr val="FFFF00"/>
                                  </a:solidFill>
                                  <a:latin typeface="Cambria Math"/>
                                </a:rPr>
                              </m:ctrlPr>
                            </m:radPr>
                            <m:deg/>
                            <m:e>
                              <m:r>
                                <a:rPr lang="en-US" sz="2400" i="1" dirty="0">
                                  <a:solidFill>
                                    <a:srgbClr val="FFFF00"/>
                                  </a:solidFill>
                                  <a:latin typeface="Cambria Math"/>
                                </a:rPr>
                                <m:t>2.</m:t>
                              </m:r>
                              <m:r>
                                <a:rPr lang="en-US" sz="2400" i="1" dirty="0">
                                  <a:solidFill>
                                    <a:srgbClr val="FFFF00"/>
                                  </a:solidFill>
                                  <a:latin typeface="Cambria Math"/>
                                  <a:ea typeface="Cambria Math"/>
                                </a:rPr>
                                <m:t>𝜋</m:t>
                              </m:r>
                            </m:e>
                          </m:rad>
                          <m:r>
                            <a:rPr lang="en-US" sz="2400" i="1" dirty="0">
                              <a:solidFill>
                                <a:srgbClr val="FFFF00"/>
                              </a:solidFill>
                              <a:latin typeface="Cambria Math"/>
                            </a:rPr>
                            <m:t>.</m:t>
                          </m:r>
                          <m:r>
                            <a:rPr lang="en-US" sz="2400" i="1" dirty="0">
                              <a:solidFill>
                                <a:srgbClr val="FFFF00"/>
                              </a:solidFill>
                              <a:latin typeface="Cambria Math"/>
                            </a:rPr>
                            <m:t>𝑠𝑑</m:t>
                          </m:r>
                        </m:den>
                      </m:f>
                      <m:r>
                        <a:rPr lang="en-US" sz="2400" i="1" dirty="0">
                          <a:solidFill>
                            <a:srgbClr val="FFFF00"/>
                          </a:solidFill>
                          <a:latin typeface="Cambria Math"/>
                        </a:rPr>
                        <m:t>.</m:t>
                      </m:r>
                      <m:sSup>
                        <m:sSupPr>
                          <m:ctrlPr>
                            <a:rPr lang="en-US" sz="2400" i="1" dirty="0">
                              <a:solidFill>
                                <a:srgbClr val="FFFF00"/>
                              </a:solidFill>
                              <a:latin typeface="Cambria Math"/>
                            </a:rPr>
                          </m:ctrlPr>
                        </m:sSupPr>
                        <m:e>
                          <m:r>
                            <a:rPr lang="en-US" sz="2400" i="1" dirty="0">
                              <a:solidFill>
                                <a:srgbClr val="FFFF00"/>
                              </a:solidFill>
                              <a:latin typeface="Cambria Math"/>
                            </a:rPr>
                            <m:t>𝑒</m:t>
                          </m:r>
                        </m:e>
                        <m:sup>
                          <m:r>
                            <a:rPr lang="en-US" sz="2400" i="1" dirty="0">
                              <a:solidFill>
                                <a:srgbClr val="FFFF00"/>
                              </a:solidFill>
                              <a:latin typeface="Cambria Math"/>
                            </a:rPr>
                            <m:t>−(</m:t>
                          </m:r>
                          <m:f>
                            <m:fPr>
                              <m:ctrlPr>
                                <a:rPr lang="en-US" sz="2400" i="1" dirty="0">
                                  <a:solidFill>
                                    <a:srgbClr val="FFFF00"/>
                                  </a:solidFill>
                                  <a:latin typeface="Cambria Math"/>
                                </a:rPr>
                              </m:ctrlPr>
                            </m:fPr>
                            <m:num>
                              <m:sSup>
                                <m:sSupPr>
                                  <m:ctrlPr>
                                    <a:rPr lang="en-US" sz="2400" i="1" dirty="0">
                                      <a:solidFill>
                                        <a:srgbClr val="FFFF00"/>
                                      </a:solidFill>
                                      <a:latin typeface="Cambria Math"/>
                                    </a:rPr>
                                  </m:ctrlPr>
                                </m:sSupPr>
                                <m:e>
                                  <m:r>
                                    <a:rPr lang="en-US" sz="2400" i="1" dirty="0">
                                      <a:solidFill>
                                        <a:srgbClr val="FFFF00"/>
                                      </a:solidFill>
                                      <a:latin typeface="Cambria Math"/>
                                    </a:rPr>
                                    <m:t>(</m:t>
                                  </m:r>
                                  <m:r>
                                    <a:rPr lang="en-US" sz="2400" i="1" dirty="0">
                                      <a:solidFill>
                                        <a:srgbClr val="FFFF00"/>
                                      </a:solidFill>
                                      <a:latin typeface="Cambria Math"/>
                                    </a:rPr>
                                    <m:t>𝑥</m:t>
                                  </m:r>
                                  <m:r>
                                    <a:rPr lang="en-US" sz="2400" i="1" dirty="0">
                                      <a:solidFill>
                                        <a:srgbClr val="FFFF00"/>
                                      </a:solidFill>
                                      <a:latin typeface="Cambria Math"/>
                                    </a:rPr>
                                    <m:t>−</m:t>
                                  </m:r>
                                  <m:r>
                                    <a:rPr lang="en-US" sz="2400" i="1" dirty="0">
                                      <a:solidFill>
                                        <a:srgbClr val="FFFF00"/>
                                      </a:solidFill>
                                      <a:latin typeface="Cambria Math"/>
                                    </a:rPr>
                                    <m:t>𝑚𝑒𝑎𝑛</m:t>
                                  </m:r>
                                  <m:r>
                                    <a:rPr lang="en-US" sz="2400" i="1" dirty="0">
                                      <a:solidFill>
                                        <a:srgbClr val="FFFF00"/>
                                      </a:solidFill>
                                      <a:latin typeface="Cambria Math"/>
                                    </a:rPr>
                                    <m:t>)</m:t>
                                  </m:r>
                                </m:e>
                                <m:sup>
                                  <m:r>
                                    <a:rPr lang="en-US" sz="2400" i="1" dirty="0">
                                      <a:solidFill>
                                        <a:srgbClr val="FFFF00"/>
                                      </a:solidFill>
                                      <a:latin typeface="Cambria Math"/>
                                    </a:rPr>
                                    <m:t>2</m:t>
                                  </m:r>
                                </m:sup>
                              </m:sSup>
                            </m:num>
                            <m:den>
                              <m:r>
                                <a:rPr lang="en-US" sz="2400" i="1" dirty="0">
                                  <a:solidFill>
                                    <a:srgbClr val="FFFF00"/>
                                  </a:solidFill>
                                  <a:latin typeface="Cambria Math"/>
                                </a:rPr>
                                <m:t>2.</m:t>
                              </m:r>
                              <m:sSup>
                                <m:sSupPr>
                                  <m:ctrlPr>
                                    <a:rPr lang="en-US" sz="2400" i="1" dirty="0">
                                      <a:solidFill>
                                        <a:srgbClr val="FFFF00"/>
                                      </a:solidFill>
                                      <a:latin typeface="Cambria Math"/>
                                    </a:rPr>
                                  </m:ctrlPr>
                                </m:sSupPr>
                                <m:e>
                                  <m:r>
                                    <a:rPr lang="en-US" sz="2400" i="1" dirty="0">
                                      <a:solidFill>
                                        <a:srgbClr val="FFFF00"/>
                                      </a:solidFill>
                                      <a:latin typeface="Cambria Math"/>
                                    </a:rPr>
                                    <m:t>𝑠𝑑</m:t>
                                  </m:r>
                                </m:e>
                                <m:sup>
                                  <m:r>
                                    <a:rPr lang="en-US" sz="2400" i="1" dirty="0">
                                      <a:solidFill>
                                        <a:srgbClr val="FFFF00"/>
                                      </a:solidFill>
                                      <a:latin typeface="Cambria Math"/>
                                    </a:rPr>
                                    <m:t>2</m:t>
                                  </m:r>
                                </m:sup>
                              </m:sSup>
                            </m:den>
                          </m:f>
                          <m:r>
                            <a:rPr lang="en-US" sz="2400" i="1" dirty="0">
                              <a:solidFill>
                                <a:srgbClr val="FFFF00"/>
                              </a:solidFill>
                              <a:latin typeface="Cambria Math"/>
                            </a:rPr>
                            <m:t>)</m:t>
                          </m:r>
                        </m:sup>
                      </m:sSup>
                    </m:oMath>
                  </m:oMathPara>
                </a14:m>
                <a:endParaRPr lang="en-US" sz="2400" dirty="0">
                  <a:solidFill>
                    <a:schemeClr val="accent5">
                      <a:lumMod val="60000"/>
                      <a:lumOff val="40000"/>
                    </a:schemeClr>
                  </a:solidFill>
                </a:endParaRPr>
              </a:p>
              <a:p>
                <a:pPr marL="0" indent="0" algn="justLow">
                  <a:buNone/>
                </a:pPr>
                <a:endParaRPr lang="en-US" sz="2400" dirty="0">
                  <a:solidFill>
                    <a:schemeClr val="accent5">
                      <a:lumMod val="60000"/>
                      <a:lumOff val="40000"/>
                    </a:schemeClr>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03212" y="1905000"/>
                <a:ext cx="11734800" cy="4724400"/>
              </a:xfrm>
              <a:blipFill rotWithShape="1">
                <a:blip r:embed="rId5"/>
                <a:stretch>
                  <a:fillRect l="-1195" r="-1974"/>
                </a:stretch>
              </a:blipFill>
            </p:spPr>
            <p:txBody>
              <a:bodyPr/>
              <a:lstStyle/>
              <a:p>
                <a:r>
                  <a:rPr lang="en-US">
                    <a:noFill/>
                  </a:rPr>
                  <a:t> </a:t>
                </a:r>
              </a:p>
            </p:txBody>
          </p:sp>
        </mc:Fallback>
      </mc:AlternateContent>
    </p:spTree>
    <p:extLst>
      <p:ext uri="{BB962C8B-B14F-4D97-AF65-F5344CB8AC3E}">
        <p14:creationId xmlns:p14="http://schemas.microsoft.com/office/powerpoint/2010/main" val="814839654"/>
      </p:ext>
    </p:extLst>
  </p:cSld>
  <p:clrMapOvr>
    <a:masterClrMapping/>
  </p:clrMapOvr>
  <p:transition spd="slow">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9" y="205978"/>
            <a:ext cx="8802201" cy="765572"/>
          </a:xfrm>
        </p:spPr>
        <p:txBody>
          <a:bodyPr>
            <a:normAutofit/>
          </a:bodyPr>
          <a:lstStyle/>
          <a:p>
            <a:pPr algn="ctr"/>
            <a:r>
              <a:rPr lang="en-US" sz="3300" dirty="0">
                <a:solidFill>
                  <a:srgbClr val="FFFF00"/>
                </a:solidFill>
              </a:rPr>
              <a:t>Preparing Data For Naive Bayes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1071317"/>
              </p:ext>
            </p:extLst>
          </p:nvPr>
        </p:nvGraphicFramePr>
        <p:xfrm>
          <a:off x="227468" y="1257300"/>
          <a:ext cx="8746228"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4585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6">
                                            <p:graphicEl>
                                              <a:dgm id="{4FCA838D-502C-4784-9551-1CA325773A7A}"/>
                                            </p:graphicEl>
                                          </p:spTgt>
                                        </p:tgtEl>
                                        <p:attrNameLst>
                                          <p:attrName>style.visibility</p:attrName>
                                        </p:attrNameLst>
                                      </p:cBhvr>
                                      <p:to>
                                        <p:strVal val="visible"/>
                                      </p:to>
                                    </p:set>
                                    <p:animEffect transition="in" filter="wheel(8)">
                                      <p:cBhvr>
                                        <p:cTn id="7" dur="2000"/>
                                        <p:tgtEl>
                                          <p:spTgt spid="6">
                                            <p:graphicEl>
                                              <a:dgm id="{4FCA838D-502C-4784-9551-1CA325773A7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6">
                                            <p:graphicEl>
                                              <a:dgm id="{07E12E28-1501-4BB9-AAA7-633AE396A0EE}"/>
                                            </p:graphicEl>
                                          </p:spTgt>
                                        </p:tgtEl>
                                        <p:attrNameLst>
                                          <p:attrName>style.visibility</p:attrName>
                                        </p:attrNameLst>
                                      </p:cBhvr>
                                      <p:to>
                                        <p:strVal val="visible"/>
                                      </p:to>
                                    </p:set>
                                    <p:animEffect transition="in" filter="wheel(8)">
                                      <p:cBhvr>
                                        <p:cTn id="12" dur="2000"/>
                                        <p:tgtEl>
                                          <p:spTgt spid="6">
                                            <p:graphicEl>
                                              <a:dgm id="{07E12E28-1501-4BB9-AAA7-633AE396A0EE}"/>
                                            </p:graphicEl>
                                          </p:spTgt>
                                        </p:tgtEl>
                                      </p:cBhvr>
                                    </p:animEffect>
                                  </p:childTnLst>
                                </p:cTn>
                              </p:par>
                              <p:par>
                                <p:cTn id="13" presetID="21" presetClass="entr" presetSubtype="8" fill="hold" grpId="0" nodeType="withEffect">
                                  <p:stCondLst>
                                    <p:cond delay="0"/>
                                  </p:stCondLst>
                                  <p:childTnLst>
                                    <p:set>
                                      <p:cBhvr>
                                        <p:cTn id="14" dur="1" fill="hold">
                                          <p:stCondLst>
                                            <p:cond delay="0"/>
                                          </p:stCondLst>
                                        </p:cTn>
                                        <p:tgtEl>
                                          <p:spTgt spid="6">
                                            <p:graphicEl>
                                              <a:dgm id="{F9FCE364-E17F-4FD8-981C-8357F82B2635}"/>
                                            </p:graphicEl>
                                          </p:spTgt>
                                        </p:tgtEl>
                                        <p:attrNameLst>
                                          <p:attrName>style.visibility</p:attrName>
                                        </p:attrNameLst>
                                      </p:cBhvr>
                                      <p:to>
                                        <p:strVal val="visible"/>
                                      </p:to>
                                    </p:set>
                                    <p:animEffect transition="in" filter="wheel(8)">
                                      <p:cBhvr>
                                        <p:cTn id="15" dur="2000"/>
                                        <p:tgtEl>
                                          <p:spTgt spid="6">
                                            <p:graphicEl>
                                              <a:dgm id="{F9FCE364-E17F-4FD8-981C-8357F82B2635}"/>
                                            </p:graphicEl>
                                          </p:spTgt>
                                        </p:tgtEl>
                                      </p:cBhvr>
                                    </p:animEffect>
                                  </p:childTnLst>
                                </p:cTn>
                              </p:par>
                              <p:par>
                                <p:cTn id="16" presetID="21" presetClass="entr" presetSubtype="8" fill="hold" grpId="0" nodeType="withEffect">
                                  <p:stCondLst>
                                    <p:cond delay="0"/>
                                  </p:stCondLst>
                                  <p:childTnLst>
                                    <p:set>
                                      <p:cBhvr>
                                        <p:cTn id="17" dur="1" fill="hold">
                                          <p:stCondLst>
                                            <p:cond delay="0"/>
                                          </p:stCondLst>
                                        </p:cTn>
                                        <p:tgtEl>
                                          <p:spTgt spid="6">
                                            <p:graphicEl>
                                              <a:dgm id="{82FAE813-B977-40BC-BDF6-AD9DFF9C0805}"/>
                                            </p:graphicEl>
                                          </p:spTgt>
                                        </p:tgtEl>
                                        <p:attrNameLst>
                                          <p:attrName>style.visibility</p:attrName>
                                        </p:attrNameLst>
                                      </p:cBhvr>
                                      <p:to>
                                        <p:strVal val="visible"/>
                                      </p:to>
                                    </p:set>
                                    <p:animEffect transition="in" filter="wheel(8)">
                                      <p:cBhvr>
                                        <p:cTn id="18" dur="2000"/>
                                        <p:tgtEl>
                                          <p:spTgt spid="6">
                                            <p:graphicEl>
                                              <a:dgm id="{82FAE813-B977-40BC-BDF6-AD9DFF9C0805}"/>
                                            </p:graphicEl>
                                          </p:spTgt>
                                        </p:tgtEl>
                                      </p:cBhvr>
                                    </p:animEffect>
                                  </p:childTnLst>
                                </p:cTn>
                              </p:par>
                              <p:par>
                                <p:cTn id="19" presetID="21" presetClass="entr" presetSubtype="8" fill="hold" grpId="0" nodeType="withEffect">
                                  <p:stCondLst>
                                    <p:cond delay="0"/>
                                  </p:stCondLst>
                                  <p:childTnLst>
                                    <p:set>
                                      <p:cBhvr>
                                        <p:cTn id="20" dur="1" fill="hold">
                                          <p:stCondLst>
                                            <p:cond delay="0"/>
                                          </p:stCondLst>
                                        </p:cTn>
                                        <p:tgtEl>
                                          <p:spTgt spid="6">
                                            <p:graphicEl>
                                              <a:dgm id="{298A4420-29E2-42CF-88E0-A83DEF1EB2C7}"/>
                                            </p:graphicEl>
                                          </p:spTgt>
                                        </p:tgtEl>
                                        <p:attrNameLst>
                                          <p:attrName>style.visibility</p:attrName>
                                        </p:attrNameLst>
                                      </p:cBhvr>
                                      <p:to>
                                        <p:strVal val="visible"/>
                                      </p:to>
                                    </p:set>
                                    <p:animEffect transition="in" filter="wheel(8)">
                                      <p:cBhvr>
                                        <p:cTn id="21" dur="2000"/>
                                        <p:tgtEl>
                                          <p:spTgt spid="6">
                                            <p:graphicEl>
                                              <a:dgm id="{298A4420-29E2-42CF-88E0-A83DEF1EB2C7}"/>
                                            </p:graphicEl>
                                          </p:spTgt>
                                        </p:tgtEl>
                                      </p:cBhvr>
                                    </p:animEffect>
                                  </p:childTnLst>
                                </p:cTn>
                              </p:par>
                              <p:par>
                                <p:cTn id="22" presetID="21" presetClass="entr" presetSubtype="8" fill="hold" grpId="0" nodeType="withEffect">
                                  <p:stCondLst>
                                    <p:cond delay="0"/>
                                  </p:stCondLst>
                                  <p:childTnLst>
                                    <p:set>
                                      <p:cBhvr>
                                        <p:cTn id="23" dur="1" fill="hold">
                                          <p:stCondLst>
                                            <p:cond delay="0"/>
                                          </p:stCondLst>
                                        </p:cTn>
                                        <p:tgtEl>
                                          <p:spTgt spid="6">
                                            <p:graphicEl>
                                              <a:dgm id="{383F337C-E6EE-47DB-8101-F12F22237314}"/>
                                            </p:graphicEl>
                                          </p:spTgt>
                                        </p:tgtEl>
                                        <p:attrNameLst>
                                          <p:attrName>style.visibility</p:attrName>
                                        </p:attrNameLst>
                                      </p:cBhvr>
                                      <p:to>
                                        <p:strVal val="visible"/>
                                      </p:to>
                                    </p:set>
                                    <p:animEffect transition="in" filter="wheel(8)">
                                      <p:cBhvr>
                                        <p:cTn id="24" dur="2000"/>
                                        <p:tgtEl>
                                          <p:spTgt spid="6">
                                            <p:graphicEl>
                                              <a:dgm id="{383F337C-E6EE-47DB-8101-F12F22237314}"/>
                                            </p:graphicEl>
                                          </p:spTgt>
                                        </p:tgtEl>
                                      </p:cBhvr>
                                    </p:animEffect>
                                  </p:childTnLst>
                                </p:cTn>
                              </p:par>
                              <p:par>
                                <p:cTn id="25" presetID="21" presetClass="entr" presetSubtype="8" fill="hold" grpId="0" nodeType="withEffect">
                                  <p:stCondLst>
                                    <p:cond delay="0"/>
                                  </p:stCondLst>
                                  <p:childTnLst>
                                    <p:set>
                                      <p:cBhvr>
                                        <p:cTn id="26" dur="1" fill="hold">
                                          <p:stCondLst>
                                            <p:cond delay="0"/>
                                          </p:stCondLst>
                                        </p:cTn>
                                        <p:tgtEl>
                                          <p:spTgt spid="6">
                                            <p:graphicEl>
                                              <a:dgm id="{A0858494-585F-4448-AE78-D86D439A2481}"/>
                                            </p:graphicEl>
                                          </p:spTgt>
                                        </p:tgtEl>
                                        <p:attrNameLst>
                                          <p:attrName>style.visibility</p:attrName>
                                        </p:attrNameLst>
                                      </p:cBhvr>
                                      <p:to>
                                        <p:strVal val="visible"/>
                                      </p:to>
                                    </p:set>
                                    <p:animEffect transition="in" filter="wheel(8)">
                                      <p:cBhvr>
                                        <p:cTn id="27" dur="2000"/>
                                        <p:tgtEl>
                                          <p:spTgt spid="6">
                                            <p:graphicEl>
                                              <a:dgm id="{A0858494-585F-4448-AE78-D86D439A2481}"/>
                                            </p:graphicEl>
                                          </p:spTgt>
                                        </p:tgtEl>
                                      </p:cBhvr>
                                    </p:animEffect>
                                  </p:childTnLst>
                                </p:cTn>
                              </p:par>
                              <p:par>
                                <p:cTn id="28" presetID="21" presetClass="entr" presetSubtype="8" fill="hold" grpId="0" nodeType="withEffect">
                                  <p:stCondLst>
                                    <p:cond delay="0"/>
                                  </p:stCondLst>
                                  <p:childTnLst>
                                    <p:set>
                                      <p:cBhvr>
                                        <p:cTn id="29" dur="1" fill="hold">
                                          <p:stCondLst>
                                            <p:cond delay="0"/>
                                          </p:stCondLst>
                                        </p:cTn>
                                        <p:tgtEl>
                                          <p:spTgt spid="6">
                                            <p:graphicEl>
                                              <a:dgm id="{15917DAB-DBC8-43DE-BC15-6F2D7101C709}"/>
                                            </p:graphicEl>
                                          </p:spTgt>
                                        </p:tgtEl>
                                        <p:attrNameLst>
                                          <p:attrName>style.visibility</p:attrName>
                                        </p:attrNameLst>
                                      </p:cBhvr>
                                      <p:to>
                                        <p:strVal val="visible"/>
                                      </p:to>
                                    </p:set>
                                    <p:animEffect transition="in" filter="wheel(8)">
                                      <p:cBhvr>
                                        <p:cTn id="30" dur="2000"/>
                                        <p:tgtEl>
                                          <p:spTgt spid="6">
                                            <p:graphicEl>
                                              <a:dgm id="{15917DAB-DBC8-43DE-BC15-6F2D7101C709}"/>
                                            </p:graphicEl>
                                          </p:spTgt>
                                        </p:tgtEl>
                                      </p:cBhvr>
                                    </p:animEffect>
                                  </p:childTnLst>
                                </p:cTn>
                              </p:par>
                              <p:par>
                                <p:cTn id="31" presetID="21" presetClass="entr" presetSubtype="8" fill="hold" grpId="0" nodeType="withEffect">
                                  <p:stCondLst>
                                    <p:cond delay="0"/>
                                  </p:stCondLst>
                                  <p:childTnLst>
                                    <p:set>
                                      <p:cBhvr>
                                        <p:cTn id="32" dur="1" fill="hold">
                                          <p:stCondLst>
                                            <p:cond delay="0"/>
                                          </p:stCondLst>
                                        </p:cTn>
                                        <p:tgtEl>
                                          <p:spTgt spid="6">
                                            <p:graphicEl>
                                              <a:dgm id="{CA48C690-AA36-4BDF-BDE7-FDB0B6519B5E}"/>
                                            </p:graphicEl>
                                          </p:spTgt>
                                        </p:tgtEl>
                                        <p:attrNameLst>
                                          <p:attrName>style.visibility</p:attrName>
                                        </p:attrNameLst>
                                      </p:cBhvr>
                                      <p:to>
                                        <p:strVal val="visible"/>
                                      </p:to>
                                    </p:set>
                                    <p:animEffect transition="in" filter="wheel(8)">
                                      <p:cBhvr>
                                        <p:cTn id="33" dur="2000"/>
                                        <p:tgtEl>
                                          <p:spTgt spid="6">
                                            <p:graphicEl>
                                              <a:dgm id="{CA48C690-AA36-4BDF-BDE7-FDB0B6519B5E}"/>
                                            </p:graphicEl>
                                          </p:spTgt>
                                        </p:tgtEl>
                                      </p:cBhvr>
                                    </p:animEffect>
                                  </p:childTnLst>
                                </p:cTn>
                              </p:par>
                              <p:par>
                                <p:cTn id="34" presetID="21" presetClass="entr" presetSubtype="8" fill="hold" grpId="0" nodeType="withEffect">
                                  <p:stCondLst>
                                    <p:cond delay="0"/>
                                  </p:stCondLst>
                                  <p:childTnLst>
                                    <p:set>
                                      <p:cBhvr>
                                        <p:cTn id="35" dur="1" fill="hold">
                                          <p:stCondLst>
                                            <p:cond delay="0"/>
                                          </p:stCondLst>
                                        </p:cTn>
                                        <p:tgtEl>
                                          <p:spTgt spid="6">
                                            <p:graphicEl>
                                              <a:dgm id="{567A6FAF-133D-4734-8FFA-35607FA38280}"/>
                                            </p:graphicEl>
                                          </p:spTgt>
                                        </p:tgtEl>
                                        <p:attrNameLst>
                                          <p:attrName>style.visibility</p:attrName>
                                        </p:attrNameLst>
                                      </p:cBhvr>
                                      <p:to>
                                        <p:strVal val="visible"/>
                                      </p:to>
                                    </p:set>
                                    <p:animEffect transition="in" filter="wheel(8)">
                                      <p:cBhvr>
                                        <p:cTn id="36" dur="2000"/>
                                        <p:tgtEl>
                                          <p:spTgt spid="6">
                                            <p:graphicEl>
                                              <a:dgm id="{567A6FAF-133D-4734-8FFA-35607FA38280}"/>
                                            </p:graphicEl>
                                          </p:spTgt>
                                        </p:tgtEl>
                                      </p:cBhvr>
                                    </p:animEffect>
                                  </p:childTnLst>
                                </p:cTn>
                              </p:par>
                              <p:par>
                                <p:cTn id="37" presetID="21" presetClass="entr" presetSubtype="8" fill="hold" grpId="0" nodeType="withEffect">
                                  <p:stCondLst>
                                    <p:cond delay="0"/>
                                  </p:stCondLst>
                                  <p:childTnLst>
                                    <p:set>
                                      <p:cBhvr>
                                        <p:cTn id="38" dur="1" fill="hold">
                                          <p:stCondLst>
                                            <p:cond delay="0"/>
                                          </p:stCondLst>
                                        </p:cTn>
                                        <p:tgtEl>
                                          <p:spTgt spid="6">
                                            <p:graphicEl>
                                              <a:dgm id="{8737F113-55A5-444C-A725-F7BB6958C47E}"/>
                                            </p:graphicEl>
                                          </p:spTgt>
                                        </p:tgtEl>
                                        <p:attrNameLst>
                                          <p:attrName>style.visibility</p:attrName>
                                        </p:attrNameLst>
                                      </p:cBhvr>
                                      <p:to>
                                        <p:strVal val="visible"/>
                                      </p:to>
                                    </p:set>
                                    <p:animEffect transition="in" filter="wheel(8)">
                                      <p:cBhvr>
                                        <p:cTn id="39" dur="2000"/>
                                        <p:tgtEl>
                                          <p:spTgt spid="6">
                                            <p:graphicEl>
                                              <a:dgm id="{8737F113-55A5-444C-A725-F7BB6958C47E}"/>
                                            </p:graphicEl>
                                          </p:spTgt>
                                        </p:tgtEl>
                                      </p:cBhvr>
                                    </p:animEffect>
                                  </p:childTnLst>
                                </p:cTn>
                              </p:par>
                              <p:par>
                                <p:cTn id="40" presetID="21" presetClass="entr" presetSubtype="8" fill="hold" grpId="0" nodeType="withEffect">
                                  <p:stCondLst>
                                    <p:cond delay="0"/>
                                  </p:stCondLst>
                                  <p:childTnLst>
                                    <p:set>
                                      <p:cBhvr>
                                        <p:cTn id="41" dur="1" fill="hold">
                                          <p:stCondLst>
                                            <p:cond delay="0"/>
                                          </p:stCondLst>
                                        </p:cTn>
                                        <p:tgtEl>
                                          <p:spTgt spid="6">
                                            <p:graphicEl>
                                              <a:dgm id="{640A6F5C-7630-433D-9C25-4CD8B6AD35DC}"/>
                                            </p:graphicEl>
                                          </p:spTgt>
                                        </p:tgtEl>
                                        <p:attrNameLst>
                                          <p:attrName>style.visibility</p:attrName>
                                        </p:attrNameLst>
                                      </p:cBhvr>
                                      <p:to>
                                        <p:strVal val="visible"/>
                                      </p:to>
                                    </p:set>
                                    <p:animEffect transition="in" filter="wheel(8)">
                                      <p:cBhvr>
                                        <p:cTn id="42" dur="2000"/>
                                        <p:tgtEl>
                                          <p:spTgt spid="6">
                                            <p:graphicEl>
                                              <a:dgm id="{640A6F5C-7630-433D-9C25-4CD8B6AD35DC}"/>
                                            </p:graphicEl>
                                          </p:spTgt>
                                        </p:tgtEl>
                                      </p:cBhvr>
                                    </p:animEffect>
                                  </p:childTnLst>
                                </p:cTn>
                              </p:par>
                              <p:par>
                                <p:cTn id="43" presetID="21" presetClass="entr" presetSubtype="8" fill="hold" grpId="0" nodeType="withEffect">
                                  <p:stCondLst>
                                    <p:cond delay="0"/>
                                  </p:stCondLst>
                                  <p:childTnLst>
                                    <p:set>
                                      <p:cBhvr>
                                        <p:cTn id="44" dur="1" fill="hold">
                                          <p:stCondLst>
                                            <p:cond delay="0"/>
                                          </p:stCondLst>
                                        </p:cTn>
                                        <p:tgtEl>
                                          <p:spTgt spid="6">
                                            <p:graphicEl>
                                              <a:dgm id="{21127E2D-6B7C-4EE5-9D29-6CE00447FCCB}"/>
                                            </p:graphicEl>
                                          </p:spTgt>
                                        </p:tgtEl>
                                        <p:attrNameLst>
                                          <p:attrName>style.visibility</p:attrName>
                                        </p:attrNameLst>
                                      </p:cBhvr>
                                      <p:to>
                                        <p:strVal val="visible"/>
                                      </p:to>
                                    </p:set>
                                    <p:animEffect transition="in" filter="wheel(8)">
                                      <p:cBhvr>
                                        <p:cTn id="45" dur="2000"/>
                                        <p:tgtEl>
                                          <p:spTgt spid="6">
                                            <p:graphicEl>
                                              <a:dgm id="{21127E2D-6B7C-4EE5-9D29-6CE00447FCC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solidFill>
                  <a:schemeClr val="accent3">
                    <a:lumMod val="60000"/>
                    <a:lumOff val="40000"/>
                  </a:schemeClr>
                </a:solidFill>
              </a:rPr>
              <a:t>Non</a:t>
            </a:r>
            <a:r>
              <a:rPr lang="en-US" sz="3200" dirty="0"/>
              <a:t>linear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Naive Bayes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Gaussian Naive Bayes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sklearn.naive_bayes</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GaussianNB</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r>
              <a:rPr lang="en-US" dirty="0" smtClean="0">
                <a:solidFill>
                  <a:srgbClr val="000000"/>
                </a:solidFill>
                <a:latin typeface="CMTT10"/>
              </a:rPr>
              <a:t>]</a:t>
            </a:r>
          </a:p>
          <a:p>
            <a:r>
              <a:rPr lang="en-US" dirty="0" err="1"/>
              <a:t>kfold</a:t>
            </a:r>
            <a:r>
              <a:rPr lang="en-US" dirty="0"/>
              <a:t> = </a:t>
            </a:r>
            <a:r>
              <a:rPr lang="en-US" dirty="0" err="1"/>
              <a:t>KFold</a:t>
            </a:r>
            <a:r>
              <a:rPr lang="en-US" dirty="0"/>
              <a:t>(</a:t>
            </a:r>
            <a:r>
              <a:rPr lang="en-US" dirty="0" err="1"/>
              <a:t>n_splits</a:t>
            </a:r>
            <a:r>
              <a:rPr lang="en-US" dirty="0"/>
              <a:t>=10, </a:t>
            </a:r>
            <a:r>
              <a:rPr lang="en-US" dirty="0" err="1"/>
              <a:t>random_state</a:t>
            </a:r>
            <a:r>
              <a:rPr lang="en-US" dirty="0"/>
              <a:t>=7)</a:t>
            </a:r>
          </a:p>
          <a:p>
            <a:r>
              <a:rPr lang="en-US" dirty="0"/>
              <a:t>model = </a:t>
            </a:r>
            <a:r>
              <a:rPr lang="en-US" dirty="0" err="1"/>
              <a:t>GaussianNB</a:t>
            </a:r>
            <a:r>
              <a:rPr lang="en-US" dirty="0"/>
              <a:t>()</a:t>
            </a:r>
          </a:p>
          <a:p>
            <a:r>
              <a:rPr lang="en-US" dirty="0"/>
              <a:t>results = </a:t>
            </a:r>
            <a:r>
              <a:rPr lang="en-US" dirty="0" err="1"/>
              <a:t>cross_val_score</a:t>
            </a:r>
            <a:r>
              <a:rPr lang="en-US" dirty="0"/>
              <a:t>(model, X, Y, cv=</a:t>
            </a:r>
            <a:r>
              <a:rPr lang="en-US" dirty="0" err="1"/>
              <a:t>kfold</a:t>
            </a:r>
            <a:r>
              <a:rPr lang="en-US" dirty="0"/>
              <a:t>)</a:t>
            </a:r>
          </a:p>
          <a:p>
            <a:r>
              <a:rPr lang="en-US" dirty="0"/>
              <a:t>print(</a:t>
            </a:r>
            <a:r>
              <a:rPr lang="en-US" dirty="0" err="1"/>
              <a:t>results.mean</a:t>
            </a:r>
            <a:r>
              <a:rPr lang="en-US" dirty="0"/>
              <a:t>())</a:t>
            </a:r>
            <a:endParaRPr lang="en-US" dirty="0">
              <a:solidFill>
                <a:srgbClr val="000000"/>
              </a:solidFill>
              <a:latin typeface="CMTT10"/>
            </a:endParaRP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0.75517771702</a:t>
            </a:r>
            <a:endParaRPr lang="en-CA" sz="1800" dirty="0"/>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1352550"/>
            <a:ext cx="8305800" cy="2038350"/>
          </a:xfrm>
        </p:spPr>
        <p:txBody>
          <a:bodyPr lIns="68589" tIns="34295" rIns="68589" bIns="34295">
            <a:prstTxWarp prst="textWave1">
              <a:avLst>
                <a:gd name="adj1" fmla="val 20000"/>
                <a:gd name="adj2" fmla="val 0"/>
              </a:avLst>
            </a:prstTxWarp>
            <a:normAutofit/>
          </a:bodyPr>
          <a:lstStyle/>
          <a:p>
            <a:r>
              <a:rPr lang="en-US" sz="6600" dirty="0">
                <a:solidFill>
                  <a:srgbClr val="FFFF00"/>
                </a:solidFill>
              </a:rPr>
              <a:t>Non-Linear </a:t>
            </a:r>
            <a:r>
              <a:rPr lang="en-US" sz="6600" dirty="0">
                <a:solidFill>
                  <a:srgbClr val="002060"/>
                </a:solidFill>
              </a:rPr>
              <a:t>algorithms</a:t>
            </a:r>
          </a:p>
        </p:txBody>
      </p:sp>
    </p:spTree>
    <p:extLst>
      <p:ext uri="{BB962C8B-B14F-4D97-AF65-F5344CB8AC3E}">
        <p14:creationId xmlns:p14="http://schemas.microsoft.com/office/powerpoint/2010/main" val="11483067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623" y="205978"/>
            <a:ext cx="8003084" cy="765572"/>
          </a:xfrm>
        </p:spPr>
        <p:txBody>
          <a:bodyPr>
            <a:normAutofit fontScale="90000"/>
          </a:bodyPr>
          <a:lstStyle/>
          <a:p>
            <a:pPr algn="ctr"/>
            <a:r>
              <a:rPr lang="en-US" sz="3300" dirty="0">
                <a:solidFill>
                  <a:srgbClr val="FFFF00"/>
                </a:solidFill>
              </a:rPr>
              <a:t>Classification and Regression Trees</a:t>
            </a:r>
          </a:p>
        </p:txBody>
      </p:sp>
      <p:sp>
        <p:nvSpPr>
          <p:cNvPr id="5" name="Content Placeholder 4"/>
          <p:cNvSpPr>
            <a:spLocks noGrp="1"/>
          </p:cNvSpPr>
          <p:nvPr>
            <p:ph idx="1"/>
          </p:nvPr>
        </p:nvSpPr>
        <p:spPr>
          <a:xfrm>
            <a:off x="398963" y="1428750"/>
            <a:ext cx="8574733" cy="3200400"/>
          </a:xfrm>
        </p:spPr>
        <p:txBody>
          <a:bodyPr>
            <a:normAutofit/>
          </a:bodyPr>
          <a:lstStyle/>
          <a:p>
            <a:pPr>
              <a:lnSpc>
                <a:spcPct val="150000"/>
              </a:lnSpc>
            </a:pPr>
            <a:r>
              <a:rPr lang="en-US" sz="2400" dirty="0"/>
              <a:t>Classification and Regression Trees or CART for short.</a:t>
            </a:r>
          </a:p>
          <a:p>
            <a:pPr>
              <a:lnSpc>
                <a:spcPct val="150000"/>
              </a:lnSpc>
            </a:pPr>
            <a:r>
              <a:rPr lang="en-US" sz="2400" dirty="0"/>
              <a:t>The representation for the CART model is a binary tree.</a:t>
            </a:r>
          </a:p>
          <a:p>
            <a:r>
              <a:rPr lang="en-US" sz="2400" dirty="0"/>
              <a:t>Each node represents a single input variable (x) and a split point on that variable (assuming the variable is numeric).</a:t>
            </a:r>
          </a:p>
          <a:p>
            <a:r>
              <a:rPr lang="en-US" sz="2400" dirty="0"/>
              <a:t>The leaf nodes of the tree contain an output variable (y) which is used to make a prediction.</a:t>
            </a:r>
          </a:p>
        </p:txBody>
      </p:sp>
    </p:spTree>
    <p:extLst>
      <p:ext uri="{BB962C8B-B14F-4D97-AF65-F5344CB8AC3E}">
        <p14:creationId xmlns:p14="http://schemas.microsoft.com/office/powerpoint/2010/main" val="2071069824"/>
      </p:ext>
    </p:extLst>
  </p:cSld>
  <p:clrMapOvr>
    <a:masterClrMapping/>
  </p:clrMapOvr>
  <p:transition spd="slow">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623" y="205978"/>
            <a:ext cx="8003084" cy="765572"/>
          </a:xfrm>
        </p:spPr>
        <p:txBody>
          <a:bodyPr>
            <a:normAutofit fontScale="90000"/>
          </a:bodyPr>
          <a:lstStyle/>
          <a:p>
            <a:pPr algn="ctr"/>
            <a:r>
              <a:rPr lang="en-US" sz="3300" dirty="0">
                <a:solidFill>
                  <a:srgbClr val="FFFF00"/>
                </a:solidFill>
              </a:rPr>
              <a:t>Classification and Regression Trees</a:t>
            </a:r>
          </a:p>
        </p:txBody>
      </p:sp>
      <p:sp>
        <p:nvSpPr>
          <p:cNvPr id="5" name="Content Placeholder 4"/>
          <p:cNvSpPr>
            <a:spLocks noGrp="1"/>
          </p:cNvSpPr>
          <p:nvPr>
            <p:ph idx="1"/>
          </p:nvPr>
        </p:nvSpPr>
        <p:spPr>
          <a:xfrm>
            <a:off x="398963" y="1428750"/>
            <a:ext cx="8574733" cy="3505200"/>
          </a:xfrm>
        </p:spPr>
        <p:txBody>
          <a:bodyPr>
            <a:normAutofit lnSpcReduction="10000"/>
          </a:bodyPr>
          <a:lstStyle/>
          <a:p>
            <a:pPr>
              <a:lnSpc>
                <a:spcPct val="150000"/>
              </a:lnSpc>
            </a:pPr>
            <a:r>
              <a:rPr lang="en-US" sz="2400" dirty="0"/>
              <a:t>Classification and Regression Trees or CART for short.</a:t>
            </a:r>
          </a:p>
          <a:p>
            <a:pPr>
              <a:lnSpc>
                <a:spcPct val="150000"/>
              </a:lnSpc>
            </a:pPr>
            <a:r>
              <a:rPr lang="en-US" sz="2400" dirty="0"/>
              <a:t>The representation for the CART model is a binary tree.</a:t>
            </a:r>
          </a:p>
          <a:p>
            <a:r>
              <a:rPr lang="en-US" sz="2400" dirty="0"/>
              <a:t>Each node represents a single input variable (x) and a split point on that variable (assuming the variable is numeric).</a:t>
            </a:r>
          </a:p>
          <a:p>
            <a:r>
              <a:rPr lang="en-US" sz="2400" dirty="0"/>
              <a:t>The leaf nodes of the tree contain an output variable (y) which is used to make a prediction.</a:t>
            </a:r>
          </a:p>
          <a:p>
            <a:r>
              <a:rPr lang="en-US" sz="2400" dirty="0"/>
              <a:t>The tree can be stored to le as a graph or a set of rules. For example, below is the above decision tree as a set of rules.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085" y="1123607"/>
            <a:ext cx="4573192" cy="3326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71229" y="3086100"/>
            <a:ext cx="5543803" cy="1454254"/>
          </a:xfrm>
          <a:prstGeom prst="rect">
            <a:avLst/>
          </a:prstGeom>
        </p:spPr>
        <p:style>
          <a:lnRef idx="0">
            <a:schemeClr val="accent1"/>
          </a:lnRef>
          <a:fillRef idx="3">
            <a:schemeClr val="accent1"/>
          </a:fillRef>
          <a:effectRef idx="3">
            <a:schemeClr val="accent1"/>
          </a:effectRef>
          <a:fontRef idx="minor">
            <a:schemeClr val="lt1"/>
          </a:fontRef>
        </p:style>
        <p:txBody>
          <a:bodyPr wrap="square" lIns="68589" tIns="34295" rIns="68589" bIns="34295">
            <a:spAutoFit/>
          </a:bodyPr>
          <a:lstStyle/>
          <a:p>
            <a:r>
              <a:rPr lang="en-US" dirty="0">
                <a:solidFill>
                  <a:sysClr val="windowText" lastClr="000000"/>
                </a:solidFill>
              </a:rPr>
              <a:t>If Height &gt; 180 cm Then Male</a:t>
            </a:r>
          </a:p>
          <a:p>
            <a:r>
              <a:rPr lang="en-US" dirty="0">
                <a:solidFill>
                  <a:sysClr val="windowText" lastClr="000000"/>
                </a:solidFill>
              </a:rPr>
              <a:t>If Height &lt;= 180 cm AND Weight &gt; 80 kg Then Male</a:t>
            </a:r>
          </a:p>
          <a:p>
            <a:r>
              <a:rPr lang="en-US" dirty="0">
                <a:solidFill>
                  <a:sysClr val="windowText" lastClr="000000"/>
                </a:solidFill>
              </a:rPr>
              <a:t>If Height &lt;= 180 cm AND Weight &lt;= 80 kg Then Female</a:t>
            </a:r>
          </a:p>
          <a:p>
            <a:r>
              <a:rPr lang="en-US" dirty="0">
                <a:solidFill>
                  <a:sysClr val="windowText" lastClr="000000"/>
                </a:solidFill>
              </a:rPr>
              <a:t>Make Predictions With CART Models</a:t>
            </a:r>
          </a:p>
        </p:txBody>
      </p:sp>
    </p:spTree>
    <p:extLst>
      <p:ext uri="{BB962C8B-B14F-4D97-AF65-F5344CB8AC3E}">
        <p14:creationId xmlns:p14="http://schemas.microsoft.com/office/powerpoint/2010/main" val="42722314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623" y="205978"/>
            <a:ext cx="8003084" cy="765572"/>
          </a:xfrm>
        </p:spPr>
        <p:txBody>
          <a:bodyPr>
            <a:normAutofit/>
          </a:bodyPr>
          <a:lstStyle/>
          <a:p>
            <a:pPr algn="ctr"/>
            <a:r>
              <a:rPr lang="en-US" sz="3300" dirty="0">
                <a:solidFill>
                  <a:srgbClr val="FFFF00"/>
                </a:solidFill>
              </a:rPr>
              <a:t>Learn a CART Model From Data</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70303" y="1257300"/>
                <a:ext cx="8973697" cy="3771900"/>
              </a:xfrm>
            </p:spPr>
            <p:txBody>
              <a:bodyPr>
                <a:normAutofit fontScale="85000" lnSpcReduction="20000"/>
              </a:bodyPr>
              <a:lstStyle/>
              <a:p>
                <a:pPr>
                  <a:lnSpc>
                    <a:spcPct val="150000"/>
                  </a:lnSpc>
                </a:pPr>
                <a:r>
                  <a:rPr lang="en-US" sz="2400" dirty="0"/>
                  <a:t>Creating a binary decision tree is actually a process of dividing up the input space.</a:t>
                </a:r>
              </a:p>
              <a:p>
                <a:r>
                  <a:rPr lang="en-US" sz="2400" dirty="0"/>
                  <a:t>A greedy approach is used to divide the space called recursive binary splitting. For regression predictive modeling problems the cost function that is minimized to choose spit points is the sum squared error across all training samples that fall within the rectangle:  </a:t>
                </a:r>
              </a:p>
              <a:p>
                <a:pPr marL="0" indent="0" algn="ctr">
                  <a:buNone/>
                </a:pPr>
                <a14:m>
                  <m:oMathPara xmlns:m="http://schemas.openxmlformats.org/officeDocument/2006/math">
                    <m:oMathParaPr>
                      <m:jc m:val="centerGroup"/>
                    </m:oMathParaPr>
                    <m:oMath xmlns:m="http://schemas.openxmlformats.org/officeDocument/2006/math">
                      <m:nary>
                        <m:naryPr>
                          <m:chr m:val="∑"/>
                          <m:limLoc m:val="subSup"/>
                          <m:ctrlPr>
                            <a:rPr lang="en-US" sz="2300" i="1" dirty="0">
                              <a:solidFill>
                                <a:srgbClr val="FFFF00"/>
                              </a:solidFill>
                              <a:latin typeface="Cambria Math"/>
                            </a:rPr>
                          </m:ctrlPr>
                        </m:naryPr>
                        <m:sub>
                          <m:r>
                            <m:rPr>
                              <m:brk m:alnAt="25"/>
                            </m:rPr>
                            <a:rPr lang="en-US" sz="2300" dirty="0">
                              <a:solidFill>
                                <a:srgbClr val="FFFF00"/>
                              </a:solidFill>
                              <a:latin typeface="Cambria Math"/>
                            </a:rPr>
                            <m:t>𝑖</m:t>
                          </m:r>
                          <m:r>
                            <a:rPr lang="en-US" sz="2300" dirty="0">
                              <a:solidFill>
                                <a:srgbClr val="FFFF00"/>
                              </a:solidFill>
                              <a:latin typeface="Cambria Math"/>
                            </a:rPr>
                            <m:t>=1</m:t>
                          </m:r>
                        </m:sub>
                        <m:sup>
                          <m:r>
                            <a:rPr lang="en-US" sz="2300" dirty="0">
                              <a:solidFill>
                                <a:srgbClr val="FFFF00"/>
                              </a:solidFill>
                              <a:latin typeface="Cambria Math"/>
                            </a:rPr>
                            <m:t>𝑛</m:t>
                          </m:r>
                        </m:sup>
                        <m:e>
                          <m:sSup>
                            <m:sSupPr>
                              <m:ctrlPr>
                                <a:rPr lang="en-US" sz="2300" i="1" dirty="0">
                                  <a:solidFill>
                                    <a:srgbClr val="FFFF00"/>
                                  </a:solidFill>
                                  <a:latin typeface="Cambria Math"/>
                                </a:rPr>
                              </m:ctrlPr>
                            </m:sSupPr>
                            <m:e>
                              <m:r>
                                <a:rPr lang="en-US" sz="2300" dirty="0">
                                  <a:solidFill>
                                    <a:srgbClr val="FFFF00"/>
                                  </a:solidFill>
                                  <a:latin typeface="Cambria Math"/>
                                </a:rPr>
                                <m:t>(</m:t>
                              </m:r>
                              <m:sSub>
                                <m:sSubPr>
                                  <m:ctrlPr>
                                    <a:rPr lang="en-US" sz="2300" i="1" dirty="0">
                                      <a:solidFill>
                                        <a:srgbClr val="FFFF00"/>
                                      </a:solidFill>
                                      <a:latin typeface="Cambria Math"/>
                                    </a:rPr>
                                  </m:ctrlPr>
                                </m:sSubPr>
                                <m:e>
                                  <m:r>
                                    <a:rPr lang="en-US" sz="2300" dirty="0">
                                      <a:solidFill>
                                        <a:srgbClr val="FFFF00"/>
                                      </a:solidFill>
                                      <a:latin typeface="Cambria Math"/>
                                    </a:rPr>
                                    <m:t>𝑥</m:t>
                                  </m:r>
                                </m:e>
                                <m:sub>
                                  <m:r>
                                    <a:rPr lang="en-US" sz="2300" dirty="0">
                                      <a:solidFill>
                                        <a:srgbClr val="FFFF00"/>
                                      </a:solidFill>
                                      <a:latin typeface="Cambria Math"/>
                                    </a:rPr>
                                    <m:t>𝑖</m:t>
                                  </m:r>
                                </m:sub>
                              </m:sSub>
                              <m:r>
                                <a:rPr lang="en-US" sz="2300" dirty="0">
                                  <a:solidFill>
                                    <a:srgbClr val="FFFF00"/>
                                  </a:solidFill>
                                  <a:latin typeface="Cambria Math"/>
                                </a:rPr>
                                <m:t>−</m:t>
                              </m:r>
                              <m:sSub>
                                <m:sSubPr>
                                  <m:ctrlPr>
                                    <a:rPr lang="en-US" sz="2300" i="1" dirty="0">
                                      <a:solidFill>
                                        <a:srgbClr val="FFFF00"/>
                                      </a:solidFill>
                                      <a:latin typeface="Cambria Math"/>
                                    </a:rPr>
                                  </m:ctrlPr>
                                </m:sSubPr>
                                <m:e>
                                  <m:r>
                                    <a:rPr lang="en-US" sz="2300" dirty="0">
                                      <a:solidFill>
                                        <a:srgbClr val="FFFF00"/>
                                      </a:solidFill>
                                      <a:latin typeface="Cambria Math"/>
                                    </a:rPr>
                                    <m:t>𝑝𝑟𝑒𝑑𝑖𝑐𝑡𝑖𝑜𝑛</m:t>
                                  </m:r>
                                </m:e>
                                <m:sub>
                                  <m:r>
                                    <a:rPr lang="en-US" sz="2300" dirty="0">
                                      <a:solidFill>
                                        <a:srgbClr val="FFFF00"/>
                                      </a:solidFill>
                                      <a:latin typeface="Cambria Math"/>
                                    </a:rPr>
                                    <m:t>𝑖</m:t>
                                  </m:r>
                                </m:sub>
                              </m:sSub>
                              <m:r>
                                <a:rPr lang="en-US" sz="2300" dirty="0">
                                  <a:solidFill>
                                    <a:srgbClr val="FFFF00"/>
                                  </a:solidFill>
                                  <a:latin typeface="Cambria Math"/>
                                </a:rPr>
                                <m:t>)</m:t>
                              </m:r>
                            </m:e>
                            <m:sup>
                              <m:r>
                                <a:rPr lang="en-US" sz="2300" dirty="0">
                                  <a:solidFill>
                                    <a:srgbClr val="FFFF00"/>
                                  </a:solidFill>
                                  <a:latin typeface="Cambria Math"/>
                                </a:rPr>
                                <m:t>2</m:t>
                              </m:r>
                            </m:sup>
                          </m:sSup>
                        </m:e>
                      </m:nary>
                    </m:oMath>
                  </m:oMathPara>
                </a14:m>
                <a:endParaRPr lang="en-US" sz="2300" dirty="0">
                  <a:solidFill>
                    <a:srgbClr val="FFFF00"/>
                  </a:solidFill>
                </a:endParaRPr>
              </a:p>
              <a:p>
                <a:r>
                  <a:rPr lang="en-US" sz="2400" dirty="0"/>
                  <a:t>For classification the Gini cost function is used which provides an indication of how pure the leaf nodes are:</a:t>
                </a:r>
              </a:p>
              <a:p>
                <a:pPr marL="0" indent="0" algn="ctr">
                  <a:buNone/>
                </a:pPr>
                <a:r>
                  <a:rPr lang="en-US" sz="3200" dirty="0">
                    <a:solidFill>
                      <a:srgbClr val="FFFF00"/>
                    </a:solidFill>
                  </a:rPr>
                  <a:t> </a:t>
                </a:r>
                <a14:m>
                  <m:oMath xmlns:m="http://schemas.openxmlformats.org/officeDocument/2006/math">
                    <m:nary>
                      <m:naryPr>
                        <m:chr m:val="∑"/>
                        <m:limLoc m:val="subSup"/>
                        <m:ctrlPr>
                          <a:rPr lang="en-US" sz="3200" i="1" dirty="0">
                            <a:solidFill>
                              <a:srgbClr val="FFFF00"/>
                            </a:solidFill>
                            <a:latin typeface="Cambria Math"/>
                          </a:rPr>
                        </m:ctrlPr>
                      </m:naryPr>
                      <m:sub>
                        <m:r>
                          <m:rPr>
                            <m:brk m:alnAt="1"/>
                          </m:rPr>
                          <a:rPr lang="en-US" sz="3200" i="1" dirty="0">
                            <a:solidFill>
                              <a:srgbClr val="FFFF00"/>
                            </a:solidFill>
                            <a:latin typeface="Cambria Math"/>
                          </a:rPr>
                          <m:t>𝑘</m:t>
                        </m:r>
                      </m:sub>
                      <m:sup>
                        <m:r>
                          <a:rPr lang="en-US" sz="3200" i="1" dirty="0">
                            <a:solidFill>
                              <a:srgbClr val="FFFF00"/>
                            </a:solidFill>
                            <a:latin typeface="Cambria Math"/>
                          </a:rPr>
                          <m:t>𝑛</m:t>
                        </m:r>
                      </m:sup>
                      <m:e>
                        <m:sSub>
                          <m:sSubPr>
                            <m:ctrlPr>
                              <a:rPr lang="en-US" sz="3200" i="1" dirty="0">
                                <a:solidFill>
                                  <a:srgbClr val="FFFF00"/>
                                </a:solidFill>
                                <a:latin typeface="Cambria Math"/>
                              </a:rPr>
                            </m:ctrlPr>
                          </m:sSubPr>
                          <m:e>
                            <m:r>
                              <a:rPr lang="en-US" sz="3200" i="1" dirty="0">
                                <a:solidFill>
                                  <a:srgbClr val="FFFF00"/>
                                </a:solidFill>
                                <a:latin typeface="Cambria Math"/>
                              </a:rPr>
                              <m:t>𝑝</m:t>
                            </m:r>
                          </m:e>
                          <m:sub>
                            <m:r>
                              <a:rPr lang="en-US" sz="3200" i="1" dirty="0">
                                <a:solidFill>
                                  <a:srgbClr val="FFFF00"/>
                                </a:solidFill>
                                <a:latin typeface="Cambria Math"/>
                              </a:rPr>
                              <m:t>𝑘</m:t>
                            </m:r>
                          </m:sub>
                        </m:sSub>
                        <m:r>
                          <a:rPr lang="en-US" sz="3200" i="1" dirty="0">
                            <a:solidFill>
                              <a:srgbClr val="FFFF00"/>
                            </a:solidFill>
                            <a:latin typeface="Cambria Math"/>
                          </a:rPr>
                          <m:t>(1−</m:t>
                        </m:r>
                        <m:sSub>
                          <m:sSubPr>
                            <m:ctrlPr>
                              <a:rPr lang="en-US" sz="3200" i="1" dirty="0">
                                <a:solidFill>
                                  <a:srgbClr val="FFFF00"/>
                                </a:solidFill>
                                <a:latin typeface="Cambria Math"/>
                              </a:rPr>
                            </m:ctrlPr>
                          </m:sSubPr>
                          <m:e>
                            <m:r>
                              <a:rPr lang="en-US" sz="3200" i="1" dirty="0">
                                <a:solidFill>
                                  <a:srgbClr val="FFFF00"/>
                                </a:solidFill>
                                <a:latin typeface="Cambria Math"/>
                              </a:rPr>
                              <m:t>𝑝</m:t>
                            </m:r>
                          </m:e>
                          <m:sub>
                            <m:r>
                              <a:rPr lang="en-US" sz="3200" i="1" dirty="0">
                                <a:solidFill>
                                  <a:srgbClr val="FFFF00"/>
                                </a:solidFill>
                                <a:latin typeface="Cambria Math"/>
                              </a:rPr>
                              <m:t>𝑘</m:t>
                            </m:r>
                          </m:sub>
                        </m:sSub>
                        <m:r>
                          <a:rPr lang="en-US" sz="3200" i="1" dirty="0">
                            <a:solidFill>
                              <a:srgbClr val="FFFF00"/>
                            </a:solidFill>
                            <a:latin typeface="Cambria Math"/>
                          </a:rPr>
                          <m:t>)</m:t>
                        </m:r>
                      </m:e>
                    </m:nary>
                  </m:oMath>
                </a14:m>
                <a:endParaRPr lang="en-US" sz="2400" dirty="0">
                  <a:solidFill>
                    <a:srgbClr val="FFFF00"/>
                  </a:solidFill>
                </a:endParaRPr>
              </a:p>
              <a:p>
                <a:pPr>
                  <a:lnSpc>
                    <a:spcPct val="150000"/>
                  </a:lnSpc>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7011" y="1676400"/>
                <a:ext cx="11961813" cy="5029200"/>
              </a:xfrm>
              <a:blipFill rotWithShape="1">
                <a:blip r:embed="rId9"/>
                <a:stretch>
                  <a:fillRect l="-815" r="-1274"/>
                </a:stretch>
              </a:blipFill>
            </p:spPr>
            <p:txBody>
              <a:bodyPr/>
              <a:lstStyle/>
              <a:p>
                <a:r>
                  <a:rPr lang="en-US">
                    <a:noFill/>
                  </a:rPr>
                  <a:t> </a:t>
                </a:r>
              </a:p>
            </p:txBody>
          </p:sp>
        </mc:Fallback>
      </mc:AlternateContent>
    </p:spTree>
    <p:extLst>
      <p:ext uri="{BB962C8B-B14F-4D97-AF65-F5344CB8AC3E}">
        <p14:creationId xmlns:p14="http://schemas.microsoft.com/office/powerpoint/2010/main" val="289701867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9" tIns="34295" rIns="68589" bIns="34295">
            <a:normAutofit/>
          </a:bodyPr>
          <a:lstStyle/>
          <a:p>
            <a:pPr algn="ctr"/>
            <a:r>
              <a:rPr lang="en-US" sz="3300" smtClean="0">
                <a:solidFill>
                  <a:schemeClr val="accent3">
                    <a:lumMod val="75000"/>
                  </a:schemeClr>
                </a:solidFill>
              </a:rPr>
              <a:t>Unsupervised learning</a:t>
            </a:r>
            <a:endParaRPr lang="en-US" sz="3300" dirty="0">
              <a:solidFill>
                <a:schemeClr val="accent3">
                  <a:lumMod val="75000"/>
                </a:schemeClr>
              </a:solidFill>
            </a:endParaRPr>
          </a:p>
        </p:txBody>
      </p:sp>
      <p:sp>
        <p:nvSpPr>
          <p:cNvPr id="3" name="Content Placeholder 2"/>
          <p:cNvSpPr>
            <a:spLocks noGrp="1"/>
          </p:cNvSpPr>
          <p:nvPr>
            <p:ph type="body" idx="1"/>
          </p:nvPr>
        </p:nvSpPr>
        <p:spPr>
          <a:xfrm rot="1603879">
            <a:off x="609600" y="1428750"/>
            <a:ext cx="1600200" cy="3124200"/>
          </a:xfrm>
        </p:spPr>
        <p:style>
          <a:lnRef idx="0">
            <a:schemeClr val="accent1"/>
          </a:lnRef>
          <a:fillRef idx="3">
            <a:schemeClr val="accent1"/>
          </a:fillRef>
          <a:effectRef idx="3">
            <a:schemeClr val="accent1"/>
          </a:effectRef>
          <a:fontRef idx="minor">
            <a:schemeClr val="lt1"/>
          </a:fontRef>
        </p:style>
        <p:txBody>
          <a:bodyPr lIns="68589" tIns="34295" rIns="68589" bIns="34295" anchor="ctr">
            <a:normAutofit/>
          </a:bodyPr>
          <a:lstStyle/>
          <a:p>
            <a:r>
              <a:rPr lang="en-US" sz="2000" dirty="0" smtClean="0">
                <a:solidFill>
                  <a:schemeClr val="accent3">
                    <a:lumMod val="75000"/>
                  </a:schemeClr>
                </a:solidFill>
              </a:rPr>
              <a:t>Clustering</a:t>
            </a:r>
          </a:p>
          <a:p>
            <a:r>
              <a:rPr lang="en-US" sz="2000" dirty="0" smtClean="0">
                <a:solidFill>
                  <a:schemeClr val="accent3">
                    <a:lumMod val="75000"/>
                  </a:schemeClr>
                </a:solidFill>
              </a:rPr>
              <a:t>Association</a:t>
            </a:r>
            <a:endParaRPr lang="en-US" sz="2000" dirty="0">
              <a:solidFill>
                <a:schemeClr val="accent3">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872" y="1504950"/>
            <a:ext cx="5887528" cy="2936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0736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Stopping Criterion</a:t>
            </a:r>
          </a:p>
        </p:txBody>
      </p:sp>
      <p:sp>
        <p:nvSpPr>
          <p:cNvPr id="3" name="Content Placeholder 2"/>
          <p:cNvSpPr>
            <a:spLocks noGrp="1"/>
          </p:cNvSpPr>
          <p:nvPr>
            <p:ph idx="1"/>
          </p:nvPr>
        </p:nvSpPr>
        <p:spPr>
          <a:xfrm>
            <a:off x="533400" y="1428750"/>
            <a:ext cx="8325966" cy="3505200"/>
          </a:xfrm>
        </p:spPr>
        <p:txBody>
          <a:bodyPr>
            <a:normAutofit/>
          </a:bodyPr>
          <a:lstStyle/>
          <a:p>
            <a:pPr algn="justLow"/>
            <a:r>
              <a:rPr lang="en-US" sz="2400" dirty="0"/>
              <a:t>The most common stopping procedure is to use a minimum count on the number of training instances assigned to each leaf node.</a:t>
            </a:r>
          </a:p>
          <a:p>
            <a:pPr algn="justLow"/>
            <a:r>
              <a:rPr lang="en-US" sz="2400" dirty="0"/>
              <a:t>If the count is less than some minimum then the split is not accepted and the node is taken as a  final leaf node.</a:t>
            </a:r>
          </a:p>
          <a:p>
            <a:pPr algn="justLow"/>
            <a:r>
              <a:rPr lang="en-US" sz="2400" dirty="0"/>
              <a:t>Too specific (e.g. a count of 1) and the tree will </a:t>
            </a:r>
            <a:r>
              <a:rPr lang="en-US" sz="2400" dirty="0" err="1"/>
              <a:t>overfit</a:t>
            </a:r>
            <a:r>
              <a:rPr lang="en-US" sz="2400" dirty="0"/>
              <a:t> the training data and likely have poor performance on the test set.</a:t>
            </a:r>
          </a:p>
          <a:p>
            <a:pPr algn="justLow"/>
            <a:endParaRPr lang="en-US" sz="2400" dirty="0"/>
          </a:p>
        </p:txBody>
      </p:sp>
    </p:spTree>
    <p:extLst>
      <p:ext uri="{BB962C8B-B14F-4D97-AF65-F5344CB8AC3E}">
        <p14:creationId xmlns:p14="http://schemas.microsoft.com/office/powerpoint/2010/main" val="793756569"/>
      </p:ext>
    </p:extLst>
  </p:cSld>
  <p:clrMapOvr>
    <a:masterClrMapping/>
  </p:clrMapOvr>
  <p:transition spd="slow">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Pruning The Tree</a:t>
            </a:r>
          </a:p>
        </p:txBody>
      </p:sp>
      <p:sp>
        <p:nvSpPr>
          <p:cNvPr id="3" name="Content Placeholder 2"/>
          <p:cNvSpPr>
            <a:spLocks noGrp="1" noChangeAspect="1"/>
          </p:cNvSpPr>
          <p:nvPr>
            <p:ph idx="1"/>
          </p:nvPr>
        </p:nvSpPr>
        <p:spPr>
          <a:xfrm>
            <a:off x="227468" y="1257300"/>
            <a:ext cx="8746228" cy="3771900"/>
          </a:xfrm>
        </p:spPr>
        <p:txBody>
          <a:bodyPr anchor="t">
            <a:noAutofit/>
          </a:bodyPr>
          <a:lstStyle/>
          <a:p>
            <a:r>
              <a:rPr lang="en-US" sz="2100" dirty="0"/>
              <a:t>use pruning after learning your tree to further lift performance. </a:t>
            </a:r>
          </a:p>
          <a:p>
            <a:r>
              <a:rPr lang="en-US" sz="2100" dirty="0"/>
              <a:t>The complexity of a decision tree is defined as the number of splits in the tree. Simpler trees are preferred. </a:t>
            </a:r>
          </a:p>
          <a:p>
            <a:r>
              <a:rPr lang="en-US" sz="2100" dirty="0"/>
              <a:t>The fastest and simplest pruning method is to work through each leaf node in the tree and evaluate the effect of removing it using a hold-out test set. Leaf nodes are removed only if it results in a drop in the overall cost function on the entire test set. You stop removing nodes when no further improvements can be made. </a:t>
            </a:r>
          </a:p>
          <a:p>
            <a:r>
              <a:rPr lang="en-US" sz="2100" dirty="0"/>
              <a:t>More sophisticated pruning methods can be used such as cost complexity pruning (also called weakest link pruning).</a:t>
            </a:r>
          </a:p>
          <a:p>
            <a:pPr marL="0" indent="0">
              <a:buNone/>
            </a:pPr>
            <a:endParaRPr lang="en-US" sz="2100" dirty="0"/>
          </a:p>
        </p:txBody>
      </p:sp>
    </p:spTree>
    <p:extLst>
      <p:ext uri="{BB962C8B-B14F-4D97-AF65-F5344CB8AC3E}">
        <p14:creationId xmlns:p14="http://schemas.microsoft.com/office/powerpoint/2010/main" val="803521902"/>
      </p:ext>
    </p:extLst>
  </p:cSld>
  <p:clrMapOvr>
    <a:masterClrMapping/>
  </p:clrMapOvr>
  <p:transition spd="slow">
    <p:cov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Preparing Data For CART</a:t>
            </a:r>
          </a:p>
        </p:txBody>
      </p:sp>
      <p:sp>
        <p:nvSpPr>
          <p:cNvPr id="3" name="Content Placeholder 2"/>
          <p:cNvSpPr>
            <a:spLocks noGrp="1"/>
          </p:cNvSpPr>
          <p:nvPr>
            <p:ph idx="1"/>
          </p:nvPr>
        </p:nvSpPr>
        <p:spPr>
          <a:xfrm>
            <a:off x="456128" y="1428750"/>
            <a:ext cx="8060249" cy="3200400"/>
          </a:xfrm>
        </p:spPr>
        <p:txBody>
          <a:bodyPr anchor="ctr">
            <a:normAutofit/>
          </a:bodyPr>
          <a:lstStyle/>
          <a:p>
            <a:pPr algn="justLow">
              <a:lnSpc>
                <a:spcPct val="150000"/>
              </a:lnSpc>
            </a:pPr>
            <a:r>
              <a:rPr lang="en-US" sz="2400" dirty="0"/>
              <a:t>CART does not require any special data preparation other than a good representation of the problem.</a:t>
            </a:r>
          </a:p>
        </p:txBody>
      </p:sp>
    </p:spTree>
    <p:extLst>
      <p:ext uri="{BB962C8B-B14F-4D97-AF65-F5344CB8AC3E}">
        <p14:creationId xmlns:p14="http://schemas.microsoft.com/office/powerpoint/2010/main" val="3252558227"/>
      </p:ext>
    </p:extLst>
  </p:cSld>
  <p:clrMapOvr>
    <a:masterClrMapping/>
  </p:clrMapOvr>
  <p:transition spd="slow">
    <p:cove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solidFill>
                  <a:schemeClr val="accent3">
                    <a:lumMod val="60000"/>
                    <a:lumOff val="40000"/>
                  </a:schemeClr>
                </a:solidFill>
              </a:rPr>
              <a:t>Non</a:t>
            </a:r>
            <a:r>
              <a:rPr lang="en-US" sz="3200" dirty="0"/>
              <a:t>linear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smtClean="0"/>
              <a:t>Classification </a:t>
            </a:r>
            <a:r>
              <a:rPr lang="en-US" sz="2400" dirty="0"/>
              <a:t>and Regression Trees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CART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sklearn.tree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DecisionTreeClassifier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DecisionTreeClassifier</a:t>
            </a:r>
            <a:r>
              <a:rPr lang="en-US" dirty="0">
                <a:solidFill>
                  <a:srgbClr val="000000"/>
                </a:solidFill>
                <a:latin typeface="CMTT10"/>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0.692600820232</a:t>
            </a:r>
            <a:endParaRPr lang="en-CA" sz="1800" dirty="0"/>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FFFF00"/>
                </a:solidFill>
              </a:rPr>
              <a:t>Support Vector Machines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7468" y="1333500"/>
                <a:ext cx="8803393" cy="3829050"/>
              </a:xfrm>
            </p:spPr>
            <p:txBody>
              <a:bodyPr>
                <a:normAutofit fontScale="85000" lnSpcReduction="10000"/>
              </a:bodyPr>
              <a:lstStyle/>
              <a:p>
                <a:pPr marL="0" indent="0" algn="justLow">
                  <a:buNone/>
                </a:pPr>
                <a:r>
                  <a:rPr lang="en-US" sz="2800" dirty="0">
                    <a:solidFill>
                      <a:srgbClr val="FFFF00"/>
                    </a:solidFill>
                  </a:rPr>
                  <a:t>Maximal-margin classier</a:t>
                </a:r>
              </a:p>
              <a:p>
                <a:pPr algn="justLow">
                  <a:lnSpc>
                    <a:spcPct val="150000"/>
                  </a:lnSpc>
                </a:pPr>
                <a:r>
                  <a:rPr lang="en-US" sz="2800" dirty="0"/>
                  <a:t>Is a hypothetical classier that best explains how SVM works in practice. The numeric input variables (x) in your data (the columns) form an n-dimensional space.</a:t>
                </a:r>
              </a:p>
              <a:p>
                <a:pPr algn="justLow"/>
                <a:r>
                  <a:rPr lang="en-US" sz="2800" dirty="0"/>
                  <a:t>A hyperplane is a line that splits the input variable space. </a:t>
                </a:r>
              </a:p>
              <a:p>
                <a:r>
                  <a:rPr lang="en-US" sz="2800" dirty="0"/>
                  <a:t>For example:		</a:t>
                </a:r>
                <a14:m>
                  <m:oMath xmlns:m="http://schemas.openxmlformats.org/officeDocument/2006/math">
                    <m:r>
                      <a:rPr lang="en-US" sz="2800" i="1" dirty="0" smtClean="0">
                        <a:solidFill>
                          <a:srgbClr val="FFFF00"/>
                        </a:solidFill>
                        <a:latin typeface="Cambria Math"/>
                      </a:rPr>
                      <m:t>𝐵</m:t>
                    </m:r>
                    <m:r>
                      <a:rPr lang="en-US" sz="2800" i="1" dirty="0" smtClean="0">
                        <a:solidFill>
                          <a:srgbClr val="FFFF00"/>
                        </a:solidFill>
                        <a:latin typeface="Cambria Math"/>
                      </a:rPr>
                      <m:t>0 + (</m:t>
                    </m:r>
                    <m:r>
                      <a:rPr lang="en-US" sz="2800" i="1" dirty="0" smtClean="0">
                        <a:solidFill>
                          <a:srgbClr val="FFFF00"/>
                        </a:solidFill>
                        <a:latin typeface="Cambria Math"/>
                      </a:rPr>
                      <m:t>𝐵</m:t>
                    </m:r>
                    <m:r>
                      <a:rPr lang="en-US" sz="2800" i="1" dirty="0" smtClean="0">
                        <a:solidFill>
                          <a:srgbClr val="FFFF00"/>
                        </a:solidFill>
                        <a:latin typeface="Cambria Math"/>
                      </a:rPr>
                      <m:t>1  </m:t>
                    </m:r>
                    <m:r>
                      <a:rPr lang="en-US" sz="2800" i="1" dirty="0" smtClean="0">
                        <a:solidFill>
                          <a:srgbClr val="FFFF00"/>
                        </a:solidFill>
                        <a:latin typeface="Cambria Math"/>
                      </a:rPr>
                      <m:t>𝑋</m:t>
                    </m:r>
                    <m:r>
                      <a:rPr lang="en-US" sz="2800" i="1" dirty="0" smtClean="0">
                        <a:solidFill>
                          <a:srgbClr val="FFFF00"/>
                        </a:solidFill>
                        <a:latin typeface="Cambria Math"/>
                      </a:rPr>
                      <m:t>1) + (</m:t>
                    </m:r>
                    <m:r>
                      <a:rPr lang="en-US" sz="2800" i="1" dirty="0" smtClean="0">
                        <a:solidFill>
                          <a:srgbClr val="FFFF00"/>
                        </a:solidFill>
                        <a:latin typeface="Cambria Math"/>
                      </a:rPr>
                      <m:t>𝐵</m:t>
                    </m:r>
                    <m:r>
                      <a:rPr lang="en-US" sz="2800" i="1" dirty="0" smtClean="0">
                        <a:solidFill>
                          <a:srgbClr val="FFFF00"/>
                        </a:solidFill>
                        <a:latin typeface="Cambria Math"/>
                      </a:rPr>
                      <m:t>2  </m:t>
                    </m:r>
                    <m:r>
                      <a:rPr lang="en-US" sz="2800" i="1" dirty="0" smtClean="0">
                        <a:solidFill>
                          <a:srgbClr val="FFFF00"/>
                        </a:solidFill>
                        <a:latin typeface="Cambria Math"/>
                      </a:rPr>
                      <m:t>𝑋</m:t>
                    </m:r>
                    <m:r>
                      <a:rPr lang="en-US" sz="2800" i="1" dirty="0" smtClean="0">
                        <a:solidFill>
                          <a:srgbClr val="FFFF00"/>
                        </a:solidFill>
                        <a:latin typeface="Cambria Math"/>
                      </a:rPr>
                      <m:t>2) = 0</m:t>
                    </m:r>
                  </m:oMath>
                </a14:m>
                <a:endParaRPr lang="en-US" sz="2800" dirty="0">
                  <a:solidFill>
                    <a:schemeClr val="accent3">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7468" y="1333500"/>
                <a:ext cx="8803393" cy="3829050"/>
              </a:xfrm>
              <a:blipFill rotWithShape="1">
                <a:blip r:embed="rId3"/>
                <a:stretch>
                  <a:fillRect l="-1316" t="-2389" r="-2355"/>
                </a:stretch>
              </a:blipFill>
            </p:spPr>
            <p:txBody>
              <a:bodyPr/>
              <a:lstStyle/>
              <a:p>
                <a:r>
                  <a:rPr lang="en-US">
                    <a:noFill/>
                  </a:rPr>
                  <a:t> </a:t>
                </a:r>
              </a:p>
            </p:txBody>
          </p:sp>
        </mc:Fallback>
      </mc:AlternateContent>
    </p:spTree>
    <p:extLst>
      <p:ext uri="{BB962C8B-B14F-4D97-AF65-F5344CB8AC3E}">
        <p14:creationId xmlns:p14="http://schemas.microsoft.com/office/powerpoint/2010/main" val="2829329741"/>
      </p:ext>
    </p:extLst>
  </p:cSld>
  <p:clrMapOvr>
    <a:masterClrMapping/>
  </p:clrMapOvr>
  <p:transition spd="slow">
    <p:cov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98" y="228600"/>
            <a:ext cx="8631898" cy="765572"/>
          </a:xfrm>
        </p:spPr>
        <p:txBody>
          <a:bodyPr>
            <a:noAutofit/>
          </a:bodyPr>
          <a:lstStyle/>
          <a:p>
            <a:pPr algn="ctr"/>
            <a:r>
              <a:rPr lang="en-US" sz="3300" dirty="0">
                <a:solidFill>
                  <a:srgbClr val="FFFF00"/>
                </a:solidFill>
              </a:rPr>
              <a:t> Maximal-margin classier</a:t>
            </a:r>
            <a:endParaRPr lang="en-US" sz="4100" dirty="0">
              <a:solidFill>
                <a:srgbClr val="FFFF00"/>
              </a:solidFill>
            </a:endParaRPr>
          </a:p>
        </p:txBody>
      </p:sp>
      <p:sp>
        <p:nvSpPr>
          <p:cNvPr id="3" name="Content Placeholder 2"/>
          <p:cNvSpPr>
            <a:spLocks noGrp="1"/>
          </p:cNvSpPr>
          <p:nvPr>
            <p:ph idx="1"/>
          </p:nvPr>
        </p:nvSpPr>
        <p:spPr>
          <a:xfrm>
            <a:off x="227468" y="1257300"/>
            <a:ext cx="8746228" cy="3714750"/>
          </a:xfrm>
        </p:spPr>
        <p:txBody>
          <a:bodyPr>
            <a:normAutofit fontScale="70000" lnSpcReduction="20000"/>
          </a:bodyPr>
          <a:lstStyle/>
          <a:p>
            <a:pPr>
              <a:lnSpc>
                <a:spcPct val="150000"/>
              </a:lnSpc>
              <a:buFont typeface="Wingdings" panose="05000000000000000000" pitchFamily="2" charset="2"/>
              <a:buChar char="Ø"/>
            </a:pPr>
            <a:r>
              <a:rPr lang="en-US" dirty="0"/>
              <a:t>The distance between the line and the closest data points is referred to as the </a:t>
            </a:r>
            <a:r>
              <a:rPr lang="en-US" b="1" i="1" dirty="0">
                <a:solidFill>
                  <a:schemeClr val="accent3">
                    <a:lumMod val="75000"/>
                  </a:schemeClr>
                </a:solidFill>
              </a:rPr>
              <a:t>margin. </a:t>
            </a:r>
          </a:p>
          <a:p>
            <a:pPr>
              <a:lnSpc>
                <a:spcPct val="150000"/>
              </a:lnSpc>
              <a:buFont typeface="Wingdings" panose="05000000000000000000" pitchFamily="2" charset="2"/>
              <a:buChar char="Ø"/>
            </a:pPr>
            <a:r>
              <a:rPr lang="en-US" dirty="0" smtClean="0"/>
              <a:t>The </a:t>
            </a:r>
            <a:r>
              <a:rPr lang="en-US" dirty="0"/>
              <a:t>best or optimal line that can separate the two classes is the line that as the largest margin. This is called the </a:t>
            </a:r>
            <a:r>
              <a:rPr lang="en-US" b="1" i="1" dirty="0">
                <a:solidFill>
                  <a:schemeClr val="accent3">
                    <a:lumMod val="75000"/>
                  </a:schemeClr>
                </a:solidFill>
              </a:rPr>
              <a:t>Maximal-Margin hyperplane. </a:t>
            </a:r>
          </a:p>
          <a:p>
            <a:pPr>
              <a:lnSpc>
                <a:spcPct val="150000"/>
              </a:lnSpc>
              <a:buFont typeface="Wingdings" panose="05000000000000000000" pitchFamily="2" charset="2"/>
              <a:buChar char="Ø"/>
            </a:pPr>
            <a:r>
              <a:rPr lang="en-US" dirty="0" smtClean="0"/>
              <a:t>The </a:t>
            </a:r>
            <a:r>
              <a:rPr lang="en-US" dirty="0"/>
              <a:t>margin is calculated as the perpendicular distance from the line to only the closest points. Only these points are relevant in defining the line and in the construction of the </a:t>
            </a:r>
            <a:r>
              <a:rPr lang="en-US" dirty="0" smtClean="0"/>
              <a:t>classifier</a:t>
            </a:r>
            <a:r>
              <a:rPr lang="en-US" dirty="0"/>
              <a:t>. These points are called the </a:t>
            </a:r>
            <a:r>
              <a:rPr lang="en-US" b="1" i="1" dirty="0">
                <a:solidFill>
                  <a:schemeClr val="accent3">
                    <a:lumMod val="75000"/>
                  </a:schemeClr>
                </a:solidFill>
              </a:rPr>
              <a:t>support vectors</a:t>
            </a:r>
            <a:r>
              <a:rPr lang="en-US" dirty="0"/>
              <a:t>. </a:t>
            </a:r>
            <a:endParaRPr lang="en-US" dirty="0" smtClean="0"/>
          </a:p>
        </p:txBody>
      </p:sp>
    </p:spTree>
    <p:extLst>
      <p:ext uri="{BB962C8B-B14F-4D97-AF65-F5344CB8AC3E}">
        <p14:creationId xmlns:p14="http://schemas.microsoft.com/office/powerpoint/2010/main" val="4080130049"/>
      </p:ext>
    </p:extLst>
  </p:cSld>
  <p:clrMapOvr>
    <a:masterClrMapping/>
  </p:clrMapOvr>
  <p:transition spd="slow">
    <p:cove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rgbClr val="00B0F0"/>
                </a:solidFill>
              </a:rPr>
              <a:t>Soft Margin Classifier</a:t>
            </a:r>
          </a:p>
        </p:txBody>
      </p:sp>
      <p:sp>
        <p:nvSpPr>
          <p:cNvPr id="3" name="Content Placeholder 2"/>
          <p:cNvSpPr>
            <a:spLocks noGrp="1"/>
          </p:cNvSpPr>
          <p:nvPr>
            <p:ph idx="1"/>
          </p:nvPr>
        </p:nvSpPr>
        <p:spPr>
          <a:xfrm>
            <a:off x="170303" y="1314450"/>
            <a:ext cx="8746228" cy="3771900"/>
          </a:xfrm>
        </p:spPr>
        <p:txBody>
          <a:bodyPr>
            <a:normAutofit fontScale="55000" lnSpcReduction="20000"/>
          </a:bodyPr>
          <a:lstStyle/>
          <a:p>
            <a:pPr algn="justLow">
              <a:lnSpc>
                <a:spcPct val="150000"/>
              </a:lnSpc>
            </a:pPr>
            <a:r>
              <a:rPr lang="en-US" dirty="0" smtClean="0"/>
              <a:t>Soft margin classier allows some points in the training data to violate the separating line. </a:t>
            </a:r>
          </a:p>
          <a:p>
            <a:pPr algn="justLow">
              <a:lnSpc>
                <a:spcPct val="150000"/>
              </a:lnSpc>
            </a:pPr>
            <a:r>
              <a:rPr lang="en-US" dirty="0" smtClean="0"/>
              <a:t>An additional set of coefficients are introduced that give the margin wiggle room in each dimension. These coefficients are sometimes called slack variables. </a:t>
            </a:r>
          </a:p>
          <a:p>
            <a:pPr algn="justLow">
              <a:lnSpc>
                <a:spcPct val="150000"/>
              </a:lnSpc>
            </a:pPr>
            <a:r>
              <a:rPr lang="en-US" dirty="0" smtClean="0"/>
              <a:t>A tuning parameter is introduced called simply c that denes the magnitude of the wiggle allowed across all dimensions. </a:t>
            </a:r>
          </a:p>
          <a:p>
            <a:pPr algn="justLow">
              <a:lnSpc>
                <a:spcPct val="150000"/>
              </a:lnSpc>
            </a:pPr>
            <a:r>
              <a:rPr lang="en-US" dirty="0" smtClean="0"/>
              <a:t>The c parameters defines the amount of violation of the margin allowed. A C = 0 is no violation and we are back to the inflexible maximal-margin classier described above. The larger the value of C the more violations of the hyperplane are permitted. </a:t>
            </a:r>
          </a:p>
        </p:txBody>
      </p:sp>
    </p:spTree>
    <p:extLst>
      <p:ext uri="{BB962C8B-B14F-4D97-AF65-F5344CB8AC3E}">
        <p14:creationId xmlns:p14="http://schemas.microsoft.com/office/powerpoint/2010/main" val="2699459461"/>
      </p:ext>
    </p:extLst>
  </p:cSld>
  <p:clrMapOvr>
    <a:masterClrMapping/>
  </p:clrMapOvr>
  <p:transition spd="slow">
    <p:cove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978"/>
            <a:ext cx="8534400" cy="765572"/>
          </a:xfrm>
        </p:spPr>
        <p:txBody>
          <a:bodyPr>
            <a:noAutofit/>
          </a:bodyPr>
          <a:lstStyle/>
          <a:p>
            <a:pPr algn="ctr"/>
            <a:r>
              <a:rPr lang="en-US" sz="3300" dirty="0">
                <a:solidFill>
                  <a:srgbClr val="00B0F0"/>
                </a:solidFill>
              </a:rPr>
              <a:t>Support Vector Machines (Kernels)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304" y="1314450"/>
                <a:ext cx="8973696" cy="3771900"/>
              </a:xfrm>
            </p:spPr>
            <p:txBody>
              <a:bodyPr>
                <a:normAutofit fontScale="77500" lnSpcReduction="20000"/>
              </a:bodyPr>
              <a:lstStyle/>
              <a:p>
                <a:pPr algn="justLow">
                  <a:lnSpc>
                    <a:spcPct val="120000"/>
                  </a:lnSpc>
                </a:pPr>
                <a:r>
                  <a:rPr lang="en-US" sz="2700" dirty="0"/>
                  <a:t>The SVM algorithm is implemented in practice using a kernel. The learning of the hyperplane in linear SVM is done by transforming the problem using some linear algebra.</a:t>
                </a:r>
              </a:p>
              <a:p>
                <a:pPr marL="0" indent="0" algn="justLow">
                  <a:lnSpc>
                    <a:spcPct val="120000"/>
                  </a:lnSpc>
                  <a:buNone/>
                </a:pPr>
                <a:r>
                  <a:rPr lang="en-US" sz="2700" i="1" dirty="0">
                    <a:solidFill>
                      <a:srgbClr val="00B0F0"/>
                    </a:solidFill>
                  </a:rPr>
                  <a:t>Linear Kernel SVM: </a:t>
                </a:r>
                <a:r>
                  <a:rPr lang="en-US" sz="2700" dirty="0"/>
                  <a:t>The dot-product is called the kernel and can be re-written as</a:t>
                </a:r>
                <a:r>
                  <a:rPr lang="en-US" sz="3000" dirty="0">
                    <a:solidFill>
                      <a:schemeClr val="accent3">
                        <a:lumMod val="75000"/>
                      </a:schemeClr>
                    </a:solidFill>
                  </a:rPr>
                  <a:t>: </a:t>
                </a:r>
                <a14:m>
                  <m:oMath xmlns:m="http://schemas.openxmlformats.org/officeDocument/2006/math">
                    <m:r>
                      <a:rPr lang="en-US" sz="3000" i="1" dirty="0">
                        <a:solidFill>
                          <a:schemeClr val="accent3">
                            <a:lumMod val="75000"/>
                          </a:schemeClr>
                        </a:solidFill>
                        <a:latin typeface="Cambria Math"/>
                      </a:rPr>
                      <m:t>𝐾</m:t>
                    </m:r>
                    <m:r>
                      <a:rPr lang="en-US" sz="3000" i="1" dirty="0">
                        <a:solidFill>
                          <a:schemeClr val="accent3">
                            <a:lumMod val="75000"/>
                          </a:schemeClr>
                        </a:solidFill>
                        <a:latin typeface="Cambria Math"/>
                      </a:rPr>
                      <m:t>(</m:t>
                    </m:r>
                    <m:r>
                      <a:rPr lang="en-US" sz="3000" i="1" dirty="0">
                        <a:solidFill>
                          <a:schemeClr val="accent3">
                            <a:lumMod val="75000"/>
                          </a:schemeClr>
                        </a:solidFill>
                        <a:latin typeface="Cambria Math"/>
                      </a:rPr>
                      <m:t>𝑥</m:t>
                    </m:r>
                    <m:r>
                      <a:rPr lang="en-US" sz="3000" i="1" dirty="0">
                        <a:solidFill>
                          <a:schemeClr val="accent3">
                            <a:lumMod val="75000"/>
                          </a:schemeClr>
                        </a:solidFill>
                        <a:latin typeface="Cambria Math"/>
                      </a:rPr>
                      <m:t>, </m:t>
                    </m:r>
                    <m:r>
                      <a:rPr lang="en-US" sz="3000" i="1" dirty="0">
                        <a:solidFill>
                          <a:schemeClr val="accent3">
                            <a:lumMod val="75000"/>
                          </a:schemeClr>
                        </a:solidFill>
                        <a:latin typeface="Cambria Math"/>
                      </a:rPr>
                      <m:t>𝑥𝑖</m:t>
                    </m:r>
                    <m:r>
                      <a:rPr lang="en-US" sz="3000" i="1" dirty="0">
                        <a:solidFill>
                          <a:schemeClr val="accent3">
                            <a:lumMod val="75000"/>
                          </a:schemeClr>
                        </a:solidFill>
                        <a:latin typeface="Cambria Math"/>
                      </a:rPr>
                      <m:t>) = </m:t>
                    </m:r>
                    <m:nary>
                      <m:naryPr>
                        <m:chr m:val="∑"/>
                        <m:subHide m:val="on"/>
                        <m:supHide m:val="on"/>
                        <m:ctrlPr>
                          <a:rPr lang="en-US" sz="3000" i="1" dirty="0">
                            <a:solidFill>
                              <a:schemeClr val="accent3">
                                <a:lumMod val="75000"/>
                              </a:schemeClr>
                            </a:solidFill>
                            <a:latin typeface="Cambria Math"/>
                          </a:rPr>
                        </m:ctrlPr>
                      </m:naryPr>
                      <m:sub/>
                      <m:sup/>
                      <m:e>
                        <m:r>
                          <a:rPr lang="en-US" sz="3000" i="1" dirty="0">
                            <a:solidFill>
                              <a:schemeClr val="accent3">
                                <a:lumMod val="75000"/>
                              </a:schemeClr>
                            </a:solidFill>
                            <a:latin typeface="Cambria Math"/>
                          </a:rPr>
                          <m:t>(</m:t>
                        </m:r>
                        <m:r>
                          <a:rPr lang="en-US" sz="3000" i="1" dirty="0">
                            <a:solidFill>
                              <a:schemeClr val="accent3">
                                <a:lumMod val="75000"/>
                              </a:schemeClr>
                            </a:solidFill>
                            <a:latin typeface="Cambria Math"/>
                          </a:rPr>
                          <m:t>𝑥</m:t>
                        </m:r>
                        <m:r>
                          <a:rPr lang="en-US" sz="3000" i="1" dirty="0">
                            <a:solidFill>
                              <a:schemeClr val="accent3">
                                <a:lumMod val="75000"/>
                              </a:schemeClr>
                            </a:solidFill>
                            <a:latin typeface="Cambria Math"/>
                          </a:rPr>
                          <m:t> .</m:t>
                        </m:r>
                        <m:sSub>
                          <m:sSubPr>
                            <m:ctrlPr>
                              <a:rPr lang="en-US" sz="3000" i="1" dirty="0">
                                <a:solidFill>
                                  <a:schemeClr val="accent3">
                                    <a:lumMod val="75000"/>
                                  </a:schemeClr>
                                </a:solidFill>
                                <a:latin typeface="Cambria Math"/>
                              </a:rPr>
                            </m:ctrlPr>
                          </m:sSubPr>
                          <m:e>
                            <m:r>
                              <a:rPr lang="en-US" sz="3000" i="1" dirty="0">
                                <a:solidFill>
                                  <a:schemeClr val="accent3">
                                    <a:lumMod val="75000"/>
                                  </a:schemeClr>
                                </a:solidFill>
                                <a:latin typeface="Cambria Math"/>
                              </a:rPr>
                              <m:t>𝑥</m:t>
                            </m:r>
                          </m:e>
                          <m:sub>
                            <m:r>
                              <a:rPr lang="en-US" sz="3000" i="1" dirty="0">
                                <a:solidFill>
                                  <a:schemeClr val="accent3">
                                    <a:lumMod val="75000"/>
                                  </a:schemeClr>
                                </a:solidFill>
                                <a:latin typeface="Cambria Math"/>
                              </a:rPr>
                              <m:t>𝑖</m:t>
                            </m:r>
                          </m:sub>
                        </m:sSub>
                        <m:r>
                          <a:rPr lang="en-US" sz="3000" i="1" dirty="0">
                            <a:solidFill>
                              <a:schemeClr val="accent3">
                                <a:lumMod val="75000"/>
                              </a:schemeClr>
                            </a:solidFill>
                            <a:latin typeface="Cambria Math"/>
                          </a:rPr>
                          <m:t>)</m:t>
                        </m:r>
                      </m:e>
                    </m:nary>
                  </m:oMath>
                </a14:m>
                <a:endParaRPr lang="en-US" dirty="0" smtClean="0"/>
              </a:p>
              <a:p>
                <a:pPr marL="0" indent="0" algn="justLow">
                  <a:lnSpc>
                    <a:spcPct val="120000"/>
                  </a:lnSpc>
                  <a:buNone/>
                </a:pPr>
                <a:r>
                  <a:rPr lang="en-US" sz="2700" i="1" dirty="0">
                    <a:solidFill>
                      <a:srgbClr val="00B0F0"/>
                    </a:solidFill>
                  </a:rPr>
                  <a:t>Polynomial Kernel SVM </a:t>
                </a:r>
                <a14:m>
                  <m:oMath xmlns:m="http://schemas.openxmlformats.org/officeDocument/2006/math">
                    <m:r>
                      <a:rPr lang="en-US" sz="2700" i="1" dirty="0">
                        <a:solidFill>
                          <a:schemeClr val="accent3">
                            <a:lumMod val="75000"/>
                          </a:schemeClr>
                        </a:solidFill>
                        <a:latin typeface="Cambria Math"/>
                      </a:rPr>
                      <m:t>𝐾</m:t>
                    </m:r>
                    <m:d>
                      <m:dPr>
                        <m:ctrlPr>
                          <a:rPr lang="en-US" sz="2700" i="1" dirty="0">
                            <a:solidFill>
                              <a:schemeClr val="accent3">
                                <a:lumMod val="75000"/>
                              </a:schemeClr>
                            </a:solidFill>
                            <a:latin typeface="Cambria Math"/>
                          </a:rPr>
                        </m:ctrlPr>
                      </m:dPr>
                      <m:e>
                        <m:r>
                          <a:rPr lang="en-US" sz="2700" i="1" dirty="0">
                            <a:solidFill>
                              <a:schemeClr val="accent3">
                                <a:lumMod val="75000"/>
                              </a:schemeClr>
                            </a:solidFill>
                            <a:latin typeface="Cambria Math"/>
                          </a:rPr>
                          <m:t>𝑥</m:t>
                        </m:r>
                        <m:r>
                          <a:rPr lang="en-US" sz="2700" i="1" dirty="0">
                            <a:solidFill>
                              <a:schemeClr val="accent3">
                                <a:lumMod val="75000"/>
                              </a:schemeClr>
                            </a:solidFill>
                            <a:latin typeface="Cambria Math"/>
                          </a:rPr>
                          <m:t>, </m:t>
                        </m:r>
                        <m:r>
                          <a:rPr lang="en-US" sz="2700" i="1" dirty="0">
                            <a:solidFill>
                              <a:schemeClr val="accent3">
                                <a:lumMod val="75000"/>
                              </a:schemeClr>
                            </a:solidFill>
                            <a:latin typeface="Cambria Math"/>
                          </a:rPr>
                          <m:t>𝑥𝑖</m:t>
                        </m:r>
                      </m:e>
                    </m:d>
                    <m:r>
                      <a:rPr lang="en-US" sz="2700" i="1" dirty="0">
                        <a:solidFill>
                          <a:schemeClr val="accent3">
                            <a:lumMod val="75000"/>
                          </a:schemeClr>
                        </a:solidFill>
                        <a:latin typeface="Cambria Math"/>
                      </a:rPr>
                      <m:t>=1+</m:t>
                    </m:r>
                    <m:nary>
                      <m:naryPr>
                        <m:chr m:val="∑"/>
                        <m:subHide m:val="on"/>
                        <m:supHide m:val="on"/>
                        <m:ctrlPr>
                          <a:rPr lang="en-US" sz="2700" i="1" dirty="0">
                            <a:solidFill>
                              <a:schemeClr val="accent3">
                                <a:lumMod val="75000"/>
                              </a:schemeClr>
                            </a:solidFill>
                            <a:latin typeface="Cambria Math"/>
                          </a:rPr>
                        </m:ctrlPr>
                      </m:naryPr>
                      <m:sub/>
                      <m:sup/>
                      <m:e>
                        <m:sSup>
                          <m:sSupPr>
                            <m:ctrlPr>
                              <a:rPr lang="en-US" sz="2700" i="1" dirty="0">
                                <a:solidFill>
                                  <a:schemeClr val="accent3">
                                    <a:lumMod val="75000"/>
                                  </a:schemeClr>
                                </a:solidFill>
                                <a:latin typeface="Cambria Math"/>
                              </a:rPr>
                            </m:ctrlPr>
                          </m:sSupPr>
                          <m:e>
                            <m:r>
                              <a:rPr lang="en-US" sz="2700" i="1" dirty="0">
                                <a:solidFill>
                                  <a:schemeClr val="accent3">
                                    <a:lumMod val="75000"/>
                                  </a:schemeClr>
                                </a:solidFill>
                                <a:latin typeface="Cambria Math"/>
                              </a:rPr>
                              <m:t>(</m:t>
                            </m:r>
                            <m:r>
                              <a:rPr lang="en-US" sz="2700" i="1" dirty="0">
                                <a:solidFill>
                                  <a:schemeClr val="accent3">
                                    <a:lumMod val="75000"/>
                                  </a:schemeClr>
                                </a:solidFill>
                                <a:latin typeface="Cambria Math"/>
                              </a:rPr>
                              <m:t>𝑥</m:t>
                            </m:r>
                            <m:r>
                              <a:rPr lang="en-US" sz="2700" i="1" dirty="0">
                                <a:solidFill>
                                  <a:schemeClr val="accent3">
                                    <a:lumMod val="75000"/>
                                  </a:schemeClr>
                                </a:solidFill>
                                <a:latin typeface="Cambria Math"/>
                              </a:rPr>
                              <m:t> .</m:t>
                            </m:r>
                            <m:sSub>
                              <m:sSubPr>
                                <m:ctrlPr>
                                  <a:rPr lang="en-US" sz="2700" i="1" dirty="0">
                                    <a:solidFill>
                                      <a:schemeClr val="accent3">
                                        <a:lumMod val="75000"/>
                                      </a:schemeClr>
                                    </a:solidFill>
                                    <a:latin typeface="Cambria Math"/>
                                  </a:rPr>
                                </m:ctrlPr>
                              </m:sSubPr>
                              <m:e>
                                <m:r>
                                  <a:rPr lang="en-US" sz="2700" i="1" dirty="0">
                                    <a:solidFill>
                                      <a:schemeClr val="accent3">
                                        <a:lumMod val="75000"/>
                                      </a:schemeClr>
                                    </a:solidFill>
                                    <a:latin typeface="Cambria Math"/>
                                  </a:rPr>
                                  <m:t>𝑥</m:t>
                                </m:r>
                              </m:e>
                              <m:sub>
                                <m:r>
                                  <a:rPr lang="en-US" sz="2700" i="1" dirty="0">
                                    <a:solidFill>
                                      <a:schemeClr val="accent3">
                                        <a:lumMod val="75000"/>
                                      </a:schemeClr>
                                    </a:solidFill>
                                    <a:latin typeface="Cambria Math"/>
                                  </a:rPr>
                                  <m:t>𝑖</m:t>
                                </m:r>
                              </m:sub>
                            </m:sSub>
                            <m:r>
                              <a:rPr lang="en-US" sz="2700" i="1" dirty="0">
                                <a:solidFill>
                                  <a:schemeClr val="accent3">
                                    <a:lumMod val="75000"/>
                                  </a:schemeClr>
                                </a:solidFill>
                                <a:latin typeface="Cambria Math"/>
                              </a:rPr>
                              <m:t>)</m:t>
                            </m:r>
                          </m:e>
                          <m:sup>
                            <m:r>
                              <a:rPr lang="en-US" sz="2700" i="1" dirty="0">
                                <a:solidFill>
                                  <a:schemeClr val="accent3">
                                    <a:lumMod val="75000"/>
                                  </a:schemeClr>
                                </a:solidFill>
                                <a:latin typeface="Cambria Math"/>
                              </a:rPr>
                              <m:t>𝑑</m:t>
                            </m:r>
                          </m:sup>
                        </m:sSup>
                      </m:e>
                    </m:nary>
                  </m:oMath>
                </a14:m>
                <a:endParaRPr lang="en-US" sz="2700" i="1" dirty="0">
                  <a:solidFill>
                    <a:srgbClr val="00B0F0"/>
                  </a:solidFill>
                </a:endParaRPr>
              </a:p>
              <a:p>
                <a:pPr algn="justLow">
                  <a:lnSpc>
                    <a:spcPct val="120000"/>
                  </a:lnSpc>
                  <a:spcBef>
                    <a:spcPts val="450"/>
                  </a:spcBef>
                </a:pPr>
                <a:r>
                  <a:rPr lang="en-US" sz="2700" dirty="0"/>
                  <a:t>Where the degree of the polynomial must be specified by hand to the learning algorithm. When d = 1 this is the same as the linear kernel. The polynomial kernel allows for curved lines in the input space.</a:t>
                </a:r>
                <a:endParaRPr lang="en-US" sz="2700" i="1"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304" y="1314450"/>
                <a:ext cx="8973696" cy="3771900"/>
              </a:xfrm>
              <a:blipFill rotWithShape="1">
                <a:blip r:embed="rId3"/>
                <a:stretch>
                  <a:fillRect l="-1019" t="-1294" r="-1902"/>
                </a:stretch>
              </a:blipFill>
            </p:spPr>
            <p:txBody>
              <a:bodyPr/>
              <a:lstStyle/>
              <a:p>
                <a:r>
                  <a:rPr lang="en-US">
                    <a:noFill/>
                  </a:rPr>
                  <a:t> </a:t>
                </a:r>
              </a:p>
            </p:txBody>
          </p:sp>
        </mc:Fallback>
      </mc:AlternateContent>
    </p:spTree>
    <p:extLst>
      <p:ext uri="{BB962C8B-B14F-4D97-AF65-F5344CB8AC3E}">
        <p14:creationId xmlns:p14="http://schemas.microsoft.com/office/powerpoint/2010/main" val="3588635374"/>
      </p:ext>
    </p:extLst>
  </p:cSld>
  <p:clrMapOvr>
    <a:masterClrMapping/>
  </p:clrMapOvr>
  <p:transition spd="slow">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952" y="228600"/>
            <a:ext cx="8174579" cy="765572"/>
          </a:xfrm>
        </p:spPr>
        <p:txBody>
          <a:bodyPr>
            <a:normAutofit/>
          </a:bodyPr>
          <a:lstStyle/>
          <a:p>
            <a:r>
              <a:rPr lang="en-US" sz="3300" dirty="0">
                <a:solidFill>
                  <a:srgbClr val="00B0F0"/>
                </a:solidFill>
              </a:rPr>
              <a:t>Support Vector Machines (Kernels)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4633" y="1428750"/>
                <a:ext cx="8631898" cy="3543300"/>
              </a:xfrm>
            </p:spPr>
            <p:txBody>
              <a:bodyPr>
                <a:normAutofit/>
              </a:bodyPr>
              <a:lstStyle/>
              <a:p>
                <a:r>
                  <a:rPr lang="en-US" sz="2100" dirty="0"/>
                  <a:t>we can have a more complex radial kernel. For example:</a:t>
                </a:r>
              </a:p>
              <a:p>
                <a:pPr marL="0" indent="0" algn="ctr">
                  <a:lnSpc>
                    <a:spcPct val="150000"/>
                  </a:lnSpc>
                  <a:buNone/>
                </a:pPr>
                <a14:m>
                  <m:oMath xmlns:m="http://schemas.openxmlformats.org/officeDocument/2006/math">
                    <m:r>
                      <a:rPr lang="en-US" sz="2400" i="1" smtClean="0">
                        <a:solidFill>
                          <a:srgbClr val="FFFF00"/>
                        </a:solidFill>
                        <a:latin typeface="Cambria Math"/>
                      </a:rPr>
                      <m:t>𝐾</m:t>
                    </m:r>
                    <m:d>
                      <m:dPr>
                        <m:ctrlPr>
                          <a:rPr lang="en-US" sz="2400" i="1">
                            <a:solidFill>
                              <a:srgbClr val="FFFF00"/>
                            </a:solidFill>
                            <a:latin typeface="Cambria Math"/>
                          </a:rPr>
                        </m:ctrlPr>
                      </m:dPr>
                      <m:e>
                        <m:r>
                          <a:rPr lang="en-US" sz="2400" i="1">
                            <a:solidFill>
                              <a:srgbClr val="FFFF00"/>
                            </a:solidFill>
                            <a:latin typeface="Cambria Math"/>
                          </a:rPr>
                          <m:t>𝑥</m:t>
                        </m:r>
                        <m:r>
                          <a:rPr lang="en-US" sz="2400" i="1">
                            <a:solidFill>
                              <a:srgbClr val="FFFF00"/>
                            </a:solidFill>
                            <a:latin typeface="Cambria Math"/>
                          </a:rPr>
                          <m:t>,</m:t>
                        </m:r>
                        <m:sSub>
                          <m:sSubPr>
                            <m:ctrlPr>
                              <a:rPr lang="en-US" sz="2400" i="1">
                                <a:solidFill>
                                  <a:srgbClr val="FFFF00"/>
                                </a:solidFill>
                                <a:latin typeface="Cambria Math"/>
                              </a:rPr>
                            </m:ctrlPr>
                          </m:sSubPr>
                          <m:e>
                            <m:r>
                              <a:rPr lang="en-US" sz="2400" i="1">
                                <a:solidFill>
                                  <a:srgbClr val="FFFF00"/>
                                </a:solidFill>
                                <a:latin typeface="Cambria Math"/>
                              </a:rPr>
                              <m:t>𝑥</m:t>
                            </m:r>
                          </m:e>
                          <m:sub>
                            <m:r>
                              <a:rPr lang="en-US" sz="2400" i="1">
                                <a:solidFill>
                                  <a:srgbClr val="FFFF00"/>
                                </a:solidFill>
                                <a:latin typeface="Cambria Math"/>
                              </a:rPr>
                              <m:t>𝑖</m:t>
                            </m:r>
                          </m:sub>
                        </m:sSub>
                      </m:e>
                    </m:d>
                    <m:r>
                      <a:rPr lang="en-US" sz="2400" i="1">
                        <a:solidFill>
                          <a:srgbClr val="FFFF00"/>
                        </a:solidFill>
                        <a:latin typeface="Cambria Math"/>
                      </a:rPr>
                      <m:t>=</m:t>
                    </m:r>
                    <m:sSup>
                      <m:sSupPr>
                        <m:ctrlPr>
                          <a:rPr lang="en-US" sz="2400" i="1">
                            <a:solidFill>
                              <a:srgbClr val="FFFF00"/>
                            </a:solidFill>
                            <a:latin typeface="Cambria Math"/>
                          </a:rPr>
                        </m:ctrlPr>
                      </m:sSupPr>
                      <m:e>
                        <m:r>
                          <a:rPr lang="en-US" sz="2400" i="1">
                            <a:solidFill>
                              <a:srgbClr val="FFFF00"/>
                            </a:solidFill>
                            <a:latin typeface="Cambria Math"/>
                          </a:rPr>
                          <m:t>𝑒</m:t>
                        </m:r>
                      </m:e>
                      <m:sup>
                        <m:r>
                          <a:rPr lang="en-US" sz="2400" i="1">
                            <a:solidFill>
                              <a:srgbClr val="FFFF00"/>
                            </a:solidFill>
                            <a:latin typeface="Cambria Math"/>
                          </a:rPr>
                          <m:t>−</m:t>
                        </m:r>
                        <m:r>
                          <a:rPr lang="en-US" sz="2400" i="1">
                            <a:solidFill>
                              <a:srgbClr val="FFFF00"/>
                            </a:solidFill>
                            <a:latin typeface="Cambria Math"/>
                          </a:rPr>
                          <m:t>𝑔𝑎𝑚𝑚𝑎</m:t>
                        </m:r>
                        <m:r>
                          <a:rPr lang="en-US" sz="2400" i="1">
                            <a:solidFill>
                              <a:srgbClr val="FFFF00"/>
                            </a:solidFill>
                            <a:latin typeface="Cambria Math"/>
                          </a:rPr>
                          <m:t>.</m:t>
                        </m:r>
                        <m:nary>
                          <m:naryPr>
                            <m:chr m:val="∑"/>
                            <m:subHide m:val="on"/>
                            <m:supHide m:val="on"/>
                            <m:ctrlPr>
                              <a:rPr lang="en-US" sz="2400" i="1">
                                <a:solidFill>
                                  <a:srgbClr val="FFFF00"/>
                                </a:solidFill>
                                <a:latin typeface="Cambria Math"/>
                              </a:rPr>
                            </m:ctrlPr>
                          </m:naryPr>
                          <m:sub/>
                          <m:sup/>
                          <m:e>
                            <m:d>
                              <m:dPr>
                                <m:ctrlPr>
                                  <a:rPr lang="en-US" sz="2400" i="1">
                                    <a:solidFill>
                                      <a:srgbClr val="FFFF00"/>
                                    </a:solidFill>
                                    <a:latin typeface="Cambria Math"/>
                                  </a:rPr>
                                </m:ctrlPr>
                              </m:dPr>
                              <m:e>
                                <m:r>
                                  <a:rPr lang="en-US" sz="2400" i="1">
                                    <a:solidFill>
                                      <a:srgbClr val="FFFF00"/>
                                    </a:solidFill>
                                    <a:latin typeface="Cambria Math"/>
                                  </a:rPr>
                                  <m:t>𝑥</m:t>
                                </m:r>
                                <m:r>
                                  <a:rPr lang="en-US" sz="2400" i="1">
                                    <a:solidFill>
                                      <a:srgbClr val="FFFF00"/>
                                    </a:solidFill>
                                    <a:latin typeface="Cambria Math"/>
                                  </a:rPr>
                                  <m:t>,</m:t>
                                </m:r>
                                <m:sSup>
                                  <m:sSupPr>
                                    <m:ctrlPr>
                                      <a:rPr lang="en-US" sz="2400" i="1">
                                        <a:solidFill>
                                          <a:srgbClr val="FFFF00"/>
                                        </a:solidFill>
                                        <a:latin typeface="Cambria Math"/>
                                      </a:rPr>
                                    </m:ctrlPr>
                                  </m:sSupPr>
                                  <m:e>
                                    <m:sSub>
                                      <m:sSubPr>
                                        <m:ctrlPr>
                                          <a:rPr lang="en-US" sz="2400" i="1">
                                            <a:solidFill>
                                              <a:srgbClr val="FFFF00"/>
                                            </a:solidFill>
                                            <a:latin typeface="Cambria Math"/>
                                          </a:rPr>
                                        </m:ctrlPr>
                                      </m:sSubPr>
                                      <m:e>
                                        <m:r>
                                          <a:rPr lang="en-US" sz="2400" i="1">
                                            <a:solidFill>
                                              <a:srgbClr val="FFFF00"/>
                                            </a:solidFill>
                                            <a:latin typeface="Cambria Math"/>
                                          </a:rPr>
                                          <m:t>𝑥</m:t>
                                        </m:r>
                                      </m:e>
                                      <m:sub>
                                        <m:r>
                                          <a:rPr lang="en-US" sz="2400" i="1">
                                            <a:solidFill>
                                              <a:srgbClr val="FFFF00"/>
                                            </a:solidFill>
                                            <a:latin typeface="Cambria Math"/>
                                          </a:rPr>
                                          <m:t>𝑖</m:t>
                                        </m:r>
                                      </m:sub>
                                    </m:sSub>
                                  </m:e>
                                  <m:sup>
                                    <m:r>
                                      <a:rPr lang="en-US" sz="2400" i="1">
                                        <a:solidFill>
                                          <a:srgbClr val="FFFF00"/>
                                        </a:solidFill>
                                        <a:latin typeface="Cambria Math"/>
                                      </a:rPr>
                                      <m:t>2</m:t>
                                    </m:r>
                                  </m:sup>
                                </m:sSup>
                              </m:e>
                            </m:d>
                          </m:e>
                        </m:nary>
                      </m:sup>
                    </m:sSup>
                    <m:r>
                      <a:rPr lang="en-US" sz="2400">
                        <a:solidFill>
                          <a:srgbClr val="FFFF00"/>
                        </a:solidFill>
                        <a:latin typeface="Cambria Math"/>
                      </a:rPr>
                      <m:t> </m:t>
                    </m:r>
                  </m:oMath>
                </a14:m>
                <a:r>
                  <a:rPr lang="en-US" dirty="0" smtClean="0">
                    <a:solidFill>
                      <a:srgbClr val="FFFF00"/>
                    </a:solidFill>
                  </a:rPr>
                  <a:t> </a:t>
                </a:r>
                <a:r>
                  <a:rPr lang="en-US" sz="1800" dirty="0" smtClean="0"/>
                  <a:t>where </a:t>
                </a:r>
                <a:r>
                  <a:rPr lang="en-US" sz="1800" dirty="0"/>
                  <a:t>gamma is often 0 &lt; gamma &lt; 1</a:t>
                </a:r>
                <a:r>
                  <a:rPr lang="en-US" sz="1800" dirty="0" smtClean="0"/>
                  <a:t>.</a:t>
                </a:r>
                <a:endParaRPr lang="en-US" sz="2400" dirty="0" smtClean="0"/>
              </a:p>
              <a:p>
                <a:pPr marL="0" indent="0">
                  <a:lnSpc>
                    <a:spcPct val="150000"/>
                  </a:lnSpc>
                  <a:buNone/>
                </a:pPr>
                <a:r>
                  <a:rPr lang="en-US" sz="2400" b="1" i="1" dirty="0">
                    <a:solidFill>
                      <a:schemeClr val="accent6">
                        <a:lumMod val="60000"/>
                        <a:lumOff val="40000"/>
                      </a:schemeClr>
                    </a:solidFill>
                  </a:rPr>
                  <a:t>How to Learn a SVM Model</a:t>
                </a:r>
              </a:p>
              <a:p>
                <a:pPr marL="0" indent="0">
                  <a:lnSpc>
                    <a:spcPct val="150000"/>
                  </a:lnSpc>
                  <a:buNone/>
                </a:pPr>
                <a:r>
                  <a:rPr lang="en-US" sz="2100" dirty="0"/>
                  <a:t>The SVM model needs to be solved using an optimization procedure.</a:t>
                </a:r>
              </a:p>
              <a:p>
                <a:pPr lvl="2"/>
                <a:r>
                  <a:rPr lang="en-US" sz="1600" dirty="0"/>
                  <a:t>Numerical optimization procedure</a:t>
                </a:r>
              </a:p>
              <a:p>
                <a:pPr lvl="2"/>
                <a:r>
                  <a:rPr lang="en-US" sz="1600" dirty="0"/>
                  <a:t>sub-gradient descent.</a:t>
                </a:r>
              </a:p>
              <a:p>
                <a:pPr lvl="2"/>
                <a:r>
                  <a:rPr lang="en-US" sz="1600" dirty="0"/>
                  <a:t>Sequential Minimal Optimization (SMO)</a:t>
                </a:r>
              </a:p>
              <a:p>
                <a:endParaRPr lang="en-US" sz="2100" dirty="0"/>
              </a:p>
              <a:p>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4633" y="1428750"/>
                <a:ext cx="8631898" cy="3543300"/>
              </a:xfrm>
              <a:blipFill rotWithShape="1">
                <a:blip r:embed="rId3"/>
                <a:stretch>
                  <a:fillRect l="-1412" t="-1203"/>
                </a:stretch>
              </a:blipFill>
            </p:spPr>
            <p:txBody>
              <a:bodyPr/>
              <a:lstStyle/>
              <a:p>
                <a:r>
                  <a:rPr lang="en-US">
                    <a:noFill/>
                  </a:rPr>
                  <a:t> </a:t>
                </a:r>
              </a:p>
            </p:txBody>
          </p:sp>
        </mc:Fallback>
      </mc:AlternateContent>
    </p:spTree>
    <p:extLst>
      <p:ext uri="{BB962C8B-B14F-4D97-AF65-F5344CB8AC3E}">
        <p14:creationId xmlns:p14="http://schemas.microsoft.com/office/powerpoint/2010/main" val="3051713554"/>
      </p:ext>
    </p:extLst>
  </p:cSld>
  <p:clrMapOvr>
    <a:masterClrMapping/>
  </p:clrMapOvr>
  <p:transition spd="slow">
    <p:cov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solidFill>
                  <a:schemeClr val="accent3">
                    <a:lumMod val="60000"/>
                    <a:lumOff val="40000"/>
                  </a:schemeClr>
                </a:solidFill>
              </a:rPr>
              <a:t>Non</a:t>
            </a:r>
            <a:r>
              <a:rPr lang="en-US" sz="3200" dirty="0"/>
              <a:t>linear 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Support Vector Machines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SVM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sklearn.svm</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SVC</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err="1">
                <a:solidFill>
                  <a:srgbClr val="000000"/>
                </a:solidFill>
                <a:latin typeface="CMTT10"/>
              </a:rPr>
              <a:t>dataframe</a:t>
            </a:r>
            <a:r>
              <a:rPr lang="en-US" sz="2000" dirty="0">
                <a:solidFill>
                  <a:srgbClr val="000000"/>
                </a:solidFill>
                <a:latin typeface="CMTT10"/>
              </a:rPr>
              <a:t> = </a:t>
            </a:r>
            <a:r>
              <a:rPr lang="en-US" sz="2000" dirty="0" err="1">
                <a:solidFill>
                  <a:srgbClr val="000000"/>
                </a:solidFill>
                <a:latin typeface="CMTT10"/>
              </a:rPr>
              <a:t>read_csv</a:t>
            </a:r>
            <a:r>
              <a:rPr lang="en-US" sz="2000" dirty="0">
                <a:solidFill>
                  <a:srgbClr val="000000"/>
                </a:solidFill>
                <a:latin typeface="CMTT10"/>
              </a:rPr>
              <a:t>(filename, names=names</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SVC()</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t>0.651025290499</a:t>
            </a:r>
            <a:endParaRPr lang="en-CA" sz="1800" dirty="0"/>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8589" tIns="34295" rIns="68589" bIns="34295">
            <a:normAutofit fontScale="90000"/>
          </a:bodyPr>
          <a:lstStyle/>
          <a:p>
            <a:pPr algn="ctr"/>
            <a:r>
              <a:rPr lang="en-US" sz="3300" dirty="0">
                <a:solidFill>
                  <a:schemeClr val="accent3">
                    <a:lumMod val="75000"/>
                  </a:schemeClr>
                </a:solidFill>
              </a:rPr>
              <a:t>Semi-Supervised Machine Learning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81148"/>
            <a:ext cx="5939153" cy="2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534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Spot-Check </a:t>
            </a:r>
            <a:r>
              <a:rPr lang="en-US" sz="2800" dirty="0">
                <a:solidFill>
                  <a:srgbClr val="002060"/>
                </a:solidFill>
              </a:rPr>
              <a:t>Regression</a:t>
            </a:r>
            <a:r>
              <a:rPr lang="en-US" sz="2800" dirty="0"/>
              <a:t> Algorithms</a:t>
            </a:r>
            <a:endParaRPr lang="en-US" sz="3600" dirty="0"/>
          </a:p>
        </p:txBody>
      </p:sp>
      <p:sp>
        <p:nvSpPr>
          <p:cNvPr id="3" name="Text Placeholder 2"/>
          <p:cNvSpPr>
            <a:spLocks noGrp="1"/>
          </p:cNvSpPr>
          <p:nvPr>
            <p:ph type="body" idx="1"/>
          </p:nvPr>
        </p:nvSpPr>
        <p:spPr>
          <a:xfrm rot="1434375">
            <a:off x="609600" y="1428750"/>
            <a:ext cx="1600200" cy="3124200"/>
          </a:xfrm>
        </p:spPr>
        <p:style>
          <a:lnRef idx="0">
            <a:schemeClr val="accent6"/>
          </a:lnRef>
          <a:fillRef idx="3">
            <a:schemeClr val="accent6"/>
          </a:fillRef>
          <a:effectRef idx="3">
            <a:schemeClr val="accent6"/>
          </a:effectRef>
          <a:fontRef idx="minor">
            <a:schemeClr val="lt1"/>
          </a:fontRef>
        </p:style>
        <p:txBody>
          <a:bodyPr vert="vert270" anchor="ctr">
            <a:normAutofit/>
          </a:bodyPr>
          <a:lstStyle/>
          <a:p>
            <a:pPr algn="ctr"/>
            <a:r>
              <a:rPr lang="en-US" sz="2400" dirty="0"/>
              <a:t>Algorithms Overview</a:t>
            </a:r>
          </a:p>
        </p:txBody>
      </p:sp>
      <p:sp>
        <p:nvSpPr>
          <p:cNvPr id="4" name="Content Placeholder 3"/>
          <p:cNvSpPr>
            <a:spLocks noGrp="1"/>
          </p:cNvSpPr>
          <p:nvPr>
            <p:ph sz="quarter" idx="13"/>
          </p:nvPr>
        </p:nvSpPr>
        <p:spPr>
          <a:xfrm>
            <a:off x="2133600" y="1428750"/>
            <a:ext cx="6781800" cy="3714750"/>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r>
              <a:rPr lang="en-US" sz="2800" dirty="0">
                <a:latin typeface="CMR12"/>
              </a:rPr>
              <a:t>Starting with four linear machine learning algorithms:</a:t>
            </a:r>
          </a:p>
          <a:p>
            <a:pPr lvl="2"/>
            <a:r>
              <a:rPr lang="en-US" sz="1800" dirty="0" smtClean="0">
                <a:solidFill>
                  <a:srgbClr val="00B050"/>
                </a:solidFill>
                <a:latin typeface="CMR12"/>
              </a:rPr>
              <a:t>Linear </a:t>
            </a:r>
            <a:r>
              <a:rPr lang="en-US" sz="1800" dirty="0">
                <a:solidFill>
                  <a:srgbClr val="00B050"/>
                </a:solidFill>
                <a:latin typeface="CMR12"/>
              </a:rPr>
              <a:t>Regression.</a:t>
            </a:r>
          </a:p>
          <a:p>
            <a:pPr lvl="2"/>
            <a:r>
              <a:rPr lang="en-US" sz="1800" dirty="0" smtClean="0">
                <a:solidFill>
                  <a:srgbClr val="00B050"/>
                </a:solidFill>
                <a:latin typeface="CMR12"/>
              </a:rPr>
              <a:t>Ridge </a:t>
            </a:r>
            <a:r>
              <a:rPr lang="en-US" sz="1800" dirty="0">
                <a:solidFill>
                  <a:srgbClr val="00B050"/>
                </a:solidFill>
                <a:latin typeface="CMR12"/>
              </a:rPr>
              <a:t>Regression.</a:t>
            </a:r>
          </a:p>
          <a:p>
            <a:pPr lvl="2"/>
            <a:r>
              <a:rPr lang="en-US" sz="1800" dirty="0" smtClean="0">
                <a:solidFill>
                  <a:srgbClr val="00B050"/>
                </a:solidFill>
                <a:latin typeface="CMR12"/>
              </a:rPr>
              <a:t>LASSO </a:t>
            </a:r>
            <a:r>
              <a:rPr lang="en-US" sz="1800" dirty="0">
                <a:solidFill>
                  <a:srgbClr val="00B050"/>
                </a:solidFill>
                <a:latin typeface="CMR12"/>
              </a:rPr>
              <a:t>Linear Regression.</a:t>
            </a:r>
          </a:p>
          <a:p>
            <a:pPr lvl="2"/>
            <a:r>
              <a:rPr lang="en-US" sz="1800" dirty="0" smtClean="0">
                <a:solidFill>
                  <a:srgbClr val="00B050"/>
                </a:solidFill>
                <a:latin typeface="CMR12"/>
              </a:rPr>
              <a:t>Elastic </a:t>
            </a:r>
            <a:r>
              <a:rPr lang="en-US" sz="1800" dirty="0">
                <a:solidFill>
                  <a:srgbClr val="00B050"/>
                </a:solidFill>
                <a:latin typeface="CMR12"/>
              </a:rPr>
              <a:t>Net Regression.</a:t>
            </a:r>
          </a:p>
          <a:p>
            <a:r>
              <a:rPr lang="en-US" sz="2800" dirty="0">
                <a:latin typeface="CMR12"/>
              </a:rPr>
              <a:t>Then looking at three nonlinear machine learning algorithms:</a:t>
            </a:r>
          </a:p>
          <a:p>
            <a:pPr lvl="2"/>
            <a:r>
              <a:rPr lang="en-US" sz="1800" dirty="0" smtClean="0">
                <a:solidFill>
                  <a:srgbClr val="002060"/>
                </a:solidFill>
                <a:latin typeface="CMMI12"/>
              </a:rPr>
              <a:t>k</a:t>
            </a:r>
            <a:r>
              <a:rPr lang="en-US" sz="1800" dirty="0" smtClean="0">
                <a:solidFill>
                  <a:srgbClr val="002060"/>
                </a:solidFill>
                <a:latin typeface="CMR12"/>
              </a:rPr>
              <a:t>-Nearest </a:t>
            </a:r>
            <a:r>
              <a:rPr lang="en-US" sz="1800" dirty="0">
                <a:solidFill>
                  <a:srgbClr val="002060"/>
                </a:solidFill>
                <a:latin typeface="CMR12"/>
              </a:rPr>
              <a:t>Neighbors.</a:t>
            </a:r>
          </a:p>
          <a:p>
            <a:pPr lvl="2"/>
            <a:r>
              <a:rPr lang="en-US" sz="1800" dirty="0" smtClean="0">
                <a:solidFill>
                  <a:srgbClr val="002060"/>
                </a:solidFill>
                <a:latin typeface="CMR12"/>
              </a:rPr>
              <a:t>Classification </a:t>
            </a:r>
            <a:r>
              <a:rPr lang="en-US" sz="1800" dirty="0">
                <a:solidFill>
                  <a:srgbClr val="002060"/>
                </a:solidFill>
                <a:latin typeface="CMR12"/>
              </a:rPr>
              <a:t>and Regression Trees.</a:t>
            </a:r>
          </a:p>
          <a:p>
            <a:pPr lvl="2"/>
            <a:r>
              <a:rPr lang="en-US" sz="1800" dirty="0" smtClean="0">
                <a:solidFill>
                  <a:srgbClr val="002060"/>
                </a:solidFill>
                <a:latin typeface="CMR12"/>
              </a:rPr>
              <a:t>Support </a:t>
            </a:r>
            <a:r>
              <a:rPr lang="en-US" sz="1800" dirty="0">
                <a:solidFill>
                  <a:srgbClr val="002060"/>
                </a:solidFill>
                <a:latin typeface="CMR12"/>
              </a:rPr>
              <a:t>Vector Machines.</a:t>
            </a:r>
            <a:endParaRPr lang="en-US" sz="1800" dirty="0">
              <a:solidFill>
                <a:srgbClr val="002060"/>
              </a:solidFill>
              <a:latin typeface="CMTT10"/>
            </a:endParaRPr>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300" dirty="0">
                <a:solidFill>
                  <a:srgbClr val="FFFF00"/>
                </a:solidFill>
              </a:rPr>
              <a:t>Linear Regression</a:t>
            </a:r>
          </a:p>
        </p:txBody>
      </p:sp>
      <p:sp>
        <p:nvSpPr>
          <p:cNvPr id="5" name="Content Placeholder 4"/>
          <p:cNvSpPr>
            <a:spLocks noGrp="1"/>
          </p:cNvSpPr>
          <p:nvPr>
            <p:ph idx="1"/>
          </p:nvPr>
        </p:nvSpPr>
        <p:spPr>
          <a:xfrm>
            <a:off x="227468" y="1428750"/>
            <a:ext cx="8746228" cy="3200400"/>
          </a:xfrm>
        </p:spPr>
        <p:txBody>
          <a:bodyPr>
            <a:normAutofit/>
          </a:bodyPr>
          <a:lstStyle/>
          <a:p>
            <a:pPr>
              <a:lnSpc>
                <a:spcPct val="150000"/>
              </a:lnSpc>
            </a:pPr>
            <a:r>
              <a:rPr lang="en-US" sz="2400" dirty="0"/>
              <a:t>Isn't Linear Regression from Statistics?</a:t>
            </a:r>
          </a:p>
          <a:p>
            <a:pPr>
              <a:lnSpc>
                <a:spcPct val="150000"/>
              </a:lnSpc>
            </a:pPr>
            <a:r>
              <a:rPr lang="en-US" sz="2400" dirty="0"/>
              <a:t>Many Names of Linear Regression:</a:t>
            </a:r>
          </a:p>
          <a:p>
            <a:pPr lvl="1">
              <a:lnSpc>
                <a:spcPct val="100000"/>
              </a:lnSpc>
            </a:pPr>
            <a:r>
              <a:rPr lang="en-US" sz="2100" dirty="0"/>
              <a:t>simple linear regression.</a:t>
            </a:r>
          </a:p>
          <a:p>
            <a:pPr lvl="1">
              <a:lnSpc>
                <a:spcPct val="100000"/>
              </a:lnSpc>
            </a:pPr>
            <a:r>
              <a:rPr lang="en-US" sz="2100" dirty="0"/>
              <a:t>multiple linear regression.</a:t>
            </a:r>
          </a:p>
          <a:p>
            <a:pPr lvl="1">
              <a:lnSpc>
                <a:spcPct val="100000"/>
              </a:lnSpc>
            </a:pPr>
            <a:r>
              <a:rPr lang="en-US" sz="2100" dirty="0"/>
              <a:t>ordinary Least Squares Linear Regression or just Least Squares Regression</a:t>
            </a:r>
          </a:p>
          <a:p>
            <a:pPr>
              <a:lnSpc>
                <a:spcPct val="150000"/>
              </a:lnSpc>
            </a:pPr>
            <a:endParaRPr lang="en-US" sz="2400" dirty="0"/>
          </a:p>
        </p:txBody>
      </p:sp>
    </p:spTree>
    <p:extLst>
      <p:ext uri="{BB962C8B-B14F-4D97-AF65-F5344CB8AC3E}">
        <p14:creationId xmlns:p14="http://schemas.microsoft.com/office/powerpoint/2010/main" val="3702083723"/>
      </p:ext>
    </p:extLst>
  </p:cSld>
  <p:clrMapOvr>
    <a:masterClrMapping/>
  </p:clrMapOvr>
  <p:transition spd="slow">
    <p:cov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798" y="205978"/>
            <a:ext cx="8631898" cy="765572"/>
          </a:xfrm>
        </p:spPr>
        <p:txBody>
          <a:bodyPr>
            <a:noAutofit/>
          </a:bodyPr>
          <a:lstStyle/>
          <a:p>
            <a:pPr algn="ctr"/>
            <a:r>
              <a:rPr lang="en-US" sz="2700" dirty="0">
                <a:solidFill>
                  <a:srgbClr val="FF0000"/>
                </a:solidFill>
              </a:rPr>
              <a:t>Linear Regression Model Representation</a:t>
            </a:r>
          </a:p>
        </p:txBody>
      </p:sp>
      <p:sp>
        <p:nvSpPr>
          <p:cNvPr id="5" name="Content Placeholder 4"/>
          <p:cNvSpPr>
            <a:spLocks noGrp="1"/>
          </p:cNvSpPr>
          <p:nvPr>
            <p:ph idx="1"/>
          </p:nvPr>
        </p:nvSpPr>
        <p:spPr>
          <a:xfrm>
            <a:off x="227468" y="1428750"/>
            <a:ext cx="8746228" cy="3505200"/>
          </a:xfrm>
        </p:spPr>
        <p:txBody>
          <a:bodyPr>
            <a:normAutofit fontScale="77500" lnSpcReduction="20000"/>
          </a:bodyPr>
          <a:lstStyle/>
          <a:p>
            <a:pPr>
              <a:lnSpc>
                <a:spcPct val="150000"/>
              </a:lnSpc>
            </a:pPr>
            <a:r>
              <a:rPr lang="en-US" dirty="0"/>
              <a:t>Linear regression is an attractive model because the </a:t>
            </a:r>
            <a:r>
              <a:rPr lang="en-US" dirty="0" smtClean="0"/>
              <a:t> representation </a:t>
            </a:r>
            <a:r>
              <a:rPr lang="en-US" dirty="0"/>
              <a:t>is so simple</a:t>
            </a:r>
            <a:r>
              <a:rPr lang="en-US" dirty="0" smtClean="0"/>
              <a:t>.</a:t>
            </a:r>
          </a:p>
          <a:p>
            <a:pPr marL="0" indent="0" algn="ctr">
              <a:lnSpc>
                <a:spcPct val="150000"/>
              </a:lnSpc>
              <a:buNone/>
            </a:pPr>
            <a:r>
              <a:rPr lang="en-US" sz="2400" dirty="0">
                <a:solidFill>
                  <a:srgbClr val="FFFF00"/>
                </a:solidFill>
              </a:rPr>
              <a:t>y = B0 + B1  x</a:t>
            </a:r>
          </a:p>
          <a:p>
            <a:pPr>
              <a:lnSpc>
                <a:spcPct val="150000"/>
              </a:lnSpc>
            </a:pPr>
            <a:r>
              <a:rPr lang="en-US" dirty="0" smtClean="0"/>
              <a:t>when we have more than one input (x), the line is called a plane or a hyper-plane. The representation therefore is the form of the equation and the specific values used for the coefficients (e.g. B0 and B1 in the above example).</a:t>
            </a:r>
            <a:endParaRPr lang="en-US" dirty="0"/>
          </a:p>
        </p:txBody>
      </p:sp>
    </p:spTree>
    <p:extLst>
      <p:ext uri="{BB962C8B-B14F-4D97-AF65-F5344CB8AC3E}">
        <p14:creationId xmlns:p14="http://schemas.microsoft.com/office/powerpoint/2010/main" val="4134670360"/>
      </p:ext>
    </p:extLst>
  </p:cSld>
  <p:clrMapOvr>
    <a:masterClrMapping/>
  </p:clrMapOvr>
  <p:transition spd="slow">
    <p:cov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Linear Regression Learning the Model</a:t>
            </a:r>
          </a:p>
        </p:txBody>
      </p:sp>
      <p:sp>
        <p:nvSpPr>
          <p:cNvPr id="3" name="Content Placeholder 2"/>
          <p:cNvSpPr>
            <a:spLocks noGrp="1"/>
          </p:cNvSpPr>
          <p:nvPr>
            <p:ph idx="1"/>
          </p:nvPr>
        </p:nvSpPr>
        <p:spPr>
          <a:xfrm>
            <a:off x="741952" y="1428750"/>
            <a:ext cx="8231744" cy="3200400"/>
          </a:xfrm>
        </p:spPr>
        <p:txBody>
          <a:bodyPr>
            <a:normAutofit/>
          </a:bodyPr>
          <a:lstStyle/>
          <a:p>
            <a:pPr>
              <a:lnSpc>
                <a:spcPct val="150000"/>
              </a:lnSpc>
            </a:pPr>
            <a:r>
              <a:rPr lang="en-US" sz="2400" dirty="0">
                <a:solidFill>
                  <a:srgbClr val="FFFF00"/>
                </a:solidFill>
              </a:rPr>
              <a:t>In this section we will take a brief look at four techniques to prepare a linear regression model:</a:t>
            </a:r>
          </a:p>
          <a:p>
            <a:pPr lvl="1"/>
            <a:r>
              <a:rPr lang="en-US" sz="1800" dirty="0"/>
              <a:t>Simple Linear Regression</a:t>
            </a:r>
          </a:p>
          <a:p>
            <a:pPr lvl="1"/>
            <a:r>
              <a:rPr lang="en-US" sz="1800" dirty="0"/>
              <a:t>Ordinary Least Squares</a:t>
            </a:r>
          </a:p>
          <a:p>
            <a:pPr lvl="1"/>
            <a:r>
              <a:rPr lang="en-US" sz="1800" dirty="0"/>
              <a:t>Gradient Descent</a:t>
            </a:r>
          </a:p>
          <a:p>
            <a:pPr lvl="1"/>
            <a:r>
              <a:rPr lang="en-US" sz="1800" dirty="0"/>
              <a:t>Regularized Linear Regression</a:t>
            </a:r>
          </a:p>
        </p:txBody>
      </p:sp>
    </p:spTree>
    <p:extLst>
      <p:ext uri="{BB962C8B-B14F-4D97-AF65-F5344CB8AC3E}">
        <p14:creationId xmlns:p14="http://schemas.microsoft.com/office/powerpoint/2010/main" val="1483372355"/>
      </p:ext>
    </p:extLst>
  </p:cSld>
  <p:clrMapOvr>
    <a:masterClrMapping/>
  </p:clrMapOvr>
  <p:transition spd="slow">
    <p:cov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Linear Regression Learning the Model</a:t>
            </a:r>
          </a:p>
        </p:txBody>
      </p:sp>
      <p:sp>
        <p:nvSpPr>
          <p:cNvPr id="3" name="Content Placeholder 2"/>
          <p:cNvSpPr>
            <a:spLocks noGrp="1"/>
          </p:cNvSpPr>
          <p:nvPr>
            <p:ph idx="1"/>
          </p:nvPr>
        </p:nvSpPr>
        <p:spPr>
          <a:xfrm>
            <a:off x="456128" y="1428750"/>
            <a:ext cx="8517568" cy="3505200"/>
          </a:xfrm>
        </p:spPr>
        <p:txBody>
          <a:bodyPr>
            <a:normAutofit/>
          </a:bodyPr>
          <a:lstStyle/>
          <a:p>
            <a:pPr marL="205767" lvl="1">
              <a:spcBef>
                <a:spcPts val="1350"/>
              </a:spcBef>
              <a:buFont typeface="Arial" pitchFamily="34" charset="0"/>
              <a:buChar char="▪"/>
            </a:pPr>
            <a:r>
              <a:rPr lang="en-US" sz="2400" dirty="0">
                <a:solidFill>
                  <a:srgbClr val="00B0F0"/>
                </a:solidFill>
              </a:rPr>
              <a:t>Simple Linear Regression</a:t>
            </a:r>
          </a:p>
          <a:p>
            <a:pPr marL="1064561" lvl="4" indent="-345327">
              <a:buFont typeface="Wingdings" panose="05000000000000000000" pitchFamily="2" charset="2"/>
              <a:buChar char="q"/>
            </a:pPr>
            <a:r>
              <a:rPr lang="en-US" dirty="0"/>
              <a:t>single input.</a:t>
            </a:r>
          </a:p>
          <a:p>
            <a:pPr marL="1064561" lvl="4" indent="-345327">
              <a:buFont typeface="Wingdings" panose="05000000000000000000" pitchFamily="2" charset="2"/>
              <a:buChar char="q"/>
            </a:pPr>
            <a:r>
              <a:rPr lang="en-US" dirty="0"/>
              <a:t>we can use statistics to estimate the coefficients,  such as means, standard deviations, correlations and covariance. </a:t>
            </a:r>
          </a:p>
          <a:p>
            <a:r>
              <a:rPr lang="en-US" sz="2400" dirty="0">
                <a:solidFill>
                  <a:srgbClr val="00B0F0"/>
                </a:solidFill>
              </a:rPr>
              <a:t>Ordinary Least Squares</a:t>
            </a:r>
          </a:p>
          <a:p>
            <a:pPr marL="1064561" lvl="4" indent="-345327">
              <a:buFont typeface="Wingdings" panose="05000000000000000000" pitchFamily="2" charset="2"/>
              <a:buChar char="q"/>
            </a:pPr>
            <a:r>
              <a:rPr lang="en-US" dirty="0"/>
              <a:t>When we have more than one input.</a:t>
            </a:r>
          </a:p>
          <a:p>
            <a:pPr marL="1064561" lvl="4" indent="-345327">
              <a:buFont typeface="Wingdings" panose="05000000000000000000" pitchFamily="2" charset="2"/>
              <a:buChar char="q"/>
            </a:pPr>
            <a:r>
              <a:rPr lang="en-US" dirty="0"/>
              <a:t>seeks to minimize the sum of the squared residuals.</a:t>
            </a:r>
          </a:p>
          <a:p>
            <a:pPr marL="1064561" lvl="4" indent="-345327">
              <a:buFont typeface="Wingdings" panose="05000000000000000000" pitchFamily="2" charset="2"/>
              <a:buChar char="q"/>
            </a:pPr>
            <a:r>
              <a:rPr lang="en-US" dirty="0"/>
              <a:t>treats the data as a matrix and uses linear algebra operations to estimate the optimal values for the coefficients.</a:t>
            </a:r>
          </a:p>
        </p:txBody>
      </p:sp>
    </p:spTree>
    <p:extLst>
      <p:ext uri="{BB962C8B-B14F-4D97-AF65-F5344CB8AC3E}">
        <p14:creationId xmlns:p14="http://schemas.microsoft.com/office/powerpoint/2010/main" val="2948736440"/>
      </p:ext>
    </p:extLst>
  </p:cSld>
  <p:clrMapOvr>
    <a:masterClrMapping/>
  </p:clrMapOvr>
  <p:transition spd="slow">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Linear Regression Learning the Model</a:t>
            </a:r>
          </a:p>
        </p:txBody>
      </p:sp>
      <p:sp>
        <p:nvSpPr>
          <p:cNvPr id="3" name="Content Placeholder 2"/>
          <p:cNvSpPr>
            <a:spLocks noGrp="1"/>
          </p:cNvSpPr>
          <p:nvPr>
            <p:ph idx="1"/>
          </p:nvPr>
        </p:nvSpPr>
        <p:spPr>
          <a:xfrm>
            <a:off x="227468" y="1428750"/>
            <a:ext cx="8746228" cy="3771900"/>
          </a:xfrm>
        </p:spPr>
        <p:txBody>
          <a:bodyPr>
            <a:normAutofit fontScale="85000" lnSpcReduction="10000"/>
          </a:bodyPr>
          <a:lstStyle/>
          <a:p>
            <a:pPr marL="428682" lvl="1" indent="-428682">
              <a:spcBef>
                <a:spcPts val="0"/>
              </a:spcBef>
              <a:buFont typeface="Wingdings" panose="05000000000000000000" pitchFamily="2" charset="2"/>
              <a:buChar char="Ø"/>
            </a:pPr>
            <a:r>
              <a:rPr lang="en-US" sz="2700" dirty="0">
                <a:solidFill>
                  <a:srgbClr val="00B0F0"/>
                </a:solidFill>
              </a:rPr>
              <a:t>Gradient Descent</a:t>
            </a:r>
          </a:p>
          <a:p>
            <a:pPr marL="1064561" lvl="4" indent="-345327">
              <a:lnSpc>
                <a:spcPct val="120000"/>
              </a:lnSpc>
              <a:spcBef>
                <a:spcPts val="0"/>
              </a:spcBef>
              <a:buFont typeface="Wingdings" panose="05000000000000000000" pitchFamily="2" charset="2"/>
              <a:buChar char="q"/>
            </a:pPr>
            <a:r>
              <a:rPr lang="en-US" sz="1800" dirty="0"/>
              <a:t>When there are one or more inputs you can use a process of optimizing the values of the coefficients by iteratively minimizing the error of the model on your training data.</a:t>
            </a:r>
          </a:p>
          <a:p>
            <a:pPr marL="1064561" lvl="4" indent="-345327">
              <a:lnSpc>
                <a:spcPct val="120000"/>
              </a:lnSpc>
              <a:spcBef>
                <a:spcPts val="0"/>
              </a:spcBef>
              <a:buFont typeface="Wingdings" panose="05000000000000000000" pitchFamily="2" charset="2"/>
              <a:buChar char="q"/>
            </a:pPr>
            <a:r>
              <a:rPr lang="en-US" sz="1800" dirty="0"/>
              <a:t>works by starting with zero values for each coefficient. A learning rate is used as a scale factor and the coefficients are updated in the direction towards minimizing the error.</a:t>
            </a:r>
          </a:p>
          <a:p>
            <a:pPr marL="1064561" lvl="4" indent="-345327">
              <a:lnSpc>
                <a:spcPct val="120000"/>
              </a:lnSpc>
              <a:spcBef>
                <a:spcPts val="0"/>
              </a:spcBef>
              <a:buFont typeface="Wingdings" panose="05000000000000000000" pitchFamily="2" charset="2"/>
              <a:buChar char="q"/>
            </a:pPr>
            <a:r>
              <a:rPr lang="en-US" sz="1800" dirty="0"/>
              <a:t>The process is repeated until a minimum sum squared error is achieved or no further improvement is possible.</a:t>
            </a:r>
          </a:p>
          <a:p>
            <a:pPr marL="428682" lvl="1" indent="-428682">
              <a:spcBef>
                <a:spcPts val="0"/>
              </a:spcBef>
              <a:buFont typeface="Wingdings" panose="05000000000000000000" pitchFamily="2" charset="2"/>
              <a:buChar char="Ø"/>
            </a:pPr>
            <a:r>
              <a:rPr lang="en-US" sz="2700" dirty="0">
                <a:solidFill>
                  <a:srgbClr val="00B0F0"/>
                </a:solidFill>
              </a:rPr>
              <a:t>Regularized Linear Regression </a:t>
            </a:r>
          </a:p>
          <a:p>
            <a:pPr marL="1064561" lvl="4" indent="-345327">
              <a:lnSpc>
                <a:spcPct val="120000"/>
              </a:lnSpc>
              <a:spcBef>
                <a:spcPts val="0"/>
              </a:spcBef>
              <a:buFont typeface="Wingdings" panose="05000000000000000000" pitchFamily="2" charset="2"/>
              <a:buChar char="q"/>
            </a:pPr>
            <a:r>
              <a:rPr lang="en-US" sz="1800" dirty="0"/>
              <a:t>These seek to both minimize the sum of the squared error of the model on the training data (using Ordinary Least Squares) but also to reduce the complexity of the model (like the number or absolute size of the sum of all coefficients in the model).</a:t>
            </a:r>
          </a:p>
          <a:p>
            <a:pPr marL="1064561" lvl="4" indent="-345327">
              <a:lnSpc>
                <a:spcPct val="120000"/>
              </a:lnSpc>
              <a:spcBef>
                <a:spcPts val="0"/>
              </a:spcBef>
              <a:buFont typeface="Wingdings" panose="05000000000000000000" pitchFamily="2" charset="2"/>
              <a:buChar char="q"/>
            </a:pPr>
            <a:r>
              <a:rPr lang="en-US" sz="1800" dirty="0"/>
              <a:t>Lasso Regression(L1 regularization) and Ridge Regression(L2 regularization). </a:t>
            </a:r>
          </a:p>
        </p:txBody>
      </p:sp>
    </p:spTree>
    <p:extLst>
      <p:ext uri="{BB962C8B-B14F-4D97-AF65-F5344CB8AC3E}">
        <p14:creationId xmlns:p14="http://schemas.microsoft.com/office/powerpoint/2010/main" val="2145900760"/>
      </p:ext>
    </p:extLst>
  </p:cSld>
  <p:clrMapOvr>
    <a:masterClrMapping/>
  </p:clrMapOvr>
  <p:transition spd="slow">
    <p:cov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68" y="205978"/>
            <a:ext cx="8746228" cy="765572"/>
          </a:xfrm>
        </p:spPr>
        <p:txBody>
          <a:bodyPr>
            <a:noAutofit/>
          </a:bodyPr>
          <a:lstStyle/>
          <a:p>
            <a:pPr algn="ctr"/>
            <a:r>
              <a:rPr lang="en-US" sz="3000" dirty="0">
                <a:solidFill>
                  <a:schemeClr val="accent3">
                    <a:lumMod val="75000"/>
                  </a:schemeClr>
                </a:solidFill>
              </a:rPr>
              <a:t>Making Predictions &amp; </a:t>
            </a:r>
            <a:r>
              <a:rPr lang="en-US" sz="3000" dirty="0"/>
              <a:t>Preparing Data For Linear Regression</a:t>
            </a:r>
            <a:endParaRPr lang="en-US" sz="3000" dirty="0">
              <a:solidFill>
                <a:schemeClr val="accent3">
                  <a:lumMod val="75000"/>
                </a:schemeClr>
              </a:solidFill>
            </a:endParaRPr>
          </a:p>
        </p:txBody>
      </p:sp>
      <p:sp>
        <p:nvSpPr>
          <p:cNvPr id="3" name="Content Placeholder 2"/>
          <p:cNvSpPr>
            <a:spLocks noGrp="1"/>
          </p:cNvSpPr>
          <p:nvPr>
            <p:ph idx="1"/>
          </p:nvPr>
        </p:nvSpPr>
        <p:spPr>
          <a:xfrm>
            <a:off x="227468" y="1352550"/>
            <a:ext cx="8746228" cy="3771900"/>
          </a:xfrm>
        </p:spPr>
        <p:txBody>
          <a:bodyPr>
            <a:normAutofit/>
          </a:bodyPr>
          <a:lstStyle/>
          <a:p>
            <a:pPr marL="0" indent="0" algn="ctr">
              <a:buNone/>
            </a:pPr>
            <a:r>
              <a:rPr lang="en-US" sz="2400" dirty="0"/>
              <a:t>y = B0 + B1  X1</a:t>
            </a:r>
          </a:p>
          <a:p>
            <a:pPr marL="0" indent="0" algn="ctr">
              <a:buNone/>
            </a:pPr>
            <a:r>
              <a:rPr lang="en-US" sz="2400" dirty="0"/>
              <a:t>weight = B0 + B1  height</a:t>
            </a:r>
            <a:endParaRPr lang="en-US" sz="4100" dirty="0"/>
          </a:p>
        </p:txBody>
      </p:sp>
      <p:graphicFrame>
        <p:nvGraphicFramePr>
          <p:cNvPr id="4" name="Diagram 3"/>
          <p:cNvGraphicFramePr/>
          <p:nvPr>
            <p:extLst>
              <p:ext uri="{D42A27DB-BD31-4B8C-83A1-F6EECF244321}">
                <p14:modId xmlns:p14="http://schemas.microsoft.com/office/powerpoint/2010/main" val="2741439027"/>
              </p:ext>
            </p:extLst>
          </p:nvPr>
        </p:nvGraphicFramePr>
        <p:xfrm>
          <a:off x="284633" y="1944966"/>
          <a:ext cx="8689064" cy="3174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482568"/>
      </p:ext>
    </p:extLst>
  </p:cSld>
  <p:clrMapOvr>
    <a:masterClrMapping/>
  </p:clrMapOvr>
  <p:transition spd="slow">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002060"/>
                </a:solidFill>
              </a:rPr>
              <a:t>linear</a:t>
            </a:r>
            <a:r>
              <a:rPr lang="en-US" sz="3200" dirty="0" smtClean="0"/>
              <a:t> </a:t>
            </a:r>
            <a:r>
              <a:rPr lang="en-US" sz="3200" dirty="0"/>
              <a:t>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latin typeface="CMBX12"/>
              </a:rPr>
              <a:t>Linear Regression</a:t>
            </a:r>
            <a:endParaRPr lang="en-US" sz="2400" dirty="0"/>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Linear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LinearRegression</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LinearRegression</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-34.7052559445</a:t>
            </a:r>
            <a:endParaRPr lang="en-CA" sz="1800" dirty="0"/>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002060"/>
                </a:solidFill>
              </a:rPr>
              <a:t>linear</a:t>
            </a:r>
            <a:r>
              <a:rPr lang="en-US" sz="3200" dirty="0" smtClean="0"/>
              <a:t> </a:t>
            </a:r>
            <a:r>
              <a:rPr lang="en-US" sz="3200" dirty="0"/>
              <a:t>Machine Learning Algorithms</a:t>
            </a:r>
            <a:endParaRPr lang="en-US" sz="3600" dirty="0"/>
          </a:p>
        </p:txBody>
      </p:sp>
      <p:sp>
        <p:nvSpPr>
          <p:cNvPr id="3" name="Text Placeholder 2"/>
          <p:cNvSpPr>
            <a:spLocks noGrp="1"/>
          </p:cNvSpPr>
          <p:nvPr>
            <p:ph type="body" idx="1"/>
          </p:nvPr>
        </p:nvSpPr>
        <p:spPr/>
        <p:txBody>
          <a:bodyPr vert="vert270" anchor="ctr">
            <a:normAutofit/>
          </a:bodyPr>
          <a:lstStyle/>
          <a:p>
            <a:pPr algn="ctr"/>
            <a:r>
              <a:rPr lang="en-US" sz="2400" dirty="0"/>
              <a:t>Ridge Regression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Ridge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Ridge</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590800" y="1497298"/>
            <a:ext cx="63246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Ridge()</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5524500" y="3638550"/>
            <a:ext cx="289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-34.0782462093</a:t>
            </a:r>
            <a:endParaRPr lang="en-CA" sz="1800" dirty="0"/>
          </a:p>
        </p:txBody>
      </p:sp>
    </p:spTree>
    <p:extLst>
      <p:ext uri="{BB962C8B-B14F-4D97-AF65-F5344CB8AC3E}">
        <p14:creationId xmlns:p14="http://schemas.microsoft.com/office/powerpoint/2010/main" val="42314158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002060"/>
                </a:solidFill>
              </a:rPr>
              <a:t>linear</a:t>
            </a:r>
            <a:r>
              <a:rPr lang="en-US" sz="3600" dirty="0"/>
              <a:t> Machine Learning Algorithms</a:t>
            </a:r>
          </a:p>
        </p:txBody>
      </p:sp>
      <p:sp>
        <p:nvSpPr>
          <p:cNvPr id="3" name="Text Placeholder 2"/>
          <p:cNvSpPr>
            <a:spLocks noGrp="1"/>
          </p:cNvSpPr>
          <p:nvPr>
            <p:ph type="body" idx="1"/>
          </p:nvPr>
        </p:nvSpPr>
        <p:spPr/>
        <p:txBody>
          <a:bodyPr vert="vert270" anchor="ctr">
            <a:normAutofit/>
          </a:bodyPr>
          <a:lstStyle/>
          <a:p>
            <a:pPr algn="ctr"/>
            <a:r>
              <a:rPr lang="en-US" sz="2400" dirty="0"/>
              <a:t>LASSO Regression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Lasso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Lasso</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Lasso()</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3429000" y="2952750"/>
            <a:ext cx="36957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-34.4640845883</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300" dirty="0"/>
              <a:t>Overview of Bias and Variance</a:t>
            </a:r>
            <a:endParaRPr lang="en-US" sz="3300" dirty="0">
              <a:solidFill>
                <a:srgbClr val="00B0F0"/>
              </a:solidFill>
            </a:endParaRPr>
          </a:p>
        </p:txBody>
      </p:sp>
      <p:sp>
        <p:nvSpPr>
          <p:cNvPr id="5" name="Content Placeholder 4"/>
          <p:cNvSpPr>
            <a:spLocks noGrp="1"/>
          </p:cNvSpPr>
          <p:nvPr>
            <p:ph idx="1"/>
          </p:nvPr>
        </p:nvSpPr>
        <p:spPr/>
        <p:txBody>
          <a:bodyPr>
            <a:normAutofit lnSpcReduction="10000"/>
          </a:bodyPr>
          <a:lstStyle/>
          <a:p>
            <a:pPr algn="justLow"/>
            <a:r>
              <a:rPr lang="en-US" sz="3200" dirty="0"/>
              <a:t>The prediction error for any machine learning algorithm can be broken down into three parts:</a:t>
            </a:r>
          </a:p>
          <a:p>
            <a:pPr lvl="4" algn="justLow">
              <a:lnSpc>
                <a:spcPct val="150000"/>
              </a:lnSpc>
              <a:buFont typeface="Wingdings" panose="05000000000000000000" pitchFamily="2" charset="2"/>
              <a:buChar char="ü"/>
            </a:pPr>
            <a:r>
              <a:rPr lang="en-US" sz="2400" dirty="0">
                <a:solidFill>
                  <a:srgbClr val="00B0F0"/>
                </a:solidFill>
              </a:rPr>
              <a:t>Bias Error</a:t>
            </a:r>
          </a:p>
          <a:p>
            <a:pPr lvl="4" algn="justLow">
              <a:lnSpc>
                <a:spcPct val="150000"/>
              </a:lnSpc>
              <a:buFont typeface="Wingdings" panose="05000000000000000000" pitchFamily="2" charset="2"/>
              <a:buChar char="ü"/>
            </a:pPr>
            <a:r>
              <a:rPr lang="en-US" sz="2400" dirty="0">
                <a:solidFill>
                  <a:srgbClr val="00B0F0"/>
                </a:solidFill>
              </a:rPr>
              <a:t>Variance Error</a:t>
            </a:r>
          </a:p>
          <a:p>
            <a:pPr lvl="4" algn="justLow">
              <a:lnSpc>
                <a:spcPct val="150000"/>
              </a:lnSpc>
              <a:buFont typeface="Wingdings" panose="05000000000000000000" pitchFamily="2" charset="2"/>
              <a:buChar char="ü"/>
            </a:pPr>
            <a:r>
              <a:rPr lang="en-US" sz="2400" dirty="0">
                <a:solidFill>
                  <a:srgbClr val="00B0F0"/>
                </a:solidFill>
              </a:rPr>
              <a:t>Irreducible Error</a:t>
            </a:r>
          </a:p>
        </p:txBody>
      </p:sp>
    </p:spTree>
    <p:extLst>
      <p:ext uri="{BB962C8B-B14F-4D97-AF65-F5344CB8AC3E}">
        <p14:creationId xmlns:p14="http://schemas.microsoft.com/office/powerpoint/2010/main" val="4162325620"/>
      </p:ext>
    </p:extLst>
  </p:cSld>
  <p:clrMapOvr>
    <a:masterClrMapping/>
  </p:clrMapOvr>
  <p:transition spd="slow">
    <p:cove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002060"/>
                </a:solidFill>
              </a:rPr>
              <a:t>linear</a:t>
            </a:r>
            <a:r>
              <a:rPr lang="en-US" sz="3600" dirty="0"/>
              <a:t> Machine Learning Algorithms</a:t>
            </a:r>
          </a:p>
        </p:txBody>
      </p:sp>
      <p:sp>
        <p:nvSpPr>
          <p:cNvPr id="3" name="Text Placeholder 2"/>
          <p:cNvSpPr>
            <a:spLocks noGrp="1"/>
          </p:cNvSpPr>
          <p:nvPr>
            <p:ph type="body" idx="1"/>
          </p:nvPr>
        </p:nvSpPr>
        <p:spPr/>
        <p:txBody>
          <a:bodyPr vert="vert270" anchor="ctr">
            <a:normAutofit/>
          </a:bodyPr>
          <a:lstStyle/>
          <a:p>
            <a:pPr algn="ctr"/>
            <a:r>
              <a:rPr lang="en-US" sz="2400" dirty="0" err="1"/>
              <a:t>ElasticNet</a:t>
            </a:r>
            <a:r>
              <a:rPr lang="en-US" sz="2400" dirty="0"/>
              <a:t> Regression</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a:t>
            </a:r>
            <a:r>
              <a:rPr lang="en-US" sz="2000" dirty="0" err="1">
                <a:solidFill>
                  <a:srgbClr val="00E100"/>
                </a:solidFill>
                <a:latin typeface="CMTT10"/>
              </a:rPr>
              <a:t>ElasticNet</a:t>
            </a:r>
            <a:r>
              <a:rPr lang="en-US" sz="2000" dirty="0">
                <a:solidFill>
                  <a:srgbClr val="00E100"/>
                </a:solidFill>
                <a:latin typeface="CMTT10"/>
              </a:rPr>
              <a:t>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sklearn.linear_model</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ElasticNet</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362200" y="1352550"/>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ElasticNet</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2476500" y="2323456"/>
            <a:ext cx="67056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-31.1645737142</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solidFill>
                  <a:srgbClr val="002060"/>
                </a:solidFill>
              </a:rPr>
              <a:t>Nonlinear</a:t>
            </a:r>
            <a:r>
              <a:rPr lang="en-US" sz="3600" dirty="0" smtClean="0"/>
              <a:t> </a:t>
            </a:r>
            <a:r>
              <a:rPr lang="en-US" sz="3600" dirty="0"/>
              <a:t>Machine Learning Algorithms</a:t>
            </a:r>
          </a:p>
        </p:txBody>
      </p:sp>
      <p:sp>
        <p:nvSpPr>
          <p:cNvPr id="3" name="Text Placeholder 2"/>
          <p:cNvSpPr>
            <a:spLocks noGrp="1"/>
          </p:cNvSpPr>
          <p:nvPr>
            <p:ph type="body" idx="1"/>
          </p:nvPr>
        </p:nvSpPr>
        <p:spPr/>
        <p:txBody>
          <a:bodyPr vert="vert270" anchor="ctr">
            <a:normAutofit/>
          </a:bodyPr>
          <a:lstStyle/>
          <a:p>
            <a:pPr algn="ctr"/>
            <a:r>
              <a:rPr lang="en-US" sz="2400" dirty="0"/>
              <a:t>K-Nearest Neighbors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KNN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sklearn.neighbors</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KNeighborsRegressor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p>
        </p:txBody>
      </p:sp>
      <p:sp>
        <p:nvSpPr>
          <p:cNvPr id="5" name="Rectangle 4"/>
          <p:cNvSpPr/>
          <p:nvPr/>
        </p:nvSpPr>
        <p:spPr>
          <a:xfrm>
            <a:off x="2381250" y="1022555"/>
            <a:ext cx="632460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KNeighborsRegressor</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6" name="Text Placeholder 4">
            <a:extLst>
              <a:ext uri="{FF2B5EF4-FFF2-40B4-BE49-F238E27FC236}">
                <a16:creationId xmlns="" xmlns:a16="http://schemas.microsoft.com/office/drawing/2014/main" id="{4F4D9F13-C119-40D2-9B3B-8DCD9D0EA709}"/>
              </a:ext>
            </a:extLst>
          </p:cNvPr>
          <p:cNvSpPr txBox="1">
            <a:spLocks/>
          </p:cNvSpPr>
          <p:nvPr/>
        </p:nvSpPr>
        <p:spPr>
          <a:xfrm>
            <a:off x="4495800" y="250868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-107.28683898</a:t>
            </a:r>
            <a:endParaRPr lang="en-CA" sz="1800" dirty="0"/>
          </a:p>
        </p:txBody>
      </p:sp>
    </p:spTree>
    <p:extLst>
      <p:ext uri="{BB962C8B-B14F-4D97-AF65-F5344CB8AC3E}">
        <p14:creationId xmlns:p14="http://schemas.microsoft.com/office/powerpoint/2010/main" val="3047729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solidFill>
                  <a:srgbClr val="002060"/>
                </a:solidFill>
              </a:rPr>
              <a:t>Nonlinear</a:t>
            </a:r>
            <a:r>
              <a:rPr lang="en-US" sz="3600" dirty="0"/>
              <a:t> Machine Learning Algorithms</a:t>
            </a:r>
          </a:p>
        </p:txBody>
      </p:sp>
      <p:sp>
        <p:nvSpPr>
          <p:cNvPr id="3" name="Text Placeholder 2"/>
          <p:cNvSpPr>
            <a:spLocks noGrp="1"/>
          </p:cNvSpPr>
          <p:nvPr>
            <p:ph type="body" idx="1"/>
          </p:nvPr>
        </p:nvSpPr>
        <p:spPr>
          <a:xfrm>
            <a:off x="533400" y="1428750"/>
            <a:ext cx="1295400" cy="3505200"/>
          </a:xfrm>
        </p:spPr>
        <p:txBody>
          <a:bodyPr vert="vert270" anchor="ctr">
            <a:normAutofit/>
          </a:bodyPr>
          <a:lstStyle/>
          <a:p>
            <a:pPr algn="ctr"/>
            <a:r>
              <a:rPr lang="en-US" sz="2400" dirty="0" smtClean="0"/>
              <a:t>Classification </a:t>
            </a:r>
            <a:r>
              <a:rPr lang="en-US" sz="2400" dirty="0"/>
              <a:t>and Regression Trees</a:t>
            </a:r>
          </a:p>
        </p:txBody>
      </p:sp>
      <p:sp>
        <p:nvSpPr>
          <p:cNvPr id="5" name="Content Placeholder 3"/>
          <p:cNvSpPr>
            <a:spLocks noGrp="1"/>
          </p:cNvSpPr>
          <p:nvPr>
            <p:ph sz="quarter" idx="13"/>
          </p:nvPr>
        </p:nvSpPr>
        <p:spPr>
          <a:xfrm>
            <a:off x="1981200" y="1352550"/>
            <a:ext cx="6781800" cy="35052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Decision Tree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sklearn.tree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DecisionTreeRegressor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smtClean="0">
                <a:solidFill>
                  <a:srgbClr val="FF0000"/>
                </a:solidFill>
                <a:latin typeface="F83"/>
              </a:rPr>
              <a:t>'</a:t>
            </a:r>
            <a:r>
              <a:rPr lang="en-US" sz="2000" dirty="0" smtClean="0">
                <a:solidFill>
                  <a:srgbClr val="FF0000"/>
                </a:solidFill>
                <a:latin typeface="CMTT10"/>
              </a:rPr>
              <a:t>housing.csv</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MEDV</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6" name="Rectangle 5"/>
          <p:cNvSpPr/>
          <p:nvPr/>
        </p:nvSpPr>
        <p:spPr>
          <a:xfrm>
            <a:off x="2114550" y="1566029"/>
            <a:ext cx="6572250"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a:t>
            </a:r>
            <a:r>
              <a:rPr lang="en-US" dirty="0" err="1">
                <a:solidFill>
                  <a:srgbClr val="000000"/>
                </a:solidFill>
                <a:latin typeface="CMTT10"/>
              </a:rPr>
              <a:t>DecisionTreeRegressor</a:t>
            </a:r>
            <a:r>
              <a:rPr lang="en-US" dirty="0">
                <a:solidFill>
                  <a:srgbClr val="000000"/>
                </a:solidFill>
                <a:latin typeface="CMTT10"/>
              </a:rPr>
              <a:t>()</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4648200" y="394335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-35.4906027451</a:t>
            </a:r>
            <a:endParaRPr lang="en-CA" sz="1800" dirty="0"/>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solidFill>
                  <a:srgbClr val="002060"/>
                </a:solidFill>
              </a:rPr>
              <a:t>Nonlinear</a:t>
            </a:r>
            <a:r>
              <a:rPr lang="en-US" sz="3600" dirty="0"/>
              <a:t> Machine Learning Algorithms</a:t>
            </a:r>
          </a:p>
        </p:txBody>
      </p:sp>
      <p:sp>
        <p:nvSpPr>
          <p:cNvPr id="3" name="Text Placeholder 2"/>
          <p:cNvSpPr>
            <a:spLocks noGrp="1"/>
          </p:cNvSpPr>
          <p:nvPr>
            <p:ph type="body" idx="1"/>
          </p:nvPr>
        </p:nvSpPr>
        <p:spPr>
          <a:xfrm>
            <a:off x="533400" y="1428750"/>
            <a:ext cx="1295400" cy="3505200"/>
          </a:xfrm>
        </p:spPr>
        <p:txBody>
          <a:bodyPr vert="vert270" anchor="ctr">
            <a:normAutofit/>
          </a:bodyPr>
          <a:lstStyle/>
          <a:p>
            <a:pPr algn="ctr"/>
            <a:r>
              <a:rPr lang="en-US" sz="2400" dirty="0"/>
              <a:t>Support Vector Machines</a:t>
            </a:r>
          </a:p>
        </p:txBody>
      </p:sp>
      <p:sp>
        <p:nvSpPr>
          <p:cNvPr id="5" name="Content Placeholder 3"/>
          <p:cNvSpPr>
            <a:spLocks noGrp="1"/>
          </p:cNvSpPr>
          <p:nvPr>
            <p:ph sz="quarter" idx="13"/>
          </p:nvPr>
        </p:nvSpPr>
        <p:spPr>
          <a:xfrm>
            <a:off x="1981200" y="1352550"/>
            <a:ext cx="6781800" cy="35052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SVM Regression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sklearn.svm</a:t>
            </a:r>
            <a:r>
              <a:rPr lang="en-US" sz="2000" dirty="0">
                <a:solidFill>
                  <a:srgbClr val="000000"/>
                </a:solidFill>
                <a:latin typeface="CMTT10"/>
              </a:rPr>
              <a:t> </a:t>
            </a:r>
            <a:r>
              <a:rPr lang="en-US" sz="2000" dirty="0">
                <a:solidFill>
                  <a:srgbClr val="0000FF"/>
                </a:solidFill>
                <a:latin typeface="CMTT10"/>
              </a:rPr>
              <a:t>import </a:t>
            </a:r>
            <a:r>
              <a:rPr lang="en-US" sz="2000" dirty="0">
                <a:solidFill>
                  <a:srgbClr val="000000"/>
                </a:solidFill>
                <a:latin typeface="CMTT10"/>
              </a:rPr>
              <a:t>SVR</a:t>
            </a: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housing.csv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a:solidFill>
                  <a:srgbClr val="FF0000"/>
                </a:solidFill>
                <a:latin typeface="CMTT10"/>
              </a:rPr>
              <a:t>CRIM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ZN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INDUS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CHAS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NOX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RM</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DIS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RAD</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TAX</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PTRATIO</a:t>
            </a:r>
            <a:r>
              <a:rPr lang="en-US" sz="2000" dirty="0">
                <a:solidFill>
                  <a:srgbClr val="FF0000"/>
                </a:solidFill>
                <a:latin typeface="F83"/>
              </a:rPr>
              <a:t>'</a:t>
            </a:r>
            <a:r>
              <a:rPr lang="en-US" sz="2000" dirty="0">
                <a:solidFill>
                  <a:srgbClr val="000000"/>
                </a:solidFill>
                <a:latin typeface="CMTT10"/>
              </a:rPr>
              <a:t>,</a:t>
            </a:r>
          </a:p>
          <a:p>
            <a:pPr marL="0" indent="0">
              <a:buNone/>
            </a:pPr>
            <a:r>
              <a:rPr lang="en-US" sz="2000" dirty="0">
                <a:solidFill>
                  <a:srgbClr val="FF0000"/>
                </a:solidFill>
                <a:latin typeface="F83"/>
              </a:rPr>
              <a:t>'</a:t>
            </a:r>
            <a:r>
              <a:rPr lang="en-US" sz="2000" dirty="0">
                <a:solidFill>
                  <a:srgbClr val="FF0000"/>
                </a:solidFill>
                <a:latin typeface="CMTT10"/>
              </a:rPr>
              <a:t>B</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LSTAT</a:t>
            </a:r>
            <a:r>
              <a:rPr lang="en-US" sz="2000" dirty="0">
                <a:solidFill>
                  <a:srgbClr val="FF0000"/>
                </a:solidFill>
                <a:latin typeface="F83"/>
              </a:rPr>
              <a:t>'</a:t>
            </a:r>
            <a:r>
              <a:rPr lang="en-US" sz="2000" dirty="0">
                <a:solidFill>
                  <a:srgbClr val="000000"/>
                </a:solidFill>
                <a:latin typeface="CMTT10"/>
              </a:rPr>
              <a:t>, </a:t>
            </a:r>
            <a:r>
              <a:rPr lang="en-US" sz="2000" dirty="0" smtClean="0">
                <a:solidFill>
                  <a:srgbClr val="FF0000"/>
                </a:solidFill>
                <a:latin typeface="F83"/>
              </a:rPr>
              <a:t>'</a:t>
            </a:r>
            <a:r>
              <a:rPr lang="en-US" sz="2000" dirty="0" smtClean="0">
                <a:solidFill>
                  <a:srgbClr val="FF0000"/>
                </a:solidFill>
                <a:latin typeface="CMTT10"/>
              </a:rPr>
              <a:t>MEDV</a:t>
            </a:r>
            <a:r>
              <a:rPr lang="en-US" sz="2000" dirty="0" smtClean="0">
                <a:solidFill>
                  <a:srgbClr val="FF0000"/>
                </a:solidFill>
                <a:latin typeface="F83"/>
              </a:rPr>
              <a:t>‘</a:t>
            </a:r>
            <a:r>
              <a:rPr lang="en-US" sz="2000" dirty="0" smtClean="0">
                <a:solidFill>
                  <a:schemeClr val="bg1"/>
                </a:solidFill>
                <a:latin typeface="F83"/>
              </a:rPr>
              <a:t>]</a:t>
            </a:r>
            <a:endParaRPr lang="en-US" sz="2000" dirty="0">
              <a:solidFill>
                <a:schemeClr val="bg1"/>
              </a:solidFill>
              <a:latin typeface="CMTT10"/>
            </a:endParaRPr>
          </a:p>
        </p:txBody>
      </p:sp>
      <p:sp>
        <p:nvSpPr>
          <p:cNvPr id="6" name="Rectangle 5"/>
          <p:cNvSpPr/>
          <p:nvPr/>
        </p:nvSpPr>
        <p:spPr>
          <a:xfrm>
            <a:off x="1981200" y="1352550"/>
            <a:ext cx="657225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smtClean="0">
                <a:solidFill>
                  <a:srgbClr val="000000"/>
                </a:solidFill>
                <a:latin typeface="CMTT10"/>
              </a:rPr>
              <a:t>dataframe</a:t>
            </a:r>
            <a:r>
              <a:rPr lang="en-US" dirty="0" smtClean="0">
                <a:solidFill>
                  <a:srgbClr val="000000"/>
                </a:solidFill>
                <a:latin typeface="CMTT10"/>
              </a:rPr>
              <a:t> </a:t>
            </a:r>
            <a:r>
              <a:rPr lang="en-US" dirty="0">
                <a:solidFill>
                  <a:srgbClr val="000000"/>
                </a:solidFill>
                <a:latin typeface="CMTT10"/>
              </a:rPr>
              <a:t>= </a:t>
            </a:r>
            <a:r>
              <a:rPr lang="en-US" dirty="0" err="1">
                <a:solidFill>
                  <a:srgbClr val="000000"/>
                </a:solidFill>
                <a:latin typeface="CMTT10"/>
              </a:rPr>
              <a:t>read_csv</a:t>
            </a:r>
            <a:r>
              <a:rPr lang="en-US" dirty="0">
                <a:solidFill>
                  <a:srgbClr val="000000"/>
                </a:solidFill>
                <a:latin typeface="CMTT10"/>
              </a:rPr>
              <a:t>(filename, </a:t>
            </a:r>
            <a:r>
              <a:rPr lang="en-US" dirty="0" err="1">
                <a:solidFill>
                  <a:srgbClr val="000000"/>
                </a:solidFill>
                <a:latin typeface="CMTT10"/>
              </a:rPr>
              <a:t>delim_whitespace</a:t>
            </a:r>
            <a:r>
              <a:rPr lang="en-US" dirty="0">
                <a:solidFill>
                  <a:srgbClr val="000000"/>
                </a:solidFill>
                <a:latin typeface="CMTT10"/>
              </a:rPr>
              <a:t>=True,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array[:,0:13]</a:t>
            </a:r>
          </a:p>
          <a:p>
            <a:r>
              <a:rPr lang="en-US" dirty="0">
                <a:solidFill>
                  <a:srgbClr val="000000"/>
                </a:solidFill>
                <a:latin typeface="CMTT10"/>
              </a:rPr>
              <a:t>Y = array[:,13]</a:t>
            </a:r>
          </a:p>
          <a:p>
            <a:r>
              <a:rPr lang="en-US" dirty="0" err="1">
                <a:solidFill>
                  <a:srgbClr val="000000"/>
                </a:solidFill>
                <a:latin typeface="CMTT10"/>
              </a:rPr>
              <a:t>num_folds</a:t>
            </a:r>
            <a:r>
              <a:rPr lang="en-US" dirty="0">
                <a:solidFill>
                  <a:srgbClr val="000000"/>
                </a:solidFill>
                <a:latin typeface="CMTT10"/>
              </a:rPr>
              <a:t> = 10</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model = SVR()</a:t>
            </a:r>
          </a:p>
          <a:p>
            <a:r>
              <a:rPr lang="en-US" dirty="0">
                <a:solidFill>
                  <a:srgbClr val="000000"/>
                </a:solidFill>
                <a:latin typeface="CMTT10"/>
              </a:rPr>
              <a:t>scoring = </a:t>
            </a:r>
            <a:r>
              <a:rPr lang="en-US" dirty="0">
                <a:solidFill>
                  <a:srgbClr val="FF0000"/>
                </a:solidFill>
                <a:latin typeface="F83"/>
              </a:rPr>
              <a:t>'</a:t>
            </a:r>
            <a:r>
              <a:rPr lang="en-US" dirty="0" err="1">
                <a:solidFill>
                  <a:srgbClr val="FF0000"/>
                </a:solidFill>
                <a:latin typeface="CMTT10"/>
              </a:rPr>
              <a:t>neg_mean_squared_error</a:t>
            </a:r>
            <a:r>
              <a:rPr lang="en-US" dirty="0">
                <a:solidFill>
                  <a:srgbClr val="FF0000"/>
                </a:solidFill>
                <a:latin typeface="F83"/>
              </a:rPr>
              <a:t>'</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 scoring=scoring)</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4648200" y="394335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-91.0478243332</a:t>
            </a:r>
            <a:endParaRPr lang="en-CA" sz="1800" dirty="0"/>
          </a:p>
        </p:txBody>
      </p:sp>
    </p:spTree>
    <p:extLst>
      <p:ext uri="{BB962C8B-B14F-4D97-AF65-F5344CB8AC3E}">
        <p14:creationId xmlns:p14="http://schemas.microsoft.com/office/powerpoint/2010/main" val="32116558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Compare Machine Learning Algorithms</a:t>
            </a:r>
            <a:endParaRPr lang="en-US" sz="2400" dirty="0">
              <a:solidFill>
                <a:schemeClr val="accent4">
                  <a:lumMod val="60000"/>
                  <a:lumOff val="4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7620000" cy="340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Compare Machine Learning Algorithms</a:t>
            </a:r>
          </a:p>
        </p:txBody>
      </p:sp>
      <p:sp>
        <p:nvSpPr>
          <p:cNvPr id="4" name="Content Placeholder 3"/>
          <p:cNvSpPr>
            <a:spLocks noGrp="1"/>
          </p:cNvSpPr>
          <p:nvPr>
            <p:ph sz="quarter" idx="13"/>
          </p:nvPr>
        </p:nvSpPr>
        <p:spPr>
          <a:xfrm>
            <a:off x="152400" y="1428750"/>
            <a:ext cx="8763000" cy="3581400"/>
          </a:xfrm>
        </p:spPr>
        <p:style>
          <a:lnRef idx="2">
            <a:schemeClr val="accent3"/>
          </a:lnRef>
          <a:fillRef idx="1">
            <a:schemeClr val="lt1"/>
          </a:fillRef>
          <a:effectRef idx="0">
            <a:schemeClr val="accent3"/>
          </a:effectRef>
          <a:fontRef idx="minor">
            <a:schemeClr val="dk1"/>
          </a:fontRef>
        </p:style>
        <p:txBody>
          <a:bodyPr>
            <a:noAutofit/>
          </a:bodyPr>
          <a:lstStyle/>
          <a:p>
            <a:r>
              <a:rPr lang="en-US" sz="2800" dirty="0" smtClean="0"/>
              <a:t>Logistic </a:t>
            </a:r>
            <a:r>
              <a:rPr lang="en-US" sz="2800" dirty="0"/>
              <a:t>Regression.</a:t>
            </a:r>
          </a:p>
          <a:p>
            <a:r>
              <a:rPr lang="en-US" sz="2800" dirty="0" smtClean="0"/>
              <a:t>Linear </a:t>
            </a:r>
            <a:r>
              <a:rPr lang="en-US" sz="2800" dirty="0"/>
              <a:t>Discriminant Analysis.</a:t>
            </a:r>
          </a:p>
          <a:p>
            <a:r>
              <a:rPr lang="en-US" sz="2800" dirty="0" smtClean="0"/>
              <a:t>k-Nearest </a:t>
            </a:r>
            <a:r>
              <a:rPr lang="en-US" sz="2800" dirty="0"/>
              <a:t>Neighbors.</a:t>
            </a:r>
          </a:p>
          <a:p>
            <a:r>
              <a:rPr lang="en-US" sz="2800" dirty="0" smtClean="0"/>
              <a:t>Classification </a:t>
            </a:r>
            <a:r>
              <a:rPr lang="en-US" sz="2800" dirty="0"/>
              <a:t>and Regression Trees.</a:t>
            </a:r>
          </a:p>
          <a:p>
            <a:r>
              <a:rPr lang="en-US" sz="2800" dirty="0" smtClean="0"/>
              <a:t>Naive </a:t>
            </a:r>
            <a:r>
              <a:rPr lang="en-US" sz="2800" dirty="0"/>
              <a:t>Bayes.</a:t>
            </a:r>
          </a:p>
          <a:p>
            <a:r>
              <a:rPr lang="en-US" sz="2800" dirty="0" smtClean="0"/>
              <a:t>Support </a:t>
            </a:r>
            <a:r>
              <a:rPr lang="en-US" sz="2800" dirty="0"/>
              <a:t>Vector Machines.</a:t>
            </a:r>
            <a:endParaRPr lang="en-US" sz="1600" dirty="0" smtClean="0"/>
          </a:p>
        </p:txBody>
      </p:sp>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t>Compare Machine Learning Algorithms</a:t>
            </a:r>
          </a:p>
        </p:txBody>
      </p:sp>
      <p:sp>
        <p:nvSpPr>
          <p:cNvPr id="4" name="Content Placeholder 3"/>
          <p:cNvSpPr>
            <a:spLocks noGrp="1"/>
          </p:cNvSpPr>
          <p:nvPr>
            <p:ph sz="quarter" idx="13"/>
          </p:nvPr>
        </p:nvSpPr>
        <p:spPr>
          <a:xfrm>
            <a:off x="0" y="1352550"/>
            <a:ext cx="46482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Compare Algorithms</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matplotlib</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pyplot</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KFold</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cross_val_score</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sklearn.linear_model</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LogisticRegression</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sklearn.tree</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DecisionTreeClassifier</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sklearn.neighbors</a:t>
            </a:r>
            <a:r>
              <a:rPr lang="en-US" sz="1600" dirty="0">
                <a:solidFill>
                  <a:srgbClr val="000000"/>
                </a:solidFill>
                <a:latin typeface="CMTT10"/>
              </a:rPr>
              <a:t> </a:t>
            </a:r>
            <a:r>
              <a:rPr lang="en-US" sz="1600" dirty="0">
                <a:solidFill>
                  <a:srgbClr val="0000FF"/>
                </a:solidFill>
                <a:latin typeface="CMTT10"/>
              </a:rPr>
              <a:t>import </a:t>
            </a:r>
            <a:r>
              <a:rPr lang="en-US" sz="1600" dirty="0" err="1" smtClean="0">
                <a:solidFill>
                  <a:srgbClr val="000000"/>
                </a:solidFill>
                <a:latin typeface="CMTT10"/>
              </a:rPr>
              <a:t>KNeighborsClassifier</a:t>
            </a:r>
            <a:endParaRPr lang="en-US" sz="1600" dirty="0">
              <a:solidFill>
                <a:srgbClr val="000000"/>
              </a:solidFill>
              <a:latin typeface="CMTT10"/>
            </a:endParaRPr>
          </a:p>
        </p:txBody>
      </p:sp>
      <p:sp>
        <p:nvSpPr>
          <p:cNvPr id="5" name="Rectangle 4"/>
          <p:cNvSpPr/>
          <p:nvPr/>
        </p:nvSpPr>
        <p:spPr>
          <a:xfrm>
            <a:off x="4648200" y="1352550"/>
            <a:ext cx="4495800"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solidFill>
                  <a:srgbClr val="0000FF"/>
                </a:solidFill>
                <a:latin typeface="CMTT10"/>
              </a:rPr>
              <a:t>from </a:t>
            </a:r>
            <a:r>
              <a:rPr lang="en-US" dirty="0" err="1">
                <a:solidFill>
                  <a:srgbClr val="000000"/>
                </a:solidFill>
                <a:latin typeface="CMTT10"/>
              </a:rPr>
              <a:t>sklearn.discriminant_analysis</a:t>
            </a:r>
            <a:r>
              <a:rPr lang="en-US" dirty="0">
                <a:solidFill>
                  <a:srgbClr val="000000"/>
                </a:solidFill>
                <a:latin typeface="CMTT10"/>
              </a:rPr>
              <a:t> </a:t>
            </a:r>
            <a:r>
              <a:rPr lang="en-US" dirty="0">
                <a:solidFill>
                  <a:srgbClr val="0000FF"/>
                </a:solidFill>
                <a:latin typeface="CMTT10"/>
              </a:rPr>
              <a:t>import </a:t>
            </a:r>
            <a:r>
              <a:rPr lang="en-US" dirty="0" err="1">
                <a:solidFill>
                  <a:srgbClr val="000000"/>
                </a:solidFill>
                <a:latin typeface="CMTT10"/>
              </a:rPr>
              <a:t>LinearDiscriminantAnalysis</a:t>
            </a:r>
            <a:endParaRPr lang="en-US" dirty="0">
              <a:solidFill>
                <a:srgbClr val="000000"/>
              </a:solidFill>
              <a:latin typeface="CMTT10"/>
            </a:endParaRPr>
          </a:p>
          <a:p>
            <a:r>
              <a:rPr lang="en-US" dirty="0">
                <a:solidFill>
                  <a:srgbClr val="0000FF"/>
                </a:solidFill>
                <a:latin typeface="CMTT10"/>
              </a:rPr>
              <a:t>from </a:t>
            </a:r>
            <a:r>
              <a:rPr lang="en-US" dirty="0" err="1">
                <a:solidFill>
                  <a:srgbClr val="000000"/>
                </a:solidFill>
                <a:latin typeface="CMTT10"/>
              </a:rPr>
              <a:t>sklearn.naive_bayes</a:t>
            </a:r>
            <a:r>
              <a:rPr lang="en-US" dirty="0">
                <a:solidFill>
                  <a:srgbClr val="000000"/>
                </a:solidFill>
                <a:latin typeface="CMTT10"/>
              </a:rPr>
              <a:t> </a:t>
            </a:r>
            <a:r>
              <a:rPr lang="en-US" dirty="0">
                <a:solidFill>
                  <a:srgbClr val="0000FF"/>
                </a:solidFill>
                <a:latin typeface="CMTT10"/>
              </a:rPr>
              <a:t>import </a:t>
            </a:r>
            <a:r>
              <a:rPr lang="en-US" dirty="0" err="1">
                <a:solidFill>
                  <a:srgbClr val="000000"/>
                </a:solidFill>
                <a:latin typeface="CMTT10"/>
              </a:rPr>
              <a:t>GaussianNB</a:t>
            </a:r>
            <a:endParaRPr lang="en-US" dirty="0">
              <a:solidFill>
                <a:srgbClr val="000000"/>
              </a:solidFill>
              <a:latin typeface="CMTT10"/>
            </a:endParaRPr>
          </a:p>
          <a:p>
            <a:r>
              <a:rPr lang="en-US" dirty="0">
                <a:solidFill>
                  <a:srgbClr val="0000FF"/>
                </a:solidFill>
                <a:latin typeface="CMTT10"/>
              </a:rPr>
              <a:t>from </a:t>
            </a:r>
            <a:r>
              <a:rPr lang="en-US" dirty="0" err="1">
                <a:solidFill>
                  <a:srgbClr val="000000"/>
                </a:solidFill>
                <a:latin typeface="CMTT10"/>
              </a:rPr>
              <a:t>sklearn.svm</a:t>
            </a:r>
            <a:r>
              <a:rPr lang="en-US" dirty="0">
                <a:solidFill>
                  <a:srgbClr val="000000"/>
                </a:solidFill>
                <a:latin typeface="CMTT10"/>
              </a:rPr>
              <a:t> </a:t>
            </a:r>
            <a:r>
              <a:rPr lang="en-US" dirty="0">
                <a:solidFill>
                  <a:srgbClr val="0000FF"/>
                </a:solidFill>
                <a:latin typeface="CMTT10"/>
              </a:rPr>
              <a:t>import </a:t>
            </a:r>
            <a:r>
              <a:rPr lang="en-US" dirty="0">
                <a:solidFill>
                  <a:srgbClr val="000000"/>
                </a:solidFill>
                <a:latin typeface="CMTT10"/>
              </a:rPr>
              <a:t>SVC</a:t>
            </a:r>
          </a:p>
          <a:p>
            <a:r>
              <a:rPr lang="en-US" dirty="0">
                <a:solidFill>
                  <a:srgbClr val="00E100"/>
                </a:solidFill>
                <a:latin typeface="CMTT10"/>
              </a:rPr>
              <a:t># load dataset</a:t>
            </a:r>
          </a:p>
          <a:p>
            <a:r>
              <a:rPr lang="en-US" dirty="0">
                <a:solidFill>
                  <a:srgbClr val="000000"/>
                </a:solidFill>
                <a:latin typeface="CMTT10"/>
              </a:rPr>
              <a:t>filename = </a:t>
            </a:r>
            <a:r>
              <a:rPr lang="en-US" dirty="0">
                <a:solidFill>
                  <a:srgbClr val="FF0000"/>
                </a:solidFill>
                <a:latin typeface="F83"/>
              </a:rPr>
              <a:t>'</a:t>
            </a:r>
            <a:r>
              <a:rPr lang="en-US" dirty="0">
                <a:solidFill>
                  <a:srgbClr val="FF0000"/>
                </a:solidFill>
                <a:latin typeface="CMTT10"/>
              </a:rPr>
              <a:t>pima-indians-diabetes.data.csv</a:t>
            </a:r>
            <a:r>
              <a:rPr lang="en-US" dirty="0">
                <a:solidFill>
                  <a:srgbClr val="FF0000"/>
                </a:solidFill>
                <a:latin typeface="F83"/>
              </a:rPr>
              <a:t>'</a:t>
            </a:r>
          </a:p>
          <a:p>
            <a:r>
              <a:rPr lang="en-US" dirty="0">
                <a:solidFill>
                  <a:srgbClr val="000000"/>
                </a:solidFill>
                <a:latin typeface="CMTT10"/>
              </a:rPr>
              <a:t>names = [</a:t>
            </a:r>
            <a:r>
              <a:rPr lang="en-US" dirty="0">
                <a:solidFill>
                  <a:srgbClr val="FF0000"/>
                </a:solidFill>
                <a:latin typeface="F83"/>
              </a:rPr>
              <a:t>'</a:t>
            </a:r>
            <a:r>
              <a:rPr lang="en-US" dirty="0" err="1">
                <a:solidFill>
                  <a:srgbClr val="FF0000"/>
                </a:solidFill>
                <a:latin typeface="CMTT10"/>
              </a:rPr>
              <a:t>preg</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plas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pres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skin</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test</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mass</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err="1">
                <a:solidFill>
                  <a:srgbClr val="FF0000"/>
                </a:solidFill>
                <a:latin typeface="CMTT10"/>
              </a:rPr>
              <a:t>pedi</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age</a:t>
            </a:r>
            <a:r>
              <a:rPr lang="en-US" dirty="0">
                <a:solidFill>
                  <a:srgbClr val="FF0000"/>
                </a:solidFill>
                <a:latin typeface="F83"/>
              </a:rPr>
              <a:t>'</a:t>
            </a:r>
            <a:r>
              <a:rPr lang="en-US" dirty="0">
                <a:solidFill>
                  <a:srgbClr val="000000"/>
                </a:solidFill>
                <a:latin typeface="CMTT10"/>
              </a:rPr>
              <a:t>, </a:t>
            </a:r>
            <a:r>
              <a:rPr lang="en-US" dirty="0">
                <a:solidFill>
                  <a:srgbClr val="FF0000"/>
                </a:solidFill>
                <a:latin typeface="F83"/>
              </a:rPr>
              <a:t>'</a:t>
            </a:r>
            <a:r>
              <a:rPr lang="en-US" dirty="0">
                <a:solidFill>
                  <a:srgbClr val="FF0000"/>
                </a:solidFill>
                <a:latin typeface="CMTT10"/>
              </a:rPr>
              <a:t>class</a:t>
            </a:r>
            <a:r>
              <a:rPr lang="en-US" dirty="0">
                <a:solidFill>
                  <a:srgbClr val="FF0000"/>
                </a:solidFill>
                <a:latin typeface="F83"/>
              </a:rPr>
              <a:t>'</a:t>
            </a:r>
            <a:r>
              <a:rPr lang="en-US" dirty="0">
                <a:solidFill>
                  <a:srgbClr val="000000"/>
                </a:solidFill>
                <a:latin typeface="CMTT10"/>
              </a:rPr>
              <a:t>]</a:t>
            </a:r>
          </a:p>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smtClean="0">
                <a:solidFill>
                  <a:srgbClr val="000000"/>
                </a:solidFill>
                <a:latin typeface="CMTT10"/>
              </a:rPr>
              <a:t>dataframe.values</a:t>
            </a:r>
            <a:endParaRPr lang="en-US" dirty="0">
              <a:solidFill>
                <a:srgbClr val="000000"/>
              </a:solidFill>
              <a:latin typeface="CMTT10"/>
            </a:endParaRPr>
          </a:p>
        </p:txBody>
      </p:sp>
      <p:sp>
        <p:nvSpPr>
          <p:cNvPr id="11" name="Rectangle 10"/>
          <p:cNvSpPr/>
          <p:nvPr/>
        </p:nvSpPr>
        <p:spPr>
          <a:xfrm>
            <a:off x="57150" y="1123950"/>
            <a:ext cx="4572000" cy="397031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prepare models</a:t>
            </a:r>
          </a:p>
          <a:p>
            <a:r>
              <a:rPr lang="en-US" dirty="0">
                <a:solidFill>
                  <a:srgbClr val="000000"/>
                </a:solidFill>
                <a:latin typeface="CMTT10"/>
              </a:rPr>
              <a:t>models = []</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LR</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LogisticRegression</a:t>
            </a:r>
            <a:r>
              <a:rPr lang="en-US" dirty="0">
                <a:solidFill>
                  <a:srgbClr val="000000"/>
                </a:solidFill>
                <a:latin typeface="CMTT10"/>
              </a:rPr>
              <a:t>()))</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LDA</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LinearDiscriminantAnalysis</a:t>
            </a:r>
            <a:r>
              <a:rPr lang="en-US" dirty="0">
                <a:solidFill>
                  <a:srgbClr val="000000"/>
                </a:solidFill>
                <a:latin typeface="CMTT10"/>
              </a:rPr>
              <a:t>()))</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KNN</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KNeighborsClassifier</a:t>
            </a:r>
            <a:r>
              <a:rPr lang="en-US" dirty="0">
                <a:solidFill>
                  <a:srgbClr val="000000"/>
                </a:solidFill>
                <a:latin typeface="CMTT10"/>
              </a:rPr>
              <a:t>()))</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CART</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DecisionTreeClassifier</a:t>
            </a:r>
            <a:r>
              <a:rPr lang="en-US" dirty="0">
                <a:solidFill>
                  <a:srgbClr val="000000"/>
                </a:solidFill>
                <a:latin typeface="CMTT10"/>
              </a:rPr>
              <a:t>()))</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NB</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GaussianNB</a:t>
            </a:r>
            <a:r>
              <a:rPr lang="en-US" dirty="0">
                <a:solidFill>
                  <a:srgbClr val="000000"/>
                </a:solidFill>
                <a:latin typeface="CMTT10"/>
              </a:rPr>
              <a:t>()))</a:t>
            </a:r>
          </a:p>
          <a:p>
            <a:r>
              <a:rPr lang="en-US" dirty="0" err="1">
                <a:solidFill>
                  <a:srgbClr val="000000"/>
                </a:solidFill>
                <a:latin typeface="CMTT10"/>
              </a:rPr>
              <a:t>models.append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SVM</a:t>
            </a:r>
            <a:r>
              <a:rPr lang="en-US" dirty="0">
                <a:solidFill>
                  <a:srgbClr val="FF0000"/>
                </a:solidFill>
                <a:latin typeface="F83"/>
              </a:rPr>
              <a:t>'</a:t>
            </a:r>
            <a:r>
              <a:rPr lang="en-US" dirty="0">
                <a:solidFill>
                  <a:srgbClr val="000000"/>
                </a:solidFill>
                <a:latin typeface="CMTT10"/>
              </a:rPr>
              <a:t>, SVC</a:t>
            </a:r>
            <a:r>
              <a:rPr lang="en-US" dirty="0" smtClean="0">
                <a:solidFill>
                  <a:srgbClr val="000000"/>
                </a:solidFill>
                <a:latin typeface="CMTT10"/>
              </a:rPr>
              <a:t>()))</a:t>
            </a:r>
            <a:endParaRPr lang="en-US" dirty="0">
              <a:solidFill>
                <a:srgbClr val="000000"/>
              </a:solidFill>
              <a:latin typeface="CMTT10"/>
            </a:endParaRPr>
          </a:p>
        </p:txBody>
      </p:sp>
      <p:sp>
        <p:nvSpPr>
          <p:cNvPr id="12" name="Rectangle 11"/>
          <p:cNvSpPr/>
          <p:nvPr/>
        </p:nvSpPr>
        <p:spPr>
          <a:xfrm>
            <a:off x="4610100" y="1075551"/>
            <a:ext cx="4572000" cy="3970318"/>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dirty="0" smtClean="0">
                <a:solidFill>
                  <a:srgbClr val="00E100"/>
                </a:solidFill>
                <a:latin typeface="CMTT10"/>
              </a:rPr>
              <a:t># evaluate each model in turn</a:t>
            </a:r>
          </a:p>
          <a:p>
            <a:r>
              <a:rPr lang="en-US" dirty="0" smtClean="0">
                <a:solidFill>
                  <a:srgbClr val="000000"/>
                </a:solidFill>
                <a:latin typeface="CMTT10"/>
              </a:rPr>
              <a:t>results = []</a:t>
            </a:r>
          </a:p>
          <a:p>
            <a:r>
              <a:rPr lang="en-US" dirty="0" smtClean="0">
                <a:solidFill>
                  <a:srgbClr val="000000"/>
                </a:solidFill>
                <a:latin typeface="CMTT10"/>
              </a:rPr>
              <a:t>names = []</a:t>
            </a:r>
          </a:p>
          <a:p>
            <a:r>
              <a:rPr lang="en-US" dirty="0" smtClean="0">
                <a:solidFill>
                  <a:srgbClr val="000000"/>
                </a:solidFill>
                <a:latin typeface="CMTT10"/>
              </a:rPr>
              <a:t>scoring = </a:t>
            </a:r>
            <a:r>
              <a:rPr lang="en-US" dirty="0" smtClean="0">
                <a:solidFill>
                  <a:srgbClr val="FF0000"/>
                </a:solidFill>
                <a:latin typeface="F83"/>
              </a:rPr>
              <a:t>'</a:t>
            </a:r>
            <a:r>
              <a:rPr lang="en-US" dirty="0" smtClean="0">
                <a:solidFill>
                  <a:srgbClr val="FF0000"/>
                </a:solidFill>
                <a:latin typeface="CMTT10"/>
              </a:rPr>
              <a:t>accuracy</a:t>
            </a:r>
            <a:r>
              <a:rPr lang="en-US" dirty="0" smtClean="0">
                <a:solidFill>
                  <a:srgbClr val="FF0000"/>
                </a:solidFill>
                <a:latin typeface="F83"/>
              </a:rPr>
              <a:t>'</a:t>
            </a:r>
          </a:p>
          <a:p>
            <a:r>
              <a:rPr lang="en-US" dirty="0" smtClean="0">
                <a:solidFill>
                  <a:srgbClr val="0000FF"/>
                </a:solidFill>
                <a:latin typeface="CMTT10"/>
              </a:rPr>
              <a:t>for </a:t>
            </a:r>
            <a:r>
              <a:rPr lang="en-US" dirty="0" smtClean="0">
                <a:solidFill>
                  <a:srgbClr val="000000"/>
                </a:solidFill>
                <a:latin typeface="CMTT10"/>
              </a:rPr>
              <a:t>name, model </a:t>
            </a:r>
            <a:r>
              <a:rPr lang="en-US" dirty="0" smtClean="0">
                <a:solidFill>
                  <a:srgbClr val="0000FF"/>
                </a:solidFill>
                <a:latin typeface="CMTT10"/>
              </a:rPr>
              <a:t>in </a:t>
            </a:r>
            <a:r>
              <a:rPr lang="en-US" dirty="0" smtClean="0">
                <a:solidFill>
                  <a:srgbClr val="000000"/>
                </a:solidFill>
                <a:latin typeface="CMTT10"/>
              </a:rPr>
              <a:t>models:</a:t>
            </a:r>
          </a:p>
          <a:p>
            <a:pPr lvl="1"/>
            <a:r>
              <a:rPr lang="en-US" dirty="0" err="1" smtClean="0">
                <a:solidFill>
                  <a:srgbClr val="000000"/>
                </a:solidFill>
                <a:latin typeface="CMTT10"/>
              </a:rPr>
              <a:t>kfold</a:t>
            </a:r>
            <a:r>
              <a:rPr lang="en-US" dirty="0" smtClean="0">
                <a:solidFill>
                  <a:srgbClr val="000000"/>
                </a:solidFill>
                <a:latin typeface="CMTT10"/>
              </a:rPr>
              <a:t> = </a:t>
            </a:r>
            <a:r>
              <a:rPr lang="en-US" dirty="0" err="1" smtClean="0">
                <a:solidFill>
                  <a:srgbClr val="000000"/>
                </a:solidFill>
                <a:latin typeface="CMTT10"/>
              </a:rPr>
              <a:t>KFold</a:t>
            </a:r>
            <a:r>
              <a:rPr lang="en-US" dirty="0" smtClean="0">
                <a:solidFill>
                  <a:srgbClr val="000000"/>
                </a:solidFill>
                <a:latin typeface="CMTT10"/>
              </a:rPr>
              <a:t>(</a:t>
            </a:r>
            <a:r>
              <a:rPr lang="en-US" dirty="0" err="1" smtClean="0">
                <a:solidFill>
                  <a:srgbClr val="000000"/>
                </a:solidFill>
                <a:latin typeface="CMTT10"/>
              </a:rPr>
              <a:t>n_splits</a:t>
            </a:r>
            <a:r>
              <a:rPr lang="en-US" dirty="0" smtClean="0">
                <a:solidFill>
                  <a:srgbClr val="000000"/>
                </a:solidFill>
                <a:latin typeface="CMTT10"/>
              </a:rPr>
              <a:t>=10, </a:t>
            </a:r>
            <a:r>
              <a:rPr lang="en-US" dirty="0" err="1" smtClean="0">
                <a:solidFill>
                  <a:srgbClr val="000000"/>
                </a:solidFill>
                <a:latin typeface="CMTT10"/>
              </a:rPr>
              <a:t>random_state</a:t>
            </a:r>
            <a:r>
              <a:rPr lang="en-US" dirty="0" smtClean="0">
                <a:solidFill>
                  <a:srgbClr val="000000"/>
                </a:solidFill>
                <a:latin typeface="CMTT10"/>
              </a:rPr>
              <a:t>=7)</a:t>
            </a:r>
          </a:p>
          <a:p>
            <a:pPr lvl="1"/>
            <a:r>
              <a:rPr lang="en-US" dirty="0" err="1" smtClean="0">
                <a:solidFill>
                  <a:srgbClr val="000000"/>
                </a:solidFill>
                <a:latin typeface="CMTT10"/>
              </a:rPr>
              <a:t>cv_results</a:t>
            </a:r>
            <a:r>
              <a:rPr lang="en-US" dirty="0" smtClean="0">
                <a:solidFill>
                  <a:srgbClr val="000000"/>
                </a:solidFill>
                <a:latin typeface="CMTT10"/>
              </a:rPr>
              <a:t> = </a:t>
            </a:r>
            <a:r>
              <a:rPr lang="en-US" dirty="0" err="1" smtClean="0">
                <a:solidFill>
                  <a:srgbClr val="000000"/>
                </a:solidFill>
                <a:latin typeface="CMTT10"/>
              </a:rPr>
              <a:t>cross_val_score</a:t>
            </a:r>
            <a:r>
              <a:rPr lang="en-US" dirty="0" smtClean="0">
                <a:solidFill>
                  <a:srgbClr val="000000"/>
                </a:solidFill>
                <a:latin typeface="CMTT10"/>
              </a:rPr>
              <a:t>(model, X, Y, cv=</a:t>
            </a:r>
            <a:r>
              <a:rPr lang="en-US" dirty="0" err="1" smtClean="0">
                <a:solidFill>
                  <a:srgbClr val="000000"/>
                </a:solidFill>
                <a:latin typeface="CMTT10"/>
              </a:rPr>
              <a:t>kfold</a:t>
            </a:r>
            <a:r>
              <a:rPr lang="en-US" dirty="0" smtClean="0">
                <a:solidFill>
                  <a:srgbClr val="000000"/>
                </a:solidFill>
                <a:latin typeface="CMTT10"/>
              </a:rPr>
              <a:t>, scoring=scoring)</a:t>
            </a:r>
          </a:p>
          <a:p>
            <a:pPr lvl="1"/>
            <a:r>
              <a:rPr lang="en-US" dirty="0" err="1" smtClean="0">
                <a:solidFill>
                  <a:srgbClr val="000000"/>
                </a:solidFill>
                <a:latin typeface="CMTT10"/>
              </a:rPr>
              <a:t>results.append</a:t>
            </a:r>
            <a:r>
              <a:rPr lang="en-US" dirty="0" smtClean="0">
                <a:solidFill>
                  <a:srgbClr val="000000"/>
                </a:solidFill>
                <a:latin typeface="CMTT10"/>
              </a:rPr>
              <a:t>(</a:t>
            </a:r>
            <a:r>
              <a:rPr lang="en-US" dirty="0" err="1" smtClean="0">
                <a:solidFill>
                  <a:srgbClr val="000000"/>
                </a:solidFill>
                <a:latin typeface="CMTT10"/>
              </a:rPr>
              <a:t>cv_results</a:t>
            </a:r>
            <a:r>
              <a:rPr lang="en-US" dirty="0" smtClean="0">
                <a:solidFill>
                  <a:srgbClr val="000000"/>
                </a:solidFill>
                <a:latin typeface="CMTT10"/>
              </a:rPr>
              <a:t>)</a:t>
            </a:r>
          </a:p>
          <a:p>
            <a:pPr lvl="1"/>
            <a:r>
              <a:rPr lang="en-US" dirty="0" err="1" smtClean="0">
                <a:solidFill>
                  <a:srgbClr val="000000"/>
                </a:solidFill>
                <a:latin typeface="CMTT10"/>
              </a:rPr>
              <a:t>names.append</a:t>
            </a:r>
            <a:r>
              <a:rPr lang="en-US" dirty="0" smtClean="0">
                <a:solidFill>
                  <a:srgbClr val="000000"/>
                </a:solidFill>
                <a:latin typeface="CMTT10"/>
              </a:rPr>
              <a:t>(name)</a:t>
            </a:r>
          </a:p>
          <a:p>
            <a:pPr lvl="1"/>
            <a:r>
              <a:rPr lang="en-US" dirty="0" err="1" smtClean="0">
                <a:solidFill>
                  <a:srgbClr val="000000"/>
                </a:solidFill>
                <a:latin typeface="CMTT10"/>
              </a:rPr>
              <a:t>msg</a:t>
            </a:r>
            <a:r>
              <a:rPr lang="en-US" dirty="0" smtClean="0">
                <a:solidFill>
                  <a:srgbClr val="000000"/>
                </a:solidFill>
                <a:latin typeface="CMTT10"/>
              </a:rPr>
              <a:t> = </a:t>
            </a:r>
            <a:r>
              <a:rPr lang="en-US" dirty="0" smtClean="0">
                <a:solidFill>
                  <a:srgbClr val="FF0000"/>
                </a:solidFill>
                <a:latin typeface="CMTT10"/>
              </a:rPr>
              <a:t>"%s: %f (%f)" </a:t>
            </a:r>
            <a:r>
              <a:rPr lang="en-US" dirty="0" smtClean="0">
                <a:solidFill>
                  <a:srgbClr val="000000"/>
                </a:solidFill>
                <a:latin typeface="CMTT10"/>
              </a:rPr>
              <a:t>% (name, </a:t>
            </a:r>
            <a:r>
              <a:rPr lang="en-US" dirty="0" err="1" smtClean="0">
                <a:solidFill>
                  <a:srgbClr val="000000"/>
                </a:solidFill>
                <a:latin typeface="CMTT10"/>
              </a:rPr>
              <a:t>cv_results.mean</a:t>
            </a:r>
            <a:r>
              <a:rPr lang="en-US" dirty="0" smtClean="0">
                <a:solidFill>
                  <a:srgbClr val="000000"/>
                </a:solidFill>
                <a:latin typeface="CMTT10"/>
              </a:rPr>
              <a:t>(), </a:t>
            </a:r>
            <a:r>
              <a:rPr lang="en-US" dirty="0" err="1" smtClean="0">
                <a:solidFill>
                  <a:srgbClr val="000000"/>
                </a:solidFill>
                <a:latin typeface="CMTT10"/>
              </a:rPr>
              <a:t>cv_results.std</a:t>
            </a:r>
            <a:r>
              <a:rPr lang="en-US" dirty="0" smtClean="0">
                <a:solidFill>
                  <a:srgbClr val="000000"/>
                </a:solidFill>
                <a:latin typeface="CMTT10"/>
              </a:rPr>
              <a:t>())</a:t>
            </a:r>
          </a:p>
          <a:p>
            <a:pPr lvl="1"/>
            <a:r>
              <a:rPr lang="en-US" dirty="0" smtClean="0">
                <a:solidFill>
                  <a:srgbClr val="0000FF"/>
                </a:solidFill>
                <a:latin typeface="CMTT10"/>
              </a:rPr>
              <a:t>print</a:t>
            </a:r>
            <a:r>
              <a:rPr lang="en-US" dirty="0" smtClean="0">
                <a:solidFill>
                  <a:srgbClr val="000000"/>
                </a:solidFill>
                <a:latin typeface="CMTT10"/>
              </a:rPr>
              <a:t>(</a:t>
            </a:r>
            <a:r>
              <a:rPr lang="en-US" dirty="0" err="1" smtClean="0">
                <a:solidFill>
                  <a:srgbClr val="000000"/>
                </a:solidFill>
                <a:latin typeface="CMTT10"/>
              </a:rPr>
              <a:t>msg</a:t>
            </a:r>
            <a:r>
              <a:rPr lang="en-US" dirty="0" smtClean="0">
                <a:solidFill>
                  <a:srgbClr val="000000"/>
                </a:solidFill>
                <a:latin typeface="CMTT10"/>
              </a:rPr>
              <a:t>)</a:t>
            </a:r>
            <a:endParaRPr lang="en-US" dirty="0">
              <a:solidFill>
                <a:srgbClr val="000000"/>
              </a:solidFill>
              <a:latin typeface="CMTT10"/>
            </a:endParaRPr>
          </a:p>
        </p:txBody>
      </p:sp>
      <p:sp>
        <p:nvSpPr>
          <p:cNvPr id="13" name="Rectangle 12"/>
          <p:cNvSpPr/>
          <p:nvPr/>
        </p:nvSpPr>
        <p:spPr>
          <a:xfrm>
            <a:off x="2133600" y="1333500"/>
            <a:ext cx="4572000" cy="20313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mtClean="0">
                <a:solidFill>
                  <a:srgbClr val="00E100"/>
                </a:solidFill>
                <a:latin typeface="CMTT10"/>
              </a:rPr>
              <a:t># boxplot algorithm comparison</a:t>
            </a:r>
          </a:p>
          <a:p>
            <a:r>
              <a:rPr lang="en-US" smtClean="0">
                <a:solidFill>
                  <a:srgbClr val="000000"/>
                </a:solidFill>
                <a:latin typeface="CMTT10"/>
              </a:rPr>
              <a:t>fig = pyplot.figure()</a:t>
            </a:r>
          </a:p>
          <a:p>
            <a:r>
              <a:rPr lang="en-US" smtClean="0">
                <a:solidFill>
                  <a:srgbClr val="000000"/>
                </a:solidFill>
                <a:latin typeface="CMTT10"/>
              </a:rPr>
              <a:t>fig.suptitle(</a:t>
            </a:r>
            <a:r>
              <a:rPr lang="en-US" smtClean="0">
                <a:solidFill>
                  <a:srgbClr val="FF0000"/>
                </a:solidFill>
                <a:latin typeface="F83"/>
              </a:rPr>
              <a:t>'</a:t>
            </a:r>
            <a:r>
              <a:rPr lang="en-US" smtClean="0">
                <a:solidFill>
                  <a:srgbClr val="FF0000"/>
                </a:solidFill>
                <a:latin typeface="CMTT10"/>
              </a:rPr>
              <a:t>Algorithm Comparison</a:t>
            </a:r>
            <a:r>
              <a:rPr lang="en-US" smtClean="0">
                <a:solidFill>
                  <a:srgbClr val="FF0000"/>
                </a:solidFill>
                <a:latin typeface="F83"/>
              </a:rPr>
              <a:t>'</a:t>
            </a:r>
            <a:r>
              <a:rPr lang="en-US" smtClean="0">
                <a:solidFill>
                  <a:srgbClr val="000000"/>
                </a:solidFill>
                <a:latin typeface="CMTT10"/>
              </a:rPr>
              <a:t>)</a:t>
            </a:r>
          </a:p>
          <a:p>
            <a:r>
              <a:rPr lang="en-US" smtClean="0">
                <a:solidFill>
                  <a:srgbClr val="000000"/>
                </a:solidFill>
                <a:latin typeface="CMTT10"/>
              </a:rPr>
              <a:t>ax = fig.add_subplot(111)</a:t>
            </a:r>
          </a:p>
          <a:p>
            <a:r>
              <a:rPr lang="en-US" smtClean="0">
                <a:solidFill>
                  <a:srgbClr val="000000"/>
                </a:solidFill>
                <a:latin typeface="CMTT10"/>
              </a:rPr>
              <a:t>pyplot.boxplot(results)</a:t>
            </a:r>
          </a:p>
          <a:p>
            <a:r>
              <a:rPr lang="en-US" smtClean="0">
                <a:solidFill>
                  <a:srgbClr val="000000"/>
                </a:solidFill>
                <a:latin typeface="CMTT10"/>
              </a:rPr>
              <a:t>ax.set_xticklabels(names)</a:t>
            </a:r>
          </a:p>
          <a:p>
            <a:r>
              <a:rPr lang="en-US" smtClean="0">
                <a:solidFill>
                  <a:srgbClr val="000000"/>
                </a:solidFill>
                <a:latin typeface="CMTT10"/>
              </a:rPr>
              <a:t>pyplot.show()</a:t>
            </a:r>
            <a:endParaRPr lang="en-US" dirty="0">
              <a:solidFill>
                <a:srgbClr val="000000"/>
              </a:solidFill>
              <a:latin typeface="CMTT10"/>
            </a:endParaRPr>
          </a:p>
        </p:txBody>
      </p:sp>
      <p:sp>
        <p:nvSpPr>
          <p:cNvPr id="15" name="Rectangle 14"/>
          <p:cNvSpPr/>
          <p:nvPr/>
        </p:nvSpPr>
        <p:spPr>
          <a:xfrm>
            <a:off x="381000" y="2441496"/>
            <a:ext cx="3505200"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LR: 0.769515 (0.048411)</a:t>
            </a:r>
          </a:p>
          <a:p>
            <a:r>
              <a:rPr lang="en-US" dirty="0"/>
              <a:t>LDA: 0.773462 (0.051592)</a:t>
            </a:r>
          </a:p>
          <a:p>
            <a:r>
              <a:rPr lang="en-US" dirty="0"/>
              <a:t>KNN: 0.726555 (0.061821)</a:t>
            </a:r>
          </a:p>
          <a:p>
            <a:r>
              <a:rPr lang="en-US" dirty="0"/>
              <a:t>CART: 0.695232 (0.062517)</a:t>
            </a:r>
          </a:p>
          <a:p>
            <a:r>
              <a:rPr lang="en-US" dirty="0"/>
              <a:t>NB: 0.755178 (0.042766)</a:t>
            </a:r>
          </a:p>
          <a:p>
            <a:r>
              <a:rPr lang="en-US" dirty="0"/>
              <a:t>SVM: 0.651025 (0.072141)</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456" y="1193006"/>
            <a:ext cx="4840287" cy="351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197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anim calcmode="lin" valueType="num">
                                      <p:cBhvr>
                                        <p:cTn id="47" dur="1000" fill="hold"/>
                                        <p:tgtEl>
                                          <p:spTgt spid="2051"/>
                                        </p:tgtEl>
                                        <p:attrNameLst>
                                          <p:attrName>ppt_w</p:attrName>
                                        </p:attrNameLst>
                                      </p:cBhvr>
                                      <p:tavLst>
                                        <p:tav tm="0">
                                          <p:val>
                                            <p:fltVal val="0"/>
                                          </p:val>
                                        </p:tav>
                                        <p:tav tm="100000">
                                          <p:val>
                                            <p:strVal val="#ppt_w"/>
                                          </p:val>
                                        </p:tav>
                                      </p:tavLst>
                                    </p:anim>
                                    <p:anim calcmode="lin" valueType="num">
                                      <p:cBhvr>
                                        <p:cTn id="48" dur="1000" fill="hold"/>
                                        <p:tgtEl>
                                          <p:spTgt spid="2051"/>
                                        </p:tgtEl>
                                        <p:attrNameLst>
                                          <p:attrName>ppt_h</p:attrName>
                                        </p:attrNameLst>
                                      </p:cBhvr>
                                      <p:tavLst>
                                        <p:tav tm="0">
                                          <p:val>
                                            <p:fltVal val="0"/>
                                          </p:val>
                                        </p:tav>
                                        <p:tav tm="100000">
                                          <p:val>
                                            <p:strVal val="#ppt_h"/>
                                          </p:val>
                                        </p:tav>
                                      </p:tavLst>
                                    </p:anim>
                                    <p:anim calcmode="lin" valueType="num">
                                      <p:cBhvr>
                                        <p:cTn id="49" dur="1000" fill="hold"/>
                                        <p:tgtEl>
                                          <p:spTgt spid="2051"/>
                                        </p:tgtEl>
                                        <p:attrNameLst>
                                          <p:attrName>style.rotation</p:attrName>
                                        </p:attrNameLst>
                                      </p:cBhvr>
                                      <p:tavLst>
                                        <p:tav tm="0">
                                          <p:val>
                                            <p:fltVal val="90"/>
                                          </p:val>
                                        </p:tav>
                                        <p:tav tm="100000">
                                          <p:val>
                                            <p:fltVal val="0"/>
                                          </p:val>
                                        </p:tav>
                                      </p:tavLst>
                                    </p:anim>
                                    <p:animEffect transition="in" filter="fade">
                                      <p:cBhvr>
                                        <p:cTn id="50"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Machine </a:t>
            </a:r>
            <a:r>
              <a:rPr lang="en-US" sz="2200" dirty="0" smtClean="0"/>
              <a:t>Learning Workflows </a:t>
            </a:r>
            <a:r>
              <a:rPr lang="en-US" sz="2200" dirty="0"/>
              <a:t>with Pipelines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76200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rgbClr val="FFFFFF"/>
                </a:solidFill>
              </a:rPr>
              <a:t>Machine Learning Workflows with Pipelines</a:t>
            </a:r>
            <a:endParaRPr lang="en-US" sz="4400"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727369446"/>
              </p:ext>
            </p:extLst>
          </p:nvPr>
        </p:nvGraphicFramePr>
        <p:xfrm>
          <a:off x="457200" y="1657350"/>
          <a:ext cx="81534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0" y="4457700"/>
            <a:ext cx="5486400" cy="523220"/>
          </a:xfrm>
          <a:prstGeom prst="rect">
            <a:avLst/>
          </a:prstGeom>
        </p:spPr>
        <p:txBody>
          <a:bodyPr wrap="square">
            <a:spAutoFit/>
          </a:bodyPr>
          <a:lstStyle/>
          <a:p>
            <a:r>
              <a:rPr lang="en-US" sz="1400" dirty="0">
                <a:solidFill>
                  <a:schemeClr val="bg1"/>
                </a:solidFill>
              </a:rPr>
              <a:t>http://scikit-learn.org/stable/modules/classes.html#module-sklearn.pipeline</a:t>
            </a:r>
          </a:p>
        </p:txBody>
      </p:sp>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graphicEl>
                                              <a:dgm id="{EB26D9F9-9237-42D6-BFB4-6FFCA471A3F8}"/>
                                            </p:graphicEl>
                                          </p:spTgt>
                                        </p:tgtEl>
                                        <p:attrNameLst>
                                          <p:attrName>style.visibility</p:attrName>
                                        </p:attrNameLst>
                                      </p:cBhvr>
                                      <p:to>
                                        <p:strVal val="visible"/>
                                      </p:to>
                                    </p:set>
                                    <p:anim calcmode="lin" valueType="num">
                                      <p:cBhvr additive="base">
                                        <p:cTn id="7" dur="500" fill="hold"/>
                                        <p:tgtEl>
                                          <p:spTgt spid="10">
                                            <p:graphicEl>
                                              <a:dgm id="{EB26D9F9-9237-42D6-BFB4-6FFCA471A3F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graphicEl>
                                              <a:dgm id="{EB26D9F9-9237-42D6-BFB4-6FFCA471A3F8}"/>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graphicEl>
                                              <a:dgm id="{F15254D5-71A5-4522-B2C8-5F073215C9BB}"/>
                                            </p:graphicEl>
                                          </p:spTgt>
                                        </p:tgtEl>
                                        <p:attrNameLst>
                                          <p:attrName>style.visibility</p:attrName>
                                        </p:attrNameLst>
                                      </p:cBhvr>
                                      <p:to>
                                        <p:strVal val="visible"/>
                                      </p:to>
                                    </p:set>
                                    <p:anim calcmode="lin" valueType="num">
                                      <p:cBhvr additive="base">
                                        <p:cTn id="11" dur="500" fill="hold"/>
                                        <p:tgtEl>
                                          <p:spTgt spid="10">
                                            <p:graphicEl>
                                              <a:dgm id="{F15254D5-71A5-4522-B2C8-5F073215C9BB}"/>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graphicEl>
                                              <a:dgm id="{F15254D5-71A5-4522-B2C8-5F073215C9BB}"/>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graphicEl>
                                              <a:dgm id="{1E827E96-6962-4291-ADA7-7934B9CE64FE}"/>
                                            </p:graphicEl>
                                          </p:spTgt>
                                        </p:tgtEl>
                                        <p:attrNameLst>
                                          <p:attrName>style.visibility</p:attrName>
                                        </p:attrNameLst>
                                      </p:cBhvr>
                                      <p:to>
                                        <p:strVal val="visible"/>
                                      </p:to>
                                    </p:set>
                                    <p:anim calcmode="lin" valueType="num">
                                      <p:cBhvr additive="base">
                                        <p:cTn id="17" dur="500" fill="hold"/>
                                        <p:tgtEl>
                                          <p:spTgt spid="10">
                                            <p:graphicEl>
                                              <a:dgm id="{1E827E96-6962-4291-ADA7-7934B9CE64F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graphicEl>
                                              <a:dgm id="{1E827E96-6962-4291-ADA7-7934B9CE64F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graphicEl>
                                              <a:dgm id="{933C7690-F42F-420D-8584-6B3FAC21EBDE}"/>
                                            </p:graphicEl>
                                          </p:spTgt>
                                        </p:tgtEl>
                                        <p:attrNameLst>
                                          <p:attrName>style.visibility</p:attrName>
                                        </p:attrNameLst>
                                      </p:cBhvr>
                                      <p:to>
                                        <p:strVal val="visible"/>
                                      </p:to>
                                    </p:set>
                                    <p:anim calcmode="lin" valueType="num">
                                      <p:cBhvr additive="base">
                                        <p:cTn id="21" dur="500" fill="hold"/>
                                        <p:tgtEl>
                                          <p:spTgt spid="10">
                                            <p:graphicEl>
                                              <a:dgm id="{933C7690-F42F-420D-8584-6B3FAC21EBDE}"/>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graphicEl>
                                              <a:dgm id="{933C7690-F42F-420D-8584-6B3FAC21EBDE}"/>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graphicEl>
                                              <a:dgm id="{4CA2A18E-66CF-4F9A-A19B-522A00EFED33}"/>
                                            </p:graphicEl>
                                          </p:spTgt>
                                        </p:tgtEl>
                                        <p:attrNameLst>
                                          <p:attrName>style.visibility</p:attrName>
                                        </p:attrNameLst>
                                      </p:cBhvr>
                                      <p:to>
                                        <p:strVal val="visible"/>
                                      </p:to>
                                    </p:set>
                                    <p:anim calcmode="lin" valueType="num">
                                      <p:cBhvr additive="base">
                                        <p:cTn id="25" dur="500" fill="hold"/>
                                        <p:tgtEl>
                                          <p:spTgt spid="10">
                                            <p:graphicEl>
                                              <a:dgm id="{4CA2A18E-66CF-4F9A-A19B-522A00EFED3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graphicEl>
                                              <a:dgm id="{4CA2A18E-66CF-4F9A-A19B-522A00EFED33}"/>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graphicEl>
                                              <a:dgm id="{BA4B1446-61B8-4B23-877C-6CD751965FFD}"/>
                                            </p:graphicEl>
                                          </p:spTgt>
                                        </p:tgtEl>
                                        <p:attrNameLst>
                                          <p:attrName>style.visibility</p:attrName>
                                        </p:attrNameLst>
                                      </p:cBhvr>
                                      <p:to>
                                        <p:strVal val="visible"/>
                                      </p:to>
                                    </p:set>
                                    <p:anim calcmode="lin" valueType="num">
                                      <p:cBhvr additive="base">
                                        <p:cTn id="29" dur="500" fill="hold"/>
                                        <p:tgtEl>
                                          <p:spTgt spid="10">
                                            <p:graphicEl>
                                              <a:dgm id="{BA4B1446-61B8-4B23-877C-6CD751965FFD}"/>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graphicEl>
                                              <a:dgm id="{BA4B1446-61B8-4B23-877C-6CD751965FFD}"/>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graphicEl>
                                              <a:dgm id="{D0BC76BA-5095-4B01-95BD-ECD991C928D5}"/>
                                            </p:graphicEl>
                                          </p:spTgt>
                                        </p:tgtEl>
                                        <p:attrNameLst>
                                          <p:attrName>style.visibility</p:attrName>
                                        </p:attrNameLst>
                                      </p:cBhvr>
                                      <p:to>
                                        <p:strVal val="visible"/>
                                      </p:to>
                                    </p:set>
                                    <p:anim calcmode="lin" valueType="num">
                                      <p:cBhvr additive="base">
                                        <p:cTn id="33" dur="500" fill="hold"/>
                                        <p:tgtEl>
                                          <p:spTgt spid="10">
                                            <p:graphicEl>
                                              <a:dgm id="{D0BC76BA-5095-4B01-95BD-ECD991C928D5}"/>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graphicEl>
                                              <a:dgm id="{D0BC76BA-5095-4B01-95BD-ECD991C928D5}"/>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graphicEl>
                                              <a:dgm id="{B80924C2-C515-4C3F-A864-91ADF7CCE6CD}"/>
                                            </p:graphicEl>
                                          </p:spTgt>
                                        </p:tgtEl>
                                        <p:attrNameLst>
                                          <p:attrName>style.visibility</p:attrName>
                                        </p:attrNameLst>
                                      </p:cBhvr>
                                      <p:to>
                                        <p:strVal val="visible"/>
                                      </p:to>
                                    </p:set>
                                    <p:anim calcmode="lin" valueType="num">
                                      <p:cBhvr additive="base">
                                        <p:cTn id="37" dur="500" fill="hold"/>
                                        <p:tgtEl>
                                          <p:spTgt spid="10">
                                            <p:graphicEl>
                                              <a:dgm id="{B80924C2-C515-4C3F-A864-91ADF7CCE6C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graphicEl>
                                              <a:dgm id="{B80924C2-C515-4C3F-A864-91ADF7CCE6C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lvlAtOnc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Data Preparation and Modeling Pipeline</a:t>
            </a:r>
            <a:endParaRPr lang="en-US" sz="3600" dirty="0"/>
          </a:p>
        </p:txBody>
      </p:sp>
      <p:sp>
        <p:nvSpPr>
          <p:cNvPr id="5" name="Content Placeholder 3"/>
          <p:cNvSpPr>
            <a:spLocks noGrp="1"/>
          </p:cNvSpPr>
          <p:nvPr>
            <p:ph sz="quarter" idx="13"/>
          </p:nvPr>
        </p:nvSpPr>
        <p:spPr>
          <a:xfrm>
            <a:off x="1276350" y="1409700"/>
            <a:ext cx="6781800" cy="35052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Create a pipeline that standardizes the data then creates a model</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KFold</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cross_val_score</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sklearn.preprocessing</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StandardScaler</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sklearn.pipeline</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Pipeline</a:t>
            </a:r>
          </a:p>
          <a:p>
            <a:pPr marL="0" indent="0">
              <a:buNone/>
            </a:pPr>
            <a:r>
              <a:rPr lang="en-US" sz="1600" dirty="0">
                <a:solidFill>
                  <a:srgbClr val="0000FF"/>
                </a:solidFill>
                <a:latin typeface="CMTT10"/>
              </a:rPr>
              <a:t>from </a:t>
            </a:r>
            <a:r>
              <a:rPr lang="en-US" sz="1600" dirty="0" err="1">
                <a:solidFill>
                  <a:srgbClr val="000000"/>
                </a:solidFill>
                <a:latin typeface="CMTT10"/>
              </a:rPr>
              <a:t>sklearn.discriminant_analysis</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LinearDiscriminantAnalysis</a:t>
            </a:r>
            <a:endParaRPr lang="en-US" sz="1600" dirty="0">
              <a:solidFill>
                <a:srgbClr val="000000"/>
              </a:solidFill>
              <a:latin typeface="CMTT10"/>
            </a:endParaRPr>
          </a:p>
          <a:p>
            <a:pPr marL="0" indent="0">
              <a:buNone/>
            </a:pPr>
            <a:r>
              <a:rPr lang="en-US" sz="1600" dirty="0">
                <a:solidFill>
                  <a:srgbClr val="00E100"/>
                </a:solidFill>
                <a:latin typeface="CMTT10"/>
              </a:rPr>
              <a:t># load data</a:t>
            </a:r>
          </a:p>
          <a:p>
            <a:pPr marL="0" indent="0">
              <a:buNone/>
            </a:pPr>
            <a:r>
              <a:rPr lang="en-US" sz="1600" dirty="0">
                <a:solidFill>
                  <a:srgbClr val="000000"/>
                </a:solidFill>
                <a:latin typeface="CMTT10"/>
              </a:rPr>
              <a:t>filename = </a:t>
            </a:r>
            <a:r>
              <a:rPr lang="en-US" sz="1600" dirty="0">
                <a:solidFill>
                  <a:srgbClr val="FF0000"/>
                </a:solidFill>
                <a:latin typeface="F83"/>
              </a:rPr>
              <a:t>'</a:t>
            </a:r>
            <a:r>
              <a:rPr lang="en-US" sz="1600" dirty="0">
                <a:solidFill>
                  <a:srgbClr val="FF0000"/>
                </a:solidFill>
                <a:latin typeface="CMTT10"/>
              </a:rPr>
              <a:t>pima-indians-diabetes.data.csv</a:t>
            </a:r>
            <a:r>
              <a:rPr lang="en-US" sz="1600" dirty="0">
                <a:solidFill>
                  <a:srgbClr val="FF0000"/>
                </a:solidFill>
                <a:latin typeface="F83"/>
              </a:rPr>
              <a:t>'</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smtClean="0">
                <a:solidFill>
                  <a:srgbClr val="FF0000"/>
                </a:solidFill>
                <a:latin typeface="F83"/>
              </a:rPr>
              <a:t>'</a:t>
            </a:r>
            <a:r>
              <a:rPr lang="en-US" sz="1600" dirty="0" smtClean="0">
                <a:solidFill>
                  <a:srgbClr val="000000"/>
                </a:solidFill>
                <a:latin typeface="CMTT10"/>
              </a:rPr>
              <a:t>]</a:t>
            </a:r>
            <a:endParaRPr lang="en-US" sz="1600" dirty="0">
              <a:solidFill>
                <a:srgbClr val="000000"/>
              </a:solidFill>
              <a:latin typeface="CMTT10"/>
            </a:endParaRPr>
          </a:p>
        </p:txBody>
      </p:sp>
      <p:sp>
        <p:nvSpPr>
          <p:cNvPr id="6" name="Rectangle 5"/>
          <p:cNvSpPr/>
          <p:nvPr/>
        </p:nvSpPr>
        <p:spPr>
          <a:xfrm>
            <a:off x="1676400" y="1450181"/>
            <a:ext cx="6572250"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create pipeline</a:t>
            </a:r>
          </a:p>
          <a:p>
            <a:r>
              <a:rPr lang="en-US" dirty="0">
                <a:solidFill>
                  <a:srgbClr val="000000"/>
                </a:solidFill>
                <a:latin typeface="CMTT10"/>
              </a:rPr>
              <a:t>estimators = []</a:t>
            </a:r>
          </a:p>
          <a:p>
            <a:r>
              <a:rPr lang="en-US" dirty="0" err="1">
                <a:solidFill>
                  <a:srgbClr val="000000"/>
                </a:solidFill>
                <a:latin typeface="CMTT10"/>
              </a:rPr>
              <a:t>estimators.append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standardize</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StandardScaler</a:t>
            </a:r>
            <a:r>
              <a:rPr lang="en-US" dirty="0">
                <a:solidFill>
                  <a:srgbClr val="000000"/>
                </a:solidFill>
                <a:latin typeface="CMTT10"/>
              </a:rPr>
              <a:t>()))</a:t>
            </a:r>
          </a:p>
          <a:p>
            <a:r>
              <a:rPr lang="en-US" dirty="0" err="1">
                <a:solidFill>
                  <a:srgbClr val="000000"/>
                </a:solidFill>
                <a:latin typeface="CMTT10"/>
              </a:rPr>
              <a:t>estimators.append</a:t>
            </a:r>
            <a:r>
              <a:rPr lang="en-US" dirty="0">
                <a:solidFill>
                  <a:srgbClr val="000000"/>
                </a:solidFill>
                <a:latin typeface="CMTT10"/>
              </a:rPr>
              <a:t>((</a:t>
            </a:r>
            <a:r>
              <a:rPr lang="en-US" dirty="0">
                <a:solidFill>
                  <a:srgbClr val="FF0000"/>
                </a:solidFill>
                <a:latin typeface="F83"/>
              </a:rPr>
              <a:t>'</a:t>
            </a:r>
            <a:r>
              <a:rPr lang="en-US" dirty="0" err="1">
                <a:solidFill>
                  <a:srgbClr val="FF0000"/>
                </a:solidFill>
                <a:latin typeface="CMTT10"/>
              </a:rPr>
              <a:t>lda</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LinearDiscriminantAnalysis</a:t>
            </a:r>
            <a:r>
              <a:rPr lang="en-US" dirty="0">
                <a:solidFill>
                  <a:srgbClr val="000000"/>
                </a:solidFill>
                <a:latin typeface="CMTT10"/>
              </a:rPr>
              <a:t>()))</a:t>
            </a:r>
          </a:p>
          <a:p>
            <a:r>
              <a:rPr lang="en-US" dirty="0">
                <a:solidFill>
                  <a:srgbClr val="000000"/>
                </a:solidFill>
                <a:latin typeface="CMTT10"/>
              </a:rPr>
              <a:t>model = Pipeline(estimators)</a:t>
            </a:r>
          </a:p>
          <a:p>
            <a:r>
              <a:rPr lang="en-US" dirty="0">
                <a:solidFill>
                  <a:srgbClr val="00E100"/>
                </a:solidFill>
                <a:latin typeface="CMTT10"/>
              </a:rPr>
              <a:t># evaluate pipeline</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endParaRPr lang="en-US" dirty="0">
              <a:solidFill>
                <a:schemeClr val="bg1"/>
              </a:solidFill>
              <a:latin typeface="CMTT10"/>
            </a:endParaRP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3657600" y="3074804"/>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0.773462064252</a:t>
            </a:r>
            <a:endParaRPr lang="en-CA" sz="1800" dirty="0"/>
          </a:p>
        </p:txBody>
      </p:sp>
    </p:spTree>
    <p:extLst>
      <p:ext uri="{BB962C8B-B14F-4D97-AF65-F5344CB8AC3E}">
        <p14:creationId xmlns:p14="http://schemas.microsoft.com/office/powerpoint/2010/main" val="21515743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chemeClr val="accent1">
                    <a:lumMod val="20000"/>
                    <a:lumOff val="80000"/>
                  </a:schemeClr>
                </a:solidFill>
              </a:rPr>
              <a:t>Bias Error</a:t>
            </a:r>
          </a:p>
        </p:txBody>
      </p:sp>
      <p:sp>
        <p:nvSpPr>
          <p:cNvPr id="3" name="Content Placeholder 2"/>
          <p:cNvSpPr>
            <a:spLocks noGrp="1"/>
          </p:cNvSpPr>
          <p:nvPr>
            <p:ph idx="1"/>
          </p:nvPr>
        </p:nvSpPr>
        <p:spPr>
          <a:xfrm>
            <a:off x="284633" y="1428750"/>
            <a:ext cx="8574733" cy="3200400"/>
          </a:xfrm>
        </p:spPr>
        <p:txBody>
          <a:bodyPr>
            <a:normAutofit lnSpcReduction="10000"/>
          </a:bodyPr>
          <a:lstStyle/>
          <a:p>
            <a:pPr marL="0" indent="0">
              <a:buNone/>
            </a:pPr>
            <a:r>
              <a:rPr lang="en-US" sz="3000" dirty="0"/>
              <a:t>Bias are the simplifying assumptions made by a model to make the target function easier to learn.</a:t>
            </a:r>
          </a:p>
          <a:p>
            <a:pPr lvl="3">
              <a:lnSpc>
                <a:spcPct val="150000"/>
              </a:lnSpc>
            </a:pPr>
            <a:r>
              <a:rPr lang="en-US" sz="2400" dirty="0">
                <a:solidFill>
                  <a:schemeClr val="accent3">
                    <a:lumMod val="75000"/>
                  </a:schemeClr>
                </a:solidFill>
              </a:rPr>
              <a:t>Low Bias</a:t>
            </a:r>
            <a:r>
              <a:rPr lang="en-US" sz="2400" dirty="0"/>
              <a:t>: </a:t>
            </a:r>
            <a:r>
              <a:rPr lang="en-US" sz="2400" dirty="0">
                <a:solidFill>
                  <a:srgbClr val="002060"/>
                </a:solidFill>
              </a:rPr>
              <a:t>Suggests more assumptions about the form of the target function.</a:t>
            </a:r>
          </a:p>
          <a:p>
            <a:pPr lvl="3">
              <a:lnSpc>
                <a:spcPct val="150000"/>
              </a:lnSpc>
            </a:pPr>
            <a:r>
              <a:rPr lang="en-US" sz="2400" dirty="0">
                <a:solidFill>
                  <a:schemeClr val="accent3">
                    <a:lumMod val="75000"/>
                  </a:schemeClr>
                </a:solidFill>
              </a:rPr>
              <a:t>High-Bias</a:t>
            </a:r>
            <a:r>
              <a:rPr lang="en-US" sz="2400" dirty="0"/>
              <a:t>: </a:t>
            </a:r>
            <a:r>
              <a:rPr lang="en-US" sz="2400" dirty="0">
                <a:solidFill>
                  <a:srgbClr val="002060"/>
                </a:solidFill>
              </a:rPr>
              <a:t>Suggests less assumptions about the form of the target function.</a:t>
            </a:r>
          </a:p>
        </p:txBody>
      </p:sp>
    </p:spTree>
    <p:extLst>
      <p:ext uri="{BB962C8B-B14F-4D97-AF65-F5344CB8AC3E}">
        <p14:creationId xmlns:p14="http://schemas.microsoft.com/office/powerpoint/2010/main" val="675213083"/>
      </p:ext>
    </p:extLst>
  </p:cSld>
  <p:clrMapOvr>
    <a:masterClrMapping/>
  </p:clrMapOvr>
  <p:transition spd="slow">
    <p:cove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latin typeface="CMBX12"/>
              </a:rPr>
              <a:t>Feature Extraction and Modeling Pipeline</a:t>
            </a:r>
            <a:endParaRPr lang="en-US" sz="4000" b="1" dirty="0"/>
          </a:p>
        </p:txBody>
      </p:sp>
      <p:sp>
        <p:nvSpPr>
          <p:cNvPr id="5" name="Content Placeholder 3"/>
          <p:cNvSpPr>
            <a:spLocks noGrp="1"/>
          </p:cNvSpPr>
          <p:nvPr>
            <p:ph sz="quarter" idx="13"/>
          </p:nvPr>
        </p:nvSpPr>
        <p:spPr>
          <a:xfrm>
            <a:off x="1276350" y="1409700"/>
            <a:ext cx="6781800" cy="35052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1600" dirty="0">
                <a:solidFill>
                  <a:srgbClr val="00E100"/>
                </a:solidFill>
                <a:latin typeface="CMTT10"/>
              </a:rPr>
              <a:t># Create a pipeline that standardizes the data then creates a model</a:t>
            </a:r>
          </a:p>
          <a:p>
            <a:pPr marL="0" indent="0">
              <a:buNone/>
            </a:pPr>
            <a:r>
              <a:rPr lang="en-US" sz="1600" dirty="0">
                <a:solidFill>
                  <a:srgbClr val="0000FF"/>
                </a:solidFill>
                <a:latin typeface="CMTT10"/>
              </a:rPr>
              <a:t>from </a:t>
            </a:r>
            <a:r>
              <a:rPr lang="en-US" sz="1600" dirty="0">
                <a:solidFill>
                  <a:srgbClr val="000000"/>
                </a:solidFill>
                <a:latin typeface="CMTT10"/>
              </a:rPr>
              <a:t>pandas </a:t>
            </a:r>
            <a:r>
              <a:rPr lang="en-US" sz="1600" dirty="0">
                <a:solidFill>
                  <a:srgbClr val="0000FF"/>
                </a:solidFill>
                <a:latin typeface="CMTT10"/>
              </a:rPr>
              <a:t>import </a:t>
            </a:r>
            <a:r>
              <a:rPr lang="en-US" sz="1600" dirty="0" err="1">
                <a:solidFill>
                  <a:srgbClr val="000000"/>
                </a:solidFill>
                <a:latin typeface="CMTT10"/>
              </a:rPr>
              <a:t>read_csv</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KFold</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sklearn.model_selection</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cross_val_score</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sklearn.preprocessing</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StandardScaler</a:t>
            </a:r>
            <a:endParaRPr lang="en-US" sz="1600" dirty="0">
              <a:solidFill>
                <a:srgbClr val="000000"/>
              </a:solidFill>
              <a:latin typeface="CMTT10"/>
            </a:endParaRPr>
          </a:p>
          <a:p>
            <a:pPr marL="0" indent="0">
              <a:buNone/>
            </a:pPr>
            <a:r>
              <a:rPr lang="en-US" sz="1600" dirty="0">
                <a:solidFill>
                  <a:srgbClr val="0000FF"/>
                </a:solidFill>
                <a:latin typeface="CMTT10"/>
              </a:rPr>
              <a:t>from </a:t>
            </a:r>
            <a:r>
              <a:rPr lang="en-US" sz="1600" dirty="0" err="1">
                <a:solidFill>
                  <a:srgbClr val="000000"/>
                </a:solidFill>
                <a:latin typeface="CMTT10"/>
              </a:rPr>
              <a:t>sklearn.pipeline</a:t>
            </a:r>
            <a:r>
              <a:rPr lang="en-US" sz="1600" dirty="0">
                <a:solidFill>
                  <a:srgbClr val="000000"/>
                </a:solidFill>
                <a:latin typeface="CMTT10"/>
              </a:rPr>
              <a:t> </a:t>
            </a:r>
            <a:r>
              <a:rPr lang="en-US" sz="1600" dirty="0">
                <a:solidFill>
                  <a:srgbClr val="0000FF"/>
                </a:solidFill>
                <a:latin typeface="CMTT10"/>
              </a:rPr>
              <a:t>import </a:t>
            </a:r>
            <a:r>
              <a:rPr lang="en-US" sz="1600" dirty="0">
                <a:solidFill>
                  <a:srgbClr val="000000"/>
                </a:solidFill>
                <a:latin typeface="CMTT10"/>
              </a:rPr>
              <a:t>Pipeline</a:t>
            </a:r>
          </a:p>
          <a:p>
            <a:pPr marL="0" indent="0">
              <a:buNone/>
            </a:pPr>
            <a:r>
              <a:rPr lang="en-US" sz="1600" dirty="0">
                <a:solidFill>
                  <a:srgbClr val="0000FF"/>
                </a:solidFill>
                <a:latin typeface="CMTT10"/>
              </a:rPr>
              <a:t>from </a:t>
            </a:r>
            <a:r>
              <a:rPr lang="en-US" sz="1600" dirty="0" err="1">
                <a:solidFill>
                  <a:srgbClr val="000000"/>
                </a:solidFill>
                <a:latin typeface="CMTT10"/>
              </a:rPr>
              <a:t>sklearn.discriminant_analysis</a:t>
            </a:r>
            <a:r>
              <a:rPr lang="en-US" sz="1600" dirty="0">
                <a:solidFill>
                  <a:srgbClr val="000000"/>
                </a:solidFill>
                <a:latin typeface="CMTT10"/>
              </a:rPr>
              <a:t> </a:t>
            </a:r>
            <a:r>
              <a:rPr lang="en-US" sz="1600" dirty="0">
                <a:solidFill>
                  <a:srgbClr val="0000FF"/>
                </a:solidFill>
                <a:latin typeface="CMTT10"/>
              </a:rPr>
              <a:t>import </a:t>
            </a:r>
            <a:r>
              <a:rPr lang="en-US" sz="1600" dirty="0" err="1">
                <a:solidFill>
                  <a:srgbClr val="000000"/>
                </a:solidFill>
                <a:latin typeface="CMTT10"/>
              </a:rPr>
              <a:t>LinearDiscriminantAnalysis</a:t>
            </a:r>
            <a:endParaRPr lang="en-US" sz="1600" dirty="0">
              <a:solidFill>
                <a:srgbClr val="000000"/>
              </a:solidFill>
              <a:latin typeface="CMTT10"/>
            </a:endParaRPr>
          </a:p>
          <a:p>
            <a:pPr marL="0" indent="0">
              <a:buNone/>
            </a:pPr>
            <a:r>
              <a:rPr lang="en-US" sz="1600" dirty="0">
                <a:solidFill>
                  <a:srgbClr val="00E100"/>
                </a:solidFill>
                <a:latin typeface="CMTT10"/>
              </a:rPr>
              <a:t># load data</a:t>
            </a:r>
          </a:p>
          <a:p>
            <a:pPr marL="0" indent="0">
              <a:buNone/>
            </a:pPr>
            <a:r>
              <a:rPr lang="en-US" sz="1600" dirty="0">
                <a:solidFill>
                  <a:srgbClr val="000000"/>
                </a:solidFill>
                <a:latin typeface="CMTT10"/>
              </a:rPr>
              <a:t>filename = </a:t>
            </a:r>
            <a:r>
              <a:rPr lang="en-US" sz="1600" dirty="0">
                <a:solidFill>
                  <a:srgbClr val="FF0000"/>
                </a:solidFill>
                <a:latin typeface="F83"/>
              </a:rPr>
              <a:t>'</a:t>
            </a:r>
            <a:r>
              <a:rPr lang="en-US" sz="1600" dirty="0">
                <a:solidFill>
                  <a:srgbClr val="FF0000"/>
                </a:solidFill>
                <a:latin typeface="CMTT10"/>
              </a:rPr>
              <a:t>pima-indians-diabetes.data.csv</a:t>
            </a:r>
            <a:r>
              <a:rPr lang="en-US" sz="1600" dirty="0">
                <a:solidFill>
                  <a:srgbClr val="FF0000"/>
                </a:solidFill>
                <a:latin typeface="F83"/>
              </a:rPr>
              <a:t>'</a:t>
            </a:r>
          </a:p>
          <a:p>
            <a:pPr marL="0" indent="0">
              <a:buNone/>
            </a:pPr>
            <a:r>
              <a:rPr lang="en-US" sz="1600" dirty="0">
                <a:solidFill>
                  <a:srgbClr val="000000"/>
                </a:solidFill>
                <a:latin typeface="CMTT10"/>
              </a:rPr>
              <a:t>names = [</a:t>
            </a:r>
            <a:r>
              <a:rPr lang="en-US" sz="1600" dirty="0">
                <a:solidFill>
                  <a:srgbClr val="FF0000"/>
                </a:solidFill>
                <a:latin typeface="F83"/>
              </a:rPr>
              <a:t>'</a:t>
            </a:r>
            <a:r>
              <a:rPr lang="en-US" sz="1600" dirty="0" err="1">
                <a:solidFill>
                  <a:srgbClr val="FF0000"/>
                </a:solidFill>
                <a:latin typeface="CMTT10"/>
              </a:rPr>
              <a:t>preg</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plas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pres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skin</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test</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mass</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err="1">
                <a:solidFill>
                  <a:srgbClr val="FF0000"/>
                </a:solidFill>
                <a:latin typeface="CMTT10"/>
              </a:rPr>
              <a:t>pedi</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age</a:t>
            </a:r>
            <a:r>
              <a:rPr lang="en-US" sz="1600" dirty="0">
                <a:solidFill>
                  <a:srgbClr val="FF0000"/>
                </a:solidFill>
                <a:latin typeface="F83"/>
              </a:rPr>
              <a:t>'</a:t>
            </a:r>
            <a:r>
              <a:rPr lang="en-US" sz="1600" dirty="0">
                <a:solidFill>
                  <a:srgbClr val="000000"/>
                </a:solidFill>
                <a:latin typeface="CMTT10"/>
              </a:rPr>
              <a:t>, </a:t>
            </a:r>
            <a:r>
              <a:rPr lang="en-US" sz="1600" dirty="0">
                <a:solidFill>
                  <a:srgbClr val="FF0000"/>
                </a:solidFill>
                <a:latin typeface="F83"/>
              </a:rPr>
              <a:t>'</a:t>
            </a:r>
            <a:r>
              <a:rPr lang="en-US" sz="1600" dirty="0">
                <a:solidFill>
                  <a:srgbClr val="FF0000"/>
                </a:solidFill>
                <a:latin typeface="CMTT10"/>
              </a:rPr>
              <a:t>class</a:t>
            </a:r>
            <a:r>
              <a:rPr lang="en-US" sz="1600" dirty="0" smtClean="0">
                <a:solidFill>
                  <a:srgbClr val="FF0000"/>
                </a:solidFill>
                <a:latin typeface="F83"/>
              </a:rPr>
              <a:t>'</a:t>
            </a:r>
            <a:r>
              <a:rPr lang="en-US" sz="1600" dirty="0" smtClean="0">
                <a:solidFill>
                  <a:srgbClr val="000000"/>
                </a:solidFill>
                <a:latin typeface="CMTT10"/>
              </a:rPr>
              <a:t>]</a:t>
            </a:r>
            <a:endParaRPr lang="en-US" sz="1600" dirty="0">
              <a:solidFill>
                <a:srgbClr val="000000"/>
              </a:solidFill>
              <a:latin typeface="CMTT10"/>
            </a:endParaRPr>
          </a:p>
        </p:txBody>
      </p:sp>
      <p:sp>
        <p:nvSpPr>
          <p:cNvPr id="6" name="Rectangle 5"/>
          <p:cNvSpPr/>
          <p:nvPr/>
        </p:nvSpPr>
        <p:spPr>
          <a:xfrm>
            <a:off x="1066800" y="65187"/>
            <a:ext cx="6572250"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a:solidFill>
                  <a:srgbClr val="000000"/>
                </a:solidFill>
                <a:latin typeface="CMTT10"/>
              </a:rPr>
              <a:t>dataframe</a:t>
            </a:r>
            <a:r>
              <a:rPr lang="en-US" dirty="0">
                <a:solidFill>
                  <a:srgbClr val="000000"/>
                </a:solidFill>
                <a:latin typeface="CMTT10"/>
              </a:rPr>
              <a:t> = </a:t>
            </a:r>
            <a:r>
              <a:rPr lang="en-US" dirty="0" err="1">
                <a:solidFill>
                  <a:srgbClr val="000000"/>
                </a:solidFill>
                <a:latin typeface="CMTT10"/>
              </a:rPr>
              <a:t>read_csv</a:t>
            </a:r>
            <a:r>
              <a:rPr lang="en-US" dirty="0">
                <a:solidFill>
                  <a:srgbClr val="000000"/>
                </a:solidFill>
                <a:latin typeface="CMTT10"/>
              </a:rPr>
              <a:t>(filename, names=names)</a:t>
            </a:r>
          </a:p>
          <a:p>
            <a:r>
              <a:rPr lang="en-US" dirty="0">
                <a:solidFill>
                  <a:srgbClr val="000000"/>
                </a:solidFill>
                <a:latin typeface="CMTT10"/>
              </a:rPr>
              <a:t>array = </a:t>
            </a:r>
            <a:r>
              <a:rPr lang="en-US" dirty="0" err="1">
                <a:solidFill>
                  <a:srgbClr val="000000"/>
                </a:solidFill>
                <a:latin typeface="CMTT10"/>
              </a:rPr>
              <a:t>dataframe.values</a:t>
            </a:r>
            <a:endParaRPr lang="en-US" dirty="0">
              <a:solidFill>
                <a:srgbClr val="000000"/>
              </a:solidFill>
              <a:latin typeface="CMTT10"/>
            </a:endParaRPr>
          </a:p>
          <a:p>
            <a:r>
              <a:rPr lang="en-US" dirty="0">
                <a:solidFill>
                  <a:srgbClr val="000000"/>
                </a:solidFill>
                <a:latin typeface="CMTT10"/>
              </a:rPr>
              <a:t>X = array[:,0:8]</a:t>
            </a:r>
          </a:p>
          <a:p>
            <a:r>
              <a:rPr lang="en-US" dirty="0">
                <a:solidFill>
                  <a:srgbClr val="000000"/>
                </a:solidFill>
                <a:latin typeface="CMTT10"/>
              </a:rPr>
              <a:t>Y = array[:,8]</a:t>
            </a:r>
          </a:p>
          <a:p>
            <a:r>
              <a:rPr lang="en-US" dirty="0">
                <a:solidFill>
                  <a:srgbClr val="00E100"/>
                </a:solidFill>
                <a:latin typeface="CMTT10"/>
              </a:rPr>
              <a:t># create feature union</a:t>
            </a:r>
          </a:p>
          <a:p>
            <a:r>
              <a:rPr lang="en-US" dirty="0">
                <a:solidFill>
                  <a:srgbClr val="000000"/>
                </a:solidFill>
                <a:latin typeface="CMTT10"/>
              </a:rPr>
              <a:t>features = []</a:t>
            </a:r>
          </a:p>
          <a:p>
            <a:r>
              <a:rPr lang="en-US" dirty="0" err="1">
                <a:solidFill>
                  <a:srgbClr val="000000"/>
                </a:solidFill>
                <a:latin typeface="CMTT10"/>
              </a:rPr>
              <a:t>features.append</a:t>
            </a:r>
            <a:r>
              <a:rPr lang="en-US" dirty="0">
                <a:solidFill>
                  <a:srgbClr val="000000"/>
                </a:solidFill>
                <a:latin typeface="CMTT10"/>
              </a:rPr>
              <a:t>((</a:t>
            </a:r>
            <a:r>
              <a:rPr lang="en-US" dirty="0">
                <a:solidFill>
                  <a:srgbClr val="FF0000"/>
                </a:solidFill>
                <a:latin typeface="F83"/>
              </a:rPr>
              <a:t>'</a:t>
            </a:r>
            <a:r>
              <a:rPr lang="en-US" dirty="0" err="1">
                <a:solidFill>
                  <a:srgbClr val="FF0000"/>
                </a:solidFill>
                <a:latin typeface="CMTT10"/>
              </a:rPr>
              <a:t>pca</a:t>
            </a:r>
            <a:r>
              <a:rPr lang="en-US" dirty="0">
                <a:solidFill>
                  <a:srgbClr val="FF0000"/>
                </a:solidFill>
                <a:latin typeface="F83"/>
              </a:rPr>
              <a:t>'</a:t>
            </a:r>
            <a:r>
              <a:rPr lang="en-US" dirty="0">
                <a:solidFill>
                  <a:srgbClr val="000000"/>
                </a:solidFill>
                <a:latin typeface="CMTT10"/>
              </a:rPr>
              <a:t>, PCA(</a:t>
            </a:r>
            <a:r>
              <a:rPr lang="en-US" dirty="0" err="1">
                <a:solidFill>
                  <a:srgbClr val="000000"/>
                </a:solidFill>
                <a:latin typeface="CMTT10"/>
              </a:rPr>
              <a:t>n_components</a:t>
            </a:r>
            <a:r>
              <a:rPr lang="en-US" dirty="0">
                <a:solidFill>
                  <a:srgbClr val="000000"/>
                </a:solidFill>
                <a:latin typeface="CMTT10"/>
              </a:rPr>
              <a:t>=3)))</a:t>
            </a:r>
          </a:p>
          <a:p>
            <a:r>
              <a:rPr lang="en-US" dirty="0" err="1">
                <a:solidFill>
                  <a:srgbClr val="000000"/>
                </a:solidFill>
                <a:latin typeface="CMTT10"/>
              </a:rPr>
              <a:t>features.append</a:t>
            </a:r>
            <a:r>
              <a:rPr lang="en-US" dirty="0">
                <a:solidFill>
                  <a:srgbClr val="000000"/>
                </a:solidFill>
                <a:latin typeface="CMTT10"/>
              </a:rPr>
              <a:t>((</a:t>
            </a:r>
            <a:r>
              <a:rPr lang="en-US" dirty="0">
                <a:solidFill>
                  <a:srgbClr val="FF0000"/>
                </a:solidFill>
                <a:latin typeface="F83"/>
              </a:rPr>
              <a:t>'</a:t>
            </a:r>
            <a:r>
              <a:rPr lang="en-US" dirty="0" err="1">
                <a:solidFill>
                  <a:srgbClr val="FF0000"/>
                </a:solidFill>
                <a:latin typeface="CMTT10"/>
              </a:rPr>
              <a:t>select_best</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SelectKBest</a:t>
            </a:r>
            <a:r>
              <a:rPr lang="en-US" dirty="0">
                <a:solidFill>
                  <a:srgbClr val="000000"/>
                </a:solidFill>
                <a:latin typeface="CMTT10"/>
              </a:rPr>
              <a:t>(k=6)))</a:t>
            </a:r>
          </a:p>
          <a:p>
            <a:r>
              <a:rPr lang="en-US" dirty="0" err="1">
                <a:solidFill>
                  <a:srgbClr val="000000"/>
                </a:solidFill>
                <a:latin typeface="CMTT10"/>
              </a:rPr>
              <a:t>feature_union</a:t>
            </a:r>
            <a:r>
              <a:rPr lang="en-US" dirty="0">
                <a:solidFill>
                  <a:srgbClr val="000000"/>
                </a:solidFill>
                <a:latin typeface="CMTT10"/>
              </a:rPr>
              <a:t> = </a:t>
            </a:r>
            <a:r>
              <a:rPr lang="en-US" dirty="0" err="1">
                <a:solidFill>
                  <a:srgbClr val="000000"/>
                </a:solidFill>
                <a:latin typeface="CMTT10"/>
              </a:rPr>
              <a:t>FeatureUnion</a:t>
            </a:r>
            <a:r>
              <a:rPr lang="en-US" dirty="0">
                <a:solidFill>
                  <a:srgbClr val="000000"/>
                </a:solidFill>
                <a:latin typeface="CMTT10"/>
              </a:rPr>
              <a:t>(features)</a:t>
            </a:r>
          </a:p>
          <a:p>
            <a:r>
              <a:rPr lang="en-US" dirty="0">
                <a:solidFill>
                  <a:srgbClr val="00E100"/>
                </a:solidFill>
                <a:latin typeface="CMTT10"/>
              </a:rPr>
              <a:t># create pipeline</a:t>
            </a:r>
          </a:p>
          <a:p>
            <a:r>
              <a:rPr lang="en-US" dirty="0">
                <a:solidFill>
                  <a:srgbClr val="000000"/>
                </a:solidFill>
                <a:latin typeface="CMTT10"/>
              </a:rPr>
              <a:t>estimators = []</a:t>
            </a:r>
          </a:p>
          <a:p>
            <a:r>
              <a:rPr lang="en-US" dirty="0" err="1">
                <a:solidFill>
                  <a:srgbClr val="000000"/>
                </a:solidFill>
                <a:latin typeface="CMTT10"/>
              </a:rPr>
              <a:t>estimators.append</a:t>
            </a:r>
            <a:r>
              <a:rPr lang="en-US" dirty="0">
                <a:solidFill>
                  <a:srgbClr val="000000"/>
                </a:solidFill>
                <a:latin typeface="CMTT10"/>
              </a:rPr>
              <a:t>((</a:t>
            </a:r>
            <a:r>
              <a:rPr lang="en-US" dirty="0">
                <a:solidFill>
                  <a:srgbClr val="FF0000"/>
                </a:solidFill>
                <a:latin typeface="F83"/>
              </a:rPr>
              <a:t>'</a:t>
            </a:r>
            <a:r>
              <a:rPr lang="en-US" dirty="0" err="1">
                <a:solidFill>
                  <a:srgbClr val="FF0000"/>
                </a:solidFill>
                <a:latin typeface="CMTT10"/>
              </a:rPr>
              <a:t>feature_union</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feature_union</a:t>
            </a:r>
            <a:r>
              <a:rPr lang="en-US" dirty="0">
                <a:solidFill>
                  <a:srgbClr val="000000"/>
                </a:solidFill>
                <a:latin typeface="CMTT10"/>
              </a:rPr>
              <a:t>))</a:t>
            </a:r>
          </a:p>
          <a:p>
            <a:r>
              <a:rPr lang="en-US" dirty="0" err="1">
                <a:solidFill>
                  <a:srgbClr val="000000"/>
                </a:solidFill>
                <a:latin typeface="CMTT10"/>
              </a:rPr>
              <a:t>estimators.append</a:t>
            </a:r>
            <a:r>
              <a:rPr lang="en-US" dirty="0">
                <a:solidFill>
                  <a:srgbClr val="000000"/>
                </a:solidFill>
                <a:latin typeface="CMTT10"/>
              </a:rPr>
              <a:t>((</a:t>
            </a:r>
            <a:r>
              <a:rPr lang="en-US" dirty="0">
                <a:solidFill>
                  <a:srgbClr val="FF0000"/>
                </a:solidFill>
                <a:latin typeface="F83"/>
              </a:rPr>
              <a:t>'</a:t>
            </a:r>
            <a:r>
              <a:rPr lang="en-US" dirty="0">
                <a:solidFill>
                  <a:srgbClr val="FF0000"/>
                </a:solidFill>
                <a:latin typeface="CMTT10"/>
              </a:rPr>
              <a:t>logistic</a:t>
            </a:r>
            <a:r>
              <a:rPr lang="en-US" dirty="0">
                <a:solidFill>
                  <a:srgbClr val="FF0000"/>
                </a:solidFill>
                <a:latin typeface="F83"/>
              </a:rPr>
              <a:t>'</a:t>
            </a:r>
            <a:r>
              <a:rPr lang="en-US" dirty="0">
                <a:solidFill>
                  <a:srgbClr val="000000"/>
                </a:solidFill>
                <a:latin typeface="CMTT10"/>
              </a:rPr>
              <a:t>, </a:t>
            </a:r>
            <a:r>
              <a:rPr lang="en-US" dirty="0" err="1">
                <a:solidFill>
                  <a:srgbClr val="000000"/>
                </a:solidFill>
                <a:latin typeface="CMTT10"/>
              </a:rPr>
              <a:t>LogisticRegression</a:t>
            </a:r>
            <a:r>
              <a:rPr lang="en-US" dirty="0">
                <a:solidFill>
                  <a:srgbClr val="000000"/>
                </a:solidFill>
                <a:latin typeface="CMTT10"/>
              </a:rPr>
              <a:t>()))</a:t>
            </a:r>
          </a:p>
          <a:p>
            <a:r>
              <a:rPr lang="en-US" dirty="0">
                <a:solidFill>
                  <a:srgbClr val="000000"/>
                </a:solidFill>
                <a:latin typeface="CMTT10"/>
              </a:rPr>
              <a:t>model = Pipeline(estimators)</a:t>
            </a:r>
          </a:p>
          <a:p>
            <a:r>
              <a:rPr lang="en-US" dirty="0">
                <a:solidFill>
                  <a:srgbClr val="00E100"/>
                </a:solidFill>
                <a:latin typeface="CMTT10"/>
              </a:rPr>
              <a:t># evaluate pipeline</a:t>
            </a:r>
          </a:p>
          <a:p>
            <a:r>
              <a:rPr lang="en-US" dirty="0" err="1">
                <a:solidFill>
                  <a:srgbClr val="000000"/>
                </a:solidFill>
                <a:latin typeface="CMTT10"/>
              </a:rPr>
              <a:t>kfold</a:t>
            </a:r>
            <a:r>
              <a:rPr lang="en-US" dirty="0">
                <a:solidFill>
                  <a:srgbClr val="000000"/>
                </a:solidFill>
                <a:latin typeface="CMTT10"/>
              </a:rPr>
              <a:t> = </a:t>
            </a:r>
            <a:r>
              <a:rPr lang="en-US" dirty="0" err="1">
                <a:solidFill>
                  <a:srgbClr val="000000"/>
                </a:solidFill>
                <a:latin typeface="CMTT10"/>
              </a:rPr>
              <a:t>KFold</a:t>
            </a:r>
            <a:r>
              <a:rPr lang="en-US" dirty="0">
                <a:solidFill>
                  <a:srgbClr val="000000"/>
                </a:solidFill>
                <a:latin typeface="CMTT10"/>
              </a:rPr>
              <a:t>(</a:t>
            </a:r>
            <a:r>
              <a:rPr lang="en-US" dirty="0" err="1">
                <a:solidFill>
                  <a:srgbClr val="000000"/>
                </a:solidFill>
                <a:latin typeface="CMTT10"/>
              </a:rPr>
              <a:t>n_splits</a:t>
            </a:r>
            <a:r>
              <a:rPr lang="en-US" dirty="0">
                <a:solidFill>
                  <a:srgbClr val="000000"/>
                </a:solidFill>
                <a:latin typeface="CMTT10"/>
              </a:rPr>
              <a:t>=10, </a:t>
            </a:r>
            <a:r>
              <a:rPr lang="en-US" dirty="0" err="1">
                <a:solidFill>
                  <a:srgbClr val="000000"/>
                </a:solidFill>
                <a:latin typeface="CMTT10"/>
              </a:rPr>
              <a:t>random_state</a:t>
            </a:r>
            <a:r>
              <a:rPr lang="en-US" dirty="0">
                <a:solidFill>
                  <a:srgbClr val="000000"/>
                </a:solidFill>
                <a:latin typeface="CMTT10"/>
              </a:rPr>
              <a:t>=7)</a:t>
            </a:r>
          </a:p>
          <a:p>
            <a:r>
              <a:rPr lang="en-US" dirty="0">
                <a:solidFill>
                  <a:srgbClr val="000000"/>
                </a:solidFill>
                <a:latin typeface="CMTT10"/>
              </a:rPr>
              <a:t>results = </a:t>
            </a:r>
            <a:r>
              <a:rPr lang="en-US" dirty="0" err="1">
                <a:solidFill>
                  <a:srgbClr val="000000"/>
                </a:solidFill>
                <a:latin typeface="CMTT10"/>
              </a:rPr>
              <a:t>cross_val_score</a:t>
            </a:r>
            <a:r>
              <a:rPr lang="en-US" dirty="0">
                <a:solidFill>
                  <a:srgbClr val="000000"/>
                </a:solidFill>
                <a:latin typeface="CMTT10"/>
              </a:rPr>
              <a:t>(model, X, Y, cv=</a:t>
            </a:r>
            <a:r>
              <a:rPr lang="en-US" dirty="0" err="1">
                <a:solidFill>
                  <a:srgbClr val="000000"/>
                </a:solidFill>
                <a:latin typeface="CMTT10"/>
              </a:rPr>
              <a:t>kfold</a:t>
            </a:r>
            <a:r>
              <a:rPr lang="en-US" dirty="0">
                <a:solidFill>
                  <a:srgbClr val="000000"/>
                </a:solidFill>
                <a:latin typeface="CMTT10"/>
              </a:rPr>
              <a:t>)</a:t>
            </a:r>
          </a:p>
          <a:p>
            <a:r>
              <a:rPr lang="en-US" dirty="0">
                <a:solidFill>
                  <a:srgbClr val="0000FF"/>
                </a:solidFill>
                <a:latin typeface="CMTT10"/>
              </a:rPr>
              <a:t>print</a:t>
            </a:r>
            <a:r>
              <a:rPr lang="en-US" dirty="0">
                <a:solidFill>
                  <a:srgbClr val="000000"/>
                </a:solidFill>
                <a:latin typeface="CMTT10"/>
              </a:rPr>
              <a:t>(</a:t>
            </a:r>
            <a:r>
              <a:rPr lang="en-US" dirty="0" err="1">
                <a:solidFill>
                  <a:srgbClr val="000000"/>
                </a:solidFill>
                <a:latin typeface="CMTT10"/>
              </a:rPr>
              <a:t>results.mean</a:t>
            </a:r>
            <a:r>
              <a:rPr lang="en-US" dirty="0">
                <a:solidFill>
                  <a:srgbClr val="000000"/>
                </a:solidFill>
                <a:latin typeface="CMTT10"/>
              </a:rPr>
              <a:t>())</a:t>
            </a:r>
            <a:endParaRPr lang="en-US" dirty="0">
              <a:solidFill>
                <a:schemeClr val="bg1"/>
              </a:solidFill>
              <a:latin typeface="CMTT10"/>
            </a:endParaRPr>
          </a:p>
        </p:txBody>
      </p:sp>
      <p:sp>
        <p:nvSpPr>
          <p:cNvPr id="7" name="Text Placeholder 4">
            <a:extLst>
              <a:ext uri="{FF2B5EF4-FFF2-40B4-BE49-F238E27FC236}">
                <a16:creationId xmlns="" xmlns:a16="http://schemas.microsoft.com/office/drawing/2014/main" id="{4F4D9F13-C119-40D2-9B3B-8DCD9D0EA709}"/>
              </a:ext>
            </a:extLst>
          </p:cNvPr>
          <p:cNvSpPr txBox="1">
            <a:spLocks/>
          </p:cNvSpPr>
          <p:nvPr/>
        </p:nvSpPr>
        <p:spPr>
          <a:xfrm>
            <a:off x="3581400" y="3105150"/>
            <a:ext cx="3581400" cy="444071"/>
          </a:xfrm>
          <a:prstGeom prst="flowChartAlternateProcess">
            <a:avLst/>
          </a:prstGeom>
          <a:solidFill>
            <a:schemeClr val="accent4">
              <a:lumMod val="40000"/>
              <a:lumOff val="60000"/>
            </a:schemeClr>
          </a:solidFill>
        </p:spPr>
        <p:txBody>
          <a:bodyPr vert="horz" wrap="square" lIns="75301" tIns="75301" rIns="75301" bIns="75301"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0.776042378674</a:t>
            </a:r>
            <a:endParaRPr lang="en-CA" sz="1800" dirty="0"/>
          </a:p>
        </p:txBody>
      </p:sp>
    </p:spTree>
    <p:extLst>
      <p:ext uri="{BB962C8B-B14F-4D97-AF65-F5344CB8AC3E}">
        <p14:creationId xmlns:p14="http://schemas.microsoft.com/office/powerpoint/2010/main" val="2811338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solidFill>
                  <a:srgbClr val="002060"/>
                </a:solidFill>
                <a:hlinkClick r:id="rId3"/>
              </a:rPr>
              <a:t>Improve Performance</a:t>
            </a:r>
            <a:endParaRPr lang="en-US" sz="3600" dirty="0">
              <a:solidFill>
                <a:srgbClr val="002060"/>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762000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hlinkClick r:id="rId3"/>
              </a:rPr>
              <a:t>Improve Performance</a:t>
            </a:r>
            <a:endParaRPr lang="en-US" sz="3600" b="1"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020006638"/>
              </p:ext>
            </p:extLst>
          </p:nvPr>
        </p:nvGraphicFramePr>
        <p:xfrm>
          <a:off x="0" y="1352550"/>
          <a:ext cx="8991600" cy="327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10">
                                            <p:graphicEl>
                                              <a:dgm id="{A3B54DEE-A835-4DFB-AC80-050E10EB0E29}"/>
                                            </p:graphicEl>
                                          </p:spTgt>
                                        </p:tgtEl>
                                        <p:attrNameLst>
                                          <p:attrName>style.visibility</p:attrName>
                                        </p:attrNameLst>
                                      </p:cBhvr>
                                      <p:to>
                                        <p:strVal val="visible"/>
                                      </p:to>
                                    </p:set>
                                    <p:animEffect transition="in" filter="wheel(8)">
                                      <p:cBhvr>
                                        <p:cTn id="7" dur="2000"/>
                                        <p:tgtEl>
                                          <p:spTgt spid="10">
                                            <p:graphicEl>
                                              <a:dgm id="{A3B54DEE-A835-4DFB-AC80-050E10EB0E2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10">
                                            <p:graphicEl>
                                              <a:dgm id="{9E72DF43-6B85-4463-B077-87F653EF7335}"/>
                                            </p:graphicEl>
                                          </p:spTgt>
                                        </p:tgtEl>
                                        <p:attrNameLst>
                                          <p:attrName>style.visibility</p:attrName>
                                        </p:attrNameLst>
                                      </p:cBhvr>
                                      <p:to>
                                        <p:strVal val="visible"/>
                                      </p:to>
                                    </p:set>
                                    <p:animEffect transition="in" filter="wheel(8)">
                                      <p:cBhvr>
                                        <p:cTn id="12" dur="2000"/>
                                        <p:tgtEl>
                                          <p:spTgt spid="10">
                                            <p:graphicEl>
                                              <a:dgm id="{9E72DF43-6B85-4463-B077-87F653EF7335}"/>
                                            </p:graphicEl>
                                          </p:spTgt>
                                        </p:tgtEl>
                                      </p:cBhvr>
                                    </p:animEffect>
                                  </p:childTnLst>
                                </p:cTn>
                              </p:par>
                              <p:par>
                                <p:cTn id="13" presetID="21" presetClass="entr" presetSubtype="8" fill="hold" grpId="0" nodeType="withEffect">
                                  <p:stCondLst>
                                    <p:cond delay="0"/>
                                  </p:stCondLst>
                                  <p:childTnLst>
                                    <p:set>
                                      <p:cBhvr>
                                        <p:cTn id="14" dur="1" fill="hold">
                                          <p:stCondLst>
                                            <p:cond delay="0"/>
                                          </p:stCondLst>
                                        </p:cTn>
                                        <p:tgtEl>
                                          <p:spTgt spid="10">
                                            <p:graphicEl>
                                              <a:dgm id="{CFDD0246-D9FA-4C5A-84B3-8531C293F0A1}"/>
                                            </p:graphicEl>
                                          </p:spTgt>
                                        </p:tgtEl>
                                        <p:attrNameLst>
                                          <p:attrName>style.visibility</p:attrName>
                                        </p:attrNameLst>
                                      </p:cBhvr>
                                      <p:to>
                                        <p:strVal val="visible"/>
                                      </p:to>
                                    </p:set>
                                    <p:animEffect transition="in" filter="wheel(8)">
                                      <p:cBhvr>
                                        <p:cTn id="15" dur="2000"/>
                                        <p:tgtEl>
                                          <p:spTgt spid="10">
                                            <p:graphicEl>
                                              <a:dgm id="{CFDD0246-D9FA-4C5A-84B3-8531C293F0A1}"/>
                                            </p:graphicEl>
                                          </p:spTgt>
                                        </p:tgtEl>
                                      </p:cBhvr>
                                    </p:animEffect>
                                  </p:childTnLst>
                                </p:cTn>
                              </p:par>
                              <p:par>
                                <p:cTn id="16" presetID="21" presetClass="entr" presetSubtype="8" fill="hold" grpId="0" nodeType="withEffect">
                                  <p:stCondLst>
                                    <p:cond delay="0"/>
                                  </p:stCondLst>
                                  <p:childTnLst>
                                    <p:set>
                                      <p:cBhvr>
                                        <p:cTn id="17" dur="1" fill="hold">
                                          <p:stCondLst>
                                            <p:cond delay="0"/>
                                          </p:stCondLst>
                                        </p:cTn>
                                        <p:tgtEl>
                                          <p:spTgt spid="10">
                                            <p:graphicEl>
                                              <a:dgm id="{83938D0B-79AC-4C42-8024-E907B3905731}"/>
                                            </p:graphicEl>
                                          </p:spTgt>
                                        </p:tgtEl>
                                        <p:attrNameLst>
                                          <p:attrName>style.visibility</p:attrName>
                                        </p:attrNameLst>
                                      </p:cBhvr>
                                      <p:to>
                                        <p:strVal val="visible"/>
                                      </p:to>
                                    </p:set>
                                    <p:animEffect transition="in" filter="wheel(8)">
                                      <p:cBhvr>
                                        <p:cTn id="18" dur="2000"/>
                                        <p:tgtEl>
                                          <p:spTgt spid="10">
                                            <p:graphicEl>
                                              <a:dgm id="{83938D0B-79AC-4C42-8024-E907B3905731}"/>
                                            </p:graphicEl>
                                          </p:spTgt>
                                        </p:tgtEl>
                                      </p:cBhvr>
                                    </p:animEffect>
                                  </p:childTnLst>
                                </p:cTn>
                              </p:par>
                              <p:par>
                                <p:cTn id="19" presetID="21" presetClass="entr" presetSubtype="8" fill="hold" grpId="0" nodeType="withEffect">
                                  <p:stCondLst>
                                    <p:cond delay="0"/>
                                  </p:stCondLst>
                                  <p:childTnLst>
                                    <p:set>
                                      <p:cBhvr>
                                        <p:cTn id="20" dur="1" fill="hold">
                                          <p:stCondLst>
                                            <p:cond delay="0"/>
                                          </p:stCondLst>
                                        </p:cTn>
                                        <p:tgtEl>
                                          <p:spTgt spid="10">
                                            <p:graphicEl>
                                              <a:dgm id="{D4225056-037E-4FAA-8941-CD1230EF3895}"/>
                                            </p:graphicEl>
                                          </p:spTgt>
                                        </p:tgtEl>
                                        <p:attrNameLst>
                                          <p:attrName>style.visibility</p:attrName>
                                        </p:attrNameLst>
                                      </p:cBhvr>
                                      <p:to>
                                        <p:strVal val="visible"/>
                                      </p:to>
                                    </p:set>
                                    <p:animEffect transition="in" filter="wheel(8)">
                                      <p:cBhvr>
                                        <p:cTn id="21" dur="2000"/>
                                        <p:tgtEl>
                                          <p:spTgt spid="10">
                                            <p:graphicEl>
                                              <a:dgm id="{D4225056-037E-4FAA-8941-CD1230EF389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lvlAtOnce"/>
        </p:bldSub>
      </p:bldGraphic>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t>Combine Models Into Ensemble Predictions</a:t>
            </a:r>
          </a:p>
        </p:txBody>
      </p:sp>
      <p:graphicFrame>
        <p:nvGraphicFramePr>
          <p:cNvPr id="14" name="Content Placeholder 13"/>
          <p:cNvGraphicFramePr>
            <a:graphicFrameLocks noGrp="1"/>
          </p:cNvGraphicFramePr>
          <p:nvPr>
            <p:ph sz="quarter" idx="13"/>
            <p:extLst>
              <p:ext uri="{D42A27DB-BD31-4B8C-83A1-F6EECF244321}">
                <p14:modId xmlns:p14="http://schemas.microsoft.com/office/powerpoint/2010/main" val="2965367923"/>
              </p:ext>
            </p:extLst>
          </p:nvPr>
        </p:nvGraphicFramePr>
        <p:xfrm>
          <a:off x="1143000" y="1504950"/>
          <a:ext cx="6400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3841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graphicEl>
                                              <a:dgm id="{7CFF761E-CCAE-4DAE-B264-88E479CD3FFD}"/>
                                            </p:graphicEl>
                                          </p:spTgt>
                                        </p:tgtEl>
                                        <p:attrNameLst>
                                          <p:attrName>style.visibility</p:attrName>
                                        </p:attrNameLst>
                                      </p:cBhvr>
                                      <p:to>
                                        <p:strVal val="visible"/>
                                      </p:to>
                                    </p:set>
                                    <p:animEffect transition="in" filter="diamond(in)">
                                      <p:cBhvr>
                                        <p:cTn id="7" dur="2000"/>
                                        <p:tgtEl>
                                          <p:spTgt spid="14">
                                            <p:graphicEl>
                                              <a:dgm id="{7CFF761E-CCAE-4DAE-B264-88E479CD3FF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graphicEl>
                                              <a:dgm id="{23550359-53E9-47B5-8023-12B66E4C8AE8}"/>
                                            </p:graphicEl>
                                          </p:spTgt>
                                        </p:tgtEl>
                                        <p:attrNameLst>
                                          <p:attrName>style.visibility</p:attrName>
                                        </p:attrNameLst>
                                      </p:cBhvr>
                                      <p:to>
                                        <p:strVal val="visible"/>
                                      </p:to>
                                    </p:set>
                                    <p:animEffect transition="in" filter="diamond(in)">
                                      <p:cBhvr>
                                        <p:cTn id="12" dur="2000"/>
                                        <p:tgtEl>
                                          <p:spTgt spid="14">
                                            <p:graphicEl>
                                              <a:dgm id="{23550359-53E9-47B5-8023-12B66E4C8AE8}"/>
                                            </p:graphic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4">
                                            <p:graphicEl>
                                              <a:dgm id="{808B8D22-ED8D-486D-888C-E32A447BC4E4}"/>
                                            </p:graphicEl>
                                          </p:spTgt>
                                        </p:tgtEl>
                                        <p:attrNameLst>
                                          <p:attrName>style.visibility</p:attrName>
                                        </p:attrNameLst>
                                      </p:cBhvr>
                                      <p:to>
                                        <p:strVal val="visible"/>
                                      </p:to>
                                    </p:set>
                                    <p:animEffect transition="in" filter="diamond(in)">
                                      <p:cBhvr>
                                        <p:cTn id="15" dur="2000"/>
                                        <p:tgtEl>
                                          <p:spTgt spid="14">
                                            <p:graphicEl>
                                              <a:dgm id="{808B8D22-ED8D-486D-888C-E32A447BC4E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4">
                                            <p:graphicEl>
                                              <a:dgm id="{CCEB0FD2-2BBE-4B95-A94C-E3605E868ED3}"/>
                                            </p:graphicEl>
                                          </p:spTgt>
                                        </p:tgtEl>
                                        <p:attrNameLst>
                                          <p:attrName>style.visibility</p:attrName>
                                        </p:attrNameLst>
                                      </p:cBhvr>
                                      <p:to>
                                        <p:strVal val="visible"/>
                                      </p:to>
                                    </p:set>
                                    <p:animEffect transition="in" filter="diamond(in)">
                                      <p:cBhvr>
                                        <p:cTn id="20" dur="2000"/>
                                        <p:tgtEl>
                                          <p:spTgt spid="14">
                                            <p:graphicEl>
                                              <a:dgm id="{CCEB0FD2-2BBE-4B95-A94C-E3605E868ED3}"/>
                                            </p:graphic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14">
                                            <p:graphicEl>
                                              <a:dgm id="{275A3F01-802C-4874-864A-F2341726977D}"/>
                                            </p:graphicEl>
                                          </p:spTgt>
                                        </p:tgtEl>
                                        <p:attrNameLst>
                                          <p:attrName>style.visibility</p:attrName>
                                        </p:attrNameLst>
                                      </p:cBhvr>
                                      <p:to>
                                        <p:strVal val="visible"/>
                                      </p:to>
                                    </p:set>
                                    <p:animEffect transition="in" filter="diamond(in)">
                                      <p:cBhvr>
                                        <p:cTn id="23" dur="2000"/>
                                        <p:tgtEl>
                                          <p:spTgt spid="14">
                                            <p:graphicEl>
                                              <a:dgm id="{275A3F01-802C-4874-864A-F2341726977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4">
                                            <p:graphicEl>
                                              <a:dgm id="{4346BD5B-610E-4AE3-B272-24D802D0D6C9}"/>
                                            </p:graphicEl>
                                          </p:spTgt>
                                        </p:tgtEl>
                                        <p:attrNameLst>
                                          <p:attrName>style.visibility</p:attrName>
                                        </p:attrNameLst>
                                      </p:cBhvr>
                                      <p:to>
                                        <p:strVal val="visible"/>
                                      </p:to>
                                    </p:set>
                                    <p:animEffect transition="in" filter="diamond(in)">
                                      <p:cBhvr>
                                        <p:cTn id="28" dur="2000"/>
                                        <p:tgtEl>
                                          <p:spTgt spid="14">
                                            <p:graphicEl>
                                              <a:dgm id="{4346BD5B-610E-4AE3-B272-24D802D0D6C9}"/>
                                            </p:graphic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4">
                                            <p:graphicEl>
                                              <a:dgm id="{FAED9C95-0474-4B80-B598-7B62207B8AEF}"/>
                                            </p:graphicEl>
                                          </p:spTgt>
                                        </p:tgtEl>
                                        <p:attrNameLst>
                                          <p:attrName>style.visibility</p:attrName>
                                        </p:attrNameLst>
                                      </p:cBhvr>
                                      <p:to>
                                        <p:strVal val="visible"/>
                                      </p:to>
                                    </p:set>
                                    <p:animEffect transition="in" filter="diamond(in)">
                                      <p:cBhvr>
                                        <p:cTn id="31" dur="2000"/>
                                        <p:tgtEl>
                                          <p:spTgt spid="14">
                                            <p:graphicEl>
                                              <a:dgm id="{FAED9C95-0474-4B80-B598-7B62207B8A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123950"/>
            <a:ext cx="7772400" cy="1484485"/>
          </a:xfrm>
        </p:spPr>
        <p:txBody>
          <a:bodyPr lIns="68589" tIns="34295" rIns="68589" bIns="34295">
            <a:prstTxWarp prst="textWave1">
              <a:avLst/>
            </a:prstTxWarp>
          </a:bodyPr>
          <a:lstStyle/>
          <a:p>
            <a:r>
              <a:rPr lang="en-US" sz="6600" b="1" dirty="0">
                <a:solidFill>
                  <a:srgbClr val="FFFF00"/>
                </a:solidFill>
              </a:rPr>
              <a:t>Ensemble</a:t>
            </a:r>
            <a:r>
              <a:rPr lang="en-US" sz="6600" dirty="0">
                <a:solidFill>
                  <a:srgbClr val="FFFF00"/>
                </a:solidFill>
              </a:rPr>
              <a:t> </a:t>
            </a:r>
            <a:r>
              <a:rPr lang="en-US" sz="6600" dirty="0">
                <a:solidFill>
                  <a:schemeClr val="accent3">
                    <a:lumMod val="60000"/>
                    <a:lumOff val="40000"/>
                  </a:schemeClr>
                </a:solidFill>
              </a:rPr>
              <a:t>Algorithms</a:t>
            </a:r>
            <a:endParaRPr lang="en-US" sz="6600" dirty="0">
              <a:solidFill>
                <a:srgbClr val="002060"/>
              </a:solidFill>
            </a:endParaRPr>
          </a:p>
        </p:txBody>
      </p:sp>
    </p:spTree>
    <p:extLst>
      <p:ext uri="{BB962C8B-B14F-4D97-AF65-F5344CB8AC3E}">
        <p14:creationId xmlns:p14="http://schemas.microsoft.com/office/powerpoint/2010/main" val="754991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chemeClr val="accent3">
                    <a:lumMod val="75000"/>
                  </a:schemeClr>
                </a:solidFill>
              </a:rPr>
              <a:t>Bagging and Random Forest</a:t>
            </a:r>
          </a:p>
        </p:txBody>
      </p:sp>
      <p:sp>
        <p:nvSpPr>
          <p:cNvPr id="3" name="Content Placeholder 2"/>
          <p:cNvSpPr>
            <a:spLocks noGrp="1"/>
          </p:cNvSpPr>
          <p:nvPr>
            <p:ph idx="1"/>
          </p:nvPr>
        </p:nvSpPr>
        <p:spPr>
          <a:xfrm>
            <a:off x="284633" y="1295400"/>
            <a:ext cx="8746228" cy="3943350"/>
          </a:xfrm>
        </p:spPr>
        <p:txBody>
          <a:bodyPr>
            <a:normAutofit/>
          </a:bodyPr>
          <a:lstStyle/>
          <a:p>
            <a:pPr algn="justLow"/>
            <a:r>
              <a:rPr lang="en-US" sz="2000" dirty="0"/>
              <a:t>The bootstrap is a powerful statistical method for estimating a quantity from a data sample. This is easiest to understand if the quantity is a descriptive statistic such as a mean or a standard deviation. </a:t>
            </a:r>
          </a:p>
          <a:p>
            <a:pPr marL="0" indent="0" algn="justLow">
              <a:buNone/>
            </a:pPr>
            <a:r>
              <a:rPr lang="en-US" sz="2400" b="1" i="1" dirty="0">
                <a:solidFill>
                  <a:schemeClr val="accent3">
                    <a:lumMod val="75000"/>
                  </a:schemeClr>
                </a:solidFill>
              </a:rPr>
              <a:t>Bootstrap Aggregation (Bagging)</a:t>
            </a:r>
          </a:p>
          <a:p>
            <a:pPr algn="justLow"/>
            <a:r>
              <a:rPr lang="en-US" sz="2000" dirty="0"/>
              <a:t>Bootstrap Aggregation (or Bagging) for short. </a:t>
            </a:r>
          </a:p>
          <a:p>
            <a:pPr algn="justLow"/>
            <a:r>
              <a:rPr lang="en-US" sz="2000" dirty="0"/>
              <a:t>An ensemble method is a technique that combines the predictions from multiple machine learning algorithms together to make more accurate predictions than any individual model. </a:t>
            </a:r>
          </a:p>
          <a:p>
            <a:pPr algn="justLow"/>
            <a:r>
              <a:rPr lang="en-US" sz="2000" dirty="0"/>
              <a:t>Bootstrap Aggregation is a general procedure that can be used to reduce the variance for those algorithms that have high variance. Such as decision trees, like classification and regression trees (CART).</a:t>
            </a:r>
            <a:endParaRPr lang="en-US" sz="2000" b="1" i="1" dirty="0">
              <a:solidFill>
                <a:schemeClr val="accent3">
                  <a:lumMod val="75000"/>
                </a:schemeClr>
              </a:solidFill>
            </a:endParaRPr>
          </a:p>
        </p:txBody>
      </p:sp>
    </p:spTree>
    <p:extLst>
      <p:ext uri="{BB962C8B-B14F-4D97-AF65-F5344CB8AC3E}">
        <p14:creationId xmlns:p14="http://schemas.microsoft.com/office/powerpoint/2010/main" val="3061973120"/>
      </p:ext>
    </p:extLst>
  </p:cSld>
  <p:clrMapOvr>
    <a:masterClrMapping/>
  </p:clrMapOvr>
  <p:transition spd="slow">
    <p:cove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58" y="205978"/>
            <a:ext cx="8117414" cy="765572"/>
          </a:xfrm>
        </p:spPr>
        <p:txBody>
          <a:bodyPr>
            <a:noAutofit/>
          </a:bodyPr>
          <a:lstStyle/>
          <a:p>
            <a:pPr algn="ctr"/>
            <a:r>
              <a:rPr lang="en-US" sz="3300" b="1" i="1" dirty="0">
                <a:solidFill>
                  <a:schemeClr val="accent3">
                    <a:lumMod val="75000"/>
                  </a:schemeClr>
                </a:solidFill>
              </a:rPr>
              <a:t>Bootstrap Aggregation (Bagging)</a:t>
            </a:r>
            <a:endParaRPr lang="en-US" sz="3300" dirty="0"/>
          </a:p>
        </p:txBody>
      </p:sp>
      <p:sp>
        <p:nvSpPr>
          <p:cNvPr id="3" name="Content Placeholder 2"/>
          <p:cNvSpPr>
            <a:spLocks noGrp="1"/>
          </p:cNvSpPr>
          <p:nvPr>
            <p:ph idx="1"/>
          </p:nvPr>
        </p:nvSpPr>
        <p:spPr>
          <a:xfrm>
            <a:off x="227468" y="1257300"/>
            <a:ext cx="8746228" cy="3771900"/>
          </a:xfrm>
        </p:spPr>
        <p:txBody>
          <a:bodyPr>
            <a:normAutofit fontScale="85000" lnSpcReduction="10000"/>
          </a:bodyPr>
          <a:lstStyle/>
          <a:p>
            <a:pPr algn="justLow"/>
            <a:r>
              <a:rPr lang="en-US" sz="2400" dirty="0">
                <a:solidFill>
                  <a:srgbClr val="FFFF00"/>
                </a:solidFill>
              </a:rPr>
              <a:t>Bagging </a:t>
            </a:r>
            <a:r>
              <a:rPr lang="en-US" sz="2400" dirty="0"/>
              <a:t>of the CART algorithm would work as follows.</a:t>
            </a:r>
          </a:p>
          <a:p>
            <a:pPr lvl="3" algn="justLow">
              <a:lnSpc>
                <a:spcPct val="150000"/>
              </a:lnSpc>
            </a:pPr>
            <a:r>
              <a:rPr lang="en-US" sz="1800" dirty="0"/>
              <a:t>Create many (e.g. 100) random sub-samples of our dataset with replacement.</a:t>
            </a:r>
          </a:p>
          <a:p>
            <a:pPr lvl="3" algn="justLow">
              <a:lnSpc>
                <a:spcPct val="150000"/>
              </a:lnSpc>
            </a:pPr>
            <a:r>
              <a:rPr lang="en-US" sz="1800" dirty="0"/>
              <a:t>Train a CART model on each sample.</a:t>
            </a:r>
          </a:p>
          <a:p>
            <a:pPr lvl="3" algn="justLow">
              <a:lnSpc>
                <a:spcPct val="150000"/>
              </a:lnSpc>
            </a:pPr>
            <a:r>
              <a:rPr lang="en-US" sz="1800" dirty="0"/>
              <a:t>Given a new dataset, calculate the average prediction from each model.</a:t>
            </a:r>
          </a:p>
          <a:p>
            <a:pPr algn="justLow"/>
            <a:r>
              <a:rPr lang="en-US" sz="2400" dirty="0" smtClean="0"/>
              <a:t>When </a:t>
            </a:r>
            <a:r>
              <a:rPr lang="en-US" sz="2400" dirty="0"/>
              <a:t>bagging with decision trees, we are less concerned about individual trees overfitting the training data. These trees will have both high variance and low bias. These are important characteristics of sub-models when combining predictions using bagging. </a:t>
            </a:r>
          </a:p>
          <a:p>
            <a:pPr algn="justLow"/>
            <a:r>
              <a:rPr lang="en-US" sz="2400" dirty="0" smtClean="0"/>
              <a:t>The </a:t>
            </a:r>
            <a:r>
              <a:rPr lang="en-US" sz="2400" dirty="0"/>
              <a:t>only parameters when bagging decision trees is the number of trees to create. </a:t>
            </a:r>
          </a:p>
          <a:p>
            <a:pPr algn="justLow"/>
            <a:r>
              <a:rPr lang="en-US" sz="2400" dirty="0">
                <a:solidFill>
                  <a:srgbClr val="FFFF00"/>
                </a:solidFill>
              </a:rPr>
              <a:t>Bagging </a:t>
            </a:r>
            <a:r>
              <a:rPr lang="en-US" sz="2400" dirty="0"/>
              <a:t>can be used for classification and regression problems.</a:t>
            </a:r>
          </a:p>
        </p:txBody>
      </p:sp>
    </p:spTree>
    <p:extLst>
      <p:ext uri="{BB962C8B-B14F-4D97-AF65-F5344CB8AC3E}">
        <p14:creationId xmlns:p14="http://schemas.microsoft.com/office/powerpoint/2010/main" val="37858819"/>
      </p:ext>
    </p:extLst>
  </p:cSld>
  <p:clrMapOvr>
    <a:masterClrMapping/>
  </p:clrMapOvr>
  <p:transition spd="slow">
    <p:cove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dirty="0">
                <a:solidFill>
                  <a:schemeClr val="accent3">
                    <a:lumMod val="75000"/>
                  </a:schemeClr>
                </a:solidFill>
              </a:rPr>
              <a:t>Random Forest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303" y="1314450"/>
                <a:ext cx="8803393" cy="3771900"/>
              </a:xfrm>
            </p:spPr>
            <p:txBody>
              <a:bodyPr>
                <a:normAutofit lnSpcReduction="10000"/>
              </a:bodyPr>
              <a:lstStyle/>
              <a:p>
                <a:r>
                  <a:rPr lang="en-US" sz="2100" dirty="0"/>
                  <a:t>Random forests are an improvement over bagged decision trees. A problem with decision trees like CART is that they are greedy</a:t>
                </a:r>
              </a:p>
              <a:p>
                <a:r>
                  <a:rPr lang="en-US" sz="2100" dirty="0"/>
                  <a:t>Even with bagging, the decision trees result in high correlation in their predictions. </a:t>
                </a:r>
              </a:p>
              <a:p>
                <a:r>
                  <a:rPr lang="en-US" sz="2100" dirty="0"/>
                  <a:t>Random forest changes the algorithm for the way that the sub-trees are learned so that the resulting predictions from all of the subtrees have less correlation. It is limited to a random sample of features of which to search.</a:t>
                </a:r>
              </a:p>
              <a:p>
                <a:pPr lvl="3"/>
                <a:r>
                  <a:rPr lang="en-US" sz="2100" dirty="0">
                    <a:solidFill>
                      <a:schemeClr val="accent3">
                        <a:lumMod val="75000"/>
                      </a:schemeClr>
                    </a:solidFill>
                  </a:rPr>
                  <a:t>For classification a good default is: </a:t>
                </a:r>
                <a14:m>
                  <m:oMath xmlns:m="http://schemas.openxmlformats.org/officeDocument/2006/math">
                    <m:r>
                      <a:rPr lang="en-US" sz="2100" i="1" dirty="0">
                        <a:solidFill>
                          <a:schemeClr val="accent3">
                            <a:lumMod val="75000"/>
                          </a:schemeClr>
                        </a:solidFill>
                        <a:latin typeface="Cambria Math"/>
                      </a:rPr>
                      <m:t>𝑚</m:t>
                    </m:r>
                    <m:r>
                      <a:rPr lang="en-US" sz="2100" i="1" dirty="0">
                        <a:solidFill>
                          <a:schemeClr val="accent3">
                            <a:lumMod val="75000"/>
                          </a:schemeClr>
                        </a:solidFill>
                        <a:latin typeface="Cambria Math"/>
                      </a:rPr>
                      <m:t> = </m:t>
                    </m:r>
                    <m:rad>
                      <m:radPr>
                        <m:degHide m:val="on"/>
                        <m:ctrlPr>
                          <a:rPr lang="en-US" sz="2100" i="1">
                            <a:solidFill>
                              <a:schemeClr val="accent3">
                                <a:lumMod val="75000"/>
                              </a:schemeClr>
                            </a:solidFill>
                            <a:latin typeface="Cambria Math"/>
                          </a:rPr>
                        </m:ctrlPr>
                      </m:radPr>
                      <m:deg/>
                      <m:e>
                        <m:r>
                          <a:rPr lang="en-US" sz="2100" i="1">
                            <a:solidFill>
                              <a:schemeClr val="accent3">
                                <a:lumMod val="75000"/>
                              </a:schemeClr>
                            </a:solidFill>
                            <a:latin typeface="Cambria Math"/>
                          </a:rPr>
                          <m:t>𝑝</m:t>
                        </m:r>
                      </m:e>
                    </m:rad>
                  </m:oMath>
                </a14:m>
                <a:endParaRPr lang="en-US" sz="2100" dirty="0">
                  <a:solidFill>
                    <a:schemeClr val="accent3">
                      <a:lumMod val="75000"/>
                    </a:schemeClr>
                  </a:solidFill>
                </a:endParaRPr>
              </a:p>
              <a:p>
                <a:pPr lvl="3"/>
                <a:r>
                  <a:rPr lang="en-US" sz="2100" dirty="0">
                    <a:solidFill>
                      <a:schemeClr val="accent3">
                        <a:lumMod val="75000"/>
                      </a:schemeClr>
                    </a:solidFill>
                  </a:rPr>
                  <a:t>For regression a good default is: </a:t>
                </a:r>
                <a14:m>
                  <m:oMath xmlns:m="http://schemas.openxmlformats.org/officeDocument/2006/math">
                    <m:r>
                      <a:rPr lang="en-US" sz="2100" i="1" dirty="0">
                        <a:solidFill>
                          <a:schemeClr val="accent3">
                            <a:lumMod val="75000"/>
                          </a:schemeClr>
                        </a:solidFill>
                        <a:latin typeface="Cambria Math"/>
                      </a:rPr>
                      <m:t>𝑚</m:t>
                    </m:r>
                    <m:r>
                      <a:rPr lang="en-US" sz="2100" i="1" dirty="0">
                        <a:solidFill>
                          <a:schemeClr val="accent3">
                            <a:lumMod val="75000"/>
                          </a:schemeClr>
                        </a:solidFill>
                        <a:latin typeface="Cambria Math"/>
                      </a:rPr>
                      <m:t> = </m:t>
                    </m:r>
                    <m:r>
                      <a:rPr lang="en-US" sz="2100" i="1" dirty="0">
                        <a:solidFill>
                          <a:schemeClr val="accent3">
                            <a:lumMod val="75000"/>
                          </a:schemeClr>
                        </a:solidFill>
                        <a:latin typeface="Cambria Math"/>
                      </a:rPr>
                      <m:t>𝑝</m:t>
                    </m:r>
                    <m:r>
                      <a:rPr lang="en-US" sz="2100" i="1" dirty="0">
                        <a:solidFill>
                          <a:schemeClr val="accent3">
                            <a:lumMod val="75000"/>
                          </a:schemeClr>
                        </a:solidFill>
                        <a:latin typeface="Cambria Math"/>
                      </a:rPr>
                      <m:t>/3</m:t>
                    </m:r>
                  </m:oMath>
                </a14:m>
                <a:endParaRPr lang="en-US" sz="2100" dirty="0">
                  <a:solidFill>
                    <a:schemeClr val="accent3">
                      <a:lumMod val="75000"/>
                    </a:schemeClr>
                  </a:solidFill>
                </a:endParaRPr>
              </a:p>
              <a:p>
                <a:pPr marL="0" indent="0">
                  <a:buNone/>
                </a:pPr>
                <a:r>
                  <a:rPr lang="en-US" sz="1500" dirty="0"/>
                  <a:t>Where m is the number of randomly selected features that can be searched at a split point and p is the number of input variables. </a:t>
                </a:r>
                <a:endParaRPr lang="en-US" sz="1500" dirty="0">
                  <a:solidFill>
                    <a:schemeClr val="accent3">
                      <a:lumMod val="75000"/>
                    </a:schemeClr>
                  </a:solidFill>
                </a:endParaRPr>
              </a:p>
              <a:p>
                <a:pPr lvl="3"/>
                <a:endParaRPr lang="en-US" sz="1800" dirty="0">
                  <a:solidFill>
                    <a:schemeClr val="accent3">
                      <a:lumMod val="75000"/>
                    </a:schemeClr>
                  </a:solidFill>
                </a:endParaRPr>
              </a:p>
              <a:p>
                <a:pPr marL="548713" lvl="3" indent="0">
                  <a:buNone/>
                </a:pPr>
                <a:endParaRPr lang="en-US" sz="1800" dirty="0">
                  <a:solidFill>
                    <a:schemeClr val="accent3">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303" y="1314450"/>
                <a:ext cx="8803393" cy="3771900"/>
              </a:xfrm>
              <a:blipFill rotWithShape="1">
                <a:blip r:embed="rId3"/>
                <a:stretch>
                  <a:fillRect l="-485" t="-2265" r="-831" b="-1294"/>
                </a:stretch>
              </a:blipFill>
            </p:spPr>
            <p:txBody>
              <a:bodyPr/>
              <a:lstStyle/>
              <a:p>
                <a:r>
                  <a:rPr lang="en-US">
                    <a:noFill/>
                  </a:rPr>
                  <a:t> </a:t>
                </a:r>
              </a:p>
            </p:txBody>
          </p:sp>
        </mc:Fallback>
      </mc:AlternateContent>
    </p:spTree>
    <p:extLst>
      <p:ext uri="{BB962C8B-B14F-4D97-AF65-F5344CB8AC3E}">
        <p14:creationId xmlns:p14="http://schemas.microsoft.com/office/powerpoint/2010/main" val="2155105714"/>
      </p:ext>
    </p:extLst>
  </p:cSld>
  <p:clrMapOvr>
    <a:masterClrMapping/>
  </p:clrMapOvr>
  <p:transition spd="slow">
    <p:cove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978"/>
            <a:ext cx="8382000" cy="765572"/>
          </a:xfrm>
        </p:spPr>
        <p:txBody>
          <a:bodyPr>
            <a:noAutofit/>
          </a:bodyPr>
          <a:lstStyle/>
          <a:p>
            <a:pPr algn="ctr"/>
            <a:r>
              <a:rPr lang="en-US" sz="3300" dirty="0">
                <a:solidFill>
                  <a:schemeClr val="accent3">
                    <a:lumMod val="75000"/>
                  </a:schemeClr>
                </a:solidFill>
              </a:rPr>
              <a:t>Estimated Performance &amp; Variable Importance</a:t>
            </a:r>
          </a:p>
        </p:txBody>
      </p:sp>
      <p:sp>
        <p:nvSpPr>
          <p:cNvPr id="3" name="Content Placeholder 2"/>
          <p:cNvSpPr>
            <a:spLocks noGrp="1"/>
          </p:cNvSpPr>
          <p:nvPr>
            <p:ph idx="1"/>
          </p:nvPr>
        </p:nvSpPr>
        <p:spPr>
          <a:xfrm>
            <a:off x="170303" y="1200150"/>
            <a:ext cx="8803393" cy="3943350"/>
          </a:xfrm>
        </p:spPr>
        <p:txBody>
          <a:bodyPr>
            <a:normAutofit fontScale="70000" lnSpcReduction="20000"/>
          </a:bodyPr>
          <a:lstStyle/>
          <a:p>
            <a:pPr algn="justLow">
              <a:lnSpc>
                <a:spcPct val="150000"/>
              </a:lnSpc>
            </a:pPr>
            <a:r>
              <a:rPr lang="en-US" dirty="0" smtClean="0"/>
              <a:t>The performance of each model on its left out samples when averaged can provide an estimated accuracy of the bagged models. This estimated performance is often called the OOB estimate. </a:t>
            </a:r>
          </a:p>
          <a:p>
            <a:pPr algn="justLow">
              <a:lnSpc>
                <a:spcPct val="150000"/>
              </a:lnSpc>
            </a:pPr>
            <a:r>
              <a:rPr lang="en-US" dirty="0" smtClean="0"/>
              <a:t>The output provide an estimate of the importance of each input variable, the greater  value means the higher importance. </a:t>
            </a:r>
          </a:p>
          <a:p>
            <a:pPr marL="0" indent="0">
              <a:lnSpc>
                <a:spcPct val="150000"/>
              </a:lnSpc>
              <a:buNone/>
            </a:pPr>
            <a:r>
              <a:rPr lang="en-US" sz="2400" b="1" i="1" dirty="0">
                <a:solidFill>
                  <a:schemeClr val="accent3">
                    <a:lumMod val="75000"/>
                  </a:schemeClr>
                </a:solidFill>
                <a:latin typeface="+mj-lt"/>
                <a:ea typeface="+mj-ea"/>
                <a:cs typeface="+mj-cs"/>
              </a:rPr>
              <a:t>Preparing Data For Bagged CART</a:t>
            </a:r>
          </a:p>
          <a:p>
            <a:pPr>
              <a:lnSpc>
                <a:spcPct val="150000"/>
              </a:lnSpc>
            </a:pPr>
            <a:r>
              <a:rPr lang="en-US" dirty="0" smtClean="0"/>
              <a:t>Bagged CART does not require any special data preparation other than a good representation of the problem.</a:t>
            </a:r>
            <a:endParaRPr lang="en-US" dirty="0"/>
          </a:p>
        </p:txBody>
      </p:sp>
    </p:spTree>
    <p:extLst>
      <p:ext uri="{BB962C8B-B14F-4D97-AF65-F5344CB8AC3E}">
        <p14:creationId xmlns:p14="http://schemas.microsoft.com/office/powerpoint/2010/main" val="970760005"/>
      </p:ext>
    </p:extLst>
  </p:cSld>
  <p:clrMapOvr>
    <a:masterClrMapping/>
  </p:clrMapOvr>
  <p:transition spd="slow">
    <p:cove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Bagging Algorithms</a:t>
            </a:r>
          </a:p>
        </p:txBody>
      </p:sp>
      <p:sp>
        <p:nvSpPr>
          <p:cNvPr id="3" name="Text Placeholder 2"/>
          <p:cNvSpPr>
            <a:spLocks noGrp="1"/>
          </p:cNvSpPr>
          <p:nvPr>
            <p:ph type="body" idx="1"/>
          </p:nvPr>
        </p:nvSpPr>
        <p:spPr>
          <a:xfrm>
            <a:off x="609600" y="1428750"/>
            <a:ext cx="1600200" cy="3505200"/>
          </a:xfrm>
        </p:spPr>
        <p:style>
          <a:lnRef idx="0">
            <a:schemeClr val="accent3"/>
          </a:lnRef>
          <a:fillRef idx="3">
            <a:schemeClr val="accent3"/>
          </a:fillRef>
          <a:effectRef idx="3">
            <a:schemeClr val="accent3"/>
          </a:effectRef>
          <a:fontRef idx="minor">
            <a:schemeClr val="lt1"/>
          </a:fontRef>
        </p:style>
        <p:txBody>
          <a:bodyPr vert="vert27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Bagged Decision Trees</a:t>
            </a:r>
          </a:p>
        </p:txBody>
      </p:sp>
      <p:sp>
        <p:nvSpPr>
          <p:cNvPr id="4" name="Content Placeholder 3"/>
          <p:cNvSpPr>
            <a:spLocks noGrp="1"/>
          </p:cNvSpPr>
          <p:nvPr>
            <p:ph sz="quarter" idx="13"/>
          </p:nvPr>
        </p:nvSpPr>
        <p:spPr>
          <a:xfrm>
            <a:off x="2362200" y="1352550"/>
            <a:ext cx="6400800" cy="3581400"/>
          </a:xfrm>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US" sz="2000" dirty="0">
                <a:solidFill>
                  <a:srgbClr val="00E100"/>
                </a:solidFill>
                <a:latin typeface="CMTT10"/>
              </a:rPr>
              <a:t># Bagged Decision Trees for Classification</a:t>
            </a:r>
          </a:p>
          <a:p>
            <a:pPr marL="0" indent="0">
              <a:buNone/>
            </a:pPr>
            <a:r>
              <a:rPr lang="en-US" sz="2000" dirty="0">
                <a:solidFill>
                  <a:srgbClr val="0000FF"/>
                </a:solidFill>
                <a:latin typeface="CMTT10"/>
              </a:rPr>
              <a:t>from </a:t>
            </a:r>
            <a:r>
              <a:rPr lang="en-US" sz="2000" dirty="0">
                <a:solidFill>
                  <a:srgbClr val="000000"/>
                </a:solidFill>
                <a:latin typeface="CMTT10"/>
              </a:rPr>
              <a:t>pandas </a:t>
            </a:r>
            <a:r>
              <a:rPr lang="en-US" sz="2000" dirty="0">
                <a:solidFill>
                  <a:srgbClr val="0000FF"/>
                </a:solidFill>
                <a:latin typeface="CMTT10"/>
              </a:rPr>
              <a:t>import </a:t>
            </a:r>
            <a:r>
              <a:rPr lang="en-US" sz="2000" dirty="0" err="1">
                <a:solidFill>
                  <a:srgbClr val="000000"/>
                </a:solidFill>
                <a:latin typeface="CMTT10"/>
              </a:rPr>
              <a:t>read_csv</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KFold</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sklearn.model_selection</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cross_val_score</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sklearn.ensemble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BaggingClassifier</a:t>
            </a:r>
            <a:endParaRPr lang="en-US" sz="2000" dirty="0">
              <a:solidFill>
                <a:srgbClr val="000000"/>
              </a:solidFill>
              <a:latin typeface="CMTT10"/>
            </a:endParaRPr>
          </a:p>
          <a:p>
            <a:pPr marL="0" indent="0">
              <a:buNone/>
            </a:pPr>
            <a:r>
              <a:rPr lang="en-US" sz="2000" dirty="0">
                <a:solidFill>
                  <a:srgbClr val="0000FF"/>
                </a:solidFill>
                <a:latin typeface="CMTT10"/>
              </a:rPr>
              <a:t>from </a:t>
            </a:r>
            <a:r>
              <a:rPr lang="en-US" sz="2000" dirty="0" err="1">
                <a:solidFill>
                  <a:srgbClr val="000000"/>
                </a:solidFill>
                <a:latin typeface="CMTT10"/>
              </a:rPr>
              <a:t>sklearn.tree</a:t>
            </a:r>
            <a:r>
              <a:rPr lang="en-US" sz="2000" dirty="0">
                <a:solidFill>
                  <a:srgbClr val="000000"/>
                </a:solidFill>
                <a:latin typeface="CMTT10"/>
              </a:rPr>
              <a:t> </a:t>
            </a:r>
            <a:r>
              <a:rPr lang="en-US" sz="2000" dirty="0">
                <a:solidFill>
                  <a:srgbClr val="0000FF"/>
                </a:solidFill>
                <a:latin typeface="CMTT10"/>
              </a:rPr>
              <a:t>import </a:t>
            </a:r>
            <a:r>
              <a:rPr lang="en-US" sz="2000" dirty="0" err="1">
                <a:solidFill>
                  <a:srgbClr val="000000"/>
                </a:solidFill>
                <a:latin typeface="CMTT10"/>
              </a:rPr>
              <a:t>DecisionTreeClassifier</a:t>
            </a:r>
            <a:endParaRPr lang="en-US" sz="2000" dirty="0">
              <a:solidFill>
                <a:srgbClr val="000000"/>
              </a:solidFill>
              <a:latin typeface="CMTT10"/>
            </a:endParaRPr>
          </a:p>
          <a:p>
            <a:pPr marL="0" indent="0">
              <a:buNone/>
            </a:pPr>
            <a:r>
              <a:rPr lang="en-US" sz="2000" dirty="0">
                <a:solidFill>
                  <a:srgbClr val="000000"/>
                </a:solidFill>
                <a:latin typeface="CMTT10"/>
              </a:rPr>
              <a:t>filename = </a:t>
            </a:r>
            <a:r>
              <a:rPr lang="en-US" sz="2000" dirty="0">
                <a:solidFill>
                  <a:srgbClr val="FF0000"/>
                </a:solidFill>
                <a:latin typeface="F83"/>
              </a:rPr>
              <a:t>'</a:t>
            </a:r>
            <a:r>
              <a:rPr lang="en-US" sz="2000" dirty="0">
                <a:solidFill>
                  <a:srgbClr val="FF0000"/>
                </a:solidFill>
                <a:latin typeface="CMTT10"/>
              </a:rPr>
              <a:t>pima-indians-diabetes.data.csv</a:t>
            </a:r>
            <a:r>
              <a:rPr lang="en-US" sz="2000" dirty="0">
                <a:solidFill>
                  <a:srgbClr val="FF0000"/>
                </a:solidFill>
                <a:latin typeface="F83"/>
              </a:rPr>
              <a:t>'</a:t>
            </a:r>
          </a:p>
          <a:p>
            <a:pPr marL="0" indent="0">
              <a:buNone/>
            </a:pPr>
            <a:r>
              <a:rPr lang="en-US" sz="2000" dirty="0">
                <a:solidFill>
                  <a:srgbClr val="000000"/>
                </a:solidFill>
                <a:latin typeface="CMTT10"/>
              </a:rPr>
              <a:t>names = [</a:t>
            </a:r>
            <a:r>
              <a:rPr lang="en-US" sz="2000" dirty="0">
                <a:solidFill>
                  <a:srgbClr val="FF0000"/>
                </a:solidFill>
                <a:latin typeface="F83"/>
              </a:rPr>
              <a:t>'</a:t>
            </a:r>
            <a:r>
              <a:rPr lang="en-US" sz="2000" dirty="0" err="1">
                <a:solidFill>
                  <a:srgbClr val="FF0000"/>
                </a:solidFill>
                <a:latin typeface="CMTT10"/>
              </a:rPr>
              <a:t>preg</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plas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pres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skin</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test</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mass</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err="1">
                <a:solidFill>
                  <a:srgbClr val="FF0000"/>
                </a:solidFill>
                <a:latin typeface="CMTT10"/>
              </a:rPr>
              <a:t>pedi</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age</a:t>
            </a:r>
            <a:r>
              <a:rPr lang="en-US" sz="2000" dirty="0">
                <a:solidFill>
                  <a:srgbClr val="FF0000"/>
                </a:solidFill>
                <a:latin typeface="F83"/>
              </a:rPr>
              <a:t>'</a:t>
            </a:r>
            <a:r>
              <a:rPr lang="en-US" sz="2000" dirty="0">
                <a:solidFill>
                  <a:srgbClr val="000000"/>
                </a:solidFill>
                <a:latin typeface="CMTT10"/>
              </a:rPr>
              <a:t>, </a:t>
            </a:r>
            <a:r>
              <a:rPr lang="en-US" sz="2000" dirty="0">
                <a:solidFill>
                  <a:srgbClr val="FF0000"/>
                </a:solidFill>
                <a:latin typeface="F83"/>
              </a:rPr>
              <a:t>'</a:t>
            </a:r>
            <a:r>
              <a:rPr lang="en-US" sz="2000" dirty="0">
                <a:solidFill>
                  <a:srgbClr val="FF0000"/>
                </a:solidFill>
                <a:latin typeface="CMTT10"/>
              </a:rPr>
              <a:t>class</a:t>
            </a:r>
            <a:r>
              <a:rPr lang="en-US" sz="2000" dirty="0" smtClean="0">
                <a:solidFill>
                  <a:srgbClr val="FF0000"/>
                </a:solidFill>
                <a:latin typeface="F83"/>
              </a:rPr>
              <a:t>'</a:t>
            </a:r>
            <a:r>
              <a:rPr lang="en-US" sz="2000" dirty="0" smtClean="0">
                <a:solidFill>
                  <a:srgbClr val="000000"/>
                </a:solidFill>
                <a:latin typeface="CMTT10"/>
              </a:rPr>
              <a:t>]</a:t>
            </a:r>
            <a:endParaRPr lang="en-US" sz="2000" dirty="0">
              <a:solidFill>
                <a:srgbClr val="000000"/>
              </a:solidFill>
              <a:latin typeface="CMTT10"/>
            </a:endParaRPr>
          </a:p>
        </p:txBody>
      </p:sp>
      <p:sp>
        <p:nvSpPr>
          <p:cNvPr id="5" name="Rectangle 4"/>
          <p:cNvSpPr/>
          <p:nvPr/>
        </p:nvSpPr>
        <p:spPr>
          <a:xfrm>
            <a:off x="2438400" y="1504950"/>
            <a:ext cx="63246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err="1" smtClean="0">
                <a:solidFill>
                  <a:srgbClr val="000000"/>
                </a:solidFill>
                <a:latin typeface="CMTT10"/>
              </a:rPr>
              <a:t>dataframe</a:t>
            </a:r>
            <a:r>
              <a:rPr lang="en-US" dirty="0" smtClean="0">
                <a:solidFill>
                  <a:srgbClr val="000000"/>
                </a:solidFill>
                <a:latin typeface="CMTT10"/>
              </a:rPr>
              <a:t> = </a:t>
            </a:r>
            <a:r>
              <a:rPr lang="en-US" dirty="0" err="1" smtClean="0">
                <a:solidFill>
                  <a:srgbClr val="000000"/>
                </a:solidFill>
                <a:latin typeface="CMTT10"/>
              </a:rPr>
              <a:t>read_csv</a:t>
            </a:r>
            <a:r>
              <a:rPr lang="en-US" dirty="0" smtClean="0">
                <a:solidFill>
                  <a:srgbClr val="000000"/>
                </a:solidFill>
                <a:latin typeface="CMTT10"/>
              </a:rPr>
              <a:t>(filename, names=names)</a:t>
            </a:r>
          </a:p>
          <a:p>
            <a:r>
              <a:rPr lang="en-US" dirty="0" smtClean="0">
                <a:solidFill>
                  <a:srgbClr val="000000"/>
                </a:solidFill>
                <a:latin typeface="CMTT10"/>
              </a:rPr>
              <a:t>array = </a:t>
            </a:r>
            <a:r>
              <a:rPr lang="en-US" dirty="0" err="1" smtClean="0">
                <a:solidFill>
                  <a:srgbClr val="000000"/>
                </a:solidFill>
                <a:latin typeface="CMTT10"/>
              </a:rPr>
              <a:t>dataframe.values</a:t>
            </a:r>
            <a:endParaRPr lang="en-US" dirty="0" smtClean="0">
              <a:solidFill>
                <a:srgbClr val="000000"/>
              </a:solidFill>
              <a:latin typeface="CMTT10"/>
            </a:endParaRPr>
          </a:p>
          <a:p>
            <a:r>
              <a:rPr lang="en-US" dirty="0" smtClean="0">
                <a:solidFill>
                  <a:srgbClr val="000000"/>
                </a:solidFill>
                <a:latin typeface="CMTT10"/>
              </a:rPr>
              <a:t>X = array[:,0:8]</a:t>
            </a:r>
          </a:p>
          <a:p>
            <a:r>
              <a:rPr lang="en-US" dirty="0" smtClean="0">
                <a:solidFill>
                  <a:srgbClr val="000000"/>
                </a:solidFill>
                <a:latin typeface="CMTT10"/>
              </a:rPr>
              <a:t>Y = array[:,8]</a:t>
            </a:r>
          </a:p>
          <a:p>
            <a:r>
              <a:rPr lang="en-US" dirty="0" smtClean="0">
                <a:solidFill>
                  <a:srgbClr val="000000"/>
                </a:solidFill>
                <a:latin typeface="CMTT10"/>
              </a:rPr>
              <a:t>seed = 7</a:t>
            </a:r>
          </a:p>
          <a:p>
            <a:r>
              <a:rPr lang="en-US" dirty="0" err="1" smtClean="0">
                <a:solidFill>
                  <a:srgbClr val="000000"/>
                </a:solidFill>
                <a:latin typeface="CMTT10"/>
              </a:rPr>
              <a:t>kfold</a:t>
            </a:r>
            <a:r>
              <a:rPr lang="en-US" dirty="0" smtClean="0">
                <a:solidFill>
                  <a:srgbClr val="000000"/>
                </a:solidFill>
                <a:latin typeface="CMTT10"/>
              </a:rPr>
              <a:t> = </a:t>
            </a:r>
            <a:r>
              <a:rPr lang="en-US" dirty="0" err="1" smtClean="0">
                <a:solidFill>
                  <a:srgbClr val="000000"/>
                </a:solidFill>
                <a:latin typeface="CMTT10"/>
              </a:rPr>
              <a:t>KFold</a:t>
            </a:r>
            <a:r>
              <a:rPr lang="en-US" dirty="0" smtClean="0">
                <a:solidFill>
                  <a:srgbClr val="000000"/>
                </a:solidFill>
                <a:latin typeface="CMTT10"/>
              </a:rPr>
              <a:t>(</a:t>
            </a:r>
            <a:r>
              <a:rPr lang="en-US" dirty="0" err="1" smtClean="0">
                <a:solidFill>
                  <a:srgbClr val="000000"/>
                </a:solidFill>
                <a:latin typeface="CMTT10"/>
              </a:rPr>
              <a:t>n_splits</a:t>
            </a:r>
            <a:r>
              <a:rPr lang="en-US" dirty="0" smtClean="0">
                <a:solidFill>
                  <a:srgbClr val="000000"/>
                </a:solidFill>
                <a:latin typeface="CMTT10"/>
              </a:rPr>
              <a:t>=10, </a:t>
            </a:r>
            <a:r>
              <a:rPr lang="en-US" dirty="0" err="1" smtClean="0">
                <a:solidFill>
                  <a:srgbClr val="000000"/>
                </a:solidFill>
                <a:latin typeface="CMTT10"/>
              </a:rPr>
              <a:t>random_state</a:t>
            </a:r>
            <a:r>
              <a:rPr lang="en-US" dirty="0" smtClean="0">
                <a:solidFill>
                  <a:srgbClr val="000000"/>
                </a:solidFill>
                <a:latin typeface="CMTT10"/>
              </a:rPr>
              <a:t>=seed)</a:t>
            </a:r>
          </a:p>
          <a:p>
            <a:r>
              <a:rPr lang="en-US" dirty="0" smtClean="0">
                <a:solidFill>
                  <a:srgbClr val="000000"/>
                </a:solidFill>
                <a:latin typeface="CMTT10"/>
              </a:rPr>
              <a:t>cart = </a:t>
            </a:r>
            <a:r>
              <a:rPr lang="en-US" dirty="0" err="1" smtClean="0">
                <a:solidFill>
                  <a:srgbClr val="000000"/>
                </a:solidFill>
                <a:latin typeface="CMTT10"/>
              </a:rPr>
              <a:t>DecisionTreeClassifier</a:t>
            </a:r>
            <a:r>
              <a:rPr lang="en-US" dirty="0" smtClean="0">
                <a:solidFill>
                  <a:srgbClr val="000000"/>
                </a:solidFill>
                <a:latin typeface="CMTT10"/>
              </a:rPr>
              <a:t>()</a:t>
            </a:r>
          </a:p>
          <a:p>
            <a:r>
              <a:rPr lang="en-US" dirty="0" err="1" smtClean="0">
                <a:solidFill>
                  <a:srgbClr val="000000"/>
                </a:solidFill>
                <a:latin typeface="CMTT10"/>
              </a:rPr>
              <a:t>num_trees</a:t>
            </a:r>
            <a:r>
              <a:rPr lang="en-US" dirty="0" smtClean="0">
                <a:solidFill>
                  <a:srgbClr val="000000"/>
                </a:solidFill>
                <a:latin typeface="CMTT10"/>
              </a:rPr>
              <a:t> = 100</a:t>
            </a:r>
          </a:p>
          <a:p>
            <a:r>
              <a:rPr lang="en-US" dirty="0" smtClean="0">
                <a:solidFill>
                  <a:srgbClr val="000000"/>
                </a:solidFill>
                <a:latin typeface="CMTT10"/>
              </a:rPr>
              <a:t>model = </a:t>
            </a:r>
            <a:r>
              <a:rPr lang="en-US" dirty="0" err="1" smtClean="0">
                <a:solidFill>
                  <a:srgbClr val="000000"/>
                </a:solidFill>
                <a:latin typeface="CMTT10"/>
              </a:rPr>
              <a:t>BaggingClassifier</a:t>
            </a:r>
            <a:r>
              <a:rPr lang="en-US" dirty="0" smtClean="0">
                <a:solidFill>
                  <a:srgbClr val="000000"/>
                </a:solidFill>
                <a:latin typeface="CMTT10"/>
              </a:rPr>
              <a:t>(</a:t>
            </a:r>
            <a:r>
              <a:rPr lang="en-US" dirty="0" err="1" smtClean="0">
                <a:solidFill>
                  <a:srgbClr val="000000"/>
                </a:solidFill>
                <a:latin typeface="CMTT10"/>
              </a:rPr>
              <a:t>base_estimator</a:t>
            </a:r>
            <a:r>
              <a:rPr lang="en-US" dirty="0" smtClean="0">
                <a:solidFill>
                  <a:srgbClr val="000000"/>
                </a:solidFill>
                <a:latin typeface="CMTT10"/>
              </a:rPr>
              <a:t>=cart, </a:t>
            </a:r>
            <a:r>
              <a:rPr lang="en-US" dirty="0" err="1" smtClean="0">
                <a:solidFill>
                  <a:srgbClr val="000000"/>
                </a:solidFill>
                <a:latin typeface="CMTT10"/>
              </a:rPr>
              <a:t>n_estimators</a:t>
            </a:r>
            <a:r>
              <a:rPr lang="en-US" dirty="0" smtClean="0">
                <a:solidFill>
                  <a:srgbClr val="000000"/>
                </a:solidFill>
                <a:latin typeface="CMTT10"/>
              </a:rPr>
              <a:t>=</a:t>
            </a:r>
            <a:r>
              <a:rPr lang="en-US" dirty="0" err="1" smtClean="0">
                <a:solidFill>
                  <a:srgbClr val="000000"/>
                </a:solidFill>
                <a:latin typeface="CMTT10"/>
              </a:rPr>
              <a:t>num_trees</a:t>
            </a:r>
            <a:r>
              <a:rPr lang="en-US" dirty="0" smtClean="0">
                <a:solidFill>
                  <a:srgbClr val="000000"/>
                </a:solidFill>
                <a:latin typeface="CMTT10"/>
              </a:rPr>
              <a:t>, </a:t>
            </a:r>
            <a:r>
              <a:rPr lang="en-US" dirty="0" err="1" smtClean="0">
                <a:solidFill>
                  <a:srgbClr val="000000"/>
                </a:solidFill>
                <a:latin typeface="CMTT10"/>
              </a:rPr>
              <a:t>random_state</a:t>
            </a:r>
            <a:r>
              <a:rPr lang="en-US" dirty="0" smtClean="0">
                <a:solidFill>
                  <a:srgbClr val="000000"/>
                </a:solidFill>
                <a:latin typeface="CMTT10"/>
              </a:rPr>
              <a:t>=seed)</a:t>
            </a:r>
          </a:p>
          <a:p>
            <a:r>
              <a:rPr lang="en-US" dirty="0" smtClean="0">
                <a:solidFill>
                  <a:srgbClr val="000000"/>
                </a:solidFill>
                <a:latin typeface="CMTT10"/>
              </a:rPr>
              <a:t>results = </a:t>
            </a:r>
            <a:r>
              <a:rPr lang="en-US" dirty="0" err="1" smtClean="0">
                <a:solidFill>
                  <a:srgbClr val="000000"/>
                </a:solidFill>
                <a:latin typeface="CMTT10"/>
              </a:rPr>
              <a:t>cross_val_score</a:t>
            </a:r>
            <a:r>
              <a:rPr lang="en-US" dirty="0" smtClean="0">
                <a:solidFill>
                  <a:srgbClr val="000000"/>
                </a:solidFill>
                <a:latin typeface="CMTT10"/>
              </a:rPr>
              <a:t>(model, X, Y, cv=</a:t>
            </a:r>
            <a:r>
              <a:rPr lang="en-US" dirty="0" err="1" smtClean="0">
                <a:solidFill>
                  <a:srgbClr val="000000"/>
                </a:solidFill>
                <a:latin typeface="CMTT10"/>
              </a:rPr>
              <a:t>kfold</a:t>
            </a:r>
            <a:r>
              <a:rPr lang="en-US" dirty="0" smtClean="0">
                <a:solidFill>
                  <a:srgbClr val="000000"/>
                </a:solidFill>
                <a:latin typeface="CMTT10"/>
              </a:rPr>
              <a:t>)</a:t>
            </a:r>
          </a:p>
          <a:p>
            <a:r>
              <a:rPr lang="en-US" dirty="0" smtClean="0">
                <a:solidFill>
                  <a:srgbClr val="0000FF"/>
                </a:solidFill>
                <a:latin typeface="CMTT10"/>
              </a:rPr>
              <a:t>print</a:t>
            </a:r>
            <a:r>
              <a:rPr lang="en-US" dirty="0" smtClean="0">
                <a:solidFill>
                  <a:srgbClr val="000000"/>
                </a:solidFill>
                <a:latin typeface="CMTT10"/>
              </a:rPr>
              <a:t>(</a:t>
            </a:r>
            <a:r>
              <a:rPr lang="en-US" dirty="0" err="1" smtClean="0">
                <a:solidFill>
                  <a:srgbClr val="000000"/>
                </a:solidFill>
                <a:latin typeface="CMTT10"/>
              </a:rPr>
              <a:t>results.mean</a:t>
            </a:r>
            <a:r>
              <a:rPr lang="en-US" dirty="0" smtClean="0">
                <a:solidFill>
                  <a:srgbClr val="000000"/>
                </a:solidFill>
                <a:latin typeface="CMTT10"/>
              </a:rPr>
              <a:t>())</a:t>
            </a:r>
            <a:endParaRPr lang="en-US" dirty="0">
              <a:solidFill>
                <a:srgbClr val="000000"/>
              </a:solidFill>
              <a:latin typeface="CMTT10"/>
            </a:endParaRPr>
          </a:p>
        </p:txBody>
      </p:sp>
      <p:sp>
        <p:nvSpPr>
          <p:cNvPr id="7" name="Rectangle 6"/>
          <p:cNvSpPr/>
          <p:nvPr/>
        </p:nvSpPr>
        <p:spPr>
          <a:xfrm>
            <a:off x="5943600" y="2354818"/>
            <a:ext cx="1915909" cy="369332"/>
          </a:xfrm>
          <a:prstGeom prst="rect">
            <a:avLst/>
          </a:prstGeom>
          <a:solidFill>
            <a:srgbClr val="7030A0"/>
          </a:solidFill>
        </p:spPr>
        <p:txBody>
          <a:bodyPr wrap="none">
            <a:spAutoFit/>
          </a:bodyPr>
          <a:lstStyle/>
          <a:p>
            <a:r>
              <a:rPr lang="en-US" dirty="0"/>
              <a:t>0.770745044429</a:t>
            </a:r>
          </a:p>
        </p:txBody>
      </p:sp>
    </p:spTree>
    <p:extLst>
      <p:ext uri="{BB962C8B-B14F-4D97-AF65-F5344CB8AC3E}">
        <p14:creationId xmlns:p14="http://schemas.microsoft.com/office/powerpoint/2010/main" val="6220926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Widescreen Presentatio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17798</Words>
  <Application>Microsoft Office PowerPoint</Application>
  <PresentationFormat>On-screen Show (16:9)</PresentationFormat>
  <Paragraphs>1533</Paragraphs>
  <Slides>115</Slides>
  <Notes>105</Notes>
  <HiddenSlides>0</HiddenSlides>
  <MMClips>0</MMClips>
  <ScaleCrop>false</ScaleCrop>
  <HeadingPairs>
    <vt:vector size="4" baseType="variant">
      <vt:variant>
        <vt:lpstr>Theme</vt:lpstr>
      </vt:variant>
      <vt:variant>
        <vt:i4>3</vt:i4>
      </vt:variant>
      <vt:variant>
        <vt:lpstr>Slide Titles</vt:lpstr>
      </vt:variant>
      <vt:variant>
        <vt:i4>115</vt:i4>
      </vt:variant>
    </vt:vector>
  </HeadingPairs>
  <TitlesOfParts>
    <vt:vector size="118" baseType="lpstr">
      <vt:lpstr>Widescreen Presentation</vt:lpstr>
      <vt:lpstr>Horizon</vt:lpstr>
      <vt:lpstr>Paper</vt:lpstr>
      <vt:lpstr>Parametric and Nonparametric Machine Learning Algorithms</vt:lpstr>
      <vt:lpstr>Parametric Machine Learning Algorithms</vt:lpstr>
      <vt:lpstr>Parametric Machine Learning Algorithms</vt:lpstr>
      <vt:lpstr>Nonparametric Machine Learning Algorithms</vt:lpstr>
      <vt:lpstr>Supervised learning</vt:lpstr>
      <vt:lpstr>Unsupervised learning</vt:lpstr>
      <vt:lpstr>Semi-Supervised Machine Learning</vt:lpstr>
      <vt:lpstr>Overview of Bias and Variance</vt:lpstr>
      <vt:lpstr>Bias Error</vt:lpstr>
      <vt:lpstr>Variance Error</vt:lpstr>
      <vt:lpstr>Bias-Variance Trade-Off</vt:lpstr>
      <vt:lpstr>Overfitting and Underfitting</vt:lpstr>
      <vt:lpstr>Overfitting and Underfitting</vt:lpstr>
      <vt:lpstr>Overfitting and Underfitting</vt:lpstr>
      <vt:lpstr>Optimization in Machine learning</vt:lpstr>
      <vt:lpstr>Gradient Descent</vt:lpstr>
      <vt:lpstr>Gradient Descent Procedure</vt:lpstr>
      <vt:lpstr>Batch Gradient Descent</vt:lpstr>
      <vt:lpstr>Stochastic Gradient Descent</vt:lpstr>
      <vt:lpstr>Tips for Gradient Descent</vt:lpstr>
      <vt:lpstr>Spot-check Classification &amp; Regression algorithms</vt:lpstr>
      <vt:lpstr>Spot-Check Classification Algorithms</vt:lpstr>
      <vt:lpstr>Algorithm Spot-Checking</vt:lpstr>
      <vt:lpstr>Spot-Check Classification Algorithms</vt:lpstr>
      <vt:lpstr>Logistic Regression</vt:lpstr>
      <vt:lpstr>Representation Used for Logistic Regression</vt:lpstr>
      <vt:lpstr>Logistic Regression Predicts Probabilities</vt:lpstr>
      <vt:lpstr>Learning the Logistic Regression Model &amp; Making Predictions</vt:lpstr>
      <vt:lpstr>Prepare Data for Logistic Regression</vt:lpstr>
      <vt:lpstr>Limitations of Logistic Regression</vt:lpstr>
      <vt:lpstr>Linear Machine Learning Algorithms</vt:lpstr>
      <vt:lpstr>Linear Discriminant Analysis</vt:lpstr>
      <vt:lpstr>Representation of LDA Models</vt:lpstr>
      <vt:lpstr>Learning LDA Models</vt:lpstr>
      <vt:lpstr>Making Predictions with LDA</vt:lpstr>
      <vt:lpstr>Making Predictions with LDA</vt:lpstr>
      <vt:lpstr>Preparing Data For LDA</vt:lpstr>
      <vt:lpstr>PowerPoint Presentation</vt:lpstr>
      <vt:lpstr>Linear Machine Learning Algorithms</vt:lpstr>
      <vt:lpstr>K-Nearest Neighbors</vt:lpstr>
      <vt:lpstr>Making Predictions with KNN</vt:lpstr>
      <vt:lpstr>Making Predictions with KNN</vt:lpstr>
      <vt:lpstr>Making Predictions with KNN</vt:lpstr>
      <vt:lpstr>KNN for Regression &amp; classification</vt:lpstr>
      <vt:lpstr>Curse of Dimensionality</vt:lpstr>
      <vt:lpstr>Preparing Data For KNN</vt:lpstr>
      <vt:lpstr>Nonlinear Machine Learning Algorithms</vt:lpstr>
      <vt:lpstr>Naive Bayes</vt:lpstr>
      <vt:lpstr>Naive Bayes Classifier &amp; Representation</vt:lpstr>
      <vt:lpstr>Learn a Naive Bayes Model From Data</vt:lpstr>
      <vt:lpstr>Make Predictions With a Naive Bayes Model</vt:lpstr>
      <vt:lpstr>Gaussian Naive Bayes</vt:lpstr>
      <vt:lpstr>Make Predictions With a Gaussian Naive Bayes Model</vt:lpstr>
      <vt:lpstr>Preparing Data For Naive Bayes</vt:lpstr>
      <vt:lpstr>Nonlinear Machine Learning Algorithms</vt:lpstr>
      <vt:lpstr>Non-Linear algorithms</vt:lpstr>
      <vt:lpstr>Classification and Regression Trees</vt:lpstr>
      <vt:lpstr>Classification and Regression Trees</vt:lpstr>
      <vt:lpstr>Learn a CART Model From Data</vt:lpstr>
      <vt:lpstr>Stopping Criterion</vt:lpstr>
      <vt:lpstr>Pruning The Tree</vt:lpstr>
      <vt:lpstr>Preparing Data For CART</vt:lpstr>
      <vt:lpstr>Nonlinear Machine Learning Algorithms</vt:lpstr>
      <vt:lpstr>Support Vector Machines</vt:lpstr>
      <vt:lpstr> Maximal-margin classier</vt:lpstr>
      <vt:lpstr>Soft Margin Classifier</vt:lpstr>
      <vt:lpstr>Support Vector Machines (Kernels)</vt:lpstr>
      <vt:lpstr>Support Vector Machines (Kernels)</vt:lpstr>
      <vt:lpstr>Nonlinear Machine Learning Algorithms</vt:lpstr>
      <vt:lpstr>Spot-Check Regression Algorithms</vt:lpstr>
      <vt:lpstr>Linear Regression</vt:lpstr>
      <vt:lpstr>Linear Regression Model Representation</vt:lpstr>
      <vt:lpstr>Linear Regression Learning the Model</vt:lpstr>
      <vt:lpstr>Linear Regression Learning the Model</vt:lpstr>
      <vt:lpstr>Linear Regression Learning the Model</vt:lpstr>
      <vt:lpstr>Making Predictions &amp; Preparing Data For Linear Regression</vt:lpstr>
      <vt:lpstr>linear Machine Learning Algorithms</vt:lpstr>
      <vt:lpstr>linear Machine Learning Algorithms</vt:lpstr>
      <vt:lpstr>linear Machine Learning Algorithms</vt:lpstr>
      <vt:lpstr>linear Machine Learning Algorithms</vt:lpstr>
      <vt:lpstr>Nonlinear Machine Learning Algorithms</vt:lpstr>
      <vt:lpstr>Nonlinear Machine Learning Algorithms</vt:lpstr>
      <vt:lpstr>Nonlinear Machine Learning Algorithms</vt:lpstr>
      <vt:lpstr>Compare Machine Learning Algorithms</vt:lpstr>
      <vt:lpstr>Compare Machine Learning Algorithms</vt:lpstr>
      <vt:lpstr>Compare Machine Learning Algorithms</vt:lpstr>
      <vt:lpstr>Machine Learning Workflows with Pipelines</vt:lpstr>
      <vt:lpstr>Machine Learning Workflows with Pipelines</vt:lpstr>
      <vt:lpstr>Data Preparation and Modeling Pipeline</vt:lpstr>
      <vt:lpstr>Feature Extraction and Modeling Pipeline</vt:lpstr>
      <vt:lpstr>Improve Performance</vt:lpstr>
      <vt:lpstr>Improve Performance</vt:lpstr>
      <vt:lpstr>Combine Models Into Ensemble Predictions</vt:lpstr>
      <vt:lpstr>Ensemble Algorithms</vt:lpstr>
      <vt:lpstr>Bagging and Random Forest</vt:lpstr>
      <vt:lpstr>Bootstrap Aggregation (Bagging)</vt:lpstr>
      <vt:lpstr>Random Forest</vt:lpstr>
      <vt:lpstr>Estimated Performance &amp; Variable Importance</vt:lpstr>
      <vt:lpstr>Bagging Algorithms</vt:lpstr>
      <vt:lpstr>Bagging Algorithms</vt:lpstr>
      <vt:lpstr>Bagging Algorithms</vt:lpstr>
      <vt:lpstr>Boosting Algorithms</vt:lpstr>
      <vt:lpstr>Boosting and AdaBoost</vt:lpstr>
      <vt:lpstr>Making Predictions with AdaBoost</vt:lpstr>
      <vt:lpstr>Preparing Data For AdaBoost</vt:lpstr>
      <vt:lpstr>Boosting Algorithms</vt:lpstr>
      <vt:lpstr>Boosting Algorithms</vt:lpstr>
      <vt:lpstr>Voting Ensemble</vt:lpstr>
      <vt:lpstr>Improve Performance with Algorithm Tuning</vt:lpstr>
      <vt:lpstr>Improve Performance with Algorithm Tuning</vt:lpstr>
      <vt:lpstr>Save and Load Machine Learning Models</vt:lpstr>
      <vt:lpstr>Save and Load Machine Learning Models</vt:lpstr>
      <vt:lpstr>Save and Load Machine Learning Models</vt:lpstr>
      <vt:lpstr>Tips for finalizing your model</vt:lpstr>
      <vt:lpstr>Save and Load Machine Learning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2020-07-10T21:43:43Z</dcterms:created>
  <dcterms:modified xsi:type="dcterms:W3CDTF">2020-08-03T10:16:03Z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