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7" r:id="rId4"/>
    <p:sldId id="259" r:id="rId5"/>
    <p:sldId id="260" r:id="rId6"/>
    <p:sldId id="261" r:id="rId7"/>
    <p:sldId id="256"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95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16-Apr-20</a:t>
            </a:fld>
            <a:endParaRPr lang="en-US"/>
          </a:p>
        </p:txBody>
      </p:sp>
      <p:sp>
        <p:nvSpPr>
          <p:cNvPr id="6" name="Holder 6"/>
          <p:cNvSpPr>
            <a:spLocks noGrp="1"/>
          </p:cNvSpPr>
          <p:nvPr>
            <p:ph type="sldNum" sz="quarter" idx="7"/>
          </p:nvPr>
        </p:nvSpPr>
        <p:spPr/>
        <p:txBody>
          <a:bodyPr lIns="0" tIns="0" rIns="0" bIns="0"/>
          <a:lstStyle>
            <a:lvl1pPr>
              <a:defRPr sz="1100" b="0" i="0">
                <a:solidFill>
                  <a:srgbClr val="808080"/>
                </a:solidFill>
                <a:latin typeface="Calibri"/>
                <a:cs typeface="Calibri"/>
              </a:defRPr>
            </a:lvl1pPr>
          </a:lstStyle>
          <a:p>
            <a:pPr marL="25400">
              <a:lnSpc>
                <a:spcPts val="1145"/>
              </a:lnSpc>
            </a:pPr>
            <a:fld id="{81D60167-4931-47E6-BA6A-407CBD079E47}" type="slidenum">
              <a:rPr spc="-5" dirty="0">
                <a:solidFill>
                  <a:srgbClr val="000000"/>
                </a:solidFill>
              </a:rPr>
              <a:t>‹#›</a:t>
            </a:fld>
            <a:r>
              <a:rPr spc="-5" dirty="0">
                <a:solidFill>
                  <a:srgbClr val="000000"/>
                </a:solidFill>
              </a:rPr>
              <a:t> | </a:t>
            </a:r>
            <a:r>
              <a:rPr spc="-5" dirty="0"/>
              <a:t>P a g</a:t>
            </a:r>
            <a:r>
              <a:rPr spc="80" dirty="0"/>
              <a:t> </a:t>
            </a:r>
            <a:r>
              <a:rPr spc="-5" dirty="0"/>
              <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16-Apr-20</a:t>
            </a:fld>
            <a:endParaRPr lang="en-US"/>
          </a:p>
        </p:txBody>
      </p:sp>
      <p:sp>
        <p:nvSpPr>
          <p:cNvPr id="6" name="Holder 6"/>
          <p:cNvSpPr>
            <a:spLocks noGrp="1"/>
          </p:cNvSpPr>
          <p:nvPr>
            <p:ph type="sldNum" sz="quarter" idx="7"/>
          </p:nvPr>
        </p:nvSpPr>
        <p:spPr/>
        <p:txBody>
          <a:bodyPr lIns="0" tIns="0" rIns="0" bIns="0"/>
          <a:lstStyle>
            <a:lvl1pPr>
              <a:defRPr sz="1100" b="0" i="0">
                <a:solidFill>
                  <a:srgbClr val="808080"/>
                </a:solidFill>
                <a:latin typeface="Calibri"/>
                <a:cs typeface="Calibri"/>
              </a:defRPr>
            </a:lvl1pPr>
          </a:lstStyle>
          <a:p>
            <a:pPr marL="25400">
              <a:lnSpc>
                <a:spcPts val="1145"/>
              </a:lnSpc>
            </a:pPr>
            <a:fld id="{81D60167-4931-47E6-BA6A-407CBD079E47}" type="slidenum">
              <a:rPr spc="-5" dirty="0">
                <a:solidFill>
                  <a:srgbClr val="000000"/>
                </a:solidFill>
              </a:rPr>
              <a:t>‹#›</a:t>
            </a:fld>
            <a:r>
              <a:rPr spc="-5" dirty="0">
                <a:solidFill>
                  <a:srgbClr val="000000"/>
                </a:solidFill>
              </a:rPr>
              <a:t> | </a:t>
            </a:r>
            <a:r>
              <a:rPr spc="-5" dirty="0"/>
              <a:t>P a g</a:t>
            </a:r>
            <a:r>
              <a:rPr spc="80" dirty="0"/>
              <a:t> </a:t>
            </a:r>
            <a:r>
              <a:rPr spc="-5" dirty="0"/>
              <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16-Apr-20</a:t>
            </a:fld>
            <a:endParaRPr lang="en-US"/>
          </a:p>
        </p:txBody>
      </p:sp>
      <p:sp>
        <p:nvSpPr>
          <p:cNvPr id="7" name="Holder 7"/>
          <p:cNvSpPr>
            <a:spLocks noGrp="1"/>
          </p:cNvSpPr>
          <p:nvPr>
            <p:ph type="sldNum" sz="quarter" idx="7"/>
          </p:nvPr>
        </p:nvSpPr>
        <p:spPr/>
        <p:txBody>
          <a:bodyPr lIns="0" tIns="0" rIns="0" bIns="0"/>
          <a:lstStyle>
            <a:lvl1pPr>
              <a:defRPr sz="1100" b="0" i="0">
                <a:solidFill>
                  <a:srgbClr val="808080"/>
                </a:solidFill>
                <a:latin typeface="Calibri"/>
                <a:cs typeface="Calibri"/>
              </a:defRPr>
            </a:lvl1pPr>
          </a:lstStyle>
          <a:p>
            <a:pPr marL="25400">
              <a:lnSpc>
                <a:spcPts val="1145"/>
              </a:lnSpc>
            </a:pPr>
            <a:fld id="{81D60167-4931-47E6-BA6A-407CBD079E47}" type="slidenum">
              <a:rPr spc="-5" dirty="0">
                <a:solidFill>
                  <a:srgbClr val="000000"/>
                </a:solidFill>
              </a:rPr>
              <a:t>‹#›</a:t>
            </a:fld>
            <a:r>
              <a:rPr spc="-5" dirty="0">
                <a:solidFill>
                  <a:srgbClr val="000000"/>
                </a:solidFill>
              </a:rPr>
              <a:t> | </a:t>
            </a:r>
            <a:r>
              <a:rPr spc="-5" dirty="0"/>
              <a:t>P a g</a:t>
            </a:r>
            <a:r>
              <a:rPr spc="80" dirty="0"/>
              <a:t> </a:t>
            </a:r>
            <a:r>
              <a:rPr spc="-5" dirty="0"/>
              <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16-Apr-20</a:t>
            </a:fld>
            <a:endParaRPr lang="en-US"/>
          </a:p>
        </p:txBody>
      </p:sp>
      <p:sp>
        <p:nvSpPr>
          <p:cNvPr id="5" name="Holder 5"/>
          <p:cNvSpPr>
            <a:spLocks noGrp="1"/>
          </p:cNvSpPr>
          <p:nvPr>
            <p:ph type="sldNum" sz="quarter" idx="7"/>
          </p:nvPr>
        </p:nvSpPr>
        <p:spPr/>
        <p:txBody>
          <a:bodyPr lIns="0" tIns="0" rIns="0" bIns="0"/>
          <a:lstStyle>
            <a:lvl1pPr>
              <a:defRPr sz="1100" b="0" i="0">
                <a:solidFill>
                  <a:srgbClr val="808080"/>
                </a:solidFill>
                <a:latin typeface="Calibri"/>
                <a:cs typeface="Calibri"/>
              </a:defRPr>
            </a:lvl1pPr>
          </a:lstStyle>
          <a:p>
            <a:pPr marL="25400">
              <a:lnSpc>
                <a:spcPts val="1145"/>
              </a:lnSpc>
            </a:pPr>
            <a:fld id="{81D60167-4931-47E6-BA6A-407CBD079E47}" type="slidenum">
              <a:rPr spc="-5" dirty="0">
                <a:solidFill>
                  <a:srgbClr val="000000"/>
                </a:solidFill>
              </a:rPr>
              <a:t>‹#›</a:t>
            </a:fld>
            <a:r>
              <a:rPr spc="-5" dirty="0">
                <a:solidFill>
                  <a:srgbClr val="000000"/>
                </a:solidFill>
              </a:rPr>
              <a:t> | </a:t>
            </a:r>
            <a:r>
              <a:rPr spc="-5" dirty="0"/>
              <a:t>P a g</a:t>
            </a:r>
            <a:r>
              <a:rPr spc="80" dirty="0"/>
              <a:t> </a:t>
            </a:r>
            <a:r>
              <a:rPr spc="-5" dirty="0"/>
              <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16-Apr-20</a:t>
            </a:fld>
            <a:endParaRPr lang="en-US"/>
          </a:p>
        </p:txBody>
      </p:sp>
      <p:sp>
        <p:nvSpPr>
          <p:cNvPr id="4" name="Holder 4"/>
          <p:cNvSpPr>
            <a:spLocks noGrp="1"/>
          </p:cNvSpPr>
          <p:nvPr>
            <p:ph type="sldNum" sz="quarter" idx="7"/>
          </p:nvPr>
        </p:nvSpPr>
        <p:spPr/>
        <p:txBody>
          <a:bodyPr lIns="0" tIns="0" rIns="0" bIns="0"/>
          <a:lstStyle>
            <a:lvl1pPr>
              <a:defRPr sz="1100" b="0" i="0">
                <a:solidFill>
                  <a:srgbClr val="808080"/>
                </a:solidFill>
                <a:latin typeface="Calibri"/>
                <a:cs typeface="Calibri"/>
              </a:defRPr>
            </a:lvl1pPr>
          </a:lstStyle>
          <a:p>
            <a:pPr marL="25400">
              <a:lnSpc>
                <a:spcPts val="1145"/>
              </a:lnSpc>
            </a:pPr>
            <a:fld id="{81D60167-4931-47E6-BA6A-407CBD079E47}" type="slidenum">
              <a:rPr spc="-5" dirty="0">
                <a:solidFill>
                  <a:srgbClr val="000000"/>
                </a:solidFill>
              </a:rPr>
              <a:t>‹#›</a:t>
            </a:fld>
            <a:r>
              <a:rPr spc="-5" dirty="0">
                <a:solidFill>
                  <a:srgbClr val="000000"/>
                </a:solidFill>
              </a:rPr>
              <a:t> | </a:t>
            </a:r>
            <a:r>
              <a:rPr spc="-5" dirty="0"/>
              <a:t>P a g</a:t>
            </a:r>
            <a:r>
              <a:rPr spc="80" dirty="0"/>
              <a:t> </a:t>
            </a:r>
            <a:r>
              <a:rPr spc="-5" dirty="0"/>
              <a:t>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5350" y="9243821"/>
            <a:ext cx="5982335" cy="0"/>
          </a:xfrm>
          <a:custGeom>
            <a:avLst/>
            <a:gdLst/>
            <a:ahLst/>
            <a:cxnLst/>
            <a:rect l="l" t="t" r="r" b="b"/>
            <a:pathLst>
              <a:path w="5982334">
                <a:moveTo>
                  <a:pt x="0" y="0"/>
                </a:moveTo>
                <a:lnTo>
                  <a:pt x="5981712" y="0"/>
                </a:lnTo>
              </a:path>
            </a:pathLst>
          </a:custGeom>
          <a:ln w="6095">
            <a:solidFill>
              <a:srgbClr val="DADADA"/>
            </a:solidFill>
          </a:ln>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16-Apr-20</a:t>
            </a:fld>
            <a:endParaRPr lang="en-US"/>
          </a:p>
        </p:txBody>
      </p:sp>
      <p:sp>
        <p:nvSpPr>
          <p:cNvPr id="6" name="Holder 6"/>
          <p:cNvSpPr>
            <a:spLocks noGrp="1"/>
          </p:cNvSpPr>
          <p:nvPr>
            <p:ph type="sldNum" sz="quarter" idx="7"/>
          </p:nvPr>
        </p:nvSpPr>
        <p:spPr>
          <a:xfrm>
            <a:off x="6207759" y="9275889"/>
            <a:ext cx="624204" cy="165100"/>
          </a:xfrm>
          <a:prstGeom prst="rect">
            <a:avLst/>
          </a:prstGeom>
        </p:spPr>
        <p:txBody>
          <a:bodyPr wrap="square" lIns="0" tIns="0" rIns="0" bIns="0">
            <a:spAutoFit/>
          </a:bodyPr>
          <a:lstStyle>
            <a:lvl1pPr>
              <a:defRPr sz="1100" b="0" i="0">
                <a:solidFill>
                  <a:srgbClr val="808080"/>
                </a:solidFill>
                <a:latin typeface="Calibri"/>
                <a:cs typeface="Calibri"/>
              </a:defRPr>
            </a:lvl1pPr>
          </a:lstStyle>
          <a:p>
            <a:pPr marL="25400">
              <a:lnSpc>
                <a:spcPts val="1145"/>
              </a:lnSpc>
            </a:pPr>
            <a:fld id="{81D60167-4931-47E6-BA6A-407CBD079E47}" type="slidenum">
              <a:rPr spc="-5" dirty="0">
                <a:solidFill>
                  <a:srgbClr val="000000"/>
                </a:solidFill>
              </a:rPr>
              <a:t>‹#›</a:t>
            </a:fld>
            <a:r>
              <a:rPr spc="-5" dirty="0">
                <a:solidFill>
                  <a:srgbClr val="000000"/>
                </a:solidFill>
              </a:rPr>
              <a:t> | </a:t>
            </a:r>
            <a:r>
              <a:rPr spc="-5" dirty="0"/>
              <a:t>P a g</a:t>
            </a:r>
            <a:r>
              <a:rPr spc="80" dirty="0"/>
              <a:t> </a:t>
            </a:r>
            <a:r>
              <a:rPr spc="-5" dirty="0"/>
              <a:t>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1846659"/>
          </a:xfrm>
        </p:spPr>
        <p:txBody>
          <a:bodyPr/>
          <a:lstStyle/>
          <a:p>
            <a:pPr algn="ctr"/>
            <a:r>
              <a:rPr lang="en-US" sz="4000" b="1" dirty="0" smtClean="0">
                <a:solidFill>
                  <a:srgbClr val="FF0000"/>
                </a:solidFill>
              </a:rPr>
              <a:t>COVID 19 </a:t>
            </a:r>
            <a:r>
              <a:rPr lang="ar-EG" sz="4000" b="1" dirty="0" smtClean="0">
                <a:solidFill>
                  <a:srgbClr val="FF0000"/>
                </a:solidFill>
              </a:rPr>
              <a:t/>
            </a:r>
            <a:br>
              <a:rPr lang="ar-EG" sz="4000" b="1" dirty="0" smtClean="0">
                <a:solidFill>
                  <a:srgbClr val="FF0000"/>
                </a:solidFill>
              </a:rPr>
            </a:br>
            <a:r>
              <a:rPr lang="en-US" sz="4000" b="1" dirty="0" smtClean="0">
                <a:solidFill>
                  <a:srgbClr val="FF0000"/>
                </a:solidFill>
              </a:rPr>
              <a:t>WEAKENED HUMAN IMMUNITY</a:t>
            </a:r>
            <a:r>
              <a:rPr lang="ar-EG" sz="4000" b="1" dirty="0" smtClean="0">
                <a:solidFill>
                  <a:srgbClr val="FF0000"/>
                </a:solidFill>
              </a:rPr>
              <a:t> </a:t>
            </a:r>
            <a:r>
              <a:rPr lang="en-US" sz="4000" b="1" dirty="0" smtClean="0">
                <a:solidFill>
                  <a:srgbClr val="FF0000"/>
                </a:solidFill>
              </a:rPr>
              <a:t/>
            </a:r>
            <a:br>
              <a:rPr lang="en-US" sz="4000" b="1" dirty="0" smtClean="0">
                <a:solidFill>
                  <a:srgbClr val="FF0000"/>
                </a:solidFill>
              </a:rPr>
            </a:br>
            <a:r>
              <a:rPr lang="ar-EG" sz="4000" b="1" dirty="0" smtClean="0">
                <a:solidFill>
                  <a:srgbClr val="FF0000"/>
                </a:solidFill>
              </a:rPr>
              <a:t> </a:t>
            </a:r>
            <a:r>
              <a:rPr lang="en-US" sz="4000" b="1" dirty="0" smtClean="0">
                <a:solidFill>
                  <a:srgbClr val="FF0000"/>
                </a:solidFill>
              </a:rPr>
              <a:t> FOR AMERICAN </a:t>
            </a:r>
            <a:endParaRPr lang="en-US" sz="4000"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9000"/>
            <a:ext cx="6074229" cy="4277868"/>
          </a:xfrm>
          <a:prstGeom prst="rect">
            <a:avLst/>
          </a:prstGeom>
        </p:spPr>
      </p:pic>
      <p:sp>
        <p:nvSpPr>
          <p:cNvPr id="4" name="TextBox 3"/>
          <p:cNvSpPr txBox="1"/>
          <p:nvPr/>
        </p:nvSpPr>
        <p:spPr>
          <a:xfrm>
            <a:off x="762000" y="8077200"/>
            <a:ext cx="6096000" cy="707886"/>
          </a:xfrm>
          <a:prstGeom prst="rect">
            <a:avLst/>
          </a:prstGeom>
          <a:noFill/>
        </p:spPr>
        <p:txBody>
          <a:bodyPr wrap="square" rtlCol="0">
            <a:spAutoFit/>
          </a:bodyPr>
          <a:lstStyle/>
          <a:p>
            <a:pPr algn="ctr"/>
            <a:r>
              <a:rPr lang="en-US" sz="4000" b="1" dirty="0">
                <a:solidFill>
                  <a:srgbClr val="FFCC00"/>
                </a:solidFill>
              </a:rPr>
              <a:t>AWS Marketplace deployed</a:t>
            </a:r>
          </a:p>
        </p:txBody>
      </p:sp>
    </p:spTree>
    <p:extLst>
      <p:ext uri="{BB962C8B-B14F-4D97-AF65-F5344CB8AC3E}">
        <p14:creationId xmlns:p14="http://schemas.microsoft.com/office/powerpoint/2010/main" val="3443803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010400" cy="6647974"/>
          </a:xfrm>
        </p:spPr>
        <p:txBody>
          <a:bodyPr/>
          <a:lstStyle/>
          <a:p>
            <a:pPr algn="ctr"/>
            <a:r>
              <a:rPr lang="en-US" sz="5400" b="1" dirty="0">
                <a:solidFill>
                  <a:srgbClr val="FF0000"/>
                </a:solidFill>
              </a:rPr>
              <a:t>Do Expired medicines contaminants in the American water supply, affect  weakened human immunity for American and cause the Spread for Covid-19</a:t>
            </a:r>
            <a:endParaRPr lang="en-US" sz="5400" b="1" dirty="0">
              <a:solidFill>
                <a:srgbClr val="FF0000"/>
              </a:solidFill>
            </a:endParaRPr>
          </a:p>
        </p:txBody>
      </p:sp>
    </p:spTree>
    <p:extLst>
      <p:ext uri="{BB962C8B-B14F-4D97-AF65-F5344CB8AC3E}">
        <p14:creationId xmlns:p14="http://schemas.microsoft.com/office/powerpoint/2010/main" val="2301932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276999"/>
          </a:xfrm>
        </p:spPr>
        <p:txBody>
          <a:bodyPr/>
          <a:lstStyle/>
          <a:p>
            <a:pPr algn="ctr"/>
            <a:r>
              <a:rPr lang="en-US" dirty="0"/>
              <a:t>WHY IS SUFFERING MORE THAN ANY COUNTRY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91969"/>
            <a:ext cx="6172200" cy="50744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943458707"/>
              </p:ext>
            </p:extLst>
          </p:nvPr>
        </p:nvGraphicFramePr>
        <p:xfrm>
          <a:off x="800100" y="8046720"/>
          <a:ext cx="5543878" cy="701040"/>
        </p:xfrm>
        <a:graphic>
          <a:graphicData uri="http://schemas.openxmlformats.org/drawingml/2006/table">
            <a:tbl>
              <a:tblPr/>
              <a:tblGrid>
                <a:gridCol w="1419295">
                  <a:extLst>
                    <a:ext uri="{9D8B030D-6E8A-4147-A177-3AD203B41FA5}">
                      <a16:colId xmlns:a16="http://schemas.microsoft.com/office/drawing/2014/main" val="2778730928"/>
                    </a:ext>
                  </a:extLst>
                </a:gridCol>
                <a:gridCol w="1374861">
                  <a:extLst>
                    <a:ext uri="{9D8B030D-6E8A-4147-A177-3AD203B41FA5}">
                      <a16:colId xmlns:a16="http://schemas.microsoft.com/office/drawing/2014/main" val="4090041992"/>
                    </a:ext>
                  </a:extLst>
                </a:gridCol>
                <a:gridCol w="1374861">
                  <a:extLst>
                    <a:ext uri="{9D8B030D-6E8A-4147-A177-3AD203B41FA5}">
                      <a16:colId xmlns:a16="http://schemas.microsoft.com/office/drawing/2014/main" val="1349932107"/>
                    </a:ext>
                  </a:extLst>
                </a:gridCol>
                <a:gridCol w="1374861">
                  <a:extLst>
                    <a:ext uri="{9D8B030D-6E8A-4147-A177-3AD203B41FA5}">
                      <a16:colId xmlns:a16="http://schemas.microsoft.com/office/drawing/2014/main" val="791594492"/>
                    </a:ext>
                  </a:extLst>
                </a:gridCol>
              </a:tblGrid>
              <a:tr h="352425">
                <a:tc>
                  <a:txBody>
                    <a:bodyPr/>
                    <a:lstStyle/>
                    <a:p>
                      <a:r>
                        <a:rPr lang="en-US" dirty="0">
                          <a:effectLst/>
                        </a:rPr>
                        <a:t/>
                      </a:r>
                      <a:br>
                        <a:rPr lang="en-US" dirty="0">
                          <a:effectLst/>
                        </a:rPr>
                      </a:br>
                      <a:r>
                        <a:rPr lang="en-US" dirty="0" smtClean="0">
                          <a:effectLst/>
                        </a:rPr>
                        <a:t>United</a:t>
                      </a:r>
                      <a:r>
                        <a:rPr lang="en-US" baseline="0" dirty="0" smtClean="0">
                          <a:effectLst/>
                        </a:rPr>
                        <a:t> </a:t>
                      </a:r>
                      <a:r>
                        <a:rPr lang="en-US" dirty="0" smtClean="0">
                          <a:effectLst/>
                        </a:rPr>
                        <a:t>States</a:t>
                      </a:r>
                      <a:endParaRPr lang="en-US" dirty="0">
                        <a:effectLst/>
                      </a:endParaRPr>
                    </a:p>
                  </a:txBody>
                  <a:tcPr marR="38100" marT="76200" marB="76200" anchor="ctr">
                    <a:lnL>
                      <a:noFill/>
                    </a:lnL>
                    <a:lnR>
                      <a:noFill/>
                    </a:lnR>
                    <a:lnT w="9525" cap="flat" cmpd="sng" algn="ctr">
                      <a:solidFill>
                        <a:srgbClr val="DFE1E5"/>
                      </a:solidFill>
                      <a:prstDash val="solid"/>
                      <a:round/>
                      <a:headEnd type="none" w="med" len="med"/>
                      <a:tailEnd type="none" w="med" len="med"/>
                    </a:lnT>
                    <a:lnB>
                      <a:noFill/>
                    </a:lnB>
                    <a:solidFill>
                      <a:srgbClr val="FFFFFF"/>
                    </a:solidFill>
                  </a:tcPr>
                </a:tc>
                <a:tc>
                  <a:txBody>
                    <a:bodyPr/>
                    <a:lstStyle/>
                    <a:p>
                      <a:pPr algn="ctr"/>
                      <a:r>
                        <a:rPr lang="en-US" dirty="0" smtClean="0">
                          <a:effectLst/>
                        </a:rPr>
                        <a:t>C</a:t>
                      </a:r>
                    </a:p>
                    <a:p>
                      <a:pPr algn="r"/>
                      <a:r>
                        <a:rPr lang="en-US" dirty="0" smtClean="0">
                          <a:effectLst/>
                        </a:rPr>
                        <a:t> 624,048</a:t>
                      </a:r>
                      <a:endParaRPr lang="en-US" dirty="0">
                        <a:effectLst/>
                      </a:endParaRPr>
                    </a:p>
                  </a:txBody>
                  <a:tcPr marR="152400" marT="76200" marB="76200" anchor="ctr">
                    <a:lnL>
                      <a:noFill/>
                    </a:lnL>
                    <a:lnR>
                      <a:noFill/>
                    </a:lnR>
                    <a:lnT w="9525" cap="flat" cmpd="sng" algn="ctr">
                      <a:solidFill>
                        <a:srgbClr val="DFE1E5"/>
                      </a:solidFill>
                      <a:prstDash val="solid"/>
                      <a:round/>
                      <a:headEnd type="none" w="med" len="med"/>
                      <a:tailEnd type="none" w="med" len="med"/>
                    </a:lnT>
                    <a:lnB>
                      <a:noFill/>
                    </a:lnB>
                    <a:solidFill>
                      <a:srgbClr val="FFFFFF"/>
                    </a:solidFill>
                  </a:tcPr>
                </a:tc>
                <a:tc>
                  <a:txBody>
                    <a:bodyPr/>
                    <a:lstStyle/>
                    <a:p>
                      <a:pPr algn="ctr"/>
                      <a:r>
                        <a:rPr lang="en-US" dirty="0" smtClean="0">
                          <a:effectLst/>
                        </a:rPr>
                        <a:t>R</a:t>
                      </a:r>
                    </a:p>
                    <a:p>
                      <a:pPr algn="r"/>
                      <a:r>
                        <a:rPr lang="en-US" dirty="0" smtClean="0">
                          <a:effectLst/>
                        </a:rPr>
                        <a:t>50,947</a:t>
                      </a:r>
                      <a:endParaRPr lang="en-US" dirty="0">
                        <a:effectLst/>
                      </a:endParaRPr>
                    </a:p>
                  </a:txBody>
                  <a:tcPr marR="152400" marT="76200" marB="76200" anchor="ctr">
                    <a:lnL>
                      <a:noFill/>
                    </a:lnL>
                    <a:lnR>
                      <a:noFill/>
                    </a:lnR>
                    <a:lnT w="9525" cap="flat" cmpd="sng" algn="ctr">
                      <a:solidFill>
                        <a:srgbClr val="DFE1E5"/>
                      </a:solidFill>
                      <a:prstDash val="solid"/>
                      <a:round/>
                      <a:headEnd type="none" w="med" len="med"/>
                      <a:tailEnd type="none" w="med" len="med"/>
                    </a:lnT>
                    <a:lnB>
                      <a:noFill/>
                    </a:lnB>
                    <a:solidFill>
                      <a:srgbClr val="FFFFFF"/>
                    </a:solidFill>
                  </a:tcPr>
                </a:tc>
                <a:tc>
                  <a:txBody>
                    <a:bodyPr/>
                    <a:lstStyle/>
                    <a:p>
                      <a:pPr algn="ctr"/>
                      <a:r>
                        <a:rPr lang="en-US" dirty="0" smtClean="0">
                          <a:effectLst/>
                        </a:rPr>
                        <a:t>D</a:t>
                      </a:r>
                    </a:p>
                    <a:p>
                      <a:pPr algn="r"/>
                      <a:r>
                        <a:rPr lang="en-US" dirty="0" smtClean="0">
                          <a:effectLst/>
                        </a:rPr>
                        <a:t>27,787</a:t>
                      </a:r>
                      <a:endParaRPr lang="en-US" dirty="0">
                        <a:effectLst/>
                      </a:endParaRPr>
                    </a:p>
                  </a:txBody>
                  <a:tcPr marR="152400" marT="76200" marB="76200" anchor="ctr">
                    <a:lnL>
                      <a:noFill/>
                    </a:lnL>
                    <a:lnR>
                      <a:noFill/>
                    </a:lnR>
                    <a:lnT w="9525" cap="flat" cmpd="sng" algn="ctr">
                      <a:solidFill>
                        <a:srgbClr val="DFE1E5"/>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23807663"/>
                  </a:ext>
                </a:extLst>
              </a:tr>
            </a:tbl>
          </a:graphicData>
        </a:graphic>
      </p:graphicFrame>
    </p:spTree>
    <p:extLst>
      <p:ext uri="{BB962C8B-B14F-4D97-AF65-F5344CB8AC3E}">
        <p14:creationId xmlns:p14="http://schemas.microsoft.com/office/powerpoint/2010/main" val="4092533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219200"/>
            <a:ext cx="7139940" cy="430887"/>
          </a:xfrm>
        </p:spPr>
        <p:txBody>
          <a:bodyPr/>
          <a:lstStyle/>
          <a:p>
            <a:pPr algn="ctr"/>
            <a:r>
              <a:rPr lang="en-US" sz="2800" b="1" dirty="0">
                <a:solidFill>
                  <a:srgbClr val="FF0000"/>
                </a:solidFill>
              </a:rPr>
              <a:t>Contaminants in the American Water Supply </a:t>
            </a:r>
            <a:endParaRPr lang="en-US" sz="2800" dirty="0">
              <a:solidFill>
                <a:srgbClr val="FF0000"/>
              </a:solidFill>
            </a:endParaRPr>
          </a:p>
        </p:txBody>
      </p:sp>
      <p:sp>
        <p:nvSpPr>
          <p:cNvPr id="3" name="Subtitle 2"/>
          <p:cNvSpPr>
            <a:spLocks noGrp="1"/>
          </p:cNvSpPr>
          <p:nvPr>
            <p:ph type="subTitle" idx="4"/>
          </p:nvPr>
        </p:nvSpPr>
        <p:spPr>
          <a:xfrm>
            <a:off x="457200" y="2438400"/>
            <a:ext cx="7139940" cy="5909310"/>
          </a:xfrm>
        </p:spPr>
        <p:txBody>
          <a:bodyPr/>
          <a:lstStyle/>
          <a:p>
            <a:r>
              <a:rPr lang="en-US" sz="3200" dirty="0"/>
              <a:t>Improperly discarded prescription medications are a growing threat to America’s water supply. In South Carolina, </a:t>
            </a:r>
            <a:r>
              <a:rPr lang="en-US" sz="3200" b="1" dirty="0"/>
              <a:t>128 million prescriptions filled every year</a:t>
            </a:r>
            <a:r>
              <a:rPr lang="en-US" sz="3200" dirty="0"/>
              <a:t>, and about </a:t>
            </a:r>
            <a:r>
              <a:rPr lang="en-US" sz="3200" b="1" dirty="0"/>
              <a:t>40 percent </a:t>
            </a:r>
            <a:r>
              <a:rPr lang="en-US" sz="3200" dirty="0"/>
              <a:t>of them result in unneeded medicine thrown away </a:t>
            </a:r>
            <a:endParaRPr lang="en-US" sz="3200" dirty="0" smtClean="0"/>
          </a:p>
          <a:p>
            <a:endParaRPr lang="en-US" sz="3200" dirty="0"/>
          </a:p>
          <a:p>
            <a:r>
              <a:rPr lang="en-US" sz="3200" b="1" dirty="0"/>
              <a:t>Antibiotic-resistant bacteria </a:t>
            </a:r>
            <a:r>
              <a:rPr lang="en-US" sz="3200" dirty="0"/>
              <a:t>already cause about </a:t>
            </a:r>
            <a:r>
              <a:rPr lang="en-US" sz="3200" b="1" dirty="0"/>
              <a:t>65,000 deaths per year</a:t>
            </a:r>
            <a:r>
              <a:rPr lang="en-US" sz="3200" dirty="0"/>
              <a:t>, and that number could rise if proper medication disposal techniques are not followed well and safe </a:t>
            </a:r>
          </a:p>
        </p:txBody>
      </p:sp>
    </p:spTree>
    <p:extLst>
      <p:ext uri="{BB962C8B-B14F-4D97-AF65-F5344CB8AC3E}">
        <p14:creationId xmlns:p14="http://schemas.microsoft.com/office/powerpoint/2010/main" val="369493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371600"/>
            <a:ext cx="6606540" cy="6832640"/>
          </a:xfrm>
        </p:spPr>
        <p:txBody>
          <a:bodyPr/>
          <a:lstStyle/>
          <a:p>
            <a:r>
              <a:rPr lang="en-US" sz="3600" b="1" dirty="0">
                <a:solidFill>
                  <a:srgbClr val="FF0000"/>
                </a:solidFill>
              </a:rPr>
              <a:t>The problem: </a:t>
            </a:r>
            <a:r>
              <a:rPr lang="en-US" sz="2400" dirty="0"/>
              <a:t/>
            </a:r>
            <a:br>
              <a:rPr lang="en-US" sz="2400" dirty="0"/>
            </a:br>
            <a:r>
              <a:rPr lang="en-US" sz="2400" dirty="0"/>
              <a:t>Pharmacies and hospitals, the pile of expired drugs they are required to toss out add up to about </a:t>
            </a:r>
            <a:r>
              <a:rPr lang="en-US" sz="2400" b="1" dirty="0"/>
              <a:t>$200,000 per hospital </a:t>
            </a:r>
            <a:r>
              <a:rPr lang="en-US" sz="2400" dirty="0"/>
              <a:t>each year. </a:t>
            </a:r>
            <a:r>
              <a:rPr lang="en-US" sz="2400" dirty="0" smtClean="0"/>
              <a:t/>
            </a:r>
            <a:br>
              <a:rPr lang="en-US" sz="2400" dirty="0" smtClean="0"/>
            </a:br>
            <a:r>
              <a:rPr lang="en-US" sz="2400" dirty="0"/>
              <a:t/>
            </a:r>
            <a:br>
              <a:rPr lang="en-US" sz="2400" dirty="0"/>
            </a:br>
            <a:r>
              <a:rPr lang="en-US" sz="2400" dirty="0"/>
              <a:t>When you count the costs of expired medications that thrown away by pharmacies and consumers, at least </a:t>
            </a:r>
            <a:r>
              <a:rPr lang="en-US" sz="2400" b="1" dirty="0"/>
              <a:t>$1 billion worth of drugs destroyed each year</a:t>
            </a:r>
            <a:r>
              <a:rPr lang="en-US" sz="2400" dirty="0"/>
              <a:t>. </a:t>
            </a:r>
            <a:br>
              <a:rPr lang="en-US" sz="2400" dirty="0"/>
            </a:br>
            <a:r>
              <a:rPr lang="en-US" sz="2400" dirty="0"/>
              <a:t>There’s a lot of waste in any hospital system,” noted Dr. Robert </a:t>
            </a:r>
            <a:r>
              <a:rPr lang="en-US" sz="2400" dirty="0" err="1"/>
              <a:t>Pedowitz</a:t>
            </a:r>
            <a:r>
              <a:rPr lang="en-US" sz="2400" dirty="0"/>
              <a:t>, DO, medical director of the Family Practice of </a:t>
            </a:r>
            <a:r>
              <a:rPr lang="en-US" sz="2400" dirty="0" err="1"/>
              <a:t>CentraState</a:t>
            </a:r>
            <a:r>
              <a:rPr lang="en-US" sz="2400" dirty="0"/>
              <a:t> in New Jersey. “From multi-use bottles used once and packages that are never opened, there’s so much we waste on a daily basis based on the expiration date and not because we know that it’s definitely not still good</a:t>
            </a:r>
            <a:r>
              <a:rPr lang="en-US" sz="2400" dirty="0" smtClean="0"/>
              <a:t>.”</a:t>
            </a:r>
            <a:br>
              <a:rPr lang="en-US" sz="2400" dirty="0" smtClean="0"/>
            </a:br>
            <a:r>
              <a:rPr lang="en-US" sz="2400" dirty="0" smtClean="0"/>
              <a:t> </a:t>
            </a:r>
            <a:r>
              <a:rPr lang="en-US" sz="2400" dirty="0"/>
              <a:t/>
            </a:r>
            <a:br>
              <a:rPr lang="en-US" sz="2400" dirty="0"/>
            </a:br>
            <a:r>
              <a:rPr lang="en-US" sz="2400" dirty="0"/>
              <a:t>https://www.healthline.com/health-news/your-prescription-expiration-date-might-be-inaccurate#1 </a:t>
            </a:r>
          </a:p>
        </p:txBody>
      </p:sp>
    </p:spTree>
    <p:extLst>
      <p:ext uri="{BB962C8B-B14F-4D97-AF65-F5344CB8AC3E}">
        <p14:creationId xmlns:p14="http://schemas.microsoft.com/office/powerpoint/2010/main" val="1016763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6606540" cy="8371523"/>
          </a:xfrm>
        </p:spPr>
        <p:txBody>
          <a:bodyPr/>
          <a:lstStyle/>
          <a:p>
            <a:pPr algn="l"/>
            <a:r>
              <a:rPr lang="en-US" sz="2800" b="1" dirty="0">
                <a:solidFill>
                  <a:srgbClr val="FF0000"/>
                </a:solidFill>
              </a:rPr>
              <a:t>The solution to the Problem: </a:t>
            </a:r>
            <a:r>
              <a:rPr lang="en-US" sz="2000" b="1" dirty="0" smtClean="0">
                <a:solidFill>
                  <a:srgbClr val="FF0000"/>
                </a:solidFill>
              </a:rPr>
              <a:t/>
            </a:r>
            <a:br>
              <a:rPr lang="en-US" sz="2000" b="1" dirty="0" smtClean="0">
                <a:solidFill>
                  <a:srgbClr val="FF0000"/>
                </a:solidFill>
              </a:rPr>
            </a:br>
            <a:r>
              <a:rPr lang="en-US" sz="2000" b="1" dirty="0" smtClean="0"/>
              <a:t/>
            </a:r>
            <a:br>
              <a:rPr lang="en-US" sz="2000" b="1" dirty="0" smtClean="0"/>
            </a:br>
            <a:r>
              <a:rPr lang="en-US" sz="2000" dirty="0"/>
              <a:t/>
            </a:r>
            <a:br>
              <a:rPr lang="en-US" sz="2000" dirty="0"/>
            </a:br>
            <a:r>
              <a:rPr lang="en-US" sz="2800" dirty="0"/>
              <a:t>My solution is to minimize the Expiration using Predictable formula and historical usage statistics </a:t>
            </a:r>
            <a:br>
              <a:rPr lang="en-US" sz="2800" dirty="0"/>
            </a:br>
            <a:r>
              <a:rPr lang="en-US" sz="2800" dirty="0"/>
              <a:t>And using machine learning </a:t>
            </a:r>
            <a:br>
              <a:rPr lang="en-US" sz="2800" dirty="0"/>
            </a:br>
            <a:r>
              <a:rPr lang="en-US" sz="2800" dirty="0"/>
              <a:t>“We using Predictable formula and historical data for product consumes to predict when our product will reach zero balance in inventory and we compare the expire date we generated from our formula to the actually expired date written in our product </a:t>
            </a:r>
            <a:br>
              <a:rPr lang="en-US" sz="2800" dirty="0"/>
            </a:br>
            <a:r>
              <a:rPr lang="en-US" sz="2800" dirty="0"/>
              <a:t>In that point, we will have the market status for our product to show two way a good or bad status </a:t>
            </a:r>
            <a:br>
              <a:rPr lang="en-US" sz="2800" dirty="0"/>
            </a:br>
            <a:r>
              <a:rPr lang="en-US" sz="2800" dirty="0"/>
              <a:t>When customers get bad status in its product, they will have the chance to contact other pharmacies with good status to exchange the product with them </a:t>
            </a:r>
          </a:p>
        </p:txBody>
      </p:sp>
    </p:spTree>
    <p:extLst>
      <p:ext uri="{BB962C8B-B14F-4D97-AF65-F5344CB8AC3E}">
        <p14:creationId xmlns:p14="http://schemas.microsoft.com/office/powerpoint/2010/main" val="339753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6882" y="452628"/>
            <a:ext cx="6853932" cy="657613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6437" y="1549908"/>
            <a:ext cx="6854189" cy="4544567"/>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757426" y="1495754"/>
            <a:ext cx="4067810" cy="694690"/>
          </a:xfrm>
          <a:prstGeom prst="rect">
            <a:avLst/>
          </a:prstGeom>
        </p:spPr>
        <p:txBody>
          <a:bodyPr vert="horz" wrap="square" lIns="0" tIns="12700" rIns="0" bIns="0" rtlCol="0">
            <a:spAutoFit/>
          </a:bodyPr>
          <a:lstStyle/>
          <a:p>
            <a:pPr marL="1201420" marR="5080" indent="-1188720">
              <a:lnSpc>
                <a:spcPct val="109800"/>
              </a:lnSpc>
              <a:spcBef>
                <a:spcPts val="100"/>
              </a:spcBef>
            </a:pPr>
            <a:r>
              <a:rPr sz="1800" b="1" u="heavy" spc="-5" dirty="0">
                <a:solidFill>
                  <a:srgbClr val="FF0000"/>
                </a:solidFill>
                <a:uFill>
                  <a:solidFill>
                    <a:srgbClr val="FF0000"/>
                  </a:solidFill>
                </a:uFill>
                <a:latin typeface="Calibri"/>
                <a:cs typeface="Calibri"/>
              </a:rPr>
              <a:t>Expired </a:t>
            </a:r>
            <a:r>
              <a:rPr sz="2000" b="1" u="heavy" spc="-5" dirty="0">
                <a:solidFill>
                  <a:srgbClr val="FF0000"/>
                </a:solidFill>
                <a:uFill>
                  <a:solidFill>
                    <a:srgbClr val="FF0000"/>
                  </a:solidFill>
                </a:uFill>
                <a:latin typeface="Calibri"/>
                <a:cs typeface="Calibri"/>
              </a:rPr>
              <a:t>Medicines, How To Avoid Their </a:t>
            </a:r>
            <a:r>
              <a:rPr sz="2000" b="1" spc="-5" dirty="0">
                <a:solidFill>
                  <a:srgbClr val="FF0000"/>
                </a:solidFill>
                <a:latin typeface="Calibri"/>
                <a:cs typeface="Calibri"/>
              </a:rPr>
              <a:t> </a:t>
            </a:r>
            <a:r>
              <a:rPr sz="2000" b="1" u="heavy" spc="-5" dirty="0">
                <a:solidFill>
                  <a:srgbClr val="FF0000"/>
                </a:solidFill>
                <a:uFill>
                  <a:solidFill>
                    <a:srgbClr val="FF0000"/>
                  </a:solidFill>
                </a:uFill>
                <a:latin typeface="Calibri"/>
                <a:cs typeface="Calibri"/>
              </a:rPr>
              <a:t>Financial</a:t>
            </a:r>
            <a:r>
              <a:rPr sz="2000" b="1" u="heavy" spc="-10" dirty="0">
                <a:solidFill>
                  <a:srgbClr val="FF0000"/>
                </a:solidFill>
                <a:uFill>
                  <a:solidFill>
                    <a:srgbClr val="FF0000"/>
                  </a:solidFill>
                </a:uFill>
                <a:latin typeface="Calibri"/>
                <a:cs typeface="Calibri"/>
              </a:rPr>
              <a:t> </a:t>
            </a:r>
            <a:r>
              <a:rPr sz="2000" b="1" u="heavy" spc="-5" dirty="0">
                <a:solidFill>
                  <a:srgbClr val="FF0000"/>
                </a:solidFill>
                <a:uFill>
                  <a:solidFill>
                    <a:srgbClr val="FF0000"/>
                  </a:solidFill>
                </a:uFill>
                <a:latin typeface="Calibri"/>
                <a:cs typeface="Calibri"/>
              </a:rPr>
              <a:t>Losses</a:t>
            </a:r>
            <a:endParaRPr sz="2000">
              <a:latin typeface="Calibri"/>
              <a:cs typeface="Calibri"/>
            </a:endParaRPr>
          </a:p>
        </p:txBody>
      </p:sp>
      <p:sp>
        <p:nvSpPr>
          <p:cNvPr id="5" name="object 5"/>
          <p:cNvSpPr/>
          <p:nvPr/>
        </p:nvSpPr>
        <p:spPr>
          <a:xfrm>
            <a:off x="1370837" y="2320290"/>
            <a:ext cx="4842509" cy="31432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70838" y="5502402"/>
            <a:ext cx="4842510" cy="0"/>
          </a:xfrm>
          <a:custGeom>
            <a:avLst/>
            <a:gdLst/>
            <a:ahLst/>
            <a:cxnLst/>
            <a:rect l="l" t="t" r="r" b="b"/>
            <a:pathLst>
              <a:path w="4842510">
                <a:moveTo>
                  <a:pt x="0" y="0"/>
                </a:moveTo>
                <a:lnTo>
                  <a:pt x="4842510" y="0"/>
                </a:lnTo>
              </a:path>
            </a:pathLst>
          </a:custGeom>
          <a:ln w="16763">
            <a:solidFill>
              <a:srgbClr val="FF0000"/>
            </a:solidFill>
          </a:ln>
        </p:spPr>
        <p:txBody>
          <a:bodyPr wrap="square" lIns="0" tIns="0" rIns="0" bIns="0" rtlCol="0"/>
          <a:lstStyle/>
          <a:p>
            <a:endParaRPr/>
          </a:p>
        </p:txBody>
      </p:sp>
      <p:sp>
        <p:nvSpPr>
          <p:cNvPr id="7" name="object 7"/>
          <p:cNvSpPr txBox="1"/>
          <p:nvPr/>
        </p:nvSpPr>
        <p:spPr>
          <a:xfrm>
            <a:off x="1358138" y="5634482"/>
            <a:ext cx="2496820" cy="3302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FFFFFF"/>
                </a:solidFill>
                <a:latin typeface="Calibri"/>
                <a:cs typeface="Calibri"/>
              </a:rPr>
              <a:t>Abdelrazek Youssef</a:t>
            </a:r>
            <a:r>
              <a:rPr sz="2000" spc="-30" dirty="0">
                <a:solidFill>
                  <a:srgbClr val="FFFFFF"/>
                </a:solidFill>
                <a:latin typeface="Calibri"/>
                <a:cs typeface="Calibri"/>
              </a:rPr>
              <a:t> </a:t>
            </a:r>
            <a:r>
              <a:rPr sz="2000" spc="-5" dirty="0">
                <a:solidFill>
                  <a:srgbClr val="FFFFFF"/>
                </a:solidFill>
                <a:latin typeface="Calibri"/>
                <a:cs typeface="Calibri"/>
              </a:rPr>
              <a:t>Rizk</a:t>
            </a:r>
            <a:endParaRPr sz="2000">
              <a:latin typeface="Calibri"/>
              <a:cs typeface="Calibri"/>
            </a:endParaRPr>
          </a:p>
        </p:txBody>
      </p:sp>
      <p:sp>
        <p:nvSpPr>
          <p:cNvPr id="8" name="object 8"/>
          <p:cNvSpPr/>
          <p:nvPr/>
        </p:nvSpPr>
        <p:spPr>
          <a:xfrm>
            <a:off x="1537600" y="6400532"/>
            <a:ext cx="5778500" cy="636270"/>
          </a:xfrm>
          <a:custGeom>
            <a:avLst/>
            <a:gdLst/>
            <a:ahLst/>
            <a:cxnLst/>
            <a:rect l="l" t="t" r="r" b="b"/>
            <a:pathLst>
              <a:path w="5778500" h="636270">
                <a:moveTo>
                  <a:pt x="0" y="462432"/>
                </a:moveTo>
                <a:lnTo>
                  <a:pt x="249772" y="498267"/>
                </a:lnTo>
                <a:lnTo>
                  <a:pt x="517328" y="531496"/>
                </a:lnTo>
                <a:lnTo>
                  <a:pt x="801836" y="561398"/>
                </a:lnTo>
                <a:lnTo>
                  <a:pt x="1102561" y="587259"/>
                </a:lnTo>
                <a:lnTo>
                  <a:pt x="1154076" y="591116"/>
                </a:lnTo>
                <a:lnTo>
                  <a:pt x="1472458" y="611334"/>
                </a:lnTo>
                <a:lnTo>
                  <a:pt x="1805157" y="625940"/>
                </a:lnTo>
                <a:lnTo>
                  <a:pt x="2092743" y="633303"/>
                </a:lnTo>
                <a:lnTo>
                  <a:pt x="2389212" y="635850"/>
                </a:lnTo>
                <a:lnTo>
                  <a:pt x="2666210" y="633470"/>
                </a:lnTo>
                <a:lnTo>
                  <a:pt x="2949668" y="626081"/>
                </a:lnTo>
                <a:lnTo>
                  <a:pt x="3239176" y="613308"/>
                </a:lnTo>
                <a:lnTo>
                  <a:pt x="3534324" y="594779"/>
                </a:lnTo>
                <a:lnTo>
                  <a:pt x="3633981" y="587252"/>
                </a:lnTo>
                <a:lnTo>
                  <a:pt x="3935919" y="560473"/>
                </a:lnTo>
                <a:lnTo>
                  <a:pt x="4046454" y="549148"/>
                </a:lnTo>
                <a:lnTo>
                  <a:pt x="1675307" y="549148"/>
                </a:lnTo>
                <a:lnTo>
                  <a:pt x="1390139" y="546594"/>
                </a:lnTo>
                <a:lnTo>
                  <a:pt x="1114943" y="539334"/>
                </a:lnTo>
                <a:lnTo>
                  <a:pt x="798989" y="525261"/>
                </a:lnTo>
                <a:lnTo>
                  <a:pt x="499913" y="506323"/>
                </a:lnTo>
                <a:lnTo>
                  <a:pt x="219088" y="483564"/>
                </a:lnTo>
                <a:lnTo>
                  <a:pt x="0" y="462432"/>
                </a:lnTo>
                <a:close/>
              </a:path>
              <a:path w="5778500" h="636270">
                <a:moveTo>
                  <a:pt x="5777915" y="0"/>
                </a:moveTo>
                <a:lnTo>
                  <a:pt x="5614166" y="45334"/>
                </a:lnTo>
                <a:lnTo>
                  <a:pt x="5396757" y="102138"/>
                </a:lnTo>
                <a:lnTo>
                  <a:pt x="5180521" y="154889"/>
                </a:lnTo>
                <a:lnTo>
                  <a:pt x="4965582" y="203709"/>
                </a:lnTo>
                <a:lnTo>
                  <a:pt x="4752068" y="248717"/>
                </a:lnTo>
                <a:lnTo>
                  <a:pt x="4487369" y="299802"/>
                </a:lnTo>
                <a:lnTo>
                  <a:pt x="4225337" y="345356"/>
                </a:lnTo>
                <a:lnTo>
                  <a:pt x="3966218" y="385617"/>
                </a:lnTo>
                <a:lnTo>
                  <a:pt x="3710259" y="420819"/>
                </a:lnTo>
                <a:lnTo>
                  <a:pt x="3457706" y="451198"/>
                </a:lnTo>
                <a:lnTo>
                  <a:pt x="3159483" y="481620"/>
                </a:lnTo>
                <a:lnTo>
                  <a:pt x="2866943" y="505844"/>
                </a:lnTo>
                <a:lnTo>
                  <a:pt x="2580511" y="524279"/>
                </a:lnTo>
                <a:lnTo>
                  <a:pt x="2300612" y="537332"/>
                </a:lnTo>
                <a:lnTo>
                  <a:pt x="1982887" y="546301"/>
                </a:lnTo>
                <a:lnTo>
                  <a:pt x="1675307" y="549148"/>
                </a:lnTo>
                <a:lnTo>
                  <a:pt x="4046454" y="549148"/>
                </a:lnTo>
                <a:lnTo>
                  <a:pt x="4294176" y="520820"/>
                </a:lnTo>
                <a:lnTo>
                  <a:pt x="4553616" y="486643"/>
                </a:lnTo>
                <a:lnTo>
                  <a:pt x="4815738" y="447345"/>
                </a:lnTo>
                <a:lnTo>
                  <a:pt x="5080304" y="402709"/>
                </a:lnTo>
                <a:lnTo>
                  <a:pt x="5347078" y="352518"/>
                </a:lnTo>
                <a:lnTo>
                  <a:pt x="5561927" y="308222"/>
                </a:lnTo>
                <a:lnTo>
                  <a:pt x="5777915" y="260121"/>
                </a:lnTo>
                <a:lnTo>
                  <a:pt x="5777915" y="0"/>
                </a:lnTo>
                <a:close/>
              </a:path>
            </a:pathLst>
          </a:custGeom>
          <a:solidFill>
            <a:srgbClr val="FFFFFF">
              <a:alpha val="30194"/>
            </a:srgbClr>
          </a:solidFill>
        </p:spPr>
        <p:txBody>
          <a:bodyPr wrap="square" lIns="0" tIns="0" rIns="0" bIns="0" rtlCol="0"/>
          <a:lstStyle/>
          <a:p>
            <a:endParaRPr/>
          </a:p>
        </p:txBody>
      </p:sp>
      <p:sp>
        <p:nvSpPr>
          <p:cNvPr id="9" name="object 9"/>
          <p:cNvSpPr/>
          <p:nvPr/>
        </p:nvSpPr>
        <p:spPr>
          <a:xfrm>
            <a:off x="6267450" y="231343"/>
            <a:ext cx="590550" cy="980440"/>
          </a:xfrm>
          <a:custGeom>
            <a:avLst/>
            <a:gdLst/>
            <a:ahLst/>
            <a:cxnLst/>
            <a:rect l="l" t="t" r="r" b="b"/>
            <a:pathLst>
              <a:path w="590550" h="980440">
                <a:moveTo>
                  <a:pt x="0" y="0"/>
                </a:moveTo>
                <a:lnTo>
                  <a:pt x="590550" y="0"/>
                </a:lnTo>
                <a:lnTo>
                  <a:pt x="590550" y="980440"/>
                </a:lnTo>
                <a:lnTo>
                  <a:pt x="0" y="980440"/>
                </a:lnTo>
                <a:lnTo>
                  <a:pt x="0" y="0"/>
                </a:lnTo>
                <a:close/>
              </a:path>
            </a:pathLst>
          </a:custGeom>
          <a:solidFill>
            <a:srgbClr val="5B9BD5"/>
          </a:solidFill>
        </p:spPr>
        <p:txBody>
          <a:bodyPr wrap="square" lIns="0" tIns="0" rIns="0" bIns="0" rtlCol="0"/>
          <a:lstStyle/>
          <a:p>
            <a:endParaRPr/>
          </a:p>
        </p:txBody>
      </p:sp>
      <p:sp>
        <p:nvSpPr>
          <p:cNvPr id="10" name="object 10"/>
          <p:cNvSpPr txBox="1"/>
          <p:nvPr/>
        </p:nvSpPr>
        <p:spPr>
          <a:xfrm>
            <a:off x="6267450" y="953516"/>
            <a:ext cx="590550" cy="208279"/>
          </a:xfrm>
          <a:prstGeom prst="rect">
            <a:avLst/>
          </a:prstGeom>
        </p:spPr>
        <p:txBody>
          <a:bodyPr vert="horz" wrap="square" lIns="0" tIns="12700" rIns="0" bIns="0" rtlCol="0">
            <a:spAutoFit/>
          </a:bodyPr>
          <a:lstStyle/>
          <a:p>
            <a:pPr marL="229235">
              <a:lnSpc>
                <a:spcPct val="100000"/>
              </a:lnSpc>
              <a:spcBef>
                <a:spcPts val="100"/>
              </a:spcBef>
            </a:pPr>
            <a:r>
              <a:rPr sz="1200" spc="-5" dirty="0">
                <a:solidFill>
                  <a:srgbClr val="FFFFFF"/>
                </a:solidFill>
                <a:latin typeface="Calibri"/>
                <a:cs typeface="Calibri"/>
              </a:rPr>
              <a:t>2019</a:t>
            </a:r>
            <a:endParaRPr sz="1200">
              <a:latin typeface="Calibri"/>
              <a:cs typeface="Calibri"/>
            </a:endParaRPr>
          </a:p>
        </p:txBody>
      </p:sp>
      <p:sp>
        <p:nvSpPr>
          <p:cNvPr id="11" name="object 11"/>
          <p:cNvSpPr/>
          <p:nvPr/>
        </p:nvSpPr>
        <p:spPr>
          <a:xfrm>
            <a:off x="304800" y="304800"/>
            <a:ext cx="7162799" cy="9448799"/>
          </a:xfrm>
          <a:prstGeom prst="rect">
            <a:avLst/>
          </a:prstGeom>
          <a:blipFill>
            <a:blip r:embed="rId5" cstate="print"/>
            <a:stretch>
              <a:fillRect/>
            </a:stretch>
          </a:blipFill>
        </p:spPr>
        <p:txBody>
          <a:bodyPr wrap="square" lIns="0" tIns="0" rIns="0" bIns="0" rtlCol="0"/>
          <a:lstStyle/>
          <a:p>
            <a:endParaRPr/>
          </a:p>
        </p:txBody>
      </p:sp>
      <p:sp>
        <p:nvSpPr>
          <p:cNvPr id="12" name="TextBox 11"/>
          <p:cNvSpPr txBox="1"/>
          <p:nvPr/>
        </p:nvSpPr>
        <p:spPr>
          <a:xfrm>
            <a:off x="695325" y="7191755"/>
            <a:ext cx="5867400" cy="2308324"/>
          </a:xfrm>
          <a:prstGeom prst="rect">
            <a:avLst/>
          </a:prstGeom>
          <a:noFill/>
        </p:spPr>
        <p:txBody>
          <a:bodyPr wrap="square" rtlCol="0">
            <a:spAutoFit/>
          </a:bodyPr>
          <a:lstStyle/>
          <a:p>
            <a:r>
              <a:rPr lang="en-US" dirty="0" smtClean="0">
                <a:solidFill>
                  <a:srgbClr val="00B0F0"/>
                </a:solidFill>
              </a:rPr>
              <a:t>https://documentcloud.adobe.com/link/track?uri=urn%3Aaaid%3Ascds%3AUS%3Ac1ac18d0-25df-42ef-b4a2-51c5ba1c8b13</a:t>
            </a:r>
          </a:p>
          <a:p>
            <a:r>
              <a:rPr lang="en-US" dirty="0" smtClean="0">
                <a:solidFill>
                  <a:srgbClr val="00B0F0"/>
                </a:solidFill>
              </a:rPr>
              <a:t>https</a:t>
            </a:r>
            <a:r>
              <a:rPr lang="en-US" dirty="0">
                <a:solidFill>
                  <a:srgbClr val="00B0F0"/>
                </a:solidFill>
              </a:rPr>
              <a:t>://github.com/abdelrazekrizk/MARKET-STATUS </a:t>
            </a:r>
          </a:p>
          <a:p>
            <a:r>
              <a:rPr lang="en-US" dirty="0">
                <a:solidFill>
                  <a:srgbClr val="00B0F0"/>
                </a:solidFill>
              </a:rPr>
              <a:t>https://github.com/abdelrazekrizk/USCARE </a:t>
            </a:r>
          </a:p>
          <a:p>
            <a:r>
              <a:rPr lang="en-US" dirty="0">
                <a:solidFill>
                  <a:srgbClr val="00B0F0"/>
                </a:solidFill>
              </a:rPr>
              <a:t>https://github.com/abdelrazekrizk/predict-the-end-of-the-expiration </a:t>
            </a:r>
          </a:p>
          <a:p>
            <a:r>
              <a:rPr lang="en-US" dirty="0">
                <a:solidFill>
                  <a:srgbClr val="00B0F0"/>
                </a:solidFill>
              </a:rPr>
              <a:t>https://github.com/abdelrazekrizk/Product-in-markets-status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406</Words>
  <Application>Microsoft Office PowerPoint</Application>
  <PresentationFormat>Custom</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Times New Roman</vt:lpstr>
      <vt:lpstr>Office Theme</vt:lpstr>
      <vt:lpstr>COVID 19  WEAKENED HUMAN IMMUNITY    FOR AMERICAN </vt:lpstr>
      <vt:lpstr>Do Expired medicines contaminants in the American water supply, affect  weakened human immunity for American and cause the Spread for Covid-19</vt:lpstr>
      <vt:lpstr>WHY IS SUFFERING MORE THAN ANY COUNTRY</vt:lpstr>
      <vt:lpstr>Contaminants in the American Water Supply </vt:lpstr>
      <vt:lpstr>The problem:  Pharmacies and hospitals, the pile of expired drugs they are required to toss out add up to about $200,000 per hospital each year.   When you count the costs of expired medications that thrown away by pharmacies and consumers, at least $1 billion worth of drugs destroyed each year.  There’s a lot of waste in any hospital system,” noted Dr. Robert Pedowitz, DO, medical director of the Family Practice of CentraState in New Jersey. “From multi-use bottles used once and packages that are never opened, there’s so much we waste on a daily basis based on the expiration date and not because we know that it’s definitely not still good.”   https://www.healthline.com/health-news/your-prescription-expiration-date-might-be-inaccurate#1 </vt:lpstr>
      <vt:lpstr>The solution to the Problem:    My solution is to minimize the Expiration using Predictable formula and historical usage statistics  And using machine learning  “We using Predictable formula and historical data for product consumes to predict when our product will reach zero balance in inventory and we compare the expire date we generated from our formula to the actually expired date written in our product  In that point, we will have the market status for our product to show two way a good or bad status  When customers get bad status in its product, they will have the chance to contact other pharmacies with good status to exchange the product with them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Abdelrazek Rizk</dc:creator>
  <cp:lastModifiedBy>Abdelrazek Rizk</cp:lastModifiedBy>
  <cp:revision>8</cp:revision>
  <dcterms:created xsi:type="dcterms:W3CDTF">2020-04-15T20:00:28Z</dcterms:created>
  <dcterms:modified xsi:type="dcterms:W3CDTF">2020-04-16T09:39:53Z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18 for Word</vt:lpwstr>
  </property>
  <property fmtid="{D5CDD505-2E9C-101B-9397-08002B2CF9AE}" pid="4" name="LastSaved">
    <vt:filetime>2020-04-15T00:00:00Z</vt:filetime>
  </property>
</Properties>
</file>