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11-Apr-20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spc="-5" dirty="0"/>
              <a:t>Page |</a:t>
            </a:r>
            <a:r>
              <a:rPr spc="-6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11-Apr-20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spc="-5" dirty="0"/>
              <a:t>Page |</a:t>
            </a:r>
            <a:r>
              <a:rPr spc="-6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11-Apr-20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spc="-5" dirty="0"/>
              <a:t>Page |</a:t>
            </a:r>
            <a:r>
              <a:rPr spc="-6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11-Apr-20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spc="-5" dirty="0"/>
              <a:t>Page |</a:t>
            </a:r>
            <a:r>
              <a:rPr spc="-6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11-Apr-20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spc="-5" dirty="0"/>
              <a:t>Page |</a:t>
            </a:r>
            <a:r>
              <a:rPr spc="-6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8900" y="873505"/>
            <a:ext cx="635317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0" y="1458721"/>
            <a:ext cx="8255000" cy="199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11-Apr-20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1700" y="6989889"/>
            <a:ext cx="58102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spc="-5" dirty="0"/>
              <a:t>Page |</a:t>
            </a:r>
            <a:r>
              <a:rPr spc="-6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bankingrates.com/money/business/how-much-is-cvs-worth/" TargetMode="External"/><Relationship Id="rId2" Type="http://schemas.openxmlformats.org/officeDocument/2006/relationships/hyperlink" Target="https://www.gobankingrates.com/money/business/how-much-is-walgreens-worth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ted_States" TargetMode="External"/><Relationship Id="rId2" Type="http://schemas.openxmlformats.org/officeDocument/2006/relationships/hyperlink" Target="https://en.wikipedia.org/wiki/Chain_st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harmacis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2017" y="5896030"/>
            <a:ext cx="253492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Calibri"/>
                <a:cs typeface="Calibri"/>
              </a:rPr>
              <a:t>By Abdelrazek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Rizk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5958" y="2092484"/>
            <a:ext cx="7593270" cy="3670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96569" y="6581910"/>
            <a:ext cx="1561299" cy="377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Page |</a:t>
            </a:r>
            <a:r>
              <a:rPr spc="-60" dirty="0"/>
              <a:t> </a:t>
            </a: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Page |</a:t>
            </a:r>
            <a:r>
              <a:rPr spc="-60" dirty="0"/>
              <a:t> 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450" y="878078"/>
            <a:ext cx="2861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5.</a:t>
            </a:r>
            <a:r>
              <a:rPr sz="3000" spc="-50" dirty="0"/>
              <a:t> </a:t>
            </a:r>
            <a:r>
              <a:rPr sz="3000" spc="-5" dirty="0"/>
              <a:t>Conclusions: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901700" y="1458721"/>
            <a:ext cx="8109584" cy="37642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469900" marR="421005">
              <a:lnSpc>
                <a:spcPct val="103400"/>
              </a:lnSpc>
              <a:spcBef>
                <a:spcPts val="5"/>
              </a:spcBef>
            </a:pPr>
            <a:r>
              <a:rPr sz="2250" spc="-5" dirty="0">
                <a:latin typeface="Arial"/>
                <a:cs typeface="Arial"/>
              </a:rPr>
              <a:t>In that case for given recommendation to our client about  The best choice to make an offer to a pharmacy chain  We use data visualization, data mining, and Geo Capital  maps</a:t>
            </a:r>
            <a:endParaRPr sz="2250">
              <a:latin typeface="Arial"/>
              <a:cs typeface="Arial"/>
            </a:endParaRPr>
          </a:p>
          <a:p>
            <a:pPr marL="469900" marR="4535805">
              <a:lnSpc>
                <a:spcPts val="2800"/>
              </a:lnSpc>
              <a:spcBef>
                <a:spcPts val="100"/>
              </a:spcBef>
            </a:pPr>
            <a:r>
              <a:rPr sz="2250" spc="-5" dirty="0">
                <a:latin typeface="Arial"/>
                <a:cs typeface="Arial"/>
              </a:rPr>
              <a:t>To give the </a:t>
            </a:r>
            <a:r>
              <a:rPr sz="2250" dirty="0">
                <a:latin typeface="Arial"/>
                <a:cs typeface="Arial"/>
              </a:rPr>
              <a:t>best</a:t>
            </a:r>
            <a:r>
              <a:rPr sz="2250" spc="-65" dirty="0">
                <a:latin typeface="Arial"/>
                <a:cs typeface="Arial"/>
              </a:rPr>
              <a:t> </a:t>
            </a:r>
            <a:r>
              <a:rPr sz="2250" spc="-5" dirty="0">
                <a:latin typeface="Arial"/>
                <a:cs typeface="Arial"/>
              </a:rPr>
              <a:t>solution  We found that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250" b="1" spc="-5" dirty="0">
                <a:latin typeface="Arial"/>
                <a:cs typeface="Arial"/>
              </a:rPr>
              <a:t>CVS Pharmacy </a:t>
            </a:r>
            <a:r>
              <a:rPr sz="2250" spc="-5" dirty="0">
                <a:latin typeface="Arial"/>
                <a:cs typeface="Arial"/>
              </a:rPr>
              <a:t>chain had employee </a:t>
            </a:r>
            <a:r>
              <a:rPr sz="2250" b="1" spc="-5" dirty="0">
                <a:latin typeface="Arial"/>
                <a:cs typeface="Arial"/>
              </a:rPr>
              <a:t>24,000 </a:t>
            </a:r>
            <a:r>
              <a:rPr sz="2250" spc="-5" dirty="0">
                <a:latin typeface="Arial"/>
                <a:cs typeface="Arial"/>
              </a:rPr>
              <a:t>Pharmacists to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spc="-5" dirty="0">
                <a:latin typeface="Arial"/>
                <a:cs typeface="Arial"/>
              </a:rPr>
              <a:t>run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spc="-5" dirty="0">
                <a:latin typeface="Arial"/>
                <a:cs typeface="Arial"/>
              </a:rPr>
              <a:t>9,700 </a:t>
            </a:r>
            <a:r>
              <a:rPr sz="2250" spc="-5" dirty="0">
                <a:latin typeface="Arial"/>
                <a:cs typeface="Arial"/>
              </a:rPr>
              <a:t>Store(s) about </a:t>
            </a:r>
            <a:r>
              <a:rPr sz="2250" b="1" spc="-5" dirty="0">
                <a:latin typeface="Arial"/>
                <a:cs typeface="Arial"/>
              </a:rPr>
              <a:t>~2.4</a:t>
            </a:r>
            <a:r>
              <a:rPr sz="2250" b="1" spc="0" dirty="0">
                <a:latin typeface="Arial"/>
                <a:cs typeface="Arial"/>
              </a:rPr>
              <a:t> </a:t>
            </a:r>
            <a:r>
              <a:rPr sz="2250" spc="-5" dirty="0">
                <a:latin typeface="Arial"/>
                <a:cs typeface="Arial"/>
              </a:rPr>
              <a:t>Pharmacists/store</a:t>
            </a:r>
            <a:endParaRPr sz="2250">
              <a:latin typeface="Arial"/>
              <a:cs typeface="Arial"/>
            </a:endParaRPr>
          </a:p>
          <a:p>
            <a:pPr marL="12700" marR="129539">
              <a:lnSpc>
                <a:spcPct val="103800"/>
              </a:lnSpc>
              <a:spcBef>
                <a:spcPts val="775"/>
              </a:spcBef>
            </a:pPr>
            <a:r>
              <a:rPr sz="2250" spc="-5" dirty="0">
                <a:latin typeface="Arial"/>
                <a:cs typeface="Arial"/>
              </a:rPr>
              <a:t>And has </a:t>
            </a:r>
            <a:r>
              <a:rPr sz="2250" spc="-5" dirty="0">
                <a:solidFill>
                  <a:srgbClr val="FF0000"/>
                </a:solidFill>
                <a:latin typeface="Arial"/>
                <a:cs typeface="Arial"/>
              </a:rPr>
              <a:t>24.5% </a:t>
            </a:r>
            <a:r>
              <a:rPr sz="2250" spc="-5" dirty="0">
                <a:latin typeface="Arial"/>
                <a:cs typeface="Arial"/>
              </a:rPr>
              <a:t>market drug sales share about </a:t>
            </a:r>
            <a:r>
              <a:rPr sz="2250" spc="-5" dirty="0">
                <a:solidFill>
                  <a:srgbClr val="FF0000"/>
                </a:solidFill>
                <a:latin typeface="Arial"/>
                <a:cs typeface="Arial"/>
              </a:rPr>
              <a:t>68.6 billion </a:t>
            </a:r>
            <a:r>
              <a:rPr sz="2250" spc="-5" dirty="0">
                <a:latin typeface="Arial"/>
                <a:cs typeface="Arial"/>
              </a:rPr>
              <a:t>U.S.  dollars in</a:t>
            </a:r>
            <a:r>
              <a:rPr sz="2250" dirty="0">
                <a:latin typeface="Arial"/>
                <a:cs typeface="Arial"/>
              </a:rPr>
              <a:t> </a:t>
            </a:r>
            <a:r>
              <a:rPr sz="2250" spc="-5" dirty="0">
                <a:solidFill>
                  <a:srgbClr val="FF0000"/>
                </a:solidFill>
                <a:latin typeface="Arial"/>
                <a:cs typeface="Arial"/>
              </a:rPr>
              <a:t>2018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Page |</a:t>
            </a:r>
            <a:r>
              <a:rPr spc="-60" dirty="0"/>
              <a:t> 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84173"/>
            <a:ext cx="7682230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600"/>
              </a:lnSpc>
            </a:pPr>
            <a:r>
              <a:rPr sz="2250" b="0" u="none" spc="-5" dirty="0">
                <a:latin typeface="Arial"/>
                <a:cs typeface="Arial"/>
              </a:rPr>
              <a:t>In the other side </a:t>
            </a:r>
            <a:r>
              <a:rPr sz="2250" u="none" spc="-5" dirty="0"/>
              <a:t>Walgreens Pharmacy </a:t>
            </a:r>
            <a:r>
              <a:rPr sz="2250" b="0" u="none" spc="-5" dirty="0">
                <a:latin typeface="Arial"/>
                <a:cs typeface="Arial"/>
              </a:rPr>
              <a:t>chain had employee  </a:t>
            </a:r>
            <a:r>
              <a:rPr sz="2250" u="none" spc="-5" dirty="0"/>
              <a:t>10,578 </a:t>
            </a:r>
            <a:r>
              <a:rPr sz="2250" b="0" u="none" spc="-5" dirty="0">
                <a:latin typeface="Arial"/>
                <a:cs typeface="Arial"/>
              </a:rPr>
              <a:t>Pharmacists to run </a:t>
            </a:r>
            <a:r>
              <a:rPr sz="2250" u="none" spc="-5" dirty="0"/>
              <a:t>8,232 </a:t>
            </a:r>
            <a:r>
              <a:rPr sz="2250" b="0" u="none" spc="-5" dirty="0">
                <a:latin typeface="Arial"/>
                <a:cs typeface="Arial"/>
              </a:rPr>
              <a:t>Store(s) about </a:t>
            </a:r>
            <a:r>
              <a:rPr sz="2250" u="none" spc="-5" dirty="0"/>
              <a:t>~1.2  </a:t>
            </a:r>
            <a:r>
              <a:rPr sz="2250" b="0" u="none" spc="-5" dirty="0">
                <a:latin typeface="Arial"/>
                <a:cs typeface="Arial"/>
              </a:rPr>
              <a:t>Pharmacists/store</a:t>
            </a:r>
            <a:endParaRPr sz="2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049271"/>
            <a:ext cx="8015605" cy="30187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110"/>
              </a:spcBef>
            </a:pPr>
            <a:r>
              <a:rPr sz="2250" spc="-5" dirty="0">
                <a:latin typeface="Arial"/>
                <a:cs typeface="Arial"/>
              </a:rPr>
              <a:t>And has </a:t>
            </a:r>
            <a:r>
              <a:rPr sz="2250" b="1" spc="-5" dirty="0">
                <a:solidFill>
                  <a:srgbClr val="FF0000"/>
                </a:solidFill>
                <a:latin typeface="Arial"/>
                <a:cs typeface="Arial"/>
              </a:rPr>
              <a:t>18.9% </a:t>
            </a:r>
            <a:r>
              <a:rPr sz="2250" spc="-5" dirty="0">
                <a:latin typeface="Arial"/>
                <a:cs typeface="Arial"/>
              </a:rPr>
              <a:t>market drug sales share about </a:t>
            </a:r>
            <a:r>
              <a:rPr sz="2250" b="1" spc="-5" dirty="0">
                <a:solidFill>
                  <a:srgbClr val="FF0000"/>
                </a:solidFill>
                <a:latin typeface="Arial"/>
                <a:cs typeface="Arial"/>
              </a:rPr>
              <a:t>$54 billion </a:t>
            </a:r>
            <a:r>
              <a:rPr sz="2250" spc="-5" dirty="0">
                <a:latin typeface="Arial"/>
                <a:cs typeface="Arial"/>
              </a:rPr>
              <a:t>U.S.  dollars in</a:t>
            </a:r>
            <a:r>
              <a:rPr sz="2250" dirty="0">
                <a:latin typeface="Arial"/>
                <a:cs typeface="Arial"/>
              </a:rPr>
              <a:t> </a:t>
            </a:r>
            <a:r>
              <a:rPr sz="2250" b="1" spc="-5" dirty="0">
                <a:solidFill>
                  <a:srgbClr val="FF0000"/>
                </a:solidFill>
                <a:latin typeface="Arial"/>
                <a:cs typeface="Arial"/>
              </a:rPr>
              <a:t>2018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250" spc="-5" dirty="0">
                <a:latin typeface="Arial"/>
                <a:cs typeface="Arial"/>
              </a:rPr>
              <a:t>And we search about additional information about market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spc="-5" dirty="0">
                <a:latin typeface="Arial"/>
                <a:cs typeface="Arial"/>
              </a:rPr>
              <a:t>value</a:t>
            </a:r>
            <a:endParaRPr sz="2250">
              <a:latin typeface="Arial"/>
              <a:cs typeface="Arial"/>
            </a:endParaRPr>
          </a:p>
          <a:p>
            <a:pPr marL="12700" marR="3227705">
              <a:lnSpc>
                <a:spcPct val="170500"/>
              </a:lnSpc>
              <a:spcBef>
                <a:spcPts val="45"/>
              </a:spcBef>
            </a:pP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https://www.gobankingrates.com/money/business/how-much-is-walgreens-worth/ </a:t>
            </a:r>
            <a:r>
              <a:rPr sz="11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https://www.gobankingrates.com/money/business/how-much-is-cvs-worth/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250" b="1" spc="-5" dirty="0">
                <a:latin typeface="Arial"/>
                <a:cs typeface="Arial"/>
              </a:rPr>
              <a:t>CVS Pharmacy </a:t>
            </a:r>
            <a:r>
              <a:rPr sz="2250" spc="-5" dirty="0">
                <a:latin typeface="Arial"/>
                <a:cs typeface="Arial"/>
              </a:rPr>
              <a:t>chain </a:t>
            </a:r>
            <a:r>
              <a:rPr sz="2250" dirty="0">
                <a:latin typeface="Arial"/>
                <a:cs typeface="Arial"/>
              </a:rPr>
              <a:t>Net </a:t>
            </a:r>
            <a:r>
              <a:rPr sz="2250" spc="-5" dirty="0">
                <a:latin typeface="Arial"/>
                <a:cs typeface="Arial"/>
              </a:rPr>
              <a:t>Worth </a:t>
            </a:r>
            <a:r>
              <a:rPr sz="2250" b="1" spc="-5" dirty="0">
                <a:solidFill>
                  <a:srgbClr val="FF0000"/>
                </a:solidFill>
                <a:latin typeface="Arial"/>
                <a:cs typeface="Arial"/>
              </a:rPr>
              <a:t>$152.2 billion </a:t>
            </a:r>
            <a:r>
              <a:rPr sz="2250" spc="-5" dirty="0">
                <a:latin typeface="Arial"/>
                <a:cs typeface="Arial"/>
              </a:rPr>
              <a:t>U.S.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spc="-5" dirty="0">
                <a:latin typeface="Arial"/>
                <a:cs typeface="Arial"/>
              </a:rPr>
              <a:t>dollars</a:t>
            </a:r>
            <a:endParaRPr sz="2250">
              <a:latin typeface="Arial"/>
              <a:cs typeface="Arial"/>
            </a:endParaRPr>
          </a:p>
          <a:p>
            <a:pPr marL="12700" marR="387985">
              <a:lnSpc>
                <a:spcPct val="103800"/>
              </a:lnSpc>
              <a:spcBef>
                <a:spcPts val="780"/>
              </a:spcBef>
            </a:pPr>
            <a:r>
              <a:rPr sz="2250" b="1" spc="-5" dirty="0">
                <a:latin typeface="Arial"/>
                <a:cs typeface="Arial"/>
              </a:rPr>
              <a:t>Walgreens’ Pharmacy </a:t>
            </a:r>
            <a:r>
              <a:rPr sz="2250" spc="-5" dirty="0">
                <a:latin typeface="Arial"/>
                <a:cs typeface="Arial"/>
              </a:rPr>
              <a:t>chain </a:t>
            </a:r>
            <a:r>
              <a:rPr sz="2250" dirty="0">
                <a:latin typeface="Arial"/>
                <a:cs typeface="Arial"/>
              </a:rPr>
              <a:t>Net </a:t>
            </a:r>
            <a:r>
              <a:rPr sz="2250" spc="-5" dirty="0">
                <a:latin typeface="Arial"/>
                <a:cs typeface="Arial"/>
              </a:rPr>
              <a:t>Worth </a:t>
            </a:r>
            <a:r>
              <a:rPr sz="2250" b="1" spc="-5" dirty="0">
                <a:solidFill>
                  <a:srgbClr val="FF0000"/>
                </a:solidFill>
                <a:latin typeface="Arial"/>
                <a:cs typeface="Arial"/>
              </a:rPr>
              <a:t>$105.6 billion </a:t>
            </a:r>
            <a:r>
              <a:rPr sz="2250" spc="-5" dirty="0">
                <a:latin typeface="Arial"/>
                <a:cs typeface="Arial"/>
              </a:rPr>
              <a:t>U.S.  dollars in</a:t>
            </a:r>
            <a:r>
              <a:rPr sz="2250" dirty="0">
                <a:latin typeface="Arial"/>
                <a:cs typeface="Arial"/>
              </a:rPr>
              <a:t> </a:t>
            </a:r>
            <a:r>
              <a:rPr sz="2250" b="1" spc="-5" dirty="0">
                <a:solidFill>
                  <a:srgbClr val="FF0000"/>
                </a:solidFill>
                <a:latin typeface="Arial"/>
                <a:cs typeface="Arial"/>
              </a:rPr>
              <a:t>2018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600" y="878078"/>
            <a:ext cx="6631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 </a:t>
            </a:r>
            <a:r>
              <a:rPr sz="3000" spc="-5" dirty="0"/>
              <a:t>Feedback and</a:t>
            </a:r>
            <a:r>
              <a:rPr sz="3000" dirty="0"/>
              <a:t> </a:t>
            </a:r>
            <a:r>
              <a:rPr sz="3000" spc="-5" dirty="0"/>
              <a:t>Recommendations: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901700" y="1458721"/>
            <a:ext cx="8253730" cy="199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5" dirty="0">
                <a:latin typeface="Arial"/>
                <a:cs typeface="Arial"/>
              </a:rPr>
              <a:t>We will give our client to make his offer to </a:t>
            </a:r>
            <a:r>
              <a:rPr sz="2250" b="1" spc="-5" dirty="0">
                <a:latin typeface="Arial"/>
                <a:cs typeface="Arial"/>
              </a:rPr>
              <a:t>Walgreens</a:t>
            </a:r>
            <a:r>
              <a:rPr sz="2250" b="1" spc="100" dirty="0">
                <a:latin typeface="Arial"/>
                <a:cs typeface="Arial"/>
              </a:rPr>
              <a:t> </a:t>
            </a:r>
            <a:r>
              <a:rPr sz="2250" b="1" spc="-5" dirty="0">
                <a:latin typeface="Arial"/>
                <a:cs typeface="Arial"/>
              </a:rPr>
              <a:t>Pharmacy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5" dirty="0">
                <a:latin typeface="Arial"/>
                <a:cs typeface="Arial"/>
              </a:rPr>
              <a:t>chain as it is less than </a:t>
            </a:r>
            <a:r>
              <a:rPr sz="2250" b="1" spc="-5" dirty="0">
                <a:latin typeface="Arial"/>
                <a:cs typeface="Arial"/>
              </a:rPr>
              <a:t>CVS Pharmacy </a:t>
            </a:r>
            <a:r>
              <a:rPr sz="2250" spc="-5" dirty="0">
                <a:latin typeface="Arial"/>
                <a:cs typeface="Arial"/>
              </a:rPr>
              <a:t>in </a:t>
            </a:r>
            <a:r>
              <a:rPr sz="2250" dirty="0">
                <a:latin typeface="Arial"/>
                <a:cs typeface="Arial"/>
              </a:rPr>
              <a:t>Net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spc="-5" dirty="0">
                <a:latin typeface="Arial"/>
                <a:cs typeface="Arial"/>
              </a:rPr>
              <a:t>Worth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250" dirty="0">
                <a:latin typeface="Arial"/>
                <a:cs typeface="Arial"/>
              </a:rPr>
              <a:t>By </a:t>
            </a:r>
            <a:r>
              <a:rPr sz="2250" b="1" spc="-5" dirty="0">
                <a:latin typeface="Arial"/>
                <a:cs typeface="Arial"/>
              </a:rPr>
              <a:t>~</a:t>
            </a:r>
            <a:r>
              <a:rPr sz="2250" b="1" spc="-5" dirty="0">
                <a:solidFill>
                  <a:srgbClr val="FF0000"/>
                </a:solidFill>
                <a:latin typeface="Arial"/>
                <a:cs typeface="Arial"/>
              </a:rPr>
              <a:t>$50 billion </a:t>
            </a:r>
            <a:r>
              <a:rPr sz="2250" spc="-5" dirty="0">
                <a:latin typeface="Arial"/>
                <a:cs typeface="Arial"/>
              </a:rPr>
              <a:t>U.S.</a:t>
            </a:r>
            <a:r>
              <a:rPr sz="2250" dirty="0">
                <a:latin typeface="Arial"/>
                <a:cs typeface="Arial"/>
              </a:rPr>
              <a:t> </a:t>
            </a:r>
            <a:r>
              <a:rPr sz="2250" spc="-5" dirty="0">
                <a:latin typeface="Arial"/>
                <a:cs typeface="Arial"/>
              </a:rPr>
              <a:t>dollars</a:t>
            </a:r>
            <a:endParaRPr sz="2250">
              <a:latin typeface="Arial"/>
              <a:cs typeface="Arial"/>
            </a:endParaRPr>
          </a:p>
          <a:p>
            <a:pPr marL="12700" marR="688340">
              <a:lnSpc>
                <a:spcPct val="103600"/>
              </a:lnSpc>
              <a:spcBef>
                <a:spcPts val="790"/>
              </a:spcBef>
            </a:pPr>
            <a:r>
              <a:rPr sz="2250" spc="-5" dirty="0">
                <a:latin typeface="Arial"/>
                <a:cs typeface="Arial"/>
              </a:rPr>
              <a:t>And our client yes he will run </a:t>
            </a:r>
            <a:r>
              <a:rPr sz="2250" b="1" spc="-5" dirty="0">
                <a:latin typeface="Arial"/>
                <a:cs typeface="Arial"/>
              </a:rPr>
              <a:t>1,468 </a:t>
            </a:r>
            <a:r>
              <a:rPr sz="2250" spc="-5" dirty="0">
                <a:latin typeface="Arial"/>
                <a:cs typeface="Arial"/>
              </a:rPr>
              <a:t>stores less than </a:t>
            </a:r>
            <a:r>
              <a:rPr sz="2250" b="1" spc="-5" dirty="0">
                <a:latin typeface="Arial"/>
                <a:cs typeface="Arial"/>
              </a:rPr>
              <a:t>CVS  Pharmacy </a:t>
            </a:r>
            <a:r>
              <a:rPr sz="2250" dirty="0">
                <a:latin typeface="Arial"/>
                <a:cs typeface="Arial"/>
              </a:rPr>
              <a:t>but </a:t>
            </a:r>
            <a:r>
              <a:rPr sz="2250" spc="-5" dirty="0">
                <a:latin typeface="Arial"/>
                <a:cs typeface="Arial"/>
              </a:rPr>
              <a:t>he will saving wages for </a:t>
            </a:r>
            <a:r>
              <a:rPr sz="2250" b="1" spc="-5" dirty="0">
                <a:latin typeface="Arial"/>
                <a:cs typeface="Arial"/>
              </a:rPr>
              <a:t>13,422</a:t>
            </a:r>
            <a:r>
              <a:rPr sz="2250" b="1" spc="40" dirty="0">
                <a:latin typeface="Arial"/>
                <a:cs typeface="Arial"/>
              </a:rPr>
              <a:t> </a:t>
            </a:r>
            <a:r>
              <a:rPr sz="2250" spc="-5" dirty="0">
                <a:latin typeface="Arial"/>
                <a:cs typeface="Arial"/>
              </a:rPr>
              <a:t>Pharmacists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17738" y="5623411"/>
            <a:ext cx="1564716" cy="378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63179" y="6043714"/>
            <a:ext cx="129921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dirty="0">
                <a:latin typeface="Arial"/>
                <a:cs typeface="Arial"/>
              </a:rPr>
              <a:t>11-Apr-20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Page |</a:t>
            </a:r>
            <a:r>
              <a:rPr spc="-60" dirty="0"/>
              <a:t> 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Page |</a:t>
            </a:r>
            <a:r>
              <a:rPr spc="-60" dirty="0"/>
              <a:t> </a:t>
            </a: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672337"/>
            <a:ext cx="8144509" cy="708527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lang="en-US" sz="3200" u="sng" spc="-5" dirty="0" smtClean="0"/>
              <a:t>1.</a:t>
            </a:r>
            <a:r>
              <a:rPr sz="3200" u="sng" spc="-5" dirty="0" smtClean="0"/>
              <a:t>Background:</a:t>
            </a:r>
            <a:endParaRPr sz="3200" u="sng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5257" y="1828800"/>
            <a:ext cx="7897495" cy="274002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18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Pharmacies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chain stores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United States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spc="-5" dirty="0">
                <a:latin typeface="Calibri"/>
                <a:cs typeface="Calibri"/>
              </a:rPr>
              <a:t>The number of community pharmacies increased by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6.3%,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b="1" spc="-5" dirty="0">
                <a:latin typeface="Calibri"/>
                <a:cs typeface="Calibri"/>
              </a:rPr>
              <a:t>63,752 </a:t>
            </a:r>
            <a:r>
              <a:rPr sz="2400" spc="-5" dirty="0">
                <a:latin typeface="Calibri"/>
                <a:cs typeface="Calibri"/>
              </a:rPr>
              <a:t>pharmacies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2007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b="1" spc="-5" dirty="0">
                <a:latin typeface="Calibri"/>
                <a:cs typeface="Calibri"/>
              </a:rPr>
              <a:t>67,753 </a:t>
            </a:r>
            <a:r>
              <a:rPr sz="2400" spc="-5" dirty="0">
                <a:latin typeface="Calibri"/>
                <a:cs typeface="Calibri"/>
              </a:rPr>
              <a:t>pharmacies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2015</a:t>
            </a:r>
            <a:endParaRPr sz="2400" dirty="0">
              <a:latin typeface="Calibri"/>
              <a:cs typeface="Calibri"/>
            </a:endParaRPr>
          </a:p>
          <a:p>
            <a:pPr marL="12700" marR="391795">
              <a:lnSpc>
                <a:spcPct val="109700"/>
              </a:lnSpc>
              <a:spcBef>
                <a:spcPts val="8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top </a:t>
            </a:r>
            <a:r>
              <a:rPr sz="2400" b="1" dirty="0">
                <a:latin typeface="Calibri"/>
                <a:cs typeface="Calibri"/>
              </a:rPr>
              <a:t>25 </a:t>
            </a:r>
            <a:r>
              <a:rPr sz="2400" spc="-5" dirty="0">
                <a:latin typeface="Calibri"/>
                <a:cs typeface="Calibri"/>
              </a:rPr>
              <a:t>pharmacy </a:t>
            </a:r>
            <a:r>
              <a:rPr sz="2400" spc="-5" dirty="0">
                <a:latin typeface="Calibri"/>
                <a:cs typeface="Calibri"/>
                <a:hlinkClick r:id="rId2"/>
              </a:rPr>
              <a:t>chain stores </a:t>
            </a:r>
            <a:r>
              <a:rPr sz="2400" spc="-5" dirty="0">
                <a:latin typeface="Calibri"/>
                <a:cs typeface="Calibri"/>
              </a:rPr>
              <a:t>represent about </a:t>
            </a:r>
            <a:r>
              <a:rPr sz="2400" b="1" spc="-5" dirty="0">
                <a:latin typeface="Calibri"/>
                <a:cs typeface="Calibri"/>
              </a:rPr>
              <a:t>28,000  </a:t>
            </a:r>
            <a:r>
              <a:rPr sz="2400" spc="-5" dirty="0">
                <a:latin typeface="Calibri"/>
                <a:cs typeface="Calibri"/>
              </a:rPr>
              <a:t>pharmacy locations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  <a:hlinkClick r:id="rId3"/>
              </a:rPr>
              <a:t>U.S. </a:t>
            </a:r>
            <a:r>
              <a:rPr sz="2400" spc="-5" dirty="0">
                <a:latin typeface="Calibri"/>
                <a:cs typeface="Calibri"/>
              </a:rPr>
              <a:t>and employ about </a:t>
            </a:r>
            <a:r>
              <a:rPr sz="2400" b="1" spc="-5" dirty="0">
                <a:latin typeface="Calibri"/>
                <a:cs typeface="Calibri"/>
              </a:rPr>
              <a:t>46,000 </a:t>
            </a:r>
            <a:r>
              <a:rPr sz="2400" spc="-5" dirty="0">
                <a:latin typeface="Calibri"/>
                <a:cs typeface="Calibri"/>
              </a:rPr>
              <a:t>on-  staff </a:t>
            </a:r>
            <a:r>
              <a:rPr sz="2400" spc="-5" dirty="0">
                <a:latin typeface="Calibri"/>
                <a:cs typeface="Calibri"/>
                <a:hlinkClick r:id="rId4"/>
              </a:rPr>
              <a:t>pharmacists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600" y="873505"/>
            <a:ext cx="7213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sng" dirty="0"/>
              <a:t>2. </a:t>
            </a:r>
            <a:r>
              <a:rPr lang="en-US" sz="3200" u="sng" spc="-5" dirty="0"/>
              <a:t>Pharmacy Chains</a:t>
            </a:r>
            <a:r>
              <a:rPr lang="en-US" sz="3200" u="sng" spc="10" dirty="0"/>
              <a:t> </a:t>
            </a:r>
            <a:r>
              <a:rPr lang="en-US" sz="3200" u="sng" spc="-5" dirty="0"/>
              <a:t>share </a:t>
            </a:r>
            <a:r>
              <a:rPr sz="3200" u="sng" spc="-5" dirty="0" smtClean="0"/>
              <a:t>:</a:t>
            </a:r>
            <a:endParaRPr sz="3200" u="sng" spc="-5" dirty="0"/>
          </a:p>
        </p:txBody>
      </p:sp>
      <p:sp>
        <p:nvSpPr>
          <p:cNvPr id="3" name="object 3"/>
          <p:cNvSpPr/>
          <p:nvPr/>
        </p:nvSpPr>
        <p:spPr>
          <a:xfrm>
            <a:off x="9061704" y="1583436"/>
            <a:ext cx="101600" cy="328930"/>
          </a:xfrm>
          <a:custGeom>
            <a:avLst/>
            <a:gdLst/>
            <a:ahLst/>
            <a:cxnLst/>
            <a:rect l="l" t="t" r="r" b="b"/>
            <a:pathLst>
              <a:path w="101600" h="328930">
                <a:moveTo>
                  <a:pt x="0" y="328422"/>
                </a:moveTo>
                <a:lnTo>
                  <a:pt x="101346" y="328422"/>
                </a:lnTo>
                <a:lnTo>
                  <a:pt x="101346" y="0"/>
                </a:lnTo>
                <a:lnTo>
                  <a:pt x="0" y="0"/>
                </a:lnTo>
                <a:lnTo>
                  <a:pt x="0" y="328422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350" y="1583436"/>
            <a:ext cx="19050" cy="328930"/>
          </a:xfrm>
          <a:custGeom>
            <a:avLst/>
            <a:gdLst/>
            <a:ahLst/>
            <a:cxnLst/>
            <a:rect l="l" t="t" r="r" b="b"/>
            <a:pathLst>
              <a:path w="19050" h="328930">
                <a:moveTo>
                  <a:pt x="0" y="328422"/>
                </a:moveTo>
                <a:lnTo>
                  <a:pt x="19050" y="328422"/>
                </a:lnTo>
                <a:lnTo>
                  <a:pt x="19050" y="0"/>
                </a:lnTo>
                <a:lnTo>
                  <a:pt x="0" y="0"/>
                </a:lnTo>
                <a:lnTo>
                  <a:pt x="0" y="328422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5435" y="1911857"/>
            <a:ext cx="3007995" cy="328930"/>
          </a:xfrm>
          <a:custGeom>
            <a:avLst/>
            <a:gdLst/>
            <a:ahLst/>
            <a:cxnLst/>
            <a:rect l="l" t="t" r="r" b="b"/>
            <a:pathLst>
              <a:path w="3007995" h="328930">
                <a:moveTo>
                  <a:pt x="0" y="328422"/>
                </a:moveTo>
                <a:lnTo>
                  <a:pt x="3007614" y="328422"/>
                </a:lnTo>
                <a:lnTo>
                  <a:pt x="3007614" y="0"/>
                </a:lnTo>
                <a:lnTo>
                  <a:pt x="0" y="0"/>
                </a:lnTo>
                <a:lnTo>
                  <a:pt x="0" y="328422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350" y="1911857"/>
            <a:ext cx="19050" cy="328930"/>
          </a:xfrm>
          <a:custGeom>
            <a:avLst/>
            <a:gdLst/>
            <a:ahLst/>
            <a:cxnLst/>
            <a:rect l="l" t="t" r="r" b="b"/>
            <a:pathLst>
              <a:path w="19050" h="328930">
                <a:moveTo>
                  <a:pt x="0" y="328422"/>
                </a:moveTo>
                <a:lnTo>
                  <a:pt x="19050" y="328422"/>
                </a:lnTo>
                <a:lnTo>
                  <a:pt x="19050" y="0"/>
                </a:lnTo>
                <a:lnTo>
                  <a:pt x="0" y="0"/>
                </a:lnTo>
                <a:lnTo>
                  <a:pt x="0" y="328422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44184" y="2240279"/>
            <a:ext cx="3119120" cy="329565"/>
          </a:xfrm>
          <a:custGeom>
            <a:avLst/>
            <a:gdLst/>
            <a:ahLst/>
            <a:cxnLst/>
            <a:rect l="l" t="t" r="r" b="b"/>
            <a:pathLst>
              <a:path w="3119120" h="329564">
                <a:moveTo>
                  <a:pt x="0" y="329184"/>
                </a:moveTo>
                <a:lnTo>
                  <a:pt x="3118866" y="329184"/>
                </a:lnTo>
                <a:lnTo>
                  <a:pt x="3118866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5350" y="2240279"/>
            <a:ext cx="19050" cy="329565"/>
          </a:xfrm>
          <a:custGeom>
            <a:avLst/>
            <a:gdLst/>
            <a:ahLst/>
            <a:cxnLst/>
            <a:rect l="l" t="t" r="r" b="b"/>
            <a:pathLst>
              <a:path w="19050" h="329564">
                <a:moveTo>
                  <a:pt x="0" y="329184"/>
                </a:moveTo>
                <a:lnTo>
                  <a:pt x="19050" y="329184"/>
                </a:lnTo>
                <a:lnTo>
                  <a:pt x="19050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9400" y="6590156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480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1600" y="1911857"/>
            <a:ext cx="7315199" cy="4520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Page |</a:t>
            </a:r>
            <a:r>
              <a:rPr spc="-60" dirty="0"/>
              <a:t> 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73505"/>
            <a:ext cx="8839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dirty="0"/>
              <a:t>3</a:t>
            </a:r>
            <a:r>
              <a:rPr sz="3200" u="sng" dirty="0"/>
              <a:t>. </a:t>
            </a:r>
            <a:r>
              <a:rPr lang="en-US" sz="3200" u="sng" spc="-5" dirty="0"/>
              <a:t>Pharmacy Performance and</a:t>
            </a:r>
            <a:r>
              <a:rPr lang="en-US" sz="3200" u="sng" spc="25" dirty="0"/>
              <a:t> </a:t>
            </a:r>
            <a:r>
              <a:rPr lang="en-US" sz="3200" u="sng" spc="-5" dirty="0"/>
              <a:t>Productivity </a:t>
            </a:r>
            <a:r>
              <a:rPr sz="3200" u="sng" spc="-5" dirty="0" smtClean="0"/>
              <a:t>:</a:t>
            </a:r>
            <a:endParaRPr sz="3200" u="sng" spc="-5" dirty="0"/>
          </a:p>
        </p:txBody>
      </p:sp>
      <p:sp>
        <p:nvSpPr>
          <p:cNvPr id="4" name="object 4"/>
          <p:cNvSpPr/>
          <p:nvPr/>
        </p:nvSpPr>
        <p:spPr>
          <a:xfrm>
            <a:off x="1295400" y="1905000"/>
            <a:ext cx="7467600" cy="4365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Page |</a:t>
            </a:r>
            <a:r>
              <a:rPr spc="-60" dirty="0"/>
              <a:t> 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4173"/>
            <a:ext cx="8101965" cy="4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600"/>
              </a:lnSpc>
            </a:pPr>
            <a:r>
              <a:rPr lang="en-US" sz="3200" b="1" u="sng" spc="-5" dirty="0" smtClean="0"/>
              <a:t>4.Pharmacy Chains</a:t>
            </a:r>
            <a:r>
              <a:rPr lang="en-US" sz="3200" b="1" u="sng" spc="10" dirty="0" smtClean="0"/>
              <a:t> </a:t>
            </a:r>
            <a:r>
              <a:rPr lang="en-US" sz="3200" b="1" u="sng" spc="-5" dirty="0" smtClean="0"/>
              <a:t>I</a:t>
            </a:r>
            <a:r>
              <a:rPr lang="en-US" sz="3200" b="1" u="sng" spc="-5" dirty="0" smtClean="0"/>
              <a:t>nfo</a:t>
            </a:r>
          </a:p>
        </p:txBody>
      </p:sp>
      <p:sp>
        <p:nvSpPr>
          <p:cNvPr id="3" name="object 3"/>
          <p:cNvSpPr/>
          <p:nvPr/>
        </p:nvSpPr>
        <p:spPr>
          <a:xfrm>
            <a:off x="901700" y="1828800"/>
            <a:ext cx="83947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Page |</a:t>
            </a:r>
            <a:r>
              <a:rPr spc="-60" dirty="0"/>
              <a:t> 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Page |</a:t>
            </a:r>
            <a:r>
              <a:rPr spc="-60" dirty="0"/>
              <a:t> 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3733800"/>
            <a:ext cx="76758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u="sng" dirty="0"/>
              <a:t>5.</a:t>
            </a:r>
            <a:r>
              <a:rPr lang="en-US" sz="3200" u="sng" spc="-5" dirty="0"/>
              <a:t> Pharmacy Chain Distributions :</a:t>
            </a:r>
            <a:endParaRPr sz="3200" u="sng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914400"/>
          <a:ext cx="8223250" cy="5844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395">
                <a:tc>
                  <a:txBody>
                    <a:bodyPr/>
                    <a:lstStyle/>
                    <a:p>
                      <a:pPr marL="71120">
                        <a:lnSpc>
                          <a:spcPts val="17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New York,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NY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7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Florida, FL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1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71120">
                        <a:lnSpc>
                          <a:spcPts val="138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Pharmacy distributed normally North the state Capital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 marR="322580">
                        <a:lnSpc>
                          <a:spcPts val="138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Pharmacy distributed normally around the state Capital  City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71120">
                        <a:lnSpc>
                          <a:spcPts val="17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Illinois ,IL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7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Pennsylvania,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1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71120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Pharmacy distributed The outskirts the state of Capital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Pharmacy distributed normally </a:t>
                      </a:r>
                      <a:r>
                        <a:rPr sz="11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South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state Capital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986155" y="1160760"/>
            <a:ext cx="3785184" cy="2249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7779" y="1160760"/>
            <a:ext cx="3739260" cy="2276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6155" y="4050029"/>
            <a:ext cx="3785233" cy="22674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97779" y="4050029"/>
            <a:ext cx="3748411" cy="22764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Page |</a:t>
            </a:r>
            <a:r>
              <a:rPr spc="-60" dirty="0"/>
              <a:t> 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914400"/>
          <a:ext cx="8223250" cy="5755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395">
                <a:tc>
                  <a:txBody>
                    <a:bodyPr/>
                    <a:lstStyle/>
                    <a:p>
                      <a:pPr marL="71120">
                        <a:lnSpc>
                          <a:spcPts val="17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Arkansas,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7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Ohio,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71120">
                        <a:lnSpc>
                          <a:spcPts val="135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Pharmacy distributed The outskirts the state of Capital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City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71120">
                        <a:lnSpc>
                          <a:spcPts val="1175"/>
                        </a:lnSpc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Notice: Arkansas, Sacramento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Austin almost the same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 marR="322580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Pharmacy distributed normally around the state Capital  City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71120">
                        <a:lnSpc>
                          <a:spcPts val="17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California,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7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Rhode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Island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5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71120">
                        <a:lnSpc>
                          <a:spcPts val="136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Pharmacy distributed The outskirts the state of Capital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City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71120">
                        <a:lnSpc>
                          <a:spcPts val="1175"/>
                        </a:lnSpc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Notice: Arkansas, Sacramento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Austin almost the same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 marR="322580">
                        <a:lnSpc>
                          <a:spcPts val="138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Pharmacy distributed normally around the state Capital  City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986155" y="1160760"/>
            <a:ext cx="3785195" cy="2294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7779" y="1160759"/>
            <a:ext cx="3739513" cy="2221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6155" y="4059173"/>
            <a:ext cx="3748615" cy="22486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97779" y="4059173"/>
            <a:ext cx="3748398" cy="22304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Page |</a:t>
            </a:r>
            <a:r>
              <a:rPr spc="-60" dirty="0"/>
              <a:t> 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914400"/>
          <a:ext cx="4111625" cy="405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3495">
                <a:tc>
                  <a:txBody>
                    <a:bodyPr/>
                    <a:lstStyle/>
                    <a:p>
                      <a:pPr marL="71120">
                        <a:lnSpc>
                          <a:spcPts val="2585"/>
                        </a:lnSpc>
                      </a:pPr>
                      <a:r>
                        <a:rPr sz="2250" spc="-5" dirty="0">
                          <a:latin typeface="Arial"/>
                          <a:cs typeface="Arial"/>
                        </a:rPr>
                        <a:t>Texas,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dirty="0">
                          <a:latin typeface="Arial"/>
                          <a:cs typeface="Arial"/>
                        </a:rPr>
                        <a:t>TX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71120">
                        <a:lnSpc>
                          <a:spcPts val="135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Pharmacy distributed The outskirts the state of Capital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City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71120">
                        <a:lnSpc>
                          <a:spcPts val="1125"/>
                        </a:lnSpc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Notice: Arkansas, Sacramento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Austin almost the same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7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986155" y="1249337"/>
            <a:ext cx="3748824" cy="2221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6155" y="3812273"/>
            <a:ext cx="1152523" cy="1152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Page |</a:t>
            </a:r>
            <a:r>
              <a:rPr spc="-60" dirty="0"/>
              <a:t> 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459</Words>
  <Application>Microsoft Office PowerPoint</Application>
  <PresentationFormat>Custom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1.Background:</vt:lpstr>
      <vt:lpstr>2. Pharmacy Chains share :</vt:lpstr>
      <vt:lpstr>3. Pharmacy Performance and Productivity :</vt:lpstr>
      <vt:lpstr>PowerPoint Presentation</vt:lpstr>
      <vt:lpstr>5. Pharmacy Chain Distributions :</vt:lpstr>
      <vt:lpstr>PowerPoint Presentation</vt:lpstr>
      <vt:lpstr>PowerPoint Presentation</vt:lpstr>
      <vt:lpstr>PowerPoint Presentation</vt:lpstr>
      <vt:lpstr>5. Conclusions:</vt:lpstr>
      <vt:lpstr>In the other side Walgreens Pharmacy chain had employee  10,578 Pharmacists to run 8,232 Store(s) about ~1.2  Pharmacists/store</vt:lpstr>
      <vt:lpstr>6. Feedback and Recommendations: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Abdelrazek Rizk</dc:creator>
  <cp:lastModifiedBy>Abdelrazek Rizk</cp:lastModifiedBy>
  <cp:revision>1</cp:revision>
  <dcterms:created xsi:type="dcterms:W3CDTF">2020-04-11T09:50:16Z</dcterms:created>
  <dcterms:modified xsi:type="dcterms:W3CDTF">2020-04-11T10:00:26Z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2020-04-11T00:00:00Z</vt:filetime>
  </property>
  <property fmtid="{D5CDD505-2E9C-101B-9397-08002B2CF9AE}" pid="3" name="Creator">
    <vt:lpwstr>Acrobat PDFMaker 18 for Word</vt:lpwstr>
  </property>
  <property fmtid="{D5CDD505-2E9C-101B-9397-08002B2CF9AE}" pid="4" name="LastSaved">
    <vt:filetime>2020-04-11T00:00:00Z</vt:filetime>
  </property>
</Properties>
</file>