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7" r:id="rId2"/>
    <p:sldId id="261" r:id="rId3"/>
    <p:sldId id="260" r:id="rId4"/>
    <p:sldId id="263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9966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standard deviation measures how concentrated the data are around the mean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0554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 smtClean="0"/>
              <a:t>IQR</a:t>
            </a:r>
            <a:r>
              <a:rPr lang="en-US" sz="1100" b="1" dirty="0" smtClean="0"/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ignores data below the 25th percentile or above the 75th, which may contain outliers that could inflate the measure of variability of the entire data set.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609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" y="-55785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What is the most interesting trend technology for Udacity students?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771" y="739815"/>
            <a:ext cx="4550700" cy="28316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471" y="739817"/>
            <a:ext cx="4474529" cy="28316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" y="3525078"/>
            <a:ext cx="9144000" cy="19236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From charts we can see student show interest in </a:t>
            </a:r>
            <a:r>
              <a:rPr lang="en-US" b="1" dirty="0"/>
              <a:t>Ai</a:t>
            </a:r>
            <a:r>
              <a:rPr lang="en-US" dirty="0"/>
              <a:t> field it grow up with </a:t>
            </a:r>
            <a:r>
              <a:rPr lang="en-US" b="1" dirty="0"/>
              <a:t>17% </a:t>
            </a:r>
            <a:r>
              <a:rPr lang="en-US" dirty="0"/>
              <a:t>from what actually student applied and also </a:t>
            </a:r>
            <a:r>
              <a:rPr lang="en-US" b="1" dirty="0"/>
              <a:t>self-driving car </a:t>
            </a:r>
            <a:r>
              <a:rPr lang="en-US" dirty="0"/>
              <a:t>grow up (from 2% to 6%) , </a:t>
            </a:r>
            <a:r>
              <a:rPr lang="en-US" b="1" dirty="0"/>
              <a:t>robotics</a:t>
            </a:r>
            <a:r>
              <a:rPr lang="en-US" dirty="0"/>
              <a:t>(from 1% to 6%)  </a:t>
            </a:r>
            <a:r>
              <a:rPr lang="en-US" b="1" dirty="0"/>
              <a:t> </a:t>
            </a:r>
            <a:r>
              <a:rPr lang="en-US" dirty="0"/>
              <a:t> </a:t>
            </a:r>
          </a:p>
          <a:p>
            <a:r>
              <a:rPr lang="en-US" dirty="0"/>
              <a:t>In addition, we see field like </a:t>
            </a:r>
            <a:r>
              <a:rPr lang="en-US" b="1" dirty="0"/>
              <a:t>block chain </a:t>
            </a:r>
            <a:r>
              <a:rPr lang="en-US" dirty="0"/>
              <a:t>and </a:t>
            </a:r>
            <a:r>
              <a:rPr lang="en-US" b="1" dirty="0"/>
              <a:t>big data </a:t>
            </a:r>
            <a:r>
              <a:rPr lang="en-US" dirty="0"/>
              <a:t>has popup as new target for students</a:t>
            </a:r>
          </a:p>
          <a:p>
            <a:r>
              <a:rPr lang="en-US" dirty="0"/>
              <a:t>And in the other way field like </a:t>
            </a:r>
            <a:r>
              <a:rPr lang="en-US" b="1" dirty="0"/>
              <a:t>deep learning </a:t>
            </a:r>
            <a:r>
              <a:rPr lang="en-US" dirty="0"/>
              <a:t>loss more than </a:t>
            </a:r>
            <a:r>
              <a:rPr lang="en-US" b="1" dirty="0"/>
              <a:t>60%</a:t>
            </a:r>
            <a:r>
              <a:rPr lang="en-US" dirty="0"/>
              <a:t> from student interest, also </a:t>
            </a:r>
            <a:r>
              <a:rPr lang="en-US" b="1" dirty="0"/>
              <a:t>machine learning </a:t>
            </a:r>
            <a:r>
              <a:rPr lang="en-US" dirty="0"/>
              <a:t>has a big drop down</a:t>
            </a:r>
          </a:p>
          <a:p>
            <a:r>
              <a:rPr lang="en-US" dirty="0"/>
              <a:t>And we must consider that result reflect the sample of student they apply to survey not all Udacity student population Udacity</a:t>
            </a:r>
          </a:p>
          <a:p>
            <a:endParaRPr lang="en-US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5980646" y="990600"/>
            <a:ext cx="3216362" cy="4152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800" dirty="0"/>
              <a:t>Comparing the </a:t>
            </a:r>
            <a:r>
              <a:rPr lang="en-US" sz="800" b="1" dirty="0">
                <a:solidFill>
                  <a:schemeClr val="tx1"/>
                </a:solidFill>
              </a:rPr>
              <a:t>mean</a:t>
            </a:r>
            <a:r>
              <a:rPr lang="en-US" sz="800" dirty="0"/>
              <a:t> time to complete project according to education </a:t>
            </a:r>
            <a:r>
              <a:rPr lang="en-US" sz="800" dirty="0" smtClean="0"/>
              <a:t>level </a:t>
            </a:r>
            <a:r>
              <a:rPr lang="en-US" sz="800" b="1" dirty="0">
                <a:solidFill>
                  <a:schemeClr val="tx1"/>
                </a:solidFill>
              </a:rPr>
              <a:t>(</a:t>
            </a:r>
            <a:r>
              <a:rPr lang="en-US" sz="800" b="1" u="sng" dirty="0">
                <a:solidFill>
                  <a:srgbClr val="FF0000"/>
                </a:solidFill>
              </a:rPr>
              <a:t>High school</a:t>
            </a:r>
            <a:r>
              <a:rPr lang="en-US" sz="800" b="1" dirty="0"/>
              <a:t>, </a:t>
            </a:r>
            <a:r>
              <a:rPr lang="en-US" sz="800" b="1" u="sng" dirty="0">
                <a:solidFill>
                  <a:srgbClr val="7030A0"/>
                </a:solidFill>
              </a:rPr>
              <a:t>nanodegree</a:t>
            </a:r>
            <a:r>
              <a:rPr lang="en-US" sz="800" b="1" dirty="0"/>
              <a:t>, </a:t>
            </a:r>
            <a:r>
              <a:rPr lang="en-US" sz="800" b="1" u="sng" dirty="0">
                <a:solidFill>
                  <a:srgbClr val="66FF33"/>
                </a:solidFill>
              </a:rPr>
              <a:t>master</a:t>
            </a:r>
            <a:r>
              <a:rPr lang="en-US" sz="800" b="1" dirty="0" smtClean="0">
                <a:solidFill>
                  <a:schemeClr val="tx1"/>
                </a:solidFill>
              </a:rPr>
              <a:t>)</a:t>
            </a:r>
            <a:r>
              <a:rPr lang="en-US" sz="800" b="1" dirty="0" smtClean="0"/>
              <a:t> </a:t>
            </a:r>
            <a:r>
              <a:rPr lang="en-US" sz="800" dirty="0"/>
              <a:t>For each group </a:t>
            </a:r>
          </a:p>
          <a:p>
            <a:pPr marL="139700" indent="0">
              <a:buNone/>
            </a:pPr>
            <a:r>
              <a:rPr lang="en-US" sz="800" b="1" dirty="0" smtClean="0">
                <a:solidFill>
                  <a:schemeClr val="tx1"/>
                </a:solidFill>
              </a:rPr>
              <a:t>Employed group </a:t>
            </a:r>
            <a:r>
              <a:rPr lang="en-US" sz="800" b="1" dirty="0">
                <a:solidFill>
                  <a:schemeClr val="tx1"/>
                </a:solidFill>
              </a:rPr>
              <a:t>(</a:t>
            </a:r>
            <a:r>
              <a:rPr lang="en-US" sz="800" b="1" u="sng" dirty="0" smtClean="0">
                <a:solidFill>
                  <a:srgbClr val="FF0000"/>
                </a:solidFill>
              </a:rPr>
              <a:t>22.36</a:t>
            </a:r>
            <a:r>
              <a:rPr lang="en-US" sz="800" b="1" dirty="0"/>
              <a:t>, </a:t>
            </a:r>
            <a:r>
              <a:rPr lang="en-US" sz="800" b="1" u="sng" dirty="0">
                <a:solidFill>
                  <a:srgbClr val="7030A0"/>
                </a:solidFill>
              </a:rPr>
              <a:t>21.28</a:t>
            </a:r>
            <a:r>
              <a:rPr lang="en-US" sz="800" b="1" dirty="0"/>
              <a:t>, </a:t>
            </a:r>
            <a:r>
              <a:rPr lang="en-US" sz="800" b="1" u="sng" dirty="0">
                <a:solidFill>
                  <a:srgbClr val="66FF33"/>
                </a:solidFill>
              </a:rPr>
              <a:t>32.7</a:t>
            </a:r>
            <a:r>
              <a:rPr lang="en-US" sz="800" b="1" dirty="0">
                <a:solidFill>
                  <a:schemeClr val="tx1"/>
                </a:solidFill>
              </a:rPr>
              <a:t>) </a:t>
            </a:r>
            <a:r>
              <a:rPr lang="en-US" sz="800" dirty="0" smtClean="0"/>
              <a:t>hours </a:t>
            </a:r>
          </a:p>
          <a:p>
            <a:pPr marL="139700" indent="0">
              <a:buNone/>
            </a:pPr>
            <a:r>
              <a:rPr lang="en-US" sz="800" dirty="0" smtClean="0"/>
              <a:t>&amp; </a:t>
            </a:r>
            <a:r>
              <a:rPr lang="en-US" sz="800" b="1" dirty="0" smtClean="0">
                <a:solidFill>
                  <a:schemeClr val="tx1"/>
                </a:solidFill>
              </a:rPr>
              <a:t>Unemployed group (</a:t>
            </a:r>
            <a:r>
              <a:rPr lang="en-US" sz="800" b="1" u="sng" dirty="0" smtClean="0">
                <a:solidFill>
                  <a:srgbClr val="FF0000"/>
                </a:solidFill>
              </a:rPr>
              <a:t>27</a:t>
            </a:r>
            <a:r>
              <a:rPr lang="en-US" sz="800" b="1" dirty="0"/>
              <a:t>, </a:t>
            </a:r>
            <a:r>
              <a:rPr lang="en-US" sz="800" b="1" u="sng" dirty="0">
                <a:solidFill>
                  <a:srgbClr val="7030A0"/>
                </a:solidFill>
              </a:rPr>
              <a:t>68.2</a:t>
            </a:r>
            <a:r>
              <a:rPr lang="en-US" sz="800" b="1" dirty="0"/>
              <a:t>, </a:t>
            </a:r>
            <a:r>
              <a:rPr lang="en-US" sz="800" b="1" u="sng" dirty="0" smtClean="0">
                <a:solidFill>
                  <a:srgbClr val="66FF33"/>
                </a:solidFill>
              </a:rPr>
              <a:t>49.46</a:t>
            </a:r>
            <a:r>
              <a:rPr lang="en-US" sz="800" b="1" dirty="0">
                <a:solidFill>
                  <a:schemeClr val="tx1"/>
                </a:solidFill>
              </a:rPr>
              <a:t>)</a:t>
            </a:r>
            <a:r>
              <a:rPr lang="en-US" sz="800" dirty="0" smtClean="0"/>
              <a:t> </a:t>
            </a:r>
            <a:r>
              <a:rPr lang="en-US" sz="800" dirty="0"/>
              <a:t>hours </a:t>
            </a:r>
          </a:p>
          <a:p>
            <a:pPr marL="139700" indent="0">
              <a:buNone/>
            </a:pPr>
            <a:r>
              <a:rPr lang="en-US" sz="800" dirty="0" smtClean="0"/>
              <a:t>(We </a:t>
            </a:r>
            <a:r>
              <a:rPr lang="en-US" sz="800" dirty="0"/>
              <a:t>can see that employed group take short time than unemployed group to complete project</a:t>
            </a:r>
          </a:p>
          <a:p>
            <a:pPr marL="139700" indent="0">
              <a:buNone/>
            </a:pPr>
            <a:r>
              <a:rPr lang="en-US" sz="800" dirty="0"/>
              <a:t>So yes, status of students &amp; education level play role in time to complete project as the static of the data simple show</a:t>
            </a:r>
            <a:r>
              <a:rPr lang="en-US" sz="800" dirty="0" smtClean="0"/>
              <a:t>.</a:t>
            </a:r>
          </a:p>
          <a:p>
            <a:pPr marL="139700" indent="0">
              <a:buNone/>
            </a:pPr>
            <a:endParaRPr lang="en-US" sz="300" dirty="0" smtClean="0"/>
          </a:p>
          <a:p>
            <a:pPr marL="139700" indent="0">
              <a:buNone/>
            </a:pPr>
            <a:r>
              <a:rPr lang="en-US" sz="800" dirty="0"/>
              <a:t>Comparing the </a:t>
            </a:r>
            <a:r>
              <a:rPr lang="en-US" sz="800" b="1" dirty="0"/>
              <a:t>standard deviation, range and mean </a:t>
            </a:r>
            <a:r>
              <a:rPr lang="en-US" sz="800" dirty="0"/>
              <a:t>for student with nanodegree for each group </a:t>
            </a:r>
          </a:p>
          <a:p>
            <a:pPr marL="139700" indent="0">
              <a:buNone/>
            </a:pPr>
            <a:r>
              <a:rPr lang="en-US" sz="800" dirty="0"/>
              <a:t>We will found that </a:t>
            </a:r>
            <a:r>
              <a:rPr lang="en-US" sz="800" b="1" dirty="0"/>
              <a:t>unemployed student </a:t>
            </a:r>
            <a:r>
              <a:rPr lang="en-US" sz="800" dirty="0"/>
              <a:t>with nanodegree have </a:t>
            </a:r>
            <a:r>
              <a:rPr lang="en-US" sz="800" b="1" dirty="0"/>
              <a:t>standard deviation (97.1) </a:t>
            </a:r>
            <a:r>
              <a:rPr lang="en-US" sz="800" dirty="0"/>
              <a:t>and </a:t>
            </a:r>
            <a:r>
              <a:rPr lang="en-US" sz="800" b="1" dirty="0"/>
              <a:t>mean (68.2) </a:t>
            </a:r>
            <a:r>
              <a:rPr lang="en-US" sz="800" dirty="0"/>
              <a:t>and that make the distance is big between them</a:t>
            </a:r>
          </a:p>
          <a:p>
            <a:pPr marL="139700" indent="0">
              <a:buNone/>
            </a:pPr>
            <a:r>
              <a:rPr lang="en-US" sz="800" dirty="0" smtClean="0"/>
              <a:t>,</a:t>
            </a:r>
            <a:r>
              <a:rPr lang="en-US" sz="800" b="1" dirty="0" smtClean="0"/>
              <a:t>employed </a:t>
            </a:r>
            <a:r>
              <a:rPr lang="en-US" sz="800" b="1" dirty="0"/>
              <a:t>student </a:t>
            </a:r>
            <a:r>
              <a:rPr lang="en-US" sz="800" dirty="0"/>
              <a:t>with nanodegree have </a:t>
            </a:r>
            <a:r>
              <a:rPr lang="en-US" sz="800" b="1" dirty="0"/>
              <a:t>standard deviation (28.47)</a:t>
            </a:r>
            <a:r>
              <a:rPr lang="en-US" sz="800" dirty="0"/>
              <a:t> and </a:t>
            </a:r>
            <a:r>
              <a:rPr lang="en-US" sz="800" b="1" dirty="0"/>
              <a:t>mean (21.28) </a:t>
            </a:r>
            <a:r>
              <a:rPr lang="en-US" sz="800" dirty="0" smtClean="0"/>
              <a:t>and </a:t>
            </a:r>
            <a:r>
              <a:rPr lang="en-US" sz="800" dirty="0"/>
              <a:t>that make the distance is too close between them</a:t>
            </a:r>
          </a:p>
          <a:p>
            <a:pPr marL="139700" indent="0">
              <a:buNone/>
            </a:pPr>
            <a:r>
              <a:rPr lang="en-US" sz="800" dirty="0"/>
              <a:t>So employed student with nanodegree so closer to its mean than unemployed student</a:t>
            </a:r>
          </a:p>
          <a:p>
            <a:pPr marL="139700" indent="0">
              <a:buNone/>
            </a:pPr>
            <a:r>
              <a:rPr lang="en-US" sz="800" dirty="0"/>
              <a:t>Also the unemployed student with nanodegree have </a:t>
            </a:r>
            <a:r>
              <a:rPr lang="en-US" sz="800" b="1" dirty="0"/>
              <a:t>range</a:t>
            </a:r>
            <a:r>
              <a:rPr lang="en-US" sz="800" dirty="0"/>
              <a:t> </a:t>
            </a:r>
            <a:r>
              <a:rPr lang="en-US" sz="800" b="1" dirty="0"/>
              <a:t>(315) </a:t>
            </a:r>
            <a:r>
              <a:rPr lang="en-US" sz="800" dirty="0"/>
              <a:t>is bigger than the other employed student </a:t>
            </a:r>
            <a:r>
              <a:rPr lang="en-US" sz="800" b="1" dirty="0"/>
              <a:t>rang (117)</a:t>
            </a:r>
          </a:p>
          <a:p>
            <a:pPr marL="139700" indent="0">
              <a:buNone/>
            </a:pPr>
            <a:r>
              <a:rPr lang="en-US" sz="800" dirty="0"/>
              <a:t>That show us that unemployed student has outlier with extreme value than employed student</a:t>
            </a:r>
          </a:p>
          <a:p>
            <a:pPr marL="139700" indent="0">
              <a:buNone/>
            </a:pPr>
            <a:r>
              <a:rPr lang="en-US" sz="800" dirty="0"/>
              <a:t>Moreover, if we look to their shapes we will found reflection to our data</a:t>
            </a:r>
          </a:p>
          <a:p>
            <a:pPr marL="139700" indent="0">
              <a:buNone/>
            </a:pPr>
            <a:r>
              <a:rPr lang="en-US" sz="800" b="1" dirty="0"/>
              <a:t>That make Employed student with nanodegree group more concentrated around its mean value</a:t>
            </a:r>
          </a:p>
          <a:p>
            <a:pPr marL="139700" indent="0">
              <a:buNone/>
            </a:pPr>
            <a:endParaRPr lang="en-US" sz="1000" b="1" dirty="0" smtClean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en-US" sz="1000" dirty="0" smtClean="0"/>
          </a:p>
          <a:p>
            <a:pPr marL="139700" indent="0">
              <a:buNone/>
            </a:pPr>
            <a:endParaRPr lang="en-US" sz="1000" dirty="0" smtClean="0"/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r>
              <a:rPr lang="en-US" sz="1000" dirty="0" smtClean="0"/>
              <a:t> </a:t>
            </a:r>
            <a:endParaRPr lang="en-US" sz="1000" dirty="0"/>
          </a:p>
          <a:p>
            <a:pPr marL="139700" indent="0">
              <a:buNone/>
            </a:pPr>
            <a:endParaRPr lang="en-US" dirty="0" smtClean="0"/>
          </a:p>
          <a:p>
            <a:pPr marL="139700" indent="0">
              <a:buNone/>
            </a:pPr>
            <a:endParaRPr lang="en-US" dirty="0"/>
          </a:p>
          <a:p>
            <a:pPr marL="0" lvl="0" indent="0">
              <a:spcAft>
                <a:spcPts val="1600"/>
              </a:spcAft>
              <a:buNone/>
            </a:pPr>
            <a:endParaRPr lang="en-US" dirty="0"/>
          </a:p>
          <a:p>
            <a:pPr marL="0" lvl="0" indent="0"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dk1"/>
                </a:solidFill>
              </a:rPr>
              <a:t>visualization or summary statistics used for finding</a:t>
            </a:r>
            <a:r>
              <a:rPr lang="en"/>
              <a:t>&gt;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Does the status of students employed or unemployed and their education level play role in time to complete project?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5930348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86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365889" y="1068955"/>
            <a:ext cx="2778111" cy="40076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300" dirty="0"/>
              <a:t>In our data, value for</a:t>
            </a:r>
            <a:r>
              <a:rPr lang="en-US" sz="1300" b="1" dirty="0"/>
              <a:t> </a:t>
            </a:r>
            <a:endParaRPr lang="en-US" sz="1300" dirty="0"/>
          </a:p>
          <a:p>
            <a:pPr marL="139700" indent="0">
              <a:buNone/>
            </a:pPr>
            <a:r>
              <a:rPr lang="en-US" sz="1300" b="1" dirty="0"/>
              <a:t>Mean is &gt; the median</a:t>
            </a:r>
            <a:endParaRPr lang="en-US" sz="1300" dirty="0"/>
          </a:p>
          <a:p>
            <a:pPr marL="139700" indent="0">
              <a:buNone/>
            </a:pPr>
            <a:r>
              <a:rPr lang="en-US" sz="1300" dirty="0"/>
              <a:t>For employed &amp; unemployed group in both applying and consuming learning so our data </a:t>
            </a:r>
            <a:r>
              <a:rPr lang="en-US" sz="1300" dirty="0" smtClean="0"/>
              <a:t>shape is </a:t>
            </a:r>
            <a:r>
              <a:rPr lang="en-US" sz="1300" b="1" dirty="0"/>
              <a:t>skewed right</a:t>
            </a:r>
            <a:endParaRPr lang="en-US" sz="1300" dirty="0"/>
          </a:p>
          <a:p>
            <a:pPr marL="139700" indent="0">
              <a:buNone/>
            </a:pPr>
            <a:r>
              <a:rPr lang="en-US" sz="1300" b="1" i="1" dirty="0"/>
              <a:t>IQR</a:t>
            </a:r>
            <a:r>
              <a:rPr lang="en-US" sz="1300" b="1" dirty="0"/>
              <a:t> </a:t>
            </a:r>
            <a:r>
              <a:rPr lang="en-US" sz="1300" dirty="0"/>
              <a:t>for Employed &amp; unemployed consuming learning is (</a:t>
            </a:r>
            <a:r>
              <a:rPr lang="en-US" sz="13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1300" b="1" dirty="0"/>
              <a:t>, </a:t>
            </a:r>
            <a:r>
              <a:rPr lang="en-US" sz="1300" b="1" dirty="0">
                <a:solidFill>
                  <a:srgbClr val="92D050"/>
                </a:solidFill>
              </a:rPr>
              <a:t>5.5</a:t>
            </a:r>
            <a:r>
              <a:rPr lang="en-US" sz="1300" dirty="0"/>
              <a:t>)  </a:t>
            </a:r>
          </a:p>
          <a:p>
            <a:pPr marL="139700" indent="0">
              <a:buNone/>
            </a:pPr>
            <a:r>
              <a:rPr lang="en-US" sz="1300" dirty="0"/>
              <a:t>Although they have same median, but different distribution</a:t>
            </a:r>
          </a:p>
          <a:p>
            <a:pPr marL="139700" indent="0">
              <a:buNone/>
            </a:pPr>
            <a:r>
              <a:rPr lang="en-US" sz="1300" dirty="0"/>
              <a:t>That mean unemployed group has more Variability in a data set than employed</a:t>
            </a:r>
          </a:p>
          <a:p>
            <a:pPr marL="139700" indent="0">
              <a:buNone/>
            </a:pPr>
            <a:r>
              <a:rPr lang="en-US" sz="1300" dirty="0"/>
              <a:t>We can say that unemployed learning behavior is more variability than employed</a:t>
            </a:r>
          </a:p>
          <a:p>
            <a:pPr marL="139700" indent="0">
              <a:buNone/>
            </a:pPr>
            <a:endParaRPr lang="en-US" sz="1200" dirty="0"/>
          </a:p>
          <a:p>
            <a:pPr marL="139700" indent="0">
              <a:buNone/>
            </a:pPr>
            <a:endParaRPr lang="en-US" sz="1200" dirty="0"/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Does employment status affecting learning behavior?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" y="1106251"/>
            <a:ext cx="4399722" cy="39030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076" y="1068956"/>
            <a:ext cx="1894813" cy="4007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649684" y="1418450"/>
            <a:ext cx="2375045" cy="34981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If we look to result, </a:t>
            </a:r>
          </a:p>
          <a:p>
            <a:pPr marL="139700" indent="0">
              <a:buNone/>
            </a:pPr>
            <a:r>
              <a:rPr lang="en-US" b="1" dirty="0">
                <a:solidFill>
                  <a:schemeClr val="tx1"/>
                </a:solidFill>
              </a:rPr>
              <a:t>Mode</a:t>
            </a:r>
            <a:r>
              <a:rPr lang="en-US" dirty="0"/>
              <a:t> for the result is </a:t>
            </a:r>
            <a:r>
              <a:rPr lang="en-US" b="1" dirty="0">
                <a:solidFill>
                  <a:schemeClr val="tx1"/>
                </a:solidFill>
              </a:rPr>
              <a:t>10</a:t>
            </a:r>
            <a:r>
              <a:rPr lang="en-US" dirty="0"/>
              <a:t> it count </a:t>
            </a:r>
            <a:r>
              <a:rPr lang="en-US" b="1" dirty="0">
                <a:solidFill>
                  <a:schemeClr val="tx1"/>
                </a:solidFill>
              </a:rPr>
              <a:t>378</a:t>
            </a:r>
            <a:r>
              <a:rPr lang="en-US" dirty="0"/>
              <a:t> times from </a:t>
            </a:r>
            <a:r>
              <a:rPr lang="en-US" b="1" dirty="0">
                <a:solidFill>
                  <a:schemeClr val="tx1"/>
                </a:solidFill>
              </a:rPr>
              <a:t>753</a:t>
            </a:r>
            <a:r>
              <a:rPr lang="en-US" b="1" dirty="0"/>
              <a:t> </a:t>
            </a:r>
            <a:r>
              <a:rPr lang="en-US" dirty="0"/>
              <a:t>the number of sample student with </a:t>
            </a:r>
            <a:r>
              <a:rPr lang="en-US" b="1" dirty="0">
                <a:solidFill>
                  <a:schemeClr val="tx1"/>
                </a:solidFill>
              </a:rPr>
              <a:t>50.20%  </a:t>
            </a:r>
            <a:endParaRPr lang="en-US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dirty="0"/>
              <a:t>We will see that more than </a:t>
            </a:r>
            <a:r>
              <a:rPr lang="en-US" b="1" dirty="0">
                <a:solidFill>
                  <a:schemeClr val="tx1"/>
                </a:solidFill>
              </a:rPr>
              <a:t>97%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of students likely to recommend Udacity to their friend or colleague 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4" name="Shape 7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dk1"/>
                </a:solidFill>
              </a:rPr>
              <a:t>visualization or summary statistics used for finding</a:t>
            </a:r>
            <a:r>
              <a:rPr lang="en"/>
              <a:t>&gt;</a:t>
            </a:r>
            <a:endParaRPr dirty="0"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1080053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likely students recommend Udacity to a friend or colleague?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712" y="1391830"/>
            <a:ext cx="1581150" cy="352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10" y="1418449"/>
            <a:ext cx="4602480" cy="349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</TotalTime>
  <Words>541</Words>
  <Application>Microsoft Office PowerPoint</Application>
  <PresentationFormat>On-screen Show (16:9)</PresentationFormat>
  <Paragraphs>45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What is the most interesting trend technology for Udacity students?</vt:lpstr>
      <vt:lpstr>Does the status of students employed or unemployed and their education level play role in time to complete project?</vt:lpstr>
      <vt:lpstr>Does employment status affecting learning behavior?</vt:lpstr>
      <vt:lpstr>How likely students recommend Udacity to a friend or colleague?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Analyze Survey Data</dc:title>
  <dc:creator>abdelrazek rizk</dc:creator>
  <cp:lastModifiedBy>abdelrazek rizk</cp:lastModifiedBy>
  <cp:revision>65</cp:revision>
  <dcterms:modified xsi:type="dcterms:W3CDTF">2018-10-12T10:45:37Z</dcterms:modified>
</cp:coreProperties>
</file>