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312" r:id="rId6"/>
    <p:sldId id="305" r:id="rId7"/>
    <p:sldId id="329" r:id="rId8"/>
    <p:sldId id="330" r:id="rId9"/>
    <p:sldId id="331" r:id="rId10"/>
    <p:sldId id="332" r:id="rId11"/>
    <p:sldId id="334" r:id="rId12"/>
    <p:sldId id="335" r:id="rId13"/>
    <p:sldId id="336" r:id="rId14"/>
    <p:sldId id="338" r:id="rId15"/>
    <p:sldId id="339" r:id="rId16"/>
    <p:sldId id="328" r:id="rId17"/>
  </p:sldIdLst>
  <p:sldSz cx="12192000" cy="6858000"/>
  <p:notesSz cx="7099300" cy="10234613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Arial Narrow" panose="020B0606020202030204" pitchFamily="34" charset="0"/>
      <p:regular r:id="rId23"/>
      <p:bold r:id="rId24"/>
      <p:italic r:id="rId25"/>
      <p:boldItalic r:id="rId26"/>
    </p:embeddedFont>
    <p:embeddedFont>
      <p:font typeface="Sakkal Majalla" panose="02000000000000000000" pitchFamily="2" charset="-78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47">
          <p15:clr>
            <a:srgbClr val="A4A3A4"/>
          </p15:clr>
        </p15:guide>
        <p15:guide id="2" pos="40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6" roundtripDataSignature="AMtx7mi8sVgJzxNUSlCryR9jWcqyqdAB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CEE"/>
    <a:srgbClr val="0070C0"/>
    <a:srgbClr val="3366FF"/>
    <a:srgbClr val="B4C0F2"/>
    <a:srgbClr val="95B9F3"/>
    <a:srgbClr val="8B65F5"/>
    <a:srgbClr val="00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1394" autoAdjust="0"/>
  </p:normalViewPr>
  <p:slideViewPr>
    <p:cSldViewPr snapToGrid="0">
      <p:cViewPr varScale="1">
        <p:scale>
          <a:sx n="81" d="100"/>
          <a:sy n="81" d="100"/>
        </p:scale>
        <p:origin x="768" y="67"/>
      </p:cViewPr>
      <p:guideLst>
        <p:guide orient="horz" pos="2047"/>
        <p:guide pos="40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89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88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87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90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86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4988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59330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065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871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glish Title Slide">
  <p:cSld name="English 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6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1765" b="14623"/>
          <a:stretch/>
        </p:blipFill>
        <p:spPr>
          <a:xfrm>
            <a:off x="0" y="-8546"/>
            <a:ext cx="12192000" cy="4195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6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150834" y="1198388"/>
            <a:ext cx="9753600" cy="104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6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53600" y="4572000"/>
            <a:ext cx="155448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6"/>
          <p:cNvPicPr preferRelativeResize="0"/>
          <p:nvPr/>
        </p:nvPicPr>
        <p:blipFill rotWithShape="1">
          <a:blip r:embed="rId6">
            <a:alphaModFix/>
          </a:blip>
          <a:srcRect l="9825" t="13046" r="8529" b="11588"/>
          <a:stretch/>
        </p:blipFill>
        <p:spPr>
          <a:xfrm>
            <a:off x="874520" y="4572000"/>
            <a:ext cx="2020824" cy="155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1150834" y="2897188"/>
            <a:ext cx="5224329" cy="11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glish Slide">
  <p:cSld name="English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7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10444" t="123"/>
          <a:stretch/>
        </p:blipFill>
        <p:spPr>
          <a:xfrm>
            <a:off x="-2684" y="-8791"/>
            <a:ext cx="12191999" cy="686679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7"/>
          <p:cNvSpPr txBox="1">
            <a:spLocks noGrp="1"/>
          </p:cNvSpPr>
          <p:nvPr>
            <p:ph type="body" idx="1"/>
          </p:nvPr>
        </p:nvSpPr>
        <p:spPr>
          <a:xfrm>
            <a:off x="911715" y="1682769"/>
            <a:ext cx="10363200" cy="4984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2000"/>
              <a:buFont typeface="Courier New"/>
              <a:buChar char="o"/>
              <a:defRPr>
                <a:solidFill>
                  <a:srgbClr val="0B5F9F"/>
                </a:solidFill>
              </a:defRPr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1600"/>
              <a:buFont typeface="Arial"/>
              <a:buChar char="•"/>
              <a:defRPr>
                <a:solidFill>
                  <a:srgbClr val="0B5F9F"/>
                </a:solidFill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D5D5E"/>
              </a:buClr>
              <a:buSzPts val="1800"/>
              <a:buFont typeface="Arial"/>
              <a:buChar char="•"/>
              <a:defRPr>
                <a:solidFill>
                  <a:srgbClr val="0B5F9F"/>
                </a:solidFill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D5D5E"/>
              </a:buClr>
              <a:buSzPts val="1800"/>
              <a:buFont typeface="Arial"/>
              <a:buChar char="•"/>
              <a:defRPr>
                <a:solidFill>
                  <a:srgbClr val="0B5F9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 dirty="0"/>
          </a:p>
        </p:txBody>
      </p:sp>
      <p:sp>
        <p:nvSpPr>
          <p:cNvPr id="23" name="Google Shape;23;p7"/>
          <p:cNvSpPr txBox="1"/>
          <p:nvPr/>
        </p:nvSpPr>
        <p:spPr>
          <a:xfrm>
            <a:off x="9331036" y="6238431"/>
            <a:ext cx="2743200" cy="54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5D5D5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5D5D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p7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0553" t="-128" r="-40" b="90513"/>
          <a:stretch/>
        </p:blipFill>
        <p:spPr>
          <a:xfrm>
            <a:off x="-17092" y="-8792"/>
            <a:ext cx="12220816" cy="65942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943465" y="778556"/>
            <a:ext cx="10299700" cy="77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7"/>
          <p:cNvSpPr txBox="1"/>
          <p:nvPr/>
        </p:nvSpPr>
        <p:spPr>
          <a:xfrm>
            <a:off x="112394" y="6313977"/>
            <a:ext cx="16053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rgbClr val="5D5D5E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r>
              <a:rPr lang="en-US" sz="2000" b="0" i="0" u="none" strike="noStrike" cap="none" baseline="0" dirty="0" smtClean="0">
                <a:solidFill>
                  <a:srgbClr val="5D5D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baseline="0" dirty="0" smtClean="0">
                <a:solidFill>
                  <a:srgbClr val="5D5D5E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r>
              <a:rPr lang="en-US" sz="2000" b="0" i="0" u="none" strike="noStrike" cap="none" dirty="0" smtClean="0">
                <a:solidFill>
                  <a:srgbClr val="5D5D5E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0" i="0" u="none" strike="noStrike" cap="none" dirty="0">
                <a:solidFill>
                  <a:srgbClr val="5D5D5E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endParaRPr sz="2000" dirty="0">
              <a:solidFill>
                <a:srgbClr val="5D5D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abic Title Slide">
  <p:cSld name="Arabic 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8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8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ctrTitle"/>
          </p:nvPr>
        </p:nvSpPr>
        <p:spPr>
          <a:xfrm>
            <a:off x="1219200" y="2904335"/>
            <a:ext cx="9753600" cy="104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6861626" y="5459446"/>
            <a:ext cx="4144433" cy="307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 u="sng">
                <a:solidFill>
                  <a:srgbClr val="0B5F9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6395260" y="5084360"/>
            <a:ext cx="5099320" cy="37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 i="0" u="none">
                <a:solidFill>
                  <a:srgbClr val="0B5F9F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pic>
        <p:nvPicPr>
          <p:cNvPr id="34" name="Google Shape;34;p8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18760" y="130343"/>
            <a:ext cx="1554480" cy="155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glish Slide 2 Columns">
  <p:cSld name="English Slide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9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9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946151" y="578201"/>
            <a:ext cx="10299700" cy="7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914400" y="1510748"/>
            <a:ext cx="5049078" cy="4984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rgbClr val="0B5F9F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2000"/>
              <a:buFont typeface="Courier New"/>
              <a:buChar char="o"/>
              <a:defRPr>
                <a:solidFill>
                  <a:srgbClr val="0B5F9F"/>
                </a:solidFill>
              </a:defRPr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1600"/>
              <a:buFont typeface="Arial"/>
              <a:buChar char="•"/>
              <a:defRPr>
                <a:solidFill>
                  <a:srgbClr val="0B5F9F"/>
                </a:solidFill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D5D5E"/>
              </a:buClr>
              <a:buSzPts val="1800"/>
              <a:buFont typeface="Arial"/>
              <a:buChar char="•"/>
              <a:defRPr>
                <a:solidFill>
                  <a:srgbClr val="0B5F9F"/>
                </a:solidFill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D5D5E"/>
              </a:buClr>
              <a:buSzPts val="1800"/>
              <a:buFont typeface="Arial"/>
              <a:buChar char="•"/>
              <a:defRPr>
                <a:solidFill>
                  <a:srgbClr val="0B5F9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/>
          <p:nvPr/>
        </p:nvSpPr>
        <p:spPr>
          <a:xfrm>
            <a:off x="9331036" y="64148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5D5D5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5D5D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347" y="92358"/>
            <a:ext cx="1049894" cy="104989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6196773" y="1510748"/>
            <a:ext cx="5049078" cy="4984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rgbClr val="0B5F9F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2000"/>
              <a:buFont typeface="Courier New"/>
              <a:buChar char="o"/>
              <a:defRPr>
                <a:solidFill>
                  <a:srgbClr val="0B5F9F"/>
                </a:solidFill>
              </a:defRPr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1600"/>
              <a:buFont typeface="Arial"/>
              <a:buChar char="•"/>
              <a:defRPr>
                <a:solidFill>
                  <a:srgbClr val="0B5F9F"/>
                </a:solidFill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D5D5E"/>
              </a:buClr>
              <a:buSzPts val="1800"/>
              <a:buFont typeface="Arial"/>
              <a:buChar char="•"/>
              <a:defRPr>
                <a:solidFill>
                  <a:srgbClr val="0B5F9F"/>
                </a:solidFill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D5D5E"/>
              </a:buClr>
              <a:buSzPts val="1800"/>
              <a:buFont typeface="Arial"/>
              <a:buChar char="•"/>
              <a:defRPr>
                <a:solidFill>
                  <a:srgbClr val="0B5F9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abic Slide">
  <p:cSld name="Arabic Slid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0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0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914400" y="1508759"/>
            <a:ext cx="10363200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r" rtl="1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2000"/>
              <a:buFont typeface="Arial"/>
              <a:buChar char="•"/>
              <a:defRPr sz="2000"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r" rtl="1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2000"/>
              <a:buFont typeface="Courier New"/>
              <a:buChar char="o"/>
              <a:defRPr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0200" algn="r" rtl="1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1600"/>
              <a:buFont typeface="Arial"/>
              <a:buChar char="•"/>
              <a:defRPr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r" rtl="1">
              <a:spcBef>
                <a:spcPts val="360"/>
              </a:spcBef>
              <a:spcAft>
                <a:spcPts val="0"/>
              </a:spcAft>
              <a:buClr>
                <a:srgbClr val="5D5D5E"/>
              </a:buClr>
              <a:buSzPts val="1800"/>
              <a:buFont typeface="Arial"/>
              <a:buChar char="•"/>
              <a:defRPr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r" rtl="1">
              <a:spcBef>
                <a:spcPts val="360"/>
              </a:spcBef>
              <a:spcAft>
                <a:spcPts val="0"/>
              </a:spcAft>
              <a:buClr>
                <a:srgbClr val="5D5D5E"/>
              </a:buClr>
              <a:buSzPts val="1800"/>
              <a:buFont typeface="Arial"/>
              <a:buChar char="•"/>
              <a:defRPr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946151" y="576072"/>
            <a:ext cx="10299700" cy="7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/>
          <p:nvPr/>
        </p:nvSpPr>
        <p:spPr>
          <a:xfrm>
            <a:off x="9331036" y="64148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5D5D5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5D5D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347" y="92358"/>
            <a:ext cx="1049894" cy="1049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abic Slide 2 columns">
  <p:cSld name="Arabic Slide 2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6198363" y="1508759"/>
            <a:ext cx="5047488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r" rtl="1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2000"/>
              <a:buFont typeface="Arial"/>
              <a:buChar char="•"/>
              <a:defRPr sz="2000"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r" rtl="1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2000"/>
              <a:buFont typeface="Courier New"/>
              <a:buChar char="o"/>
              <a:defRPr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0200" algn="r" rtl="1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1600"/>
              <a:buFont typeface="Arial"/>
              <a:buChar char="•"/>
              <a:defRPr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r" rtl="1">
              <a:spcBef>
                <a:spcPts val="360"/>
              </a:spcBef>
              <a:spcAft>
                <a:spcPts val="0"/>
              </a:spcAft>
              <a:buClr>
                <a:srgbClr val="5D5D5E"/>
              </a:buClr>
              <a:buSzPts val="1800"/>
              <a:buFont typeface="Arial"/>
              <a:buChar char="•"/>
              <a:defRPr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r" rtl="1">
              <a:spcBef>
                <a:spcPts val="360"/>
              </a:spcBef>
              <a:spcAft>
                <a:spcPts val="0"/>
              </a:spcAft>
              <a:buClr>
                <a:srgbClr val="5D5D5E"/>
              </a:buClr>
              <a:buSzPts val="1800"/>
              <a:buFont typeface="Arial"/>
              <a:buChar char="•"/>
              <a:defRPr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946151" y="576072"/>
            <a:ext cx="10299700" cy="7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/>
          <p:nvPr/>
        </p:nvSpPr>
        <p:spPr>
          <a:xfrm>
            <a:off x="9331036" y="64148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5D5D5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5D5D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347" y="92358"/>
            <a:ext cx="1049894" cy="104989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946150" y="1508386"/>
            <a:ext cx="5047488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r" rtl="1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2000"/>
              <a:buFont typeface="Arial"/>
              <a:buChar char="•"/>
              <a:defRPr sz="2000"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r" rtl="1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2000"/>
              <a:buFont typeface="Courier New"/>
              <a:buChar char="o"/>
              <a:defRPr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0200" algn="r" rtl="1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1600"/>
              <a:buFont typeface="Arial"/>
              <a:buChar char="•"/>
              <a:defRPr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r" rtl="1">
              <a:spcBef>
                <a:spcPts val="360"/>
              </a:spcBef>
              <a:spcAft>
                <a:spcPts val="0"/>
              </a:spcAft>
              <a:buClr>
                <a:srgbClr val="5D5D5E"/>
              </a:buClr>
              <a:buSzPts val="1800"/>
              <a:buFont typeface="Arial"/>
              <a:buChar char="•"/>
              <a:defRPr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r" rtl="1">
              <a:spcBef>
                <a:spcPts val="360"/>
              </a:spcBef>
              <a:spcAft>
                <a:spcPts val="0"/>
              </a:spcAft>
              <a:buClr>
                <a:srgbClr val="5D5D5E"/>
              </a:buClr>
              <a:buSzPts val="1800"/>
              <a:buFont typeface="Arial"/>
              <a:buChar char="•"/>
              <a:defRPr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abic Separator">
  <p:cSld name="Arabic Separato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946151" y="2852321"/>
            <a:ext cx="10299700" cy="7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pic>
        <p:nvPicPr>
          <p:cNvPr id="5" name="Google Shape;17;p6" descr="A close up of a sign&#10;&#10;Description automatically generated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753600" y="4572000"/>
            <a:ext cx="155448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;p6"/>
          <p:cNvPicPr preferRelativeResize="0"/>
          <p:nvPr userDrawn="1"/>
        </p:nvPicPr>
        <p:blipFill rotWithShape="1">
          <a:blip r:embed="rId5">
            <a:alphaModFix/>
          </a:blip>
          <a:srcRect l="9825" t="13046" r="8529" b="11588"/>
          <a:stretch/>
        </p:blipFill>
        <p:spPr>
          <a:xfrm>
            <a:off x="874520" y="4572000"/>
            <a:ext cx="2020824" cy="155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glish Separator">
  <p:cSld name="English Separato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2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2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946151" y="2852321"/>
            <a:ext cx="10299700" cy="7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" name="Google Shape;17;p6" descr="A close up of a sign&#10;&#10;Description automatically generated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753600" y="4572000"/>
            <a:ext cx="155448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;p6"/>
          <p:cNvPicPr preferRelativeResize="0"/>
          <p:nvPr userDrawn="1"/>
        </p:nvPicPr>
        <p:blipFill rotWithShape="1">
          <a:blip r:embed="rId5">
            <a:alphaModFix/>
          </a:blip>
          <a:srcRect l="9825" t="13046" r="8529" b="11588"/>
          <a:stretch/>
        </p:blipFill>
        <p:spPr>
          <a:xfrm>
            <a:off x="874520" y="4572000"/>
            <a:ext cx="2020824" cy="155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129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946151" y="943501"/>
            <a:ext cx="10299700" cy="77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>
                <a:solidFill>
                  <a:srgbClr val="5D5D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914400" y="1855286"/>
            <a:ext cx="10363200" cy="4640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5D5D5E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5D5D5E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5D5D5E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rgbClr val="0B5F9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>
            <a:spLocks noGrp="1"/>
          </p:cNvSpPr>
          <p:nvPr>
            <p:ph type="ctrTitle"/>
          </p:nvPr>
        </p:nvSpPr>
        <p:spPr>
          <a:xfrm>
            <a:off x="1150834" y="1829984"/>
            <a:ext cx="9753600" cy="104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dirty="0" smtClean="0"/>
              <a:t>FPGA Design Flow using </a:t>
            </a:r>
            <a:r>
              <a:rPr lang="en-US" sz="5100" dirty="0" err="1" smtClean="0"/>
              <a:t>Vivado</a:t>
            </a:r>
            <a:endParaRPr sz="5100" dirty="0"/>
          </a:p>
        </p:txBody>
      </p:sp>
      <p:sp>
        <p:nvSpPr>
          <p:cNvPr id="71" name="Google Shape;71;p1"/>
          <p:cNvSpPr txBox="1">
            <a:spLocks noGrp="1"/>
          </p:cNvSpPr>
          <p:nvPr>
            <p:ph type="body" idx="1"/>
          </p:nvPr>
        </p:nvSpPr>
        <p:spPr>
          <a:xfrm>
            <a:off x="1150834" y="3636406"/>
            <a:ext cx="6069116" cy="141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215900">
              <a:spcBef>
                <a:spcPts val="0"/>
              </a:spcBef>
              <a:buSzPts val="2000"/>
              <a:buNone/>
            </a:pPr>
            <a:r>
              <a:rPr lang="en-US" dirty="0"/>
              <a:t>Sponsored by : Si-Vision</a:t>
            </a:r>
          </a:p>
          <a:p>
            <a:pPr marL="342900" indent="-215900">
              <a:spcBef>
                <a:spcPts val="0"/>
              </a:spcBef>
              <a:buSzPts val="2000"/>
              <a:buNone/>
            </a:pPr>
            <a:r>
              <a:rPr lang="en-US" dirty="0"/>
              <a:t>Presentation date: </a:t>
            </a:r>
            <a:r>
              <a:rPr lang="en-US" dirty="0" smtClean="0"/>
              <a:t>May 25, </a:t>
            </a:r>
            <a:r>
              <a:rPr lang="en-US" dirty="0"/>
              <a:t>2021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implementation simulation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7" b="5362"/>
          <a:stretch/>
        </p:blipFill>
        <p:spPr>
          <a:xfrm>
            <a:off x="943465" y="1687398"/>
            <a:ext cx="10058400" cy="40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7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output changes after rising edge by 10 ps</a:t>
            </a:r>
            <a:r>
              <a:rPr lang="en-US" dirty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implementation simulation (zoomed)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24" b="15232"/>
          <a:stretch/>
        </p:blipFill>
        <p:spPr>
          <a:xfrm>
            <a:off x="1064115" y="3025171"/>
            <a:ext cx="10058400" cy="23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2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next step is generating the bit stream file and download it on the FPGA kit.</a:t>
            </a:r>
          </a:p>
          <a:p>
            <a:r>
              <a:rPr lang="en-US" dirty="0" smtClean="0"/>
              <a:t>The last step is perform testing on the FPGA.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bit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32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THANK YOU..</a:t>
            </a:r>
          </a:p>
        </p:txBody>
      </p:sp>
    </p:spTree>
    <p:extLst>
      <p:ext uri="{BB962C8B-B14F-4D97-AF65-F5344CB8AC3E}">
        <p14:creationId xmlns:p14="http://schemas.microsoft.com/office/powerpoint/2010/main" val="32925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body" idx="1"/>
          </p:nvPr>
        </p:nvSpPr>
        <p:spPr>
          <a:xfrm>
            <a:off x="914400" y="642796"/>
            <a:ext cx="10363200" cy="585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>
                <a:solidFill>
                  <a:schemeClr val="tx1"/>
                </a:solidFill>
              </a:rPr>
              <a:t>Outline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spcBef>
                <a:spcPts val="360"/>
              </a:spcBef>
              <a:buSzPts val="1800"/>
            </a:pPr>
            <a:r>
              <a:rPr lang="en-US" sz="1800" dirty="0" smtClean="0">
                <a:solidFill>
                  <a:schemeClr val="tx1"/>
                </a:solidFill>
              </a:rPr>
              <a:t>FPGA flow</a:t>
            </a:r>
          </a:p>
          <a:p>
            <a:pPr marL="800100" lvl="1" indent="-342900">
              <a:spcBef>
                <a:spcPts val="360"/>
              </a:spcBef>
              <a:buSzPts val="1800"/>
            </a:pPr>
            <a:r>
              <a:rPr lang="en-US" sz="1800" dirty="0" smtClean="0">
                <a:solidFill>
                  <a:schemeClr val="tx1"/>
                </a:solidFill>
              </a:rPr>
              <a:t>Design idea and RTL</a:t>
            </a:r>
          </a:p>
          <a:p>
            <a:pPr marL="800100" lvl="1" indent="-342900">
              <a:spcBef>
                <a:spcPts val="360"/>
              </a:spcBef>
              <a:buSzPts val="1800"/>
            </a:pPr>
            <a:r>
              <a:rPr lang="en-US" sz="1800" dirty="0" smtClean="0">
                <a:solidFill>
                  <a:schemeClr val="tx1"/>
                </a:solidFill>
              </a:rPr>
              <a:t>Functional </a:t>
            </a:r>
            <a:r>
              <a:rPr lang="en-US" sz="1800" dirty="0" smtClean="0">
                <a:solidFill>
                  <a:schemeClr val="tx1"/>
                </a:solidFill>
              </a:rPr>
              <a:t>simulation</a:t>
            </a:r>
          </a:p>
          <a:p>
            <a:pPr marL="800100" lvl="1" indent="-342900">
              <a:spcBef>
                <a:spcPts val="360"/>
              </a:spcBef>
              <a:buSzPts val="1800"/>
            </a:pPr>
            <a:r>
              <a:rPr lang="en-US" sz="1800" dirty="0" smtClean="0">
                <a:solidFill>
                  <a:schemeClr val="tx1"/>
                </a:solidFill>
              </a:rPr>
              <a:t>Synthesis and implementation</a:t>
            </a:r>
          </a:p>
          <a:p>
            <a:pPr marL="800100" lvl="1" indent="-342900">
              <a:spcBef>
                <a:spcPts val="360"/>
              </a:spcBef>
              <a:buSzPts val="1800"/>
            </a:pPr>
            <a:r>
              <a:rPr lang="en-US" sz="1800" dirty="0" smtClean="0">
                <a:solidFill>
                  <a:schemeClr val="tx1"/>
                </a:solidFill>
              </a:rPr>
              <a:t>Post implementation simulation </a:t>
            </a:r>
          </a:p>
          <a:p>
            <a:pPr marL="800100" lvl="1" indent="-342900">
              <a:spcBef>
                <a:spcPts val="360"/>
              </a:spcBef>
              <a:buSzPts val="1800"/>
            </a:pPr>
            <a:r>
              <a:rPr lang="en-US" sz="1800" dirty="0" smtClean="0">
                <a:solidFill>
                  <a:schemeClr val="tx1"/>
                </a:solidFill>
              </a:rPr>
              <a:t>Timing </a:t>
            </a:r>
            <a:r>
              <a:rPr lang="en-US" sz="1800" dirty="0" smtClean="0">
                <a:solidFill>
                  <a:schemeClr val="tx1"/>
                </a:solidFill>
              </a:rPr>
              <a:t>constraints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25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design flow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62812" y="2187018"/>
            <a:ext cx="1734532" cy="9521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Design and RTL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15352" y="2187018"/>
            <a:ext cx="1734532" cy="9521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3497344" y="2663072"/>
            <a:ext cx="7180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667892" y="2187018"/>
            <a:ext cx="1734532" cy="9521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synthesis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>
            <a:off x="5949884" y="2663072"/>
            <a:ext cx="7180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120432" y="2187018"/>
            <a:ext cx="1734532" cy="9521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implementation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>
            <a:off x="8402424" y="2663072"/>
            <a:ext cx="7180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9120432" y="4128940"/>
            <a:ext cx="1734532" cy="9521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 implementation simulation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1" idx="2"/>
            <a:endCxn id="13" idx="0"/>
          </p:cNvCxnSpPr>
          <p:nvPr/>
        </p:nvCxnSpPr>
        <p:spPr>
          <a:xfrm>
            <a:off x="9987698" y="3139125"/>
            <a:ext cx="0" cy="989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667892" y="4128939"/>
            <a:ext cx="1734532" cy="9521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Timing analysis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3" idx="1"/>
            <a:endCxn id="18" idx="3"/>
          </p:cNvCxnSpPr>
          <p:nvPr/>
        </p:nvCxnSpPr>
        <p:spPr>
          <a:xfrm flipH="1" flipV="1">
            <a:off x="8402424" y="4604993"/>
            <a:ext cx="718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215352" y="4128939"/>
            <a:ext cx="1734532" cy="9521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Programming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endCxn id="22" idx="3"/>
          </p:cNvCxnSpPr>
          <p:nvPr/>
        </p:nvCxnSpPr>
        <p:spPr>
          <a:xfrm flipH="1" flipV="1">
            <a:off x="5949884" y="4604993"/>
            <a:ext cx="718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762812" y="4128939"/>
            <a:ext cx="1734532" cy="9521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endCxn id="24" idx="3"/>
          </p:cNvCxnSpPr>
          <p:nvPr/>
        </p:nvCxnSpPr>
        <p:spPr>
          <a:xfrm flipH="1" flipV="1">
            <a:off x="3497344" y="4604993"/>
            <a:ext cx="718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761428" y="3733014"/>
            <a:ext cx="0" cy="8719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4" idx="2"/>
          </p:cNvCxnSpPr>
          <p:nvPr/>
        </p:nvCxnSpPr>
        <p:spPr>
          <a:xfrm rot="10800000">
            <a:off x="2630078" y="3139126"/>
            <a:ext cx="6131352" cy="59270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308888" y="3731836"/>
            <a:ext cx="0" cy="8719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92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RLTs of all system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Test-bench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Constraint file: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Clock period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Clock uncertainty (setup, hold)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Input and output delays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I/O ports placement</a:t>
            </a:r>
          </a:p>
          <a:p>
            <a:pPr marL="5588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256" y="2182390"/>
            <a:ext cx="6066724" cy="243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2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simulation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3" b="4988"/>
          <a:stretch/>
        </p:blipFill>
        <p:spPr>
          <a:xfrm>
            <a:off x="1064115" y="1913643"/>
            <a:ext cx="10058400" cy="375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5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level schematic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5" y="1686498"/>
            <a:ext cx="10058400" cy="432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2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ratio block logic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11" y="1554843"/>
            <a:ext cx="9107407" cy="450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9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running the synthesis, the code is converted into LUTs to be placed on FPGA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of the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968" y="2097054"/>
            <a:ext cx="8940693" cy="415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6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</a:t>
            </a:r>
            <a:r>
              <a:rPr lang="en-US" dirty="0" err="1" smtClean="0"/>
              <a:t>netlist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4" b="20138"/>
          <a:stretch/>
        </p:blipFill>
        <p:spPr>
          <a:xfrm>
            <a:off x="3916934" y="1941921"/>
            <a:ext cx="4352761" cy="404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38454"/>
      </p:ext>
    </p:extLst>
  </p:cSld>
  <p:clrMapOvr>
    <a:masterClrMapping/>
  </p:clrMapOvr>
</p:sld>
</file>

<file path=ppt/theme/theme1.xml><?xml version="1.0" encoding="utf-8"?>
<a:theme xmlns:a="http://schemas.openxmlformats.org/drawingml/2006/main" name="Cactus">
  <a:themeElements>
    <a:clrScheme name="Cactus 7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0066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7924960AEFC248A9806F6EC7458E6A" ma:contentTypeVersion="4" ma:contentTypeDescription="Create a new document." ma:contentTypeScope="" ma:versionID="187e912e42f2e008010463345d419ea9">
  <xsd:schema xmlns:xsd="http://www.w3.org/2001/XMLSchema" xmlns:xs="http://www.w3.org/2001/XMLSchema" xmlns:p="http://schemas.microsoft.com/office/2006/metadata/properties" xmlns:ns2="a802e110-f923-4281-a724-03e94608fcf0" targetNamespace="http://schemas.microsoft.com/office/2006/metadata/properties" ma:root="true" ma:fieldsID="66680ad9b4f229f6f8dfcc67c9972207" ns2:_="">
    <xsd:import namespace="a802e110-f923-4281-a724-03e94608f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02e110-f923-4281-a724-03e94608f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E8A932-6A50-469F-98D9-8FF57B03C3E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AB63CB1-CD13-4C50-ACBF-E1807F50A6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02e110-f923-4281-a724-03e94608fc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08AF1E-DB68-4573-B585-80018CD5BA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5497</TotalTime>
  <Words>160</Words>
  <Application>Microsoft Office PowerPoint</Application>
  <PresentationFormat>Widescreen</PresentationFormat>
  <Paragraphs>42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Arial Narrow</vt:lpstr>
      <vt:lpstr>Courier New</vt:lpstr>
      <vt:lpstr>Times New Roman</vt:lpstr>
      <vt:lpstr>Arial</vt:lpstr>
      <vt:lpstr>Sakkal Majalla</vt:lpstr>
      <vt:lpstr>Cactus</vt:lpstr>
      <vt:lpstr>FPGA Design Flow using Vivado</vt:lpstr>
      <vt:lpstr>PowerPoint Presentation</vt:lpstr>
      <vt:lpstr>FPGA design flow </vt:lpstr>
      <vt:lpstr>Source files</vt:lpstr>
      <vt:lpstr>Functional simulation result</vt:lpstr>
      <vt:lpstr>Logic level schematic </vt:lpstr>
      <vt:lpstr>Frequency ratio block logic level</vt:lpstr>
      <vt:lpstr>Schematic of the design</vt:lpstr>
      <vt:lpstr>FPGA netlist</vt:lpstr>
      <vt:lpstr>Post implementation simulation</vt:lpstr>
      <vt:lpstr>Post implementation simulation (zoomed)</vt:lpstr>
      <vt:lpstr>Generating bit stream</vt:lpstr>
      <vt:lpstr>THANK YOU..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DDR SDRAM</dc:title>
  <dc:creator>Tamer Elnady</dc:creator>
  <cp:lastModifiedBy>Abdelrahman Mohamed Ibrahim 1700755</cp:lastModifiedBy>
  <cp:revision>112</cp:revision>
  <dcterms:created xsi:type="dcterms:W3CDTF">2001-03-23T16:50:49Z</dcterms:created>
  <dcterms:modified xsi:type="dcterms:W3CDTF">2022-05-28T14:58:23Z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0x010100C77924960AEFC248A9806F6EC7458E6A</vt:lpwstr>
  </property>
</Properties>
</file>